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2"/>
  </p:notesMasterIdLst>
  <p:handoutMasterIdLst>
    <p:handoutMasterId r:id="rId113"/>
  </p:handoutMasterIdLst>
  <p:sldIdLst>
    <p:sldId id="270" r:id="rId2"/>
    <p:sldId id="271" r:id="rId3"/>
    <p:sldId id="272" r:id="rId4"/>
    <p:sldId id="273" r:id="rId5"/>
    <p:sldId id="274" r:id="rId6"/>
    <p:sldId id="275" r:id="rId7"/>
    <p:sldId id="276" r:id="rId8"/>
    <p:sldId id="277" r:id="rId9"/>
    <p:sldId id="278" r:id="rId10"/>
    <p:sldId id="279" r:id="rId11"/>
    <p:sldId id="280" r:id="rId12"/>
    <p:sldId id="281" r:id="rId13"/>
    <p:sldId id="367" r:id="rId14"/>
    <p:sldId id="480" r:id="rId15"/>
    <p:sldId id="481" r:id="rId16"/>
    <p:sldId id="482" r:id="rId17"/>
    <p:sldId id="359" r:id="rId18"/>
    <p:sldId id="361" r:id="rId19"/>
    <p:sldId id="362" r:id="rId20"/>
    <p:sldId id="363" r:id="rId21"/>
    <p:sldId id="364" r:id="rId22"/>
    <p:sldId id="282" r:id="rId23"/>
    <p:sldId id="283" r:id="rId24"/>
    <p:sldId id="284" r:id="rId25"/>
    <p:sldId id="368" r:id="rId26"/>
    <p:sldId id="483" r:id="rId27"/>
    <p:sldId id="285" r:id="rId28"/>
    <p:sldId id="403" r:id="rId29"/>
    <p:sldId id="404" r:id="rId30"/>
    <p:sldId id="286" r:id="rId31"/>
    <p:sldId id="287" r:id="rId32"/>
    <p:sldId id="288" r:id="rId33"/>
    <p:sldId id="405" r:id="rId34"/>
    <p:sldId id="289" r:id="rId35"/>
    <p:sldId id="290" r:id="rId36"/>
    <p:sldId id="291" r:id="rId37"/>
    <p:sldId id="484" r:id="rId38"/>
    <p:sldId id="292" r:id="rId39"/>
    <p:sldId id="293" r:id="rId40"/>
    <p:sldId id="294" r:id="rId41"/>
    <p:sldId id="295" r:id="rId42"/>
    <p:sldId id="296" r:id="rId43"/>
    <p:sldId id="297" r:id="rId44"/>
    <p:sldId id="369" r:id="rId45"/>
    <p:sldId id="485" r:id="rId46"/>
    <p:sldId id="298" r:id="rId47"/>
    <p:sldId id="299" r:id="rId48"/>
    <p:sldId id="300" r:id="rId49"/>
    <p:sldId id="301" r:id="rId50"/>
    <p:sldId id="303" r:id="rId51"/>
    <p:sldId id="304" r:id="rId52"/>
    <p:sldId id="489" r:id="rId53"/>
    <p:sldId id="490" r:id="rId54"/>
    <p:sldId id="306" r:id="rId55"/>
    <p:sldId id="307" r:id="rId56"/>
    <p:sldId id="487" r:id="rId57"/>
    <p:sldId id="408" r:id="rId58"/>
    <p:sldId id="488" r:id="rId59"/>
    <p:sldId id="486" r:id="rId60"/>
    <p:sldId id="308" r:id="rId61"/>
    <p:sldId id="309" r:id="rId62"/>
    <p:sldId id="310" r:id="rId63"/>
    <p:sldId id="312" r:id="rId64"/>
    <p:sldId id="313" r:id="rId65"/>
    <p:sldId id="314" r:id="rId66"/>
    <p:sldId id="315" r:id="rId67"/>
    <p:sldId id="370" r:id="rId68"/>
    <p:sldId id="316" r:id="rId69"/>
    <p:sldId id="476" r:id="rId70"/>
    <p:sldId id="357" r:id="rId71"/>
    <p:sldId id="371" r:id="rId72"/>
    <p:sldId id="317" r:id="rId73"/>
    <p:sldId id="318" r:id="rId74"/>
    <p:sldId id="319" r:id="rId75"/>
    <p:sldId id="320" r:id="rId76"/>
    <p:sldId id="321" r:id="rId77"/>
    <p:sldId id="322" r:id="rId78"/>
    <p:sldId id="323" r:id="rId79"/>
    <p:sldId id="324" r:id="rId80"/>
    <p:sldId id="333" r:id="rId81"/>
    <p:sldId id="372" r:id="rId82"/>
    <p:sldId id="373" r:id="rId83"/>
    <p:sldId id="374" r:id="rId84"/>
    <p:sldId id="375" r:id="rId85"/>
    <p:sldId id="334" r:id="rId86"/>
    <p:sldId id="335" r:id="rId87"/>
    <p:sldId id="383" r:id="rId88"/>
    <p:sldId id="384" r:id="rId89"/>
    <p:sldId id="385" r:id="rId90"/>
    <p:sldId id="386" r:id="rId91"/>
    <p:sldId id="387" r:id="rId92"/>
    <p:sldId id="388" r:id="rId93"/>
    <p:sldId id="389" r:id="rId94"/>
    <p:sldId id="390" r:id="rId95"/>
    <p:sldId id="391" r:id="rId96"/>
    <p:sldId id="392" r:id="rId97"/>
    <p:sldId id="393" r:id="rId98"/>
    <p:sldId id="394" r:id="rId99"/>
    <p:sldId id="395" r:id="rId100"/>
    <p:sldId id="396" r:id="rId101"/>
    <p:sldId id="397" r:id="rId102"/>
    <p:sldId id="398" r:id="rId103"/>
    <p:sldId id="477" r:id="rId104"/>
    <p:sldId id="399" r:id="rId105"/>
    <p:sldId id="400" r:id="rId106"/>
    <p:sldId id="401" r:id="rId107"/>
    <p:sldId id="402" r:id="rId108"/>
    <p:sldId id="478" r:id="rId109"/>
    <p:sldId id="479" r:id="rId110"/>
    <p:sldId id="407" r:id="rId111"/>
  </p:sldIdLst>
  <p:sldSz cx="9144000" cy="6858000" type="screen4x3"/>
  <p:notesSz cx="7099300" cy="10234613"/>
  <p:defaultTextStyle>
    <a:defPPr>
      <a:defRPr lang="en-US"/>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9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BD6D03"/>
    <a:srgbClr val="0F0FB1"/>
    <a:srgbClr val="008000"/>
    <a:srgbClr val="66FF66"/>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6" autoAdjust="0"/>
    <p:restoredTop sz="86839" autoAdjust="0"/>
  </p:normalViewPr>
  <p:slideViewPr>
    <p:cSldViewPr showGuides="1">
      <p:cViewPr varScale="1">
        <p:scale>
          <a:sx n="157" d="100"/>
          <a:sy n="157" d="100"/>
        </p:scale>
        <p:origin x="414" y="138"/>
      </p:cViewPr>
      <p:guideLst>
        <p:guide orient="horz" pos="2160"/>
        <p:guide pos="2939"/>
      </p:guideLst>
    </p:cSldViewPr>
  </p:slideViewPr>
  <p:notesTextViewPr>
    <p:cViewPr>
      <p:scale>
        <a:sx n="100" d="100"/>
        <a:sy n="100" d="100"/>
      </p:scale>
      <p:origin x="0" y="0"/>
    </p:cViewPr>
  </p:notesTextViewPr>
  <p:sorterViewPr showFormatting="0">
    <p:cViewPr>
      <p:scale>
        <a:sx n="66" d="100"/>
        <a:sy n="66" d="100"/>
      </p:scale>
      <p:origin x="0" y="711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 Id="rId4" Type="http://schemas.openxmlformats.org/officeDocument/2006/relationships/image" Target="../media/image2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w="9525">
            <a:noFill/>
            <a:miter lim="800000"/>
          </a:ln>
          <a:effectLst/>
        </p:spPr>
        <p:txBody>
          <a:bodyPr vert="horz" wrap="square" lIns="96661" tIns="48331" rIns="96661" bIns="48331" numCol="1" anchor="t" anchorCtr="0" compatLnSpc="1"/>
          <a:lstStyle>
            <a:lvl1pPr defTabSz="966470" eaLnBrk="0" hangingPunct="0">
              <a:buFontTx/>
              <a:buNone/>
              <a:defRPr sz="1300">
                <a:latin typeface="Times New Roman" panose="02020603050405020304" pitchFamily="18" charset="0"/>
              </a:defRPr>
            </a:lvl1pPr>
          </a:lstStyle>
          <a:p>
            <a:pPr marL="0" marR="0" lvl="0" indent="0" algn="l" defTabSz="966470" rtl="0" eaLnBrk="0" fontAlgn="base" latinLnBrk="0" hangingPunct="0">
              <a:lnSpc>
                <a:spcPct val="100000"/>
              </a:lnSpc>
              <a:spcBef>
                <a:spcPct val="0"/>
              </a:spcBef>
              <a:spcAft>
                <a:spcPct val="0"/>
              </a:spcAft>
              <a:buClrTx/>
              <a:buSzTx/>
              <a:buFontTx/>
              <a:buNone/>
              <a:defRPr/>
            </a:pPr>
            <a:r>
              <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The University of Adelaide, School of Computer Science</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w="9525">
            <a:noFill/>
            <a:miter lim="800000"/>
          </a:ln>
          <a:effectLst/>
        </p:spPr>
        <p:txBody>
          <a:bodyPr vert="horz" wrap="square" lIns="96661" tIns="48331" rIns="96661" bIns="48331" numCol="1" anchor="t" anchorCtr="0" compatLnSpc="1"/>
          <a:lstStyle>
            <a:lvl1pPr algn="r" defTabSz="966470" eaLnBrk="0" hangingPunct="0">
              <a:buFontTx/>
              <a:buNone/>
              <a:defRPr sz="1300">
                <a:latin typeface="Times New Roman" panose="02020603050405020304" pitchFamily="18" charset="0"/>
              </a:defRPr>
            </a:lvl1pPr>
          </a:lstStyle>
          <a:p>
            <a:pPr marL="0" marR="0" lvl="0" indent="0" algn="r" defTabSz="966470" rtl="0" eaLnBrk="0" fontAlgn="base" latinLnBrk="0" hangingPunct="0">
              <a:lnSpc>
                <a:spcPct val="100000"/>
              </a:lnSpc>
              <a:spcBef>
                <a:spcPct val="0"/>
              </a:spcBef>
              <a:spcAft>
                <a:spcPct val="0"/>
              </a:spcAft>
              <a:buClrTx/>
              <a:buSzTx/>
              <a:buFontTx/>
              <a:buNone/>
              <a:defRPr/>
            </a:pPr>
            <a:fld id="{942F00C0-F985-4491-B0F6-DAC362119095}" type="datetime3">
              <a:rPr kumimoji="0"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pPr marL="0" marR="0" lvl="0" indent="0" algn="r" defTabSz="966470" rtl="0" eaLnBrk="0" fontAlgn="base" latinLnBrk="0" hangingPunct="0">
                <a:lnSpc>
                  <a:spcPct val="100000"/>
                </a:lnSpc>
                <a:spcBef>
                  <a:spcPct val="0"/>
                </a:spcBef>
                <a:spcAft>
                  <a:spcPct val="0"/>
                </a:spcAft>
                <a:buClrTx/>
                <a:buSzTx/>
                <a:buFontTx/>
                <a:buNone/>
                <a:defRPr/>
              </a:pPr>
              <a:t>17 September 2019</a:t>
            </a:fld>
            <a:endParaRPr kumimoji="0"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148" name="Rectangle 4"/>
          <p:cNvSpPr>
            <a:spLocks noGrp="1" noChangeArrowheads="1"/>
          </p:cNvSpPr>
          <p:nvPr>
            <p:ph type="ftr" sz="quarter" idx="2"/>
          </p:nvPr>
        </p:nvSpPr>
        <p:spPr bwMode="auto">
          <a:xfrm>
            <a:off x="0" y="9723438"/>
            <a:ext cx="5437188" cy="511175"/>
          </a:xfrm>
          <a:prstGeom prst="rect">
            <a:avLst/>
          </a:prstGeom>
          <a:noFill/>
          <a:ln w="9525">
            <a:noFill/>
            <a:miter lim="800000"/>
          </a:ln>
          <a:effectLst/>
        </p:spPr>
        <p:txBody>
          <a:bodyPr vert="horz" wrap="square" lIns="96661" tIns="48331" rIns="96661" bIns="48331" numCol="1" anchor="b" anchorCtr="0" compatLnSpc="1"/>
          <a:lstStyle>
            <a:lvl1pPr defTabSz="966470" eaLnBrk="0" hangingPunct="0">
              <a:buFontTx/>
              <a:buNone/>
              <a:defRPr sz="1300">
                <a:latin typeface="Times New Roman" panose="02020603050405020304" pitchFamily="18" charset="0"/>
              </a:defRPr>
            </a:lvl1pPr>
          </a:lstStyle>
          <a:p>
            <a:pPr marL="0" marR="0" lvl="0" indent="0" algn="l" defTabSz="966470" rtl="0" eaLnBrk="0" fontAlgn="base" latinLnBrk="0" hangingPunct="0">
              <a:lnSpc>
                <a:spcPct val="100000"/>
              </a:lnSpc>
              <a:spcBef>
                <a:spcPct val="0"/>
              </a:spcBef>
              <a:spcAft>
                <a:spcPct val="0"/>
              </a:spcAft>
              <a:buClrTx/>
              <a:buSzTx/>
              <a:buFontTx/>
              <a:buNone/>
              <a:defRPr/>
            </a:pPr>
            <a:r>
              <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Chapter 2 — Instructions: Language of the Computer</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w="9525">
            <a:noFill/>
            <a:miter lim="800000"/>
          </a:ln>
          <a:effectLst/>
        </p:spPr>
        <p:txBody>
          <a:bodyPr vert="horz" wrap="square" lIns="96661" tIns="48331" rIns="96661" bIns="48331" numCol="1" anchor="b" anchorCtr="0" compatLnSpc="1"/>
          <a:lstStyle/>
          <a:p>
            <a:pPr lvl="0" algn="r" defTabSz="967105" fontAlgn="base"/>
            <a:fld id="{9A0DB2DC-4C9A-4742-B13C-FB6460FD3503}" type="slidenum">
              <a:rPr lang="en-US" altLang="zh-CN" sz="1300" strike="noStrike" noProof="1" dirty="0">
                <a:latin typeface="Times New Roman" panose="02020603050405020304" pitchFamily="18" charset="0"/>
                <a:ea typeface="宋体" panose="02010600030101010101" pitchFamily="2" charset="-122"/>
                <a:cs typeface="+mn-ea"/>
              </a:rPr>
              <a:pPr lvl="0" algn="r" defTabSz="967105" fontAlgn="base"/>
              <a:t>‹#›</a:t>
            </a:fld>
            <a:endParaRPr lang="en-US" altLang="zh-CN" sz="1300" strike="noStrike" noProof="1">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7563141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6661" tIns="48331" rIns="96661" bIns="48331" numCol="1" anchor="t" anchorCtr="0" compatLnSpc="1"/>
          <a:lstStyle>
            <a:lvl1pPr defTabSz="966470" eaLnBrk="0" hangingPunct="0">
              <a:buFontTx/>
              <a:buNone/>
              <a:defRPr sz="1300">
                <a:latin typeface="Times New Roman" panose="02020603050405020304" pitchFamily="18" charset="0"/>
              </a:defRPr>
            </a:lvl1pPr>
          </a:lstStyle>
          <a:p>
            <a:pPr marL="0" marR="0" lvl="0" indent="0" algn="l" defTabSz="966470" rtl="0" eaLnBrk="0" fontAlgn="base" latinLnBrk="0" hangingPunct="0">
              <a:lnSpc>
                <a:spcPct val="100000"/>
              </a:lnSpc>
              <a:spcBef>
                <a:spcPct val="0"/>
              </a:spcBef>
              <a:spcAft>
                <a:spcPct val="0"/>
              </a:spcAft>
              <a:buClrTx/>
              <a:buSzTx/>
              <a:buFontTx/>
              <a:buNone/>
              <a:defRPr/>
            </a:pPr>
            <a:r>
              <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The University of Adelaide, School of Computer Science</a:t>
            </a: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6661" tIns="48331" rIns="96661" bIns="48331" numCol="1" anchor="t" anchorCtr="0" compatLnSpc="1"/>
          <a:lstStyle>
            <a:lvl1pPr algn="r" defTabSz="966470" eaLnBrk="0" hangingPunct="0">
              <a:buFontTx/>
              <a:buNone/>
              <a:defRPr sz="1300">
                <a:latin typeface="Times New Roman" panose="02020603050405020304" pitchFamily="18" charset="0"/>
              </a:defRPr>
            </a:lvl1pPr>
          </a:lstStyle>
          <a:p>
            <a:pPr marL="0" marR="0" lvl="0" indent="0" algn="r" defTabSz="966470" rtl="0" eaLnBrk="0" fontAlgn="base" latinLnBrk="0" hangingPunct="0">
              <a:lnSpc>
                <a:spcPct val="100000"/>
              </a:lnSpc>
              <a:spcBef>
                <a:spcPct val="0"/>
              </a:spcBef>
              <a:spcAft>
                <a:spcPct val="0"/>
              </a:spcAft>
              <a:buClrTx/>
              <a:buSzTx/>
              <a:buFontTx/>
              <a:buNone/>
              <a:defRPr/>
            </a:pPr>
            <a:fld id="{7003F6A6-781C-42D9-A9FF-D5C8005F79B9}" type="datetime3">
              <a:rPr kumimoji="0"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pPr marL="0" marR="0" lvl="0" indent="0" algn="r" defTabSz="966470" rtl="0" eaLnBrk="0" fontAlgn="base" latinLnBrk="0" hangingPunct="0">
                <a:lnSpc>
                  <a:spcPct val="100000"/>
                </a:lnSpc>
                <a:spcBef>
                  <a:spcPct val="0"/>
                </a:spcBef>
                <a:spcAft>
                  <a:spcPct val="0"/>
                </a:spcAft>
                <a:buClrTx/>
                <a:buSzTx/>
                <a:buFontTx/>
                <a:buNone/>
                <a:defRPr/>
              </a:pPr>
              <a:t>17 September 2019</a:t>
            </a:fld>
            <a:endParaRPr kumimoji="0"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100" name="Rectangle 4"/>
          <p:cNvSpPr>
            <a:spLocks noGrp="1" noRot="1" noChangeAspect="1" noTextEdit="1"/>
          </p:cNvSpPr>
          <p:nvPr>
            <p:ph type="sldImg"/>
          </p:nvPr>
        </p:nvSpPr>
        <p:spPr>
          <a:xfrm>
            <a:off x="990600" y="768350"/>
            <a:ext cx="5118100" cy="3838575"/>
          </a:xfrm>
          <a:prstGeom prst="rect">
            <a:avLst/>
          </a:prstGeom>
          <a:noFill/>
          <a:ln w="9525" cap="flat" cmpd="sng">
            <a:solidFill>
              <a:srgbClr val="000000"/>
            </a:solidFill>
            <a:prstDash val="solid"/>
            <a:miter/>
            <a:headEnd type="none" w="med" len="med"/>
            <a:tailEnd type="none" w="med" len="med"/>
          </a:ln>
        </p:spPr>
      </p:sp>
      <p:sp>
        <p:nvSpPr>
          <p:cNvPr id="8197" name="Rectangle 5"/>
          <p:cNvSpPr>
            <a:spLocks noGrp="1" noChangeArrowheads="1"/>
          </p:cNvSpPr>
          <p:nvPr>
            <p:ph type="body" sz="quarter" idx="3"/>
          </p:nvPr>
        </p:nvSpPr>
        <p:spPr bwMode="auto">
          <a:xfrm>
            <a:off x="946150" y="4862513"/>
            <a:ext cx="5207000" cy="4603750"/>
          </a:xfrm>
          <a:prstGeom prst="rect">
            <a:avLst/>
          </a:prstGeom>
          <a:noFill/>
          <a:ln w="9525">
            <a:noFill/>
            <a:miter lim="800000"/>
          </a:ln>
          <a:effectLst/>
        </p:spPr>
        <p:txBody>
          <a:bodyPr vert="horz" wrap="square" lIns="96661" tIns="48331" rIns="96661" bIns="48331"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Arial" panose="020B0604020202020204" pitchFamily="34" charset="0"/>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Arial" panose="020B0604020202020204" pitchFamily="34" charset="0"/>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Arial" panose="020B0604020202020204" pitchFamily="34" charset="0"/>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Arial" panose="020B0604020202020204" pitchFamily="34" charset="0"/>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Arial" panose="020B0604020202020204" pitchFamily="34" charset="0"/>
              </a:rPr>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6661" tIns="48331" rIns="96661" bIns="48331" numCol="1" anchor="b" anchorCtr="0" compatLnSpc="1"/>
          <a:lstStyle>
            <a:lvl1pPr defTabSz="966470" eaLnBrk="0" hangingPunct="0">
              <a:buFontTx/>
              <a:buNone/>
              <a:defRPr sz="1300">
                <a:latin typeface="Times New Roman" panose="02020603050405020304" pitchFamily="18" charset="0"/>
              </a:defRPr>
            </a:lvl1pPr>
          </a:lstStyle>
          <a:p>
            <a:pPr marL="0" marR="0" lvl="0" indent="0" algn="l" defTabSz="966470" rtl="0" eaLnBrk="0" fontAlgn="base" latinLnBrk="0" hangingPunct="0">
              <a:lnSpc>
                <a:spcPct val="100000"/>
              </a:lnSpc>
              <a:spcBef>
                <a:spcPct val="0"/>
              </a:spcBef>
              <a:spcAft>
                <a:spcPct val="0"/>
              </a:spcAft>
              <a:buClrTx/>
              <a:buSzTx/>
              <a:buFontTx/>
              <a:buNone/>
              <a:defRPr/>
            </a:pPr>
            <a:r>
              <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Chapter 2 — Instructions: Language of the Computer</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6661" tIns="48331" rIns="96661" bIns="48331" numCol="1" anchor="b" anchorCtr="0" compatLnSpc="1"/>
          <a:lstStyle/>
          <a:p>
            <a:pPr lvl="0" algn="r" defTabSz="967105" fontAlgn="base"/>
            <a:fld id="{9A0DB2DC-4C9A-4742-B13C-FB6460FD3503}" type="slidenum">
              <a:rPr lang="en-US" altLang="zh-CN" sz="1300" strike="noStrike" noProof="1" dirty="0">
                <a:latin typeface="Times New Roman" panose="02020603050405020304" pitchFamily="18" charset="0"/>
                <a:ea typeface="宋体" panose="02010600030101010101" pitchFamily="2" charset="-122"/>
                <a:cs typeface="+mn-ea"/>
              </a:rPr>
              <a:pPr lvl="0" algn="r" defTabSz="967105" fontAlgn="base"/>
              <a:t>‹#›</a:t>
            </a:fld>
            <a:endParaRPr lang="en-US" altLang="zh-CN" sz="1300" strike="noStrike" noProof="1">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07727065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614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614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614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1</a:t>
            </a:fld>
            <a:endParaRPr lang="en-US" altLang="zh-CN" sz="1300" dirty="0">
              <a:latin typeface="Times New Roman" panose="02020603050405020304" pitchFamily="18" charset="0"/>
              <a:ea typeface="宋体" panose="02010600030101010101" pitchFamily="2" charset="-122"/>
            </a:endParaRPr>
          </a:p>
        </p:txBody>
      </p:sp>
      <p:sp>
        <p:nvSpPr>
          <p:cNvPr id="6149" name="Rectangle 2"/>
          <p:cNvSpPr>
            <a:spLocks noGrp="1" noRot="1" noChangeAspect="1" noTextEdit="1"/>
          </p:cNvSpPr>
          <p:nvPr>
            <p:ph type="sldImg"/>
          </p:nvPr>
        </p:nvSpPr>
        <p:spPr>
          <a:ln/>
        </p:spPr>
      </p:sp>
      <p:sp>
        <p:nvSpPr>
          <p:cNvPr id="615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819758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2457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2457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2458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10</a:t>
            </a:fld>
            <a:endParaRPr lang="en-US" altLang="zh-CN" sz="1300" dirty="0">
              <a:latin typeface="Times New Roman" panose="02020603050405020304" pitchFamily="18" charset="0"/>
              <a:ea typeface="宋体" panose="02010600030101010101" pitchFamily="2" charset="-122"/>
            </a:endParaRPr>
          </a:p>
        </p:txBody>
      </p:sp>
      <p:sp>
        <p:nvSpPr>
          <p:cNvPr id="24581" name="Rectangle 2"/>
          <p:cNvSpPr>
            <a:spLocks noGrp="1" noRot="1" noChangeAspect="1" noTextEdit="1"/>
          </p:cNvSpPr>
          <p:nvPr>
            <p:ph type="sldImg"/>
          </p:nvPr>
        </p:nvSpPr>
        <p:spPr>
          <a:ln/>
        </p:spPr>
      </p:sp>
      <p:sp>
        <p:nvSpPr>
          <p:cNvPr id="24582"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663079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2662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2662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2662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11</a:t>
            </a:fld>
            <a:endParaRPr lang="en-US" altLang="zh-CN" sz="1300" dirty="0">
              <a:latin typeface="Times New Roman" panose="02020603050405020304" pitchFamily="18" charset="0"/>
              <a:ea typeface="宋体" panose="02010600030101010101" pitchFamily="2" charset="-122"/>
            </a:endParaRPr>
          </a:p>
        </p:txBody>
      </p:sp>
      <p:sp>
        <p:nvSpPr>
          <p:cNvPr id="26629" name="Rectangle 2"/>
          <p:cNvSpPr>
            <a:spLocks noGrp="1" noRot="1" noChangeAspect="1" noTextEdit="1"/>
          </p:cNvSpPr>
          <p:nvPr>
            <p:ph type="sldImg"/>
          </p:nvPr>
        </p:nvSpPr>
        <p:spPr>
          <a:ln/>
        </p:spPr>
      </p:sp>
      <p:sp>
        <p:nvSpPr>
          <p:cNvPr id="2663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4008029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2867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2867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2867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12</a:t>
            </a:fld>
            <a:endParaRPr lang="en-US" altLang="zh-CN" sz="1300" dirty="0">
              <a:latin typeface="Times New Roman" panose="02020603050405020304" pitchFamily="18" charset="0"/>
              <a:ea typeface="宋体" panose="02010600030101010101" pitchFamily="2" charset="-122"/>
            </a:endParaRPr>
          </a:p>
        </p:txBody>
      </p:sp>
      <p:sp>
        <p:nvSpPr>
          <p:cNvPr id="28677" name="Rectangle 2"/>
          <p:cNvSpPr>
            <a:spLocks noGrp="1" noRot="1" noChangeAspect="1" noTextEdit="1"/>
          </p:cNvSpPr>
          <p:nvPr>
            <p:ph type="sldImg"/>
          </p:nvPr>
        </p:nvSpPr>
        <p:spPr>
          <a:ln/>
        </p:spPr>
      </p:sp>
      <p:sp>
        <p:nvSpPr>
          <p:cNvPr id="28678" name="Rectangle 3"/>
          <p:cNvSpPr>
            <a:spLocks noGrp="1"/>
          </p:cNvSpPr>
          <p:nvPr>
            <p:ph type="body"/>
          </p:nvPr>
        </p:nvSpPr>
        <p:spPr>
          <a:ln/>
        </p:spPr>
        <p:txBody>
          <a:bodyPr wrap="square" lIns="96661" tIns="48331" rIns="96661" bIns="48331" anchor="t"/>
          <a:lstStyle/>
          <a:p>
            <a:pPr lvl="0"/>
            <a:r>
              <a:rPr lang="en-US" altLang="zh-CN" dirty="0"/>
              <a:t>Make the common case fast</a:t>
            </a:r>
            <a:endParaRPr lang="en-AU" altLang="zh-CN" dirty="0"/>
          </a:p>
        </p:txBody>
      </p:sp>
    </p:spTree>
    <p:extLst>
      <p:ext uri="{BB962C8B-B14F-4D97-AF65-F5344CB8AC3E}">
        <p14:creationId xmlns:p14="http://schemas.microsoft.com/office/powerpoint/2010/main" val="2791858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3072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3072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3072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13</a:t>
            </a:fld>
            <a:endParaRPr lang="en-US" altLang="zh-CN" sz="1300" dirty="0">
              <a:latin typeface="Times New Roman" panose="02020603050405020304" pitchFamily="18" charset="0"/>
              <a:ea typeface="宋体" panose="02010600030101010101" pitchFamily="2" charset="-122"/>
            </a:endParaRPr>
          </a:p>
        </p:txBody>
      </p:sp>
      <p:sp>
        <p:nvSpPr>
          <p:cNvPr id="30725" name="Rectangle 2"/>
          <p:cNvSpPr>
            <a:spLocks noGrp="1" noRot="1" noChangeAspect="1" noTextEdit="1"/>
          </p:cNvSpPr>
          <p:nvPr>
            <p:ph type="sldImg"/>
          </p:nvPr>
        </p:nvSpPr>
        <p:spPr>
          <a:ln/>
        </p:spPr>
      </p:sp>
      <p:sp>
        <p:nvSpPr>
          <p:cNvPr id="30726"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237786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32770"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32771"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32772"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17</a:t>
            </a:fld>
            <a:endParaRPr lang="en-US" altLang="zh-CN" sz="1300" dirty="0">
              <a:latin typeface="Times New Roman" panose="02020603050405020304" pitchFamily="18" charset="0"/>
              <a:ea typeface="宋体" panose="02010600030101010101" pitchFamily="2" charset="-122"/>
            </a:endParaRPr>
          </a:p>
        </p:txBody>
      </p:sp>
      <p:sp>
        <p:nvSpPr>
          <p:cNvPr id="32773" name="Rectangle 2"/>
          <p:cNvSpPr>
            <a:spLocks noGrp="1" noRot="1" noChangeAspect="1" noTextEdit="1"/>
          </p:cNvSpPr>
          <p:nvPr>
            <p:ph type="sldImg"/>
          </p:nvPr>
        </p:nvSpPr>
        <p:spPr>
          <a:ln/>
        </p:spPr>
      </p:sp>
      <p:sp>
        <p:nvSpPr>
          <p:cNvPr id="32774"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851376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3481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3481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3482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18</a:t>
            </a:fld>
            <a:endParaRPr lang="en-US" altLang="zh-CN" sz="1300" dirty="0">
              <a:latin typeface="Times New Roman" panose="02020603050405020304" pitchFamily="18" charset="0"/>
              <a:ea typeface="宋体" panose="02010600030101010101" pitchFamily="2" charset="-122"/>
            </a:endParaRPr>
          </a:p>
        </p:txBody>
      </p:sp>
      <p:sp>
        <p:nvSpPr>
          <p:cNvPr id="34821" name="Rectangle 2"/>
          <p:cNvSpPr>
            <a:spLocks noGrp="1" noRot="1" noChangeAspect="1" noTextEdit="1"/>
          </p:cNvSpPr>
          <p:nvPr>
            <p:ph type="sldImg"/>
          </p:nvPr>
        </p:nvSpPr>
        <p:spPr>
          <a:ln/>
        </p:spPr>
      </p:sp>
      <p:sp>
        <p:nvSpPr>
          <p:cNvPr id="34822"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706276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3686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3686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3686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19</a:t>
            </a:fld>
            <a:endParaRPr lang="en-US" altLang="zh-CN" sz="1300" dirty="0">
              <a:latin typeface="Times New Roman" panose="02020603050405020304" pitchFamily="18" charset="0"/>
              <a:ea typeface="宋体" panose="02010600030101010101" pitchFamily="2" charset="-122"/>
            </a:endParaRPr>
          </a:p>
        </p:txBody>
      </p:sp>
      <p:sp>
        <p:nvSpPr>
          <p:cNvPr id="36869" name="Rectangle 2"/>
          <p:cNvSpPr>
            <a:spLocks noGrp="1" noRot="1" noChangeAspect="1" noTextEdit="1"/>
          </p:cNvSpPr>
          <p:nvPr>
            <p:ph type="sldImg"/>
          </p:nvPr>
        </p:nvSpPr>
        <p:spPr>
          <a:ln/>
        </p:spPr>
      </p:sp>
      <p:sp>
        <p:nvSpPr>
          <p:cNvPr id="3687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4120122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3891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3891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3891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20</a:t>
            </a:fld>
            <a:endParaRPr lang="en-US" altLang="zh-CN" sz="1300" dirty="0">
              <a:latin typeface="Times New Roman" panose="02020603050405020304" pitchFamily="18" charset="0"/>
              <a:ea typeface="宋体" panose="02010600030101010101" pitchFamily="2" charset="-122"/>
            </a:endParaRPr>
          </a:p>
        </p:txBody>
      </p:sp>
      <p:sp>
        <p:nvSpPr>
          <p:cNvPr id="38917" name="Rectangle 2"/>
          <p:cNvSpPr>
            <a:spLocks noGrp="1" noRot="1" noChangeAspect="1" noTextEdit="1"/>
          </p:cNvSpPr>
          <p:nvPr>
            <p:ph type="sldImg"/>
          </p:nvPr>
        </p:nvSpPr>
        <p:spPr>
          <a:ln/>
        </p:spPr>
      </p:sp>
      <p:sp>
        <p:nvSpPr>
          <p:cNvPr id="3891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2304394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4096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4096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4096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21</a:t>
            </a:fld>
            <a:endParaRPr lang="en-US" altLang="zh-CN" sz="1300" dirty="0">
              <a:latin typeface="Times New Roman" panose="02020603050405020304" pitchFamily="18" charset="0"/>
              <a:ea typeface="宋体" panose="02010600030101010101" pitchFamily="2" charset="-122"/>
            </a:endParaRPr>
          </a:p>
        </p:txBody>
      </p:sp>
      <p:sp>
        <p:nvSpPr>
          <p:cNvPr id="40965" name="Rectangle 2"/>
          <p:cNvSpPr>
            <a:spLocks noGrp="1" noRot="1" noChangeAspect="1" noTextEdit="1"/>
          </p:cNvSpPr>
          <p:nvPr>
            <p:ph type="sldImg"/>
          </p:nvPr>
        </p:nvSpPr>
        <p:spPr>
          <a:ln/>
        </p:spPr>
      </p:sp>
      <p:sp>
        <p:nvSpPr>
          <p:cNvPr id="40966"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7565965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43010"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43011"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43012"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22</a:t>
            </a:fld>
            <a:endParaRPr lang="en-US" altLang="zh-CN" sz="1300" dirty="0">
              <a:latin typeface="Times New Roman" panose="02020603050405020304" pitchFamily="18" charset="0"/>
              <a:ea typeface="宋体" panose="02010600030101010101" pitchFamily="2" charset="-122"/>
            </a:endParaRPr>
          </a:p>
        </p:txBody>
      </p:sp>
      <p:sp>
        <p:nvSpPr>
          <p:cNvPr id="43013" name="Rectangle 2"/>
          <p:cNvSpPr>
            <a:spLocks noGrp="1" noRot="1" noChangeAspect="1" noTextEdit="1"/>
          </p:cNvSpPr>
          <p:nvPr>
            <p:ph type="sldImg"/>
          </p:nvPr>
        </p:nvSpPr>
        <p:spPr>
          <a:ln/>
        </p:spPr>
      </p:sp>
      <p:sp>
        <p:nvSpPr>
          <p:cNvPr id="43014"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781471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819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819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819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2</a:t>
            </a:fld>
            <a:endParaRPr lang="en-US" altLang="zh-CN" sz="1300" dirty="0">
              <a:latin typeface="Times New Roman" panose="02020603050405020304" pitchFamily="18" charset="0"/>
              <a:ea typeface="宋体" panose="02010600030101010101" pitchFamily="2" charset="-122"/>
            </a:endParaRPr>
          </a:p>
        </p:txBody>
      </p:sp>
      <p:sp>
        <p:nvSpPr>
          <p:cNvPr id="8197" name="Rectangle 2"/>
          <p:cNvSpPr>
            <a:spLocks noGrp="1" noRot="1" noChangeAspect="1" noTextEdit="1"/>
          </p:cNvSpPr>
          <p:nvPr>
            <p:ph type="sldImg"/>
          </p:nvPr>
        </p:nvSpPr>
        <p:spPr>
          <a:ln/>
        </p:spPr>
      </p:sp>
      <p:sp>
        <p:nvSpPr>
          <p:cNvPr id="819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75522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4505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4505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4506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23</a:t>
            </a:fld>
            <a:endParaRPr lang="en-US" altLang="zh-CN" sz="1300" dirty="0">
              <a:latin typeface="Times New Roman" panose="02020603050405020304" pitchFamily="18" charset="0"/>
              <a:ea typeface="宋体" panose="02010600030101010101" pitchFamily="2" charset="-122"/>
            </a:endParaRPr>
          </a:p>
        </p:txBody>
      </p:sp>
      <p:sp>
        <p:nvSpPr>
          <p:cNvPr id="45061" name="Rectangle 2"/>
          <p:cNvSpPr>
            <a:spLocks noGrp="1" noRot="1" noChangeAspect="1" noTextEdit="1"/>
          </p:cNvSpPr>
          <p:nvPr>
            <p:ph type="sldImg"/>
          </p:nvPr>
        </p:nvSpPr>
        <p:spPr>
          <a:ln/>
        </p:spPr>
      </p:sp>
      <p:sp>
        <p:nvSpPr>
          <p:cNvPr id="45062"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565460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4710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4710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4710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24</a:t>
            </a:fld>
            <a:endParaRPr lang="en-US" altLang="zh-CN" sz="1300" dirty="0">
              <a:latin typeface="Times New Roman" panose="02020603050405020304" pitchFamily="18" charset="0"/>
              <a:ea typeface="宋体" panose="02010600030101010101" pitchFamily="2" charset="-122"/>
            </a:endParaRPr>
          </a:p>
        </p:txBody>
      </p:sp>
      <p:sp>
        <p:nvSpPr>
          <p:cNvPr id="47109" name="Rectangle 2"/>
          <p:cNvSpPr>
            <a:spLocks noGrp="1" noRot="1" noChangeAspect="1" noTextEdit="1"/>
          </p:cNvSpPr>
          <p:nvPr>
            <p:ph type="sldImg"/>
          </p:nvPr>
        </p:nvSpPr>
        <p:spPr>
          <a:ln/>
        </p:spPr>
      </p:sp>
      <p:sp>
        <p:nvSpPr>
          <p:cNvPr id="4711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42253241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4915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4915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4915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25</a:t>
            </a:fld>
            <a:endParaRPr lang="en-US" altLang="zh-CN" sz="1300" dirty="0">
              <a:latin typeface="Times New Roman" panose="02020603050405020304" pitchFamily="18" charset="0"/>
              <a:ea typeface="宋体" panose="02010600030101010101" pitchFamily="2" charset="-122"/>
            </a:endParaRPr>
          </a:p>
        </p:txBody>
      </p:sp>
      <p:sp>
        <p:nvSpPr>
          <p:cNvPr id="49157" name="Rectangle 2"/>
          <p:cNvSpPr>
            <a:spLocks noGrp="1" noRot="1" noChangeAspect="1" noTextEdit="1"/>
          </p:cNvSpPr>
          <p:nvPr>
            <p:ph type="sldImg"/>
          </p:nvPr>
        </p:nvSpPr>
        <p:spPr>
          <a:ln/>
        </p:spPr>
      </p:sp>
      <p:sp>
        <p:nvSpPr>
          <p:cNvPr id="4915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91606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4710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4710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4710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26</a:t>
            </a:fld>
            <a:endParaRPr lang="en-US" altLang="zh-CN" sz="1300" dirty="0">
              <a:latin typeface="Times New Roman" panose="02020603050405020304" pitchFamily="18" charset="0"/>
              <a:ea typeface="宋体" panose="02010600030101010101" pitchFamily="2" charset="-122"/>
            </a:endParaRPr>
          </a:p>
        </p:txBody>
      </p:sp>
      <p:sp>
        <p:nvSpPr>
          <p:cNvPr id="47109" name="Rectangle 2"/>
          <p:cNvSpPr>
            <a:spLocks noGrp="1" noRot="1" noChangeAspect="1" noTextEdit="1"/>
          </p:cNvSpPr>
          <p:nvPr>
            <p:ph type="sldImg"/>
          </p:nvPr>
        </p:nvSpPr>
        <p:spPr>
          <a:ln/>
        </p:spPr>
      </p:sp>
      <p:sp>
        <p:nvSpPr>
          <p:cNvPr id="4711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511837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5120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5120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5120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27</a:t>
            </a:fld>
            <a:endParaRPr lang="en-US" altLang="zh-CN" sz="1300" dirty="0">
              <a:latin typeface="Times New Roman" panose="02020603050405020304" pitchFamily="18" charset="0"/>
              <a:ea typeface="宋体" panose="02010600030101010101" pitchFamily="2" charset="-122"/>
            </a:endParaRPr>
          </a:p>
        </p:txBody>
      </p:sp>
      <p:sp>
        <p:nvSpPr>
          <p:cNvPr id="51205" name="Rectangle 2"/>
          <p:cNvSpPr>
            <a:spLocks noGrp="1" noRot="1" noChangeAspect="1" noTextEdit="1"/>
          </p:cNvSpPr>
          <p:nvPr>
            <p:ph type="sldImg"/>
          </p:nvPr>
        </p:nvSpPr>
        <p:spPr>
          <a:ln/>
        </p:spPr>
      </p:sp>
      <p:sp>
        <p:nvSpPr>
          <p:cNvPr id="51206"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7773257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p:cNvSpPr>
            <a:spLocks noGrp="1" noRot="1" noChangeAspect="1" noTextEdit="1"/>
          </p:cNvSpPr>
          <p:nvPr>
            <p:ph type="sldImg"/>
          </p:nvPr>
        </p:nvSpPr>
        <p:spPr>
          <a:ln/>
        </p:spPr>
      </p:sp>
      <p:sp>
        <p:nvSpPr>
          <p:cNvPr id="53250" name="备注占位符 2"/>
          <p:cNvSpPr>
            <a:spLocks noGrp="1"/>
          </p:cNvSpPr>
          <p:nvPr>
            <p:ph type="body"/>
          </p:nvPr>
        </p:nvSpPr>
        <p:spPr>
          <a:ln/>
        </p:spPr>
        <p:txBody>
          <a:bodyPr wrap="square" lIns="96661" tIns="48331" rIns="96661" bIns="48331" anchor="t"/>
          <a:lstStyle/>
          <a:p>
            <a:pPr lvl="0"/>
            <a:endParaRPr lang="zh-CN" altLang="en-US" dirty="0"/>
          </a:p>
        </p:txBody>
      </p:sp>
      <p:sp>
        <p:nvSpPr>
          <p:cNvPr id="53251" name="页眉占位符 3"/>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53252" name="日期占位符 4"/>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53253" name="页脚占位符 5"/>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53254" name="灯片编号占位符 6"/>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28</a:t>
            </a:fld>
            <a:endParaRPr lang="en-US" altLang="zh-CN" sz="13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2209852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noTextEdit="1"/>
          </p:cNvSpPr>
          <p:nvPr>
            <p:ph type="sldImg"/>
          </p:nvPr>
        </p:nvSpPr>
        <p:spPr>
          <a:ln/>
        </p:spPr>
      </p:sp>
      <p:sp>
        <p:nvSpPr>
          <p:cNvPr id="55298" name="备注占位符 2"/>
          <p:cNvSpPr>
            <a:spLocks noGrp="1"/>
          </p:cNvSpPr>
          <p:nvPr>
            <p:ph type="body"/>
          </p:nvPr>
        </p:nvSpPr>
        <p:spPr>
          <a:ln/>
        </p:spPr>
        <p:txBody>
          <a:bodyPr wrap="square" lIns="96661" tIns="48331" rIns="96661" bIns="48331" anchor="t"/>
          <a:lstStyle/>
          <a:p>
            <a:pPr lvl="0"/>
            <a:endParaRPr lang="zh-CN" altLang="en-US" dirty="0"/>
          </a:p>
        </p:txBody>
      </p:sp>
      <p:sp>
        <p:nvSpPr>
          <p:cNvPr id="55299" name="页眉占位符 3"/>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55300" name="日期占位符 4"/>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55301" name="页脚占位符 5"/>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55302" name="灯片编号占位符 6"/>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29</a:t>
            </a:fld>
            <a:endParaRPr lang="en-US" altLang="zh-CN" sz="13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122070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5734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5734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5734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30</a:t>
            </a:fld>
            <a:endParaRPr lang="en-US" altLang="zh-CN" sz="1300" dirty="0">
              <a:latin typeface="Times New Roman" panose="02020603050405020304" pitchFamily="18" charset="0"/>
              <a:ea typeface="宋体" panose="02010600030101010101" pitchFamily="2" charset="-122"/>
            </a:endParaRPr>
          </a:p>
        </p:txBody>
      </p:sp>
      <p:sp>
        <p:nvSpPr>
          <p:cNvPr id="57349" name="Rectangle 2"/>
          <p:cNvSpPr>
            <a:spLocks noGrp="1" noRot="1" noChangeAspect="1" noTextEdit="1"/>
          </p:cNvSpPr>
          <p:nvPr>
            <p:ph type="sldImg"/>
          </p:nvPr>
        </p:nvSpPr>
        <p:spPr>
          <a:ln/>
        </p:spPr>
      </p:sp>
      <p:sp>
        <p:nvSpPr>
          <p:cNvPr id="5735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8761706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5939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5939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5939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31</a:t>
            </a:fld>
            <a:endParaRPr lang="en-US" altLang="zh-CN" sz="1300" dirty="0">
              <a:latin typeface="Times New Roman" panose="02020603050405020304" pitchFamily="18" charset="0"/>
              <a:ea typeface="宋体" panose="02010600030101010101" pitchFamily="2" charset="-122"/>
            </a:endParaRPr>
          </a:p>
        </p:txBody>
      </p:sp>
      <p:sp>
        <p:nvSpPr>
          <p:cNvPr id="59397" name="Rectangle 2"/>
          <p:cNvSpPr>
            <a:spLocks noGrp="1" noRot="1" noChangeAspect="1" noTextEdit="1"/>
          </p:cNvSpPr>
          <p:nvPr>
            <p:ph type="sldImg"/>
          </p:nvPr>
        </p:nvSpPr>
        <p:spPr>
          <a:ln/>
        </p:spPr>
      </p:sp>
      <p:sp>
        <p:nvSpPr>
          <p:cNvPr id="5939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276307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6144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6144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6144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32</a:t>
            </a:fld>
            <a:endParaRPr lang="en-US" altLang="zh-CN" sz="1300" dirty="0">
              <a:latin typeface="Times New Roman" panose="02020603050405020304" pitchFamily="18" charset="0"/>
              <a:ea typeface="宋体" panose="02010600030101010101" pitchFamily="2" charset="-122"/>
            </a:endParaRPr>
          </a:p>
        </p:txBody>
      </p:sp>
      <p:sp>
        <p:nvSpPr>
          <p:cNvPr id="61445" name="Rectangle 2"/>
          <p:cNvSpPr>
            <a:spLocks noGrp="1" noRot="1" noChangeAspect="1" noTextEdit="1"/>
          </p:cNvSpPr>
          <p:nvPr>
            <p:ph type="sldImg"/>
          </p:nvPr>
        </p:nvSpPr>
        <p:spPr>
          <a:ln/>
        </p:spPr>
      </p:sp>
      <p:sp>
        <p:nvSpPr>
          <p:cNvPr id="61446"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2670280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024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024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024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3</a:t>
            </a:fld>
            <a:endParaRPr lang="en-US" altLang="zh-CN" sz="1300" dirty="0">
              <a:latin typeface="Times New Roman" panose="02020603050405020304" pitchFamily="18" charset="0"/>
              <a:ea typeface="宋体" panose="02010600030101010101" pitchFamily="2" charset="-122"/>
            </a:endParaRPr>
          </a:p>
        </p:txBody>
      </p:sp>
      <p:sp>
        <p:nvSpPr>
          <p:cNvPr id="10245" name="Rectangle 2"/>
          <p:cNvSpPr>
            <a:spLocks noGrp="1" noRot="1" noChangeAspect="1" noTextEdit="1"/>
          </p:cNvSpPr>
          <p:nvPr>
            <p:ph type="sldImg"/>
          </p:nvPr>
        </p:nvSpPr>
        <p:spPr>
          <a:ln/>
        </p:spPr>
      </p:sp>
      <p:sp>
        <p:nvSpPr>
          <p:cNvPr id="10246"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9520057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p:cNvSpPr>
            <a:spLocks noGrp="1" noRot="1" noChangeAspect="1" noTextEdit="1"/>
          </p:cNvSpPr>
          <p:nvPr>
            <p:ph type="sldImg"/>
          </p:nvPr>
        </p:nvSpPr>
        <p:spPr>
          <a:ln/>
        </p:spPr>
      </p:sp>
      <p:sp>
        <p:nvSpPr>
          <p:cNvPr id="63490" name="备注占位符 2"/>
          <p:cNvSpPr>
            <a:spLocks noGrp="1"/>
          </p:cNvSpPr>
          <p:nvPr>
            <p:ph type="body"/>
          </p:nvPr>
        </p:nvSpPr>
        <p:spPr>
          <a:ln/>
        </p:spPr>
        <p:txBody>
          <a:bodyPr wrap="square" lIns="96661" tIns="48331" rIns="96661" bIns="48331" anchor="t"/>
          <a:lstStyle/>
          <a:p>
            <a:pPr lvl="0"/>
            <a:endParaRPr lang="zh-CN" altLang="en-US" dirty="0"/>
          </a:p>
        </p:txBody>
      </p:sp>
      <p:sp>
        <p:nvSpPr>
          <p:cNvPr id="63491" name="页眉占位符 3"/>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63492" name="日期占位符 4"/>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63493" name="页脚占位符 5"/>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63494" name="灯片编号占位符 6"/>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33</a:t>
            </a:fld>
            <a:endParaRPr lang="en-US" altLang="zh-CN" sz="13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931998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6553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6553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6554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34</a:t>
            </a:fld>
            <a:endParaRPr lang="en-US" altLang="zh-CN" sz="1300" dirty="0">
              <a:latin typeface="Times New Roman" panose="02020603050405020304" pitchFamily="18" charset="0"/>
              <a:ea typeface="宋体" panose="02010600030101010101" pitchFamily="2" charset="-122"/>
            </a:endParaRPr>
          </a:p>
        </p:txBody>
      </p:sp>
      <p:sp>
        <p:nvSpPr>
          <p:cNvPr id="65541" name="Rectangle 2"/>
          <p:cNvSpPr>
            <a:spLocks noGrp="1" noRot="1" noChangeAspect="1" noTextEdit="1"/>
          </p:cNvSpPr>
          <p:nvPr>
            <p:ph type="sldImg"/>
          </p:nvPr>
        </p:nvSpPr>
        <p:spPr>
          <a:ln/>
        </p:spPr>
      </p:sp>
      <p:sp>
        <p:nvSpPr>
          <p:cNvPr id="65542"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5809026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6758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6758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6758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35</a:t>
            </a:fld>
            <a:endParaRPr lang="en-US" altLang="zh-CN" sz="1300" dirty="0">
              <a:latin typeface="Times New Roman" panose="02020603050405020304" pitchFamily="18" charset="0"/>
              <a:ea typeface="宋体" panose="02010600030101010101" pitchFamily="2" charset="-122"/>
            </a:endParaRPr>
          </a:p>
        </p:txBody>
      </p:sp>
      <p:sp>
        <p:nvSpPr>
          <p:cNvPr id="67589" name="Rectangle 2"/>
          <p:cNvSpPr>
            <a:spLocks noGrp="1" noRot="1" noChangeAspect="1" noTextEdit="1"/>
          </p:cNvSpPr>
          <p:nvPr>
            <p:ph type="sldImg"/>
          </p:nvPr>
        </p:nvSpPr>
        <p:spPr>
          <a:ln/>
        </p:spPr>
      </p:sp>
      <p:sp>
        <p:nvSpPr>
          <p:cNvPr id="6759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6653717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6963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6963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6963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36</a:t>
            </a:fld>
            <a:endParaRPr lang="en-US" altLang="zh-CN" sz="1300" dirty="0">
              <a:latin typeface="Times New Roman" panose="02020603050405020304" pitchFamily="18" charset="0"/>
              <a:ea typeface="宋体" panose="02010600030101010101" pitchFamily="2" charset="-122"/>
            </a:endParaRPr>
          </a:p>
        </p:txBody>
      </p:sp>
      <p:sp>
        <p:nvSpPr>
          <p:cNvPr id="69637" name="Rectangle 2"/>
          <p:cNvSpPr>
            <a:spLocks noGrp="1" noRot="1" noChangeAspect="1" noTextEdit="1"/>
          </p:cNvSpPr>
          <p:nvPr>
            <p:ph type="sldImg"/>
          </p:nvPr>
        </p:nvSpPr>
        <p:spPr>
          <a:ln/>
        </p:spPr>
      </p:sp>
      <p:sp>
        <p:nvSpPr>
          <p:cNvPr id="6963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2930293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7168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7168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7168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38</a:t>
            </a:fld>
            <a:endParaRPr lang="en-US" altLang="zh-CN" sz="1300" dirty="0">
              <a:latin typeface="Times New Roman" panose="02020603050405020304" pitchFamily="18" charset="0"/>
              <a:ea typeface="宋体" panose="02010600030101010101" pitchFamily="2" charset="-122"/>
            </a:endParaRPr>
          </a:p>
        </p:txBody>
      </p:sp>
      <p:sp>
        <p:nvSpPr>
          <p:cNvPr id="71685" name="Rectangle 2"/>
          <p:cNvSpPr>
            <a:spLocks noGrp="1" noRot="1" noChangeAspect="1" noTextEdit="1"/>
          </p:cNvSpPr>
          <p:nvPr>
            <p:ph type="sldImg"/>
          </p:nvPr>
        </p:nvSpPr>
        <p:spPr>
          <a:ln/>
        </p:spPr>
      </p:sp>
      <p:sp>
        <p:nvSpPr>
          <p:cNvPr id="71686"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4575815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73730"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73731"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73732"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39</a:t>
            </a:fld>
            <a:endParaRPr lang="en-US" altLang="zh-CN" sz="1300" dirty="0">
              <a:latin typeface="Times New Roman" panose="02020603050405020304" pitchFamily="18" charset="0"/>
              <a:ea typeface="宋体" panose="02010600030101010101" pitchFamily="2" charset="-122"/>
            </a:endParaRPr>
          </a:p>
        </p:txBody>
      </p:sp>
      <p:sp>
        <p:nvSpPr>
          <p:cNvPr id="73733" name="Rectangle 2"/>
          <p:cNvSpPr>
            <a:spLocks noGrp="1" noRot="1" noChangeAspect="1" noTextEdit="1"/>
          </p:cNvSpPr>
          <p:nvPr>
            <p:ph type="sldImg"/>
          </p:nvPr>
        </p:nvSpPr>
        <p:spPr>
          <a:ln/>
        </p:spPr>
      </p:sp>
      <p:sp>
        <p:nvSpPr>
          <p:cNvPr id="73734"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5053031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7577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7577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7578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40</a:t>
            </a:fld>
            <a:endParaRPr lang="en-US" altLang="zh-CN" sz="1300" dirty="0">
              <a:latin typeface="Times New Roman" panose="02020603050405020304" pitchFamily="18" charset="0"/>
              <a:ea typeface="宋体" panose="02010600030101010101" pitchFamily="2" charset="-122"/>
            </a:endParaRPr>
          </a:p>
        </p:txBody>
      </p:sp>
      <p:sp>
        <p:nvSpPr>
          <p:cNvPr id="75781" name="Rectangle 2"/>
          <p:cNvSpPr>
            <a:spLocks noGrp="1" noRot="1" noChangeAspect="1" noTextEdit="1"/>
          </p:cNvSpPr>
          <p:nvPr>
            <p:ph type="sldImg"/>
          </p:nvPr>
        </p:nvSpPr>
        <p:spPr>
          <a:ln/>
        </p:spPr>
      </p:sp>
      <p:sp>
        <p:nvSpPr>
          <p:cNvPr id="75782"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505825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7782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7782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7782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41</a:t>
            </a:fld>
            <a:endParaRPr lang="en-US" altLang="zh-CN" sz="1300" dirty="0">
              <a:latin typeface="Times New Roman" panose="02020603050405020304" pitchFamily="18" charset="0"/>
              <a:ea typeface="宋体" panose="02010600030101010101" pitchFamily="2" charset="-122"/>
            </a:endParaRPr>
          </a:p>
        </p:txBody>
      </p:sp>
      <p:sp>
        <p:nvSpPr>
          <p:cNvPr id="77829" name="Rectangle 2"/>
          <p:cNvSpPr>
            <a:spLocks noGrp="1" noRot="1" noChangeAspect="1" noTextEdit="1"/>
          </p:cNvSpPr>
          <p:nvPr>
            <p:ph type="sldImg"/>
          </p:nvPr>
        </p:nvSpPr>
        <p:spPr>
          <a:ln/>
        </p:spPr>
      </p:sp>
      <p:sp>
        <p:nvSpPr>
          <p:cNvPr id="7783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6718055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7987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7987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7987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42</a:t>
            </a:fld>
            <a:endParaRPr lang="en-US" altLang="zh-CN" sz="1300" dirty="0">
              <a:latin typeface="Times New Roman" panose="02020603050405020304" pitchFamily="18" charset="0"/>
              <a:ea typeface="宋体" panose="02010600030101010101" pitchFamily="2" charset="-122"/>
            </a:endParaRPr>
          </a:p>
        </p:txBody>
      </p:sp>
      <p:sp>
        <p:nvSpPr>
          <p:cNvPr id="79877" name="Rectangle 2"/>
          <p:cNvSpPr>
            <a:spLocks noGrp="1" noRot="1" noChangeAspect="1" noTextEdit="1"/>
          </p:cNvSpPr>
          <p:nvPr>
            <p:ph type="sldImg"/>
          </p:nvPr>
        </p:nvSpPr>
        <p:spPr>
          <a:ln/>
        </p:spPr>
      </p:sp>
      <p:sp>
        <p:nvSpPr>
          <p:cNvPr id="7987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441214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8192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8192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8192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43</a:t>
            </a:fld>
            <a:endParaRPr lang="en-US" altLang="zh-CN" sz="1300" dirty="0">
              <a:latin typeface="Times New Roman" panose="02020603050405020304" pitchFamily="18" charset="0"/>
              <a:ea typeface="宋体" panose="02010600030101010101" pitchFamily="2" charset="-122"/>
            </a:endParaRPr>
          </a:p>
        </p:txBody>
      </p:sp>
      <p:sp>
        <p:nvSpPr>
          <p:cNvPr id="81925" name="Rectangle 2"/>
          <p:cNvSpPr>
            <a:spLocks noGrp="1" noRot="1" noChangeAspect="1" noTextEdit="1"/>
          </p:cNvSpPr>
          <p:nvPr>
            <p:ph type="sldImg"/>
          </p:nvPr>
        </p:nvSpPr>
        <p:spPr>
          <a:ln/>
        </p:spPr>
      </p:sp>
      <p:sp>
        <p:nvSpPr>
          <p:cNvPr id="81926"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184492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2290"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2291"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2292"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4</a:t>
            </a:fld>
            <a:endParaRPr lang="en-US" altLang="zh-CN" sz="1300" dirty="0">
              <a:latin typeface="Times New Roman" panose="02020603050405020304" pitchFamily="18" charset="0"/>
              <a:ea typeface="宋体" panose="02010600030101010101" pitchFamily="2" charset="-122"/>
            </a:endParaRPr>
          </a:p>
        </p:txBody>
      </p:sp>
      <p:sp>
        <p:nvSpPr>
          <p:cNvPr id="12293" name="Rectangle 2"/>
          <p:cNvSpPr>
            <a:spLocks noGrp="1" noRot="1" noChangeAspect="1" noTextEdit="1"/>
          </p:cNvSpPr>
          <p:nvPr>
            <p:ph type="sldImg"/>
          </p:nvPr>
        </p:nvSpPr>
        <p:spPr>
          <a:ln/>
        </p:spPr>
      </p:sp>
      <p:sp>
        <p:nvSpPr>
          <p:cNvPr id="12294"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0053037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83970"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83971"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83972"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44</a:t>
            </a:fld>
            <a:endParaRPr lang="en-US" altLang="zh-CN" sz="1300" dirty="0">
              <a:latin typeface="Times New Roman" panose="02020603050405020304" pitchFamily="18" charset="0"/>
              <a:ea typeface="宋体" panose="02010600030101010101" pitchFamily="2" charset="-122"/>
            </a:endParaRPr>
          </a:p>
        </p:txBody>
      </p:sp>
      <p:sp>
        <p:nvSpPr>
          <p:cNvPr id="83973" name="Rectangle 2"/>
          <p:cNvSpPr>
            <a:spLocks noGrp="1" noRot="1" noChangeAspect="1" noTextEdit="1"/>
          </p:cNvSpPr>
          <p:nvPr>
            <p:ph type="sldImg"/>
          </p:nvPr>
        </p:nvSpPr>
        <p:spPr>
          <a:ln/>
        </p:spPr>
      </p:sp>
      <p:sp>
        <p:nvSpPr>
          <p:cNvPr id="83974"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7103170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8601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8601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8602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46</a:t>
            </a:fld>
            <a:endParaRPr lang="en-US" altLang="zh-CN" sz="1300" dirty="0">
              <a:latin typeface="Times New Roman" panose="02020603050405020304" pitchFamily="18" charset="0"/>
              <a:ea typeface="宋体" panose="02010600030101010101" pitchFamily="2" charset="-122"/>
            </a:endParaRPr>
          </a:p>
        </p:txBody>
      </p:sp>
      <p:sp>
        <p:nvSpPr>
          <p:cNvPr id="86021" name="Rectangle 2"/>
          <p:cNvSpPr>
            <a:spLocks noGrp="1" noRot="1" noChangeAspect="1" noTextEdit="1"/>
          </p:cNvSpPr>
          <p:nvPr>
            <p:ph type="sldImg"/>
          </p:nvPr>
        </p:nvSpPr>
        <p:spPr>
          <a:ln/>
        </p:spPr>
      </p:sp>
      <p:sp>
        <p:nvSpPr>
          <p:cNvPr id="86022"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21439364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8806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8806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8806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47</a:t>
            </a:fld>
            <a:endParaRPr lang="en-US" altLang="zh-CN" sz="1300" dirty="0">
              <a:latin typeface="Times New Roman" panose="02020603050405020304" pitchFamily="18" charset="0"/>
              <a:ea typeface="宋体" panose="02010600030101010101" pitchFamily="2" charset="-122"/>
            </a:endParaRPr>
          </a:p>
        </p:txBody>
      </p:sp>
      <p:sp>
        <p:nvSpPr>
          <p:cNvPr id="88069" name="Rectangle 2"/>
          <p:cNvSpPr>
            <a:spLocks noGrp="1" noRot="1" noChangeAspect="1" noTextEdit="1"/>
          </p:cNvSpPr>
          <p:nvPr>
            <p:ph type="sldImg"/>
          </p:nvPr>
        </p:nvSpPr>
        <p:spPr>
          <a:ln/>
        </p:spPr>
      </p:sp>
      <p:sp>
        <p:nvSpPr>
          <p:cNvPr id="8807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40117618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9011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9011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9011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48</a:t>
            </a:fld>
            <a:endParaRPr lang="en-US" altLang="zh-CN" sz="1300" dirty="0">
              <a:latin typeface="Times New Roman" panose="02020603050405020304" pitchFamily="18" charset="0"/>
              <a:ea typeface="宋体" panose="02010600030101010101" pitchFamily="2" charset="-122"/>
            </a:endParaRPr>
          </a:p>
        </p:txBody>
      </p:sp>
      <p:sp>
        <p:nvSpPr>
          <p:cNvPr id="90117" name="Rectangle 2"/>
          <p:cNvSpPr>
            <a:spLocks noGrp="1" noRot="1" noChangeAspect="1" noTextEdit="1"/>
          </p:cNvSpPr>
          <p:nvPr>
            <p:ph type="sldImg"/>
          </p:nvPr>
        </p:nvSpPr>
        <p:spPr>
          <a:ln/>
        </p:spPr>
      </p:sp>
      <p:sp>
        <p:nvSpPr>
          <p:cNvPr id="9011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1714216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9216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9216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9216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49</a:t>
            </a:fld>
            <a:endParaRPr lang="en-US" altLang="zh-CN" sz="1300" dirty="0">
              <a:latin typeface="Times New Roman" panose="02020603050405020304" pitchFamily="18" charset="0"/>
              <a:ea typeface="宋体" panose="02010600030101010101" pitchFamily="2" charset="-122"/>
            </a:endParaRPr>
          </a:p>
        </p:txBody>
      </p:sp>
      <p:sp>
        <p:nvSpPr>
          <p:cNvPr id="92165" name="Rectangle 2"/>
          <p:cNvSpPr>
            <a:spLocks noGrp="1" noRot="1" noChangeAspect="1" noTextEdit="1"/>
          </p:cNvSpPr>
          <p:nvPr>
            <p:ph type="sldImg"/>
          </p:nvPr>
        </p:nvSpPr>
        <p:spPr>
          <a:ln/>
        </p:spPr>
      </p:sp>
      <p:sp>
        <p:nvSpPr>
          <p:cNvPr id="92166" name="Rectangle 3"/>
          <p:cNvSpPr>
            <a:spLocks noGrp="1"/>
          </p:cNvSpPr>
          <p:nvPr>
            <p:ph type="body"/>
          </p:nvPr>
        </p:nvSpPr>
        <p:spPr>
          <a:ln/>
        </p:spPr>
        <p:txBody>
          <a:bodyPr wrap="square" lIns="96661" tIns="48331" rIns="96661" bIns="48331" anchor="t"/>
          <a:lstStyle/>
          <a:p>
            <a:pPr lvl="0"/>
            <a:r>
              <a:rPr lang="en-AU" altLang="zh-CN" dirty="0"/>
              <a:t>S</a:t>
            </a:r>
            <a:r>
              <a:rPr lang="en-US" altLang="zh-CN" dirty="0"/>
              <a:t>0</a:t>
            </a:r>
            <a:r>
              <a:rPr lang="zh-CN" altLang="en-US" dirty="0"/>
              <a:t>由“被调用者”负责恢复</a:t>
            </a:r>
            <a:endParaRPr lang="en-AU" altLang="zh-CN" dirty="0"/>
          </a:p>
        </p:txBody>
      </p:sp>
    </p:spTree>
    <p:extLst>
      <p:ext uri="{BB962C8B-B14F-4D97-AF65-F5344CB8AC3E}">
        <p14:creationId xmlns:p14="http://schemas.microsoft.com/office/powerpoint/2010/main" val="5332747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94210"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94211"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94212"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50</a:t>
            </a:fld>
            <a:endParaRPr lang="en-US" altLang="zh-CN" sz="1300" dirty="0">
              <a:latin typeface="Times New Roman" panose="02020603050405020304" pitchFamily="18" charset="0"/>
              <a:ea typeface="宋体" panose="02010600030101010101" pitchFamily="2" charset="-122"/>
            </a:endParaRPr>
          </a:p>
        </p:txBody>
      </p:sp>
      <p:sp>
        <p:nvSpPr>
          <p:cNvPr id="94213" name="Rectangle 2"/>
          <p:cNvSpPr>
            <a:spLocks noGrp="1" noRot="1" noChangeAspect="1" noTextEdit="1"/>
          </p:cNvSpPr>
          <p:nvPr>
            <p:ph type="sldImg"/>
          </p:nvPr>
        </p:nvSpPr>
        <p:spPr>
          <a:ln/>
        </p:spPr>
      </p:sp>
      <p:sp>
        <p:nvSpPr>
          <p:cNvPr id="94214"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2463613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9625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9625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9626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51</a:t>
            </a:fld>
            <a:endParaRPr lang="en-US" altLang="zh-CN" sz="1300" dirty="0">
              <a:latin typeface="Times New Roman" panose="02020603050405020304" pitchFamily="18" charset="0"/>
              <a:ea typeface="宋体" panose="02010600030101010101" pitchFamily="2" charset="-122"/>
            </a:endParaRPr>
          </a:p>
        </p:txBody>
      </p:sp>
      <p:sp>
        <p:nvSpPr>
          <p:cNvPr id="96261" name="Rectangle 2"/>
          <p:cNvSpPr>
            <a:spLocks noGrp="1" noRot="1" noChangeAspect="1" noTextEdit="1"/>
          </p:cNvSpPr>
          <p:nvPr>
            <p:ph type="sldImg"/>
          </p:nvPr>
        </p:nvSpPr>
        <p:spPr>
          <a:ln/>
        </p:spPr>
      </p:sp>
      <p:sp>
        <p:nvSpPr>
          <p:cNvPr id="96262"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8656600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9830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9830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9830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54</a:t>
            </a:fld>
            <a:endParaRPr lang="en-US" altLang="zh-CN" sz="1300" dirty="0">
              <a:latin typeface="Times New Roman" panose="02020603050405020304" pitchFamily="18" charset="0"/>
              <a:ea typeface="宋体" panose="02010600030101010101" pitchFamily="2" charset="-122"/>
            </a:endParaRPr>
          </a:p>
        </p:txBody>
      </p:sp>
      <p:sp>
        <p:nvSpPr>
          <p:cNvPr id="98309" name="Rectangle 2"/>
          <p:cNvSpPr>
            <a:spLocks noGrp="1" noRot="1" noChangeAspect="1" noTextEdit="1"/>
          </p:cNvSpPr>
          <p:nvPr>
            <p:ph type="sldImg"/>
          </p:nvPr>
        </p:nvSpPr>
        <p:spPr>
          <a:ln/>
        </p:spPr>
      </p:sp>
      <p:sp>
        <p:nvSpPr>
          <p:cNvPr id="9831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5497447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0035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0035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0035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55</a:t>
            </a:fld>
            <a:endParaRPr lang="en-US" altLang="zh-CN" sz="1300" dirty="0">
              <a:latin typeface="Times New Roman" panose="02020603050405020304" pitchFamily="18" charset="0"/>
              <a:ea typeface="宋体" panose="02010600030101010101" pitchFamily="2" charset="-122"/>
            </a:endParaRPr>
          </a:p>
        </p:txBody>
      </p:sp>
      <p:sp>
        <p:nvSpPr>
          <p:cNvPr id="100357" name="Rectangle 2"/>
          <p:cNvSpPr>
            <a:spLocks noGrp="1" noRot="1" noChangeAspect="1" noTextEdit="1"/>
          </p:cNvSpPr>
          <p:nvPr>
            <p:ph type="sldImg"/>
          </p:nvPr>
        </p:nvSpPr>
        <p:spPr>
          <a:ln/>
        </p:spPr>
      </p:sp>
      <p:sp>
        <p:nvSpPr>
          <p:cNvPr id="10035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391583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0547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0547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0547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60</a:t>
            </a:fld>
            <a:endParaRPr lang="en-US" altLang="zh-CN" sz="1300" dirty="0">
              <a:latin typeface="Times New Roman" panose="02020603050405020304" pitchFamily="18" charset="0"/>
              <a:ea typeface="宋体" panose="02010600030101010101" pitchFamily="2" charset="-122"/>
            </a:endParaRPr>
          </a:p>
        </p:txBody>
      </p:sp>
      <p:sp>
        <p:nvSpPr>
          <p:cNvPr id="105477" name="Rectangle 2"/>
          <p:cNvSpPr>
            <a:spLocks noGrp="1" noRot="1" noChangeAspect="1" noTextEdit="1"/>
          </p:cNvSpPr>
          <p:nvPr>
            <p:ph type="sldImg"/>
          </p:nvPr>
        </p:nvSpPr>
        <p:spPr>
          <a:ln/>
        </p:spPr>
      </p:sp>
      <p:sp>
        <p:nvSpPr>
          <p:cNvPr id="10547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726594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433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433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434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5</a:t>
            </a:fld>
            <a:endParaRPr lang="en-US" altLang="zh-CN" sz="1300" dirty="0">
              <a:latin typeface="Times New Roman" panose="02020603050405020304" pitchFamily="18" charset="0"/>
              <a:ea typeface="宋体" panose="02010600030101010101" pitchFamily="2" charset="-122"/>
            </a:endParaRPr>
          </a:p>
        </p:txBody>
      </p:sp>
      <p:sp>
        <p:nvSpPr>
          <p:cNvPr id="14341" name="Rectangle 2"/>
          <p:cNvSpPr>
            <a:spLocks noGrp="1" noRot="1" noChangeAspect="1" noTextEdit="1"/>
          </p:cNvSpPr>
          <p:nvPr>
            <p:ph type="sldImg"/>
          </p:nvPr>
        </p:nvSpPr>
        <p:spPr>
          <a:ln/>
        </p:spPr>
      </p:sp>
      <p:sp>
        <p:nvSpPr>
          <p:cNvPr id="14342"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6695202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0752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0752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0752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61</a:t>
            </a:fld>
            <a:endParaRPr lang="en-US" altLang="zh-CN" sz="1300" dirty="0">
              <a:latin typeface="Times New Roman" panose="02020603050405020304" pitchFamily="18" charset="0"/>
              <a:ea typeface="宋体" panose="02010600030101010101" pitchFamily="2" charset="-122"/>
            </a:endParaRPr>
          </a:p>
        </p:txBody>
      </p:sp>
      <p:sp>
        <p:nvSpPr>
          <p:cNvPr id="107525" name="Rectangle 2"/>
          <p:cNvSpPr>
            <a:spLocks noGrp="1" noRot="1" noChangeAspect="1" noTextEdit="1"/>
          </p:cNvSpPr>
          <p:nvPr>
            <p:ph type="sldImg"/>
          </p:nvPr>
        </p:nvSpPr>
        <p:spPr>
          <a:ln/>
        </p:spPr>
      </p:sp>
      <p:sp>
        <p:nvSpPr>
          <p:cNvPr id="107526"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8112544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09570"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09571"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09572"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62</a:t>
            </a:fld>
            <a:endParaRPr lang="en-US" altLang="zh-CN" sz="1300" dirty="0">
              <a:latin typeface="Times New Roman" panose="02020603050405020304" pitchFamily="18" charset="0"/>
              <a:ea typeface="宋体" panose="02010600030101010101" pitchFamily="2" charset="-122"/>
            </a:endParaRPr>
          </a:p>
        </p:txBody>
      </p:sp>
      <p:sp>
        <p:nvSpPr>
          <p:cNvPr id="109573" name="Rectangle 2"/>
          <p:cNvSpPr>
            <a:spLocks noGrp="1" noRot="1" noChangeAspect="1" noTextEdit="1"/>
          </p:cNvSpPr>
          <p:nvPr>
            <p:ph type="sldImg"/>
          </p:nvPr>
        </p:nvSpPr>
        <p:spPr>
          <a:ln/>
        </p:spPr>
      </p:sp>
      <p:sp>
        <p:nvSpPr>
          <p:cNvPr id="109574"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22295228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1161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1161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1162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63</a:t>
            </a:fld>
            <a:endParaRPr lang="en-US" altLang="zh-CN" sz="1300" dirty="0">
              <a:latin typeface="Times New Roman" panose="02020603050405020304" pitchFamily="18" charset="0"/>
              <a:ea typeface="宋体" panose="02010600030101010101" pitchFamily="2" charset="-122"/>
            </a:endParaRPr>
          </a:p>
        </p:txBody>
      </p:sp>
      <p:sp>
        <p:nvSpPr>
          <p:cNvPr id="111621" name="Rectangle 2"/>
          <p:cNvSpPr>
            <a:spLocks noGrp="1" noRot="1" noChangeAspect="1" noTextEdit="1"/>
          </p:cNvSpPr>
          <p:nvPr>
            <p:ph type="sldImg"/>
          </p:nvPr>
        </p:nvSpPr>
        <p:spPr>
          <a:ln/>
        </p:spPr>
      </p:sp>
      <p:sp>
        <p:nvSpPr>
          <p:cNvPr id="111622" name="Rectangle 3"/>
          <p:cNvSpPr>
            <a:spLocks noGrp="1"/>
          </p:cNvSpPr>
          <p:nvPr>
            <p:ph type="body"/>
          </p:nvPr>
        </p:nvSpPr>
        <p:spPr>
          <a:ln/>
        </p:spPr>
        <p:txBody>
          <a:bodyPr wrap="square" lIns="96661" tIns="48331" rIns="96661" bIns="48331" anchor="t"/>
          <a:lstStyle/>
          <a:p>
            <a:pPr lvl="0" eaLnBrk="1" hangingPunct="1">
              <a:spcBef>
                <a:spcPct val="50000"/>
              </a:spcBef>
            </a:pPr>
            <a:r>
              <a:rPr lang="en-US" altLang="zh-CN" dirty="0"/>
              <a:t>Ori</a:t>
            </a:r>
            <a:r>
              <a:rPr lang="zh-CN" altLang="en-US" dirty="0"/>
              <a:t>立即数或， </a:t>
            </a:r>
            <a:r>
              <a:rPr lang="en-US" altLang="zh-CN" dirty="0"/>
              <a:t>$s0</a:t>
            </a:r>
            <a:r>
              <a:rPr lang="zh-CN" altLang="en-US" dirty="0"/>
              <a:t>与常数</a:t>
            </a:r>
            <a:r>
              <a:rPr lang="en-US" altLang="zh-CN" dirty="0">
                <a:solidFill>
                  <a:srgbClr val="0000CC"/>
                </a:solidFill>
              </a:rPr>
              <a:t>2304“</a:t>
            </a:r>
            <a:r>
              <a:rPr lang="zh-CN" altLang="en-US" dirty="0">
                <a:solidFill>
                  <a:srgbClr val="0000CC"/>
                </a:solidFill>
              </a:rPr>
              <a:t>或”，结果放在</a:t>
            </a:r>
            <a:r>
              <a:rPr lang="en-US" altLang="zh-CN" dirty="0"/>
              <a:t>$s0</a:t>
            </a:r>
            <a:r>
              <a:rPr lang="zh-CN" altLang="en-US" dirty="0"/>
              <a:t>形成一个</a:t>
            </a:r>
            <a:r>
              <a:rPr lang="en-US" altLang="zh-CN" dirty="0"/>
              <a:t>32</a:t>
            </a:r>
            <a:r>
              <a:rPr lang="zh-CN" altLang="en-US" dirty="0"/>
              <a:t>位的常数</a:t>
            </a:r>
          </a:p>
        </p:txBody>
      </p:sp>
    </p:spTree>
    <p:extLst>
      <p:ext uri="{BB962C8B-B14F-4D97-AF65-F5344CB8AC3E}">
        <p14:creationId xmlns:p14="http://schemas.microsoft.com/office/powerpoint/2010/main" val="38673897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1366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1366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1366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64</a:t>
            </a:fld>
            <a:endParaRPr lang="en-US" altLang="zh-CN" sz="1300" dirty="0">
              <a:latin typeface="Times New Roman" panose="02020603050405020304" pitchFamily="18" charset="0"/>
              <a:ea typeface="宋体" panose="02010600030101010101" pitchFamily="2" charset="-122"/>
            </a:endParaRPr>
          </a:p>
        </p:txBody>
      </p:sp>
      <p:sp>
        <p:nvSpPr>
          <p:cNvPr id="113669" name="Rectangle 2"/>
          <p:cNvSpPr>
            <a:spLocks noGrp="1" noRot="1" noChangeAspect="1" noTextEdit="1"/>
          </p:cNvSpPr>
          <p:nvPr>
            <p:ph type="sldImg"/>
          </p:nvPr>
        </p:nvSpPr>
        <p:spPr>
          <a:ln/>
        </p:spPr>
      </p:sp>
      <p:sp>
        <p:nvSpPr>
          <p:cNvPr id="11367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21254445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1571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1571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1571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65</a:t>
            </a:fld>
            <a:endParaRPr lang="en-US" altLang="zh-CN" sz="1300" dirty="0">
              <a:latin typeface="Times New Roman" panose="02020603050405020304" pitchFamily="18" charset="0"/>
              <a:ea typeface="宋体" panose="02010600030101010101" pitchFamily="2" charset="-122"/>
            </a:endParaRPr>
          </a:p>
        </p:txBody>
      </p:sp>
      <p:sp>
        <p:nvSpPr>
          <p:cNvPr id="115717" name="Rectangle 2"/>
          <p:cNvSpPr>
            <a:spLocks noGrp="1" noRot="1" noChangeAspect="1" noTextEdit="1"/>
          </p:cNvSpPr>
          <p:nvPr>
            <p:ph type="sldImg"/>
          </p:nvPr>
        </p:nvSpPr>
        <p:spPr>
          <a:ln/>
        </p:spPr>
      </p:sp>
      <p:sp>
        <p:nvSpPr>
          <p:cNvPr id="11571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218482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1776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1776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1776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66</a:t>
            </a:fld>
            <a:endParaRPr lang="en-US" altLang="zh-CN" sz="1300" dirty="0">
              <a:latin typeface="Times New Roman" panose="02020603050405020304" pitchFamily="18" charset="0"/>
              <a:ea typeface="宋体" panose="02010600030101010101" pitchFamily="2" charset="-122"/>
            </a:endParaRPr>
          </a:p>
        </p:txBody>
      </p:sp>
      <p:sp>
        <p:nvSpPr>
          <p:cNvPr id="117765" name="Rectangle 2"/>
          <p:cNvSpPr>
            <a:spLocks noGrp="1" noRot="1" noChangeAspect="1" noTextEdit="1"/>
          </p:cNvSpPr>
          <p:nvPr>
            <p:ph type="sldImg"/>
          </p:nvPr>
        </p:nvSpPr>
        <p:spPr>
          <a:ln/>
        </p:spPr>
      </p:sp>
      <p:sp>
        <p:nvSpPr>
          <p:cNvPr id="117766"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0011497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19810"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19811"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19812"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67</a:t>
            </a:fld>
            <a:endParaRPr lang="en-US" altLang="zh-CN" sz="1300" dirty="0">
              <a:latin typeface="Times New Roman" panose="02020603050405020304" pitchFamily="18" charset="0"/>
              <a:ea typeface="宋体" panose="02010600030101010101" pitchFamily="2" charset="-122"/>
            </a:endParaRPr>
          </a:p>
        </p:txBody>
      </p:sp>
      <p:sp>
        <p:nvSpPr>
          <p:cNvPr id="119813" name="Rectangle 2"/>
          <p:cNvSpPr>
            <a:spLocks noGrp="1" noRot="1" noChangeAspect="1" noTextEdit="1"/>
          </p:cNvSpPr>
          <p:nvPr>
            <p:ph type="sldImg"/>
          </p:nvPr>
        </p:nvSpPr>
        <p:spPr>
          <a:ln/>
        </p:spPr>
      </p:sp>
      <p:sp>
        <p:nvSpPr>
          <p:cNvPr id="119814"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9343997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2185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2185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2186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68</a:t>
            </a:fld>
            <a:endParaRPr lang="en-US" altLang="zh-CN" sz="1300" dirty="0">
              <a:latin typeface="Times New Roman" panose="02020603050405020304" pitchFamily="18" charset="0"/>
              <a:ea typeface="宋体" panose="02010600030101010101" pitchFamily="2" charset="-122"/>
            </a:endParaRPr>
          </a:p>
        </p:txBody>
      </p:sp>
      <p:sp>
        <p:nvSpPr>
          <p:cNvPr id="121861" name="Rectangle 2"/>
          <p:cNvSpPr>
            <a:spLocks noGrp="1" noRot="1" noChangeAspect="1" noTextEdit="1"/>
          </p:cNvSpPr>
          <p:nvPr>
            <p:ph type="sldImg"/>
          </p:nvPr>
        </p:nvSpPr>
        <p:spPr>
          <a:ln/>
        </p:spPr>
      </p:sp>
      <p:sp>
        <p:nvSpPr>
          <p:cNvPr id="121862"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23409195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2390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2390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2390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69</a:t>
            </a:fld>
            <a:endParaRPr lang="en-US" altLang="zh-CN" sz="1300" dirty="0">
              <a:latin typeface="Times New Roman" panose="02020603050405020304" pitchFamily="18" charset="0"/>
              <a:ea typeface="宋体" panose="02010600030101010101" pitchFamily="2" charset="-122"/>
            </a:endParaRPr>
          </a:p>
        </p:txBody>
      </p:sp>
      <p:sp>
        <p:nvSpPr>
          <p:cNvPr id="123909" name="Rectangle 2"/>
          <p:cNvSpPr>
            <a:spLocks noGrp="1" noRot="1" noChangeAspect="1" noTextEdit="1"/>
          </p:cNvSpPr>
          <p:nvPr>
            <p:ph type="sldImg"/>
          </p:nvPr>
        </p:nvSpPr>
        <p:spPr>
          <a:ln/>
        </p:spPr>
      </p:sp>
      <p:sp>
        <p:nvSpPr>
          <p:cNvPr id="12391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7249846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2595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2595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2595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70</a:t>
            </a:fld>
            <a:endParaRPr lang="en-US" altLang="zh-CN" sz="1300" dirty="0">
              <a:latin typeface="Times New Roman" panose="02020603050405020304" pitchFamily="18" charset="0"/>
              <a:ea typeface="宋体" panose="02010600030101010101" pitchFamily="2" charset="-122"/>
            </a:endParaRPr>
          </a:p>
        </p:txBody>
      </p:sp>
      <p:sp>
        <p:nvSpPr>
          <p:cNvPr id="125957" name="Rectangle 2"/>
          <p:cNvSpPr>
            <a:spLocks noGrp="1" noRot="1" noChangeAspect="1" noTextEdit="1"/>
          </p:cNvSpPr>
          <p:nvPr>
            <p:ph type="sldImg"/>
          </p:nvPr>
        </p:nvSpPr>
        <p:spPr>
          <a:ln/>
        </p:spPr>
      </p:sp>
      <p:sp>
        <p:nvSpPr>
          <p:cNvPr id="12595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63033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638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638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638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6</a:t>
            </a:fld>
            <a:endParaRPr lang="en-US" altLang="zh-CN" sz="1300" dirty="0">
              <a:latin typeface="Times New Roman" panose="02020603050405020304" pitchFamily="18" charset="0"/>
              <a:ea typeface="宋体" panose="02010600030101010101" pitchFamily="2" charset="-122"/>
            </a:endParaRPr>
          </a:p>
        </p:txBody>
      </p:sp>
      <p:sp>
        <p:nvSpPr>
          <p:cNvPr id="16389" name="Rectangle 2"/>
          <p:cNvSpPr>
            <a:spLocks noGrp="1" noRot="1" noChangeAspect="1" noTextEdit="1"/>
          </p:cNvSpPr>
          <p:nvPr>
            <p:ph type="sldImg"/>
          </p:nvPr>
        </p:nvSpPr>
        <p:spPr>
          <a:ln/>
        </p:spPr>
      </p:sp>
      <p:sp>
        <p:nvSpPr>
          <p:cNvPr id="1639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5277119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2800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2800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2800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71</a:t>
            </a:fld>
            <a:endParaRPr lang="en-US" altLang="zh-CN" sz="1300" dirty="0">
              <a:latin typeface="Times New Roman" panose="02020603050405020304" pitchFamily="18" charset="0"/>
              <a:ea typeface="宋体" panose="02010600030101010101" pitchFamily="2" charset="-122"/>
            </a:endParaRPr>
          </a:p>
        </p:txBody>
      </p:sp>
      <p:sp>
        <p:nvSpPr>
          <p:cNvPr id="128005" name="Rectangle 2"/>
          <p:cNvSpPr>
            <a:spLocks noGrp="1" noRot="1" noChangeAspect="1" noTextEdit="1"/>
          </p:cNvSpPr>
          <p:nvPr>
            <p:ph type="sldImg"/>
          </p:nvPr>
        </p:nvSpPr>
        <p:spPr>
          <a:ln/>
        </p:spPr>
      </p:sp>
      <p:sp>
        <p:nvSpPr>
          <p:cNvPr id="128006"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28958076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30050"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30051"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30052"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72</a:t>
            </a:fld>
            <a:endParaRPr lang="en-US" altLang="zh-CN" sz="1300" dirty="0">
              <a:latin typeface="Times New Roman" panose="02020603050405020304" pitchFamily="18" charset="0"/>
              <a:ea typeface="宋体" panose="02010600030101010101" pitchFamily="2" charset="-122"/>
            </a:endParaRPr>
          </a:p>
        </p:txBody>
      </p:sp>
      <p:sp>
        <p:nvSpPr>
          <p:cNvPr id="130053" name="Rectangle 2"/>
          <p:cNvSpPr>
            <a:spLocks noGrp="1" noRot="1" noChangeAspect="1" noTextEdit="1"/>
          </p:cNvSpPr>
          <p:nvPr>
            <p:ph type="sldImg"/>
          </p:nvPr>
        </p:nvSpPr>
        <p:spPr>
          <a:ln/>
        </p:spPr>
      </p:sp>
      <p:sp>
        <p:nvSpPr>
          <p:cNvPr id="130054"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6708837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3209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3209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3210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73</a:t>
            </a:fld>
            <a:endParaRPr lang="en-US" altLang="zh-CN" sz="1300" dirty="0">
              <a:latin typeface="Times New Roman" panose="02020603050405020304" pitchFamily="18" charset="0"/>
              <a:ea typeface="宋体" panose="02010600030101010101" pitchFamily="2" charset="-122"/>
            </a:endParaRPr>
          </a:p>
        </p:txBody>
      </p:sp>
      <p:sp>
        <p:nvSpPr>
          <p:cNvPr id="132101" name="Rectangle 2"/>
          <p:cNvSpPr>
            <a:spLocks noGrp="1" noRot="1" noChangeAspect="1" noTextEdit="1"/>
          </p:cNvSpPr>
          <p:nvPr>
            <p:ph type="sldImg"/>
          </p:nvPr>
        </p:nvSpPr>
        <p:spPr>
          <a:ln/>
        </p:spPr>
      </p:sp>
      <p:sp>
        <p:nvSpPr>
          <p:cNvPr id="132102"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6677056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3414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3414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3414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74</a:t>
            </a:fld>
            <a:endParaRPr lang="en-US" altLang="zh-CN" sz="1300" dirty="0">
              <a:latin typeface="Times New Roman" panose="02020603050405020304" pitchFamily="18" charset="0"/>
              <a:ea typeface="宋体" panose="02010600030101010101" pitchFamily="2" charset="-122"/>
            </a:endParaRPr>
          </a:p>
        </p:txBody>
      </p:sp>
      <p:sp>
        <p:nvSpPr>
          <p:cNvPr id="134149" name="Rectangle 2"/>
          <p:cNvSpPr>
            <a:spLocks noGrp="1" noRot="1" noChangeAspect="1" noTextEdit="1"/>
          </p:cNvSpPr>
          <p:nvPr>
            <p:ph type="sldImg"/>
          </p:nvPr>
        </p:nvSpPr>
        <p:spPr>
          <a:ln/>
        </p:spPr>
      </p:sp>
      <p:sp>
        <p:nvSpPr>
          <p:cNvPr id="13415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9221971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3619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3619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3619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75</a:t>
            </a:fld>
            <a:endParaRPr lang="en-US" altLang="zh-CN" sz="1300" dirty="0">
              <a:latin typeface="Times New Roman" panose="02020603050405020304" pitchFamily="18" charset="0"/>
              <a:ea typeface="宋体" panose="02010600030101010101" pitchFamily="2" charset="-122"/>
            </a:endParaRPr>
          </a:p>
        </p:txBody>
      </p:sp>
      <p:sp>
        <p:nvSpPr>
          <p:cNvPr id="136197" name="Rectangle 2"/>
          <p:cNvSpPr>
            <a:spLocks noGrp="1" noRot="1" noChangeAspect="1" noTextEdit="1"/>
          </p:cNvSpPr>
          <p:nvPr>
            <p:ph type="sldImg"/>
          </p:nvPr>
        </p:nvSpPr>
        <p:spPr>
          <a:ln/>
        </p:spPr>
      </p:sp>
      <p:sp>
        <p:nvSpPr>
          <p:cNvPr id="13619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2470332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3824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3824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3824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76</a:t>
            </a:fld>
            <a:endParaRPr lang="en-US" altLang="zh-CN" sz="1300" dirty="0">
              <a:latin typeface="Times New Roman" panose="02020603050405020304" pitchFamily="18" charset="0"/>
              <a:ea typeface="宋体" panose="02010600030101010101" pitchFamily="2" charset="-122"/>
            </a:endParaRPr>
          </a:p>
        </p:txBody>
      </p:sp>
      <p:sp>
        <p:nvSpPr>
          <p:cNvPr id="138245" name="Rectangle 2"/>
          <p:cNvSpPr>
            <a:spLocks noGrp="1" noRot="1" noChangeAspect="1" noTextEdit="1"/>
          </p:cNvSpPr>
          <p:nvPr>
            <p:ph type="sldImg"/>
          </p:nvPr>
        </p:nvSpPr>
        <p:spPr>
          <a:ln/>
        </p:spPr>
      </p:sp>
      <p:sp>
        <p:nvSpPr>
          <p:cNvPr id="138246"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28978798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40290"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40291"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40292"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77</a:t>
            </a:fld>
            <a:endParaRPr lang="en-US" altLang="zh-CN" sz="1300" dirty="0">
              <a:latin typeface="Times New Roman" panose="02020603050405020304" pitchFamily="18" charset="0"/>
              <a:ea typeface="宋体" panose="02010600030101010101" pitchFamily="2" charset="-122"/>
            </a:endParaRPr>
          </a:p>
        </p:txBody>
      </p:sp>
      <p:sp>
        <p:nvSpPr>
          <p:cNvPr id="140293" name="Rectangle 2"/>
          <p:cNvSpPr>
            <a:spLocks noGrp="1" noRot="1" noChangeAspect="1" noTextEdit="1"/>
          </p:cNvSpPr>
          <p:nvPr>
            <p:ph type="sldImg"/>
          </p:nvPr>
        </p:nvSpPr>
        <p:spPr>
          <a:ln/>
        </p:spPr>
      </p:sp>
      <p:sp>
        <p:nvSpPr>
          <p:cNvPr id="140294"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75488609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4233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4233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4234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78</a:t>
            </a:fld>
            <a:endParaRPr lang="en-US" altLang="zh-CN" sz="1300" dirty="0">
              <a:latin typeface="Times New Roman" panose="02020603050405020304" pitchFamily="18" charset="0"/>
              <a:ea typeface="宋体" panose="02010600030101010101" pitchFamily="2" charset="-122"/>
            </a:endParaRPr>
          </a:p>
        </p:txBody>
      </p:sp>
      <p:sp>
        <p:nvSpPr>
          <p:cNvPr id="142341" name="Rectangle 2"/>
          <p:cNvSpPr>
            <a:spLocks noGrp="1" noRot="1" noChangeAspect="1" noTextEdit="1"/>
          </p:cNvSpPr>
          <p:nvPr>
            <p:ph type="sldImg"/>
          </p:nvPr>
        </p:nvSpPr>
        <p:spPr>
          <a:ln/>
        </p:spPr>
      </p:sp>
      <p:sp>
        <p:nvSpPr>
          <p:cNvPr id="142342"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41351645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4438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4438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4438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79</a:t>
            </a:fld>
            <a:endParaRPr lang="en-US" altLang="zh-CN" sz="1300" dirty="0">
              <a:latin typeface="Times New Roman" panose="02020603050405020304" pitchFamily="18" charset="0"/>
              <a:ea typeface="宋体" panose="02010600030101010101" pitchFamily="2" charset="-122"/>
            </a:endParaRPr>
          </a:p>
        </p:txBody>
      </p:sp>
      <p:sp>
        <p:nvSpPr>
          <p:cNvPr id="144389" name="Rectangle 2"/>
          <p:cNvSpPr>
            <a:spLocks noGrp="1" noRot="1" noChangeAspect="1" noTextEdit="1"/>
          </p:cNvSpPr>
          <p:nvPr>
            <p:ph type="sldImg"/>
          </p:nvPr>
        </p:nvSpPr>
        <p:spPr>
          <a:ln/>
        </p:spPr>
      </p:sp>
      <p:sp>
        <p:nvSpPr>
          <p:cNvPr id="14439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418834502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4643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4643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4643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80</a:t>
            </a:fld>
            <a:endParaRPr lang="en-US" altLang="zh-CN" sz="1300" dirty="0">
              <a:latin typeface="Times New Roman" panose="02020603050405020304" pitchFamily="18" charset="0"/>
              <a:ea typeface="宋体" panose="02010600030101010101" pitchFamily="2" charset="-122"/>
            </a:endParaRPr>
          </a:p>
        </p:txBody>
      </p:sp>
      <p:sp>
        <p:nvSpPr>
          <p:cNvPr id="146437" name="Rectangle 2"/>
          <p:cNvSpPr>
            <a:spLocks noGrp="1" noRot="1" noChangeAspect="1" noTextEdit="1"/>
          </p:cNvSpPr>
          <p:nvPr>
            <p:ph type="sldImg"/>
          </p:nvPr>
        </p:nvSpPr>
        <p:spPr>
          <a:ln/>
        </p:spPr>
      </p:sp>
      <p:sp>
        <p:nvSpPr>
          <p:cNvPr id="14643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094442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843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843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843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7</a:t>
            </a:fld>
            <a:endParaRPr lang="en-US" altLang="zh-CN" sz="1300" dirty="0">
              <a:latin typeface="Times New Roman" panose="02020603050405020304" pitchFamily="18" charset="0"/>
              <a:ea typeface="宋体" panose="02010600030101010101" pitchFamily="2" charset="-122"/>
            </a:endParaRPr>
          </a:p>
        </p:txBody>
      </p:sp>
      <p:sp>
        <p:nvSpPr>
          <p:cNvPr id="18437" name="Rectangle 2"/>
          <p:cNvSpPr>
            <a:spLocks noGrp="1" noRot="1" noChangeAspect="1" noTextEdit="1"/>
          </p:cNvSpPr>
          <p:nvPr>
            <p:ph type="sldImg"/>
          </p:nvPr>
        </p:nvSpPr>
        <p:spPr>
          <a:ln/>
        </p:spPr>
      </p:sp>
      <p:sp>
        <p:nvSpPr>
          <p:cNvPr id="1843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57013615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4848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4848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4848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81</a:t>
            </a:fld>
            <a:endParaRPr lang="en-US" altLang="zh-CN" sz="1300" dirty="0">
              <a:latin typeface="Times New Roman" panose="02020603050405020304" pitchFamily="18" charset="0"/>
              <a:ea typeface="宋体" panose="02010600030101010101" pitchFamily="2" charset="-122"/>
            </a:endParaRPr>
          </a:p>
        </p:txBody>
      </p:sp>
      <p:sp>
        <p:nvSpPr>
          <p:cNvPr id="148485" name="Rectangle 2"/>
          <p:cNvSpPr>
            <a:spLocks noGrp="1" noRot="1" noChangeAspect="1" noTextEdit="1"/>
          </p:cNvSpPr>
          <p:nvPr>
            <p:ph type="sldImg"/>
          </p:nvPr>
        </p:nvSpPr>
        <p:spPr>
          <a:ln/>
        </p:spPr>
      </p:sp>
      <p:sp>
        <p:nvSpPr>
          <p:cNvPr id="148486" name="Rectangle 3"/>
          <p:cNvSpPr>
            <a:spLocks noGrp="1"/>
          </p:cNvSpPr>
          <p:nvPr>
            <p:ph type="body"/>
          </p:nvPr>
        </p:nvSpPr>
        <p:spPr>
          <a:ln/>
        </p:spPr>
        <p:txBody>
          <a:bodyPr wrap="square" lIns="96661" tIns="48331" rIns="96661" bIns="48331" anchor="t"/>
          <a:lstStyle/>
          <a:p>
            <a:pPr lvl="0" eaLnBrk="1" hangingPunct="1">
              <a:spcBef>
                <a:spcPct val="50000"/>
              </a:spcBef>
            </a:pPr>
            <a:r>
              <a:rPr lang="en-US" altLang="zh-CN" dirty="0"/>
              <a:t>C</a:t>
            </a:r>
            <a:r>
              <a:rPr lang="zh-CN" altLang="en-US" dirty="0"/>
              <a:t>代码 （按照字编址） </a:t>
            </a:r>
            <a:r>
              <a:rPr lang="en-US" altLang="zh-CN" dirty="0">
                <a:sym typeface="Wingdings" panose="05000000000000000000" pitchFamily="2" charset="2"/>
              </a:rPr>
              <a:t> MIPS</a:t>
            </a:r>
            <a:r>
              <a:rPr lang="zh-CN" altLang="en-US" dirty="0">
                <a:sym typeface="Wingdings" panose="05000000000000000000" pitchFamily="2" charset="2"/>
              </a:rPr>
              <a:t>代码（按照字节编址）</a:t>
            </a:r>
            <a:endParaRPr lang="zh-CN" altLang="en-US" dirty="0"/>
          </a:p>
          <a:p>
            <a:pPr lvl="0" eaLnBrk="1" hangingPunct="1">
              <a:spcBef>
                <a:spcPct val="50000"/>
              </a:spcBef>
            </a:pPr>
            <a:r>
              <a:rPr lang="en-US" altLang="zh-CN" dirty="0"/>
              <a:t>1</a:t>
            </a:r>
            <a:r>
              <a:rPr lang="zh-CN" altLang="en-US" dirty="0"/>
              <a:t>、为程序变量分配寄存器； </a:t>
            </a:r>
            <a:r>
              <a:rPr lang="en-US" altLang="zh-CN" dirty="0"/>
              <a:t>【</a:t>
            </a:r>
            <a:r>
              <a:rPr lang="en-US" altLang="zh-CN" dirty="0">
                <a:solidFill>
                  <a:srgbClr val="800000"/>
                </a:solidFill>
              </a:rPr>
              <a:t>v</a:t>
            </a:r>
            <a:r>
              <a:rPr lang="en-US" altLang="zh-CN" dirty="0"/>
              <a:t> in $a0, </a:t>
            </a:r>
            <a:r>
              <a:rPr lang="en-US" altLang="zh-CN" dirty="0">
                <a:solidFill>
                  <a:srgbClr val="800000"/>
                </a:solidFill>
              </a:rPr>
              <a:t>k</a:t>
            </a:r>
            <a:r>
              <a:rPr lang="en-US" altLang="zh-CN" dirty="0"/>
              <a:t> in $a1, </a:t>
            </a:r>
            <a:r>
              <a:rPr lang="en-US" altLang="zh-CN" dirty="0">
                <a:solidFill>
                  <a:srgbClr val="800000"/>
                </a:solidFill>
              </a:rPr>
              <a:t>temp</a:t>
            </a:r>
            <a:r>
              <a:rPr lang="en-US" altLang="zh-CN" dirty="0"/>
              <a:t> in $t0】</a:t>
            </a:r>
            <a:endParaRPr lang="zh-CN" altLang="en-US" dirty="0"/>
          </a:p>
          <a:p>
            <a:pPr lvl="0" eaLnBrk="1" hangingPunct="1">
              <a:spcBef>
                <a:spcPct val="50000"/>
              </a:spcBef>
            </a:pPr>
            <a:r>
              <a:rPr lang="en-US" altLang="zh-CN" dirty="0"/>
              <a:t>2</a:t>
            </a:r>
            <a:r>
              <a:rPr lang="zh-CN" altLang="en-US" dirty="0"/>
              <a:t>、为过程体生成汇编代码；</a:t>
            </a:r>
          </a:p>
          <a:p>
            <a:pPr lvl="0" eaLnBrk="1" hangingPunct="1">
              <a:spcBef>
                <a:spcPct val="50000"/>
              </a:spcBef>
            </a:pPr>
            <a:r>
              <a:rPr lang="en-US" altLang="zh-CN" dirty="0">
                <a:solidFill>
                  <a:srgbClr val="CC3300"/>
                </a:solidFill>
              </a:rPr>
              <a:t>3</a:t>
            </a:r>
            <a:r>
              <a:rPr lang="zh-CN" altLang="en-US" dirty="0">
                <a:solidFill>
                  <a:srgbClr val="CC3300"/>
                </a:solidFill>
              </a:rPr>
              <a:t>、保存过程调用间的寄存器</a:t>
            </a:r>
          </a:p>
          <a:p>
            <a:pPr lvl="0" eaLnBrk="1" hangingPunct="1">
              <a:spcBef>
                <a:spcPct val="50000"/>
              </a:spcBef>
            </a:pPr>
            <a:r>
              <a:rPr lang="zh-CN" altLang="en-US" dirty="0">
                <a:solidFill>
                  <a:srgbClr val="CC3300"/>
                </a:solidFill>
              </a:rPr>
              <a:t>（本例中没有用到，因为本例是一个叶过程）</a:t>
            </a:r>
            <a:endParaRPr lang="en-AU" altLang="zh-CN" dirty="0"/>
          </a:p>
        </p:txBody>
      </p:sp>
    </p:spTree>
    <p:extLst>
      <p:ext uri="{BB962C8B-B14F-4D97-AF65-F5344CB8AC3E}">
        <p14:creationId xmlns:p14="http://schemas.microsoft.com/office/powerpoint/2010/main" val="270236194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50530"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50531"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50532"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82</a:t>
            </a:fld>
            <a:endParaRPr lang="en-US" altLang="zh-CN" sz="1300" dirty="0">
              <a:latin typeface="Times New Roman" panose="02020603050405020304" pitchFamily="18" charset="0"/>
              <a:ea typeface="宋体" panose="02010600030101010101" pitchFamily="2" charset="-122"/>
            </a:endParaRPr>
          </a:p>
        </p:txBody>
      </p:sp>
      <p:sp>
        <p:nvSpPr>
          <p:cNvPr id="150533" name="Rectangle 2"/>
          <p:cNvSpPr>
            <a:spLocks noGrp="1" noRot="1" noChangeAspect="1" noTextEdit="1"/>
          </p:cNvSpPr>
          <p:nvPr>
            <p:ph type="sldImg"/>
          </p:nvPr>
        </p:nvSpPr>
        <p:spPr>
          <a:ln/>
        </p:spPr>
      </p:sp>
      <p:sp>
        <p:nvSpPr>
          <p:cNvPr id="150534"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0189302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5257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5257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5258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83</a:t>
            </a:fld>
            <a:endParaRPr lang="en-US" altLang="zh-CN" sz="1300" dirty="0">
              <a:latin typeface="Times New Roman" panose="02020603050405020304" pitchFamily="18" charset="0"/>
              <a:ea typeface="宋体" panose="02010600030101010101" pitchFamily="2" charset="-122"/>
            </a:endParaRPr>
          </a:p>
        </p:txBody>
      </p:sp>
      <p:sp>
        <p:nvSpPr>
          <p:cNvPr id="152581" name="Rectangle 2"/>
          <p:cNvSpPr>
            <a:spLocks noGrp="1" noRot="1" noChangeAspect="1" noTextEdit="1"/>
          </p:cNvSpPr>
          <p:nvPr>
            <p:ph type="sldImg"/>
          </p:nvPr>
        </p:nvSpPr>
        <p:spPr>
          <a:ln/>
        </p:spPr>
      </p:sp>
      <p:sp>
        <p:nvSpPr>
          <p:cNvPr id="152582"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8027037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5462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5462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5462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84</a:t>
            </a:fld>
            <a:endParaRPr lang="en-US" altLang="zh-CN" sz="1300" dirty="0">
              <a:latin typeface="Times New Roman" panose="02020603050405020304" pitchFamily="18" charset="0"/>
              <a:ea typeface="宋体" panose="02010600030101010101" pitchFamily="2" charset="-122"/>
            </a:endParaRPr>
          </a:p>
        </p:txBody>
      </p:sp>
      <p:sp>
        <p:nvSpPr>
          <p:cNvPr id="154629" name="Rectangle 2"/>
          <p:cNvSpPr>
            <a:spLocks noGrp="1" noRot="1" noChangeAspect="1" noTextEdit="1"/>
          </p:cNvSpPr>
          <p:nvPr>
            <p:ph type="sldImg"/>
          </p:nvPr>
        </p:nvSpPr>
        <p:spPr>
          <a:ln/>
        </p:spPr>
      </p:sp>
      <p:sp>
        <p:nvSpPr>
          <p:cNvPr id="15463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36605511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5667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5667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5667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85</a:t>
            </a:fld>
            <a:endParaRPr lang="en-US" altLang="zh-CN" sz="1300" dirty="0">
              <a:latin typeface="Times New Roman" panose="02020603050405020304" pitchFamily="18" charset="0"/>
              <a:ea typeface="宋体" panose="02010600030101010101" pitchFamily="2" charset="-122"/>
            </a:endParaRPr>
          </a:p>
        </p:txBody>
      </p:sp>
      <p:sp>
        <p:nvSpPr>
          <p:cNvPr id="156677" name="Rectangle 2"/>
          <p:cNvSpPr>
            <a:spLocks noGrp="1" noRot="1" noChangeAspect="1" noTextEdit="1"/>
          </p:cNvSpPr>
          <p:nvPr>
            <p:ph type="sldImg"/>
          </p:nvPr>
        </p:nvSpPr>
        <p:spPr>
          <a:ln/>
        </p:spPr>
      </p:sp>
      <p:sp>
        <p:nvSpPr>
          <p:cNvPr id="15667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71903269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5872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5872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5872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86</a:t>
            </a:fld>
            <a:endParaRPr lang="en-US" altLang="zh-CN" sz="1300" dirty="0">
              <a:latin typeface="Times New Roman" panose="02020603050405020304" pitchFamily="18" charset="0"/>
              <a:ea typeface="宋体" panose="02010600030101010101" pitchFamily="2" charset="-122"/>
            </a:endParaRPr>
          </a:p>
        </p:txBody>
      </p:sp>
      <p:sp>
        <p:nvSpPr>
          <p:cNvPr id="158725" name="Rectangle 2"/>
          <p:cNvSpPr>
            <a:spLocks noGrp="1" noRot="1" noChangeAspect="1" noTextEdit="1"/>
          </p:cNvSpPr>
          <p:nvPr>
            <p:ph type="sldImg"/>
          </p:nvPr>
        </p:nvSpPr>
        <p:spPr>
          <a:ln/>
        </p:spPr>
      </p:sp>
      <p:sp>
        <p:nvSpPr>
          <p:cNvPr id="158726"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7922727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60770"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60771"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60772"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87</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60773" name="Rectangle 2"/>
          <p:cNvSpPr>
            <a:spLocks noGrp="1" noRot="1" noChangeAspect="1" noTextEdit="1"/>
          </p:cNvSpPr>
          <p:nvPr>
            <p:ph type="sldImg"/>
          </p:nvPr>
        </p:nvSpPr>
        <p:spPr>
          <a:ln/>
        </p:spPr>
      </p:sp>
      <p:sp>
        <p:nvSpPr>
          <p:cNvPr id="160774"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28427388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6281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6281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6282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88</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62821" name="Rectangle 2"/>
          <p:cNvSpPr>
            <a:spLocks noGrp="1" noRot="1" noChangeAspect="1" noTextEdit="1"/>
          </p:cNvSpPr>
          <p:nvPr>
            <p:ph type="sldImg"/>
          </p:nvPr>
        </p:nvSpPr>
        <p:spPr>
          <a:ln/>
        </p:spPr>
      </p:sp>
      <p:sp>
        <p:nvSpPr>
          <p:cNvPr id="162822"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50511924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6486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6486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6486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89</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64869" name="Rectangle 2"/>
          <p:cNvSpPr>
            <a:spLocks noGrp="1" noRot="1" noChangeAspect="1" noTextEdit="1"/>
          </p:cNvSpPr>
          <p:nvPr>
            <p:ph type="sldImg"/>
          </p:nvPr>
        </p:nvSpPr>
        <p:spPr>
          <a:ln/>
        </p:spPr>
      </p:sp>
      <p:sp>
        <p:nvSpPr>
          <p:cNvPr id="16487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54468052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6691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6691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6691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90</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66917" name="Rectangle 2"/>
          <p:cNvSpPr>
            <a:spLocks noGrp="1" noRot="1" noChangeAspect="1" noTextEdit="1"/>
          </p:cNvSpPr>
          <p:nvPr>
            <p:ph type="sldImg"/>
          </p:nvPr>
        </p:nvSpPr>
        <p:spPr>
          <a:ln/>
        </p:spPr>
      </p:sp>
      <p:sp>
        <p:nvSpPr>
          <p:cNvPr id="16691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939036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2048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2048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2048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8</a:t>
            </a:fld>
            <a:endParaRPr lang="en-US" altLang="zh-CN" sz="1300" dirty="0">
              <a:latin typeface="Times New Roman" panose="02020603050405020304" pitchFamily="18" charset="0"/>
              <a:ea typeface="宋体" panose="02010600030101010101" pitchFamily="2" charset="-122"/>
            </a:endParaRPr>
          </a:p>
        </p:txBody>
      </p:sp>
      <p:sp>
        <p:nvSpPr>
          <p:cNvPr id="20485" name="Rectangle 2"/>
          <p:cNvSpPr>
            <a:spLocks noGrp="1" noRot="1" noChangeAspect="1" noTextEdit="1"/>
          </p:cNvSpPr>
          <p:nvPr>
            <p:ph type="sldImg"/>
          </p:nvPr>
        </p:nvSpPr>
        <p:spPr>
          <a:ln/>
        </p:spPr>
      </p:sp>
      <p:sp>
        <p:nvSpPr>
          <p:cNvPr id="20486"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417443534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6896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6896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6896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91</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68965" name="Rectangle 2"/>
          <p:cNvSpPr>
            <a:spLocks noGrp="1" noRot="1" noChangeAspect="1" noTextEdit="1"/>
          </p:cNvSpPr>
          <p:nvPr>
            <p:ph type="sldImg"/>
          </p:nvPr>
        </p:nvSpPr>
        <p:spPr>
          <a:ln/>
        </p:spPr>
      </p:sp>
      <p:sp>
        <p:nvSpPr>
          <p:cNvPr id="168966"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77301450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71010"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71011"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71012"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92</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71013" name="Rectangle 2"/>
          <p:cNvSpPr>
            <a:spLocks noGrp="1" noRot="1" noChangeAspect="1" noTextEdit="1"/>
          </p:cNvSpPr>
          <p:nvPr>
            <p:ph type="sldImg"/>
          </p:nvPr>
        </p:nvSpPr>
        <p:spPr>
          <a:ln/>
        </p:spPr>
      </p:sp>
      <p:sp>
        <p:nvSpPr>
          <p:cNvPr id="171014"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81251865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7305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7305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7306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93</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73061" name="Rectangle 2"/>
          <p:cNvSpPr>
            <a:spLocks noGrp="1" noRot="1" noChangeAspect="1" noTextEdit="1"/>
          </p:cNvSpPr>
          <p:nvPr>
            <p:ph type="sldImg"/>
          </p:nvPr>
        </p:nvSpPr>
        <p:spPr>
          <a:ln/>
        </p:spPr>
      </p:sp>
      <p:sp>
        <p:nvSpPr>
          <p:cNvPr id="173062"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259391996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7510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7510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7510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94</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75109" name="Rectangle 2"/>
          <p:cNvSpPr>
            <a:spLocks noGrp="1" noRot="1" noChangeAspect="1" noTextEdit="1"/>
          </p:cNvSpPr>
          <p:nvPr>
            <p:ph type="sldImg"/>
          </p:nvPr>
        </p:nvSpPr>
        <p:spPr>
          <a:ln/>
        </p:spPr>
      </p:sp>
      <p:sp>
        <p:nvSpPr>
          <p:cNvPr id="17511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40441750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7715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7715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7715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95</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77157" name="Rectangle 2"/>
          <p:cNvSpPr>
            <a:spLocks noGrp="1" noRot="1" noChangeAspect="1" noTextEdit="1"/>
          </p:cNvSpPr>
          <p:nvPr>
            <p:ph type="sldImg"/>
          </p:nvPr>
        </p:nvSpPr>
        <p:spPr>
          <a:ln/>
        </p:spPr>
      </p:sp>
      <p:sp>
        <p:nvSpPr>
          <p:cNvPr id="17715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59492266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7920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7920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7920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96</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79205" name="Rectangle 2"/>
          <p:cNvSpPr>
            <a:spLocks noGrp="1" noRot="1" noChangeAspect="1" noTextEdit="1"/>
          </p:cNvSpPr>
          <p:nvPr>
            <p:ph type="sldImg"/>
          </p:nvPr>
        </p:nvSpPr>
        <p:spPr>
          <a:ln/>
        </p:spPr>
      </p:sp>
      <p:sp>
        <p:nvSpPr>
          <p:cNvPr id="179206"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38189168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81250"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81251"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81252"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97</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81253" name="Rectangle 2"/>
          <p:cNvSpPr>
            <a:spLocks noGrp="1" noRot="1" noChangeAspect="1" noTextEdit="1"/>
          </p:cNvSpPr>
          <p:nvPr>
            <p:ph type="sldImg"/>
          </p:nvPr>
        </p:nvSpPr>
        <p:spPr>
          <a:ln/>
        </p:spPr>
      </p:sp>
      <p:sp>
        <p:nvSpPr>
          <p:cNvPr id="181254"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59820945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8329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8329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8330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98</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83301" name="Rectangle 2"/>
          <p:cNvSpPr>
            <a:spLocks noGrp="1" noRot="1" noChangeAspect="1" noTextEdit="1"/>
          </p:cNvSpPr>
          <p:nvPr>
            <p:ph type="sldImg"/>
          </p:nvPr>
        </p:nvSpPr>
        <p:spPr>
          <a:ln/>
        </p:spPr>
      </p:sp>
      <p:sp>
        <p:nvSpPr>
          <p:cNvPr id="183302"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84871589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8534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8534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8534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99</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85349" name="Rectangle 2"/>
          <p:cNvSpPr>
            <a:spLocks noGrp="1" noRot="1" noChangeAspect="1" noTextEdit="1"/>
          </p:cNvSpPr>
          <p:nvPr>
            <p:ph type="sldImg"/>
          </p:nvPr>
        </p:nvSpPr>
        <p:spPr>
          <a:ln/>
        </p:spPr>
      </p:sp>
      <p:sp>
        <p:nvSpPr>
          <p:cNvPr id="18535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50231915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8739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8739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8739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100</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87397" name="Rectangle 2"/>
          <p:cNvSpPr>
            <a:spLocks noGrp="1" noRot="1" noChangeAspect="1" noTextEdit="1"/>
          </p:cNvSpPr>
          <p:nvPr>
            <p:ph type="sldImg"/>
          </p:nvPr>
        </p:nvSpPr>
        <p:spPr>
          <a:ln/>
        </p:spPr>
      </p:sp>
      <p:sp>
        <p:nvSpPr>
          <p:cNvPr id="18739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524815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22530"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22531"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22532"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9</a:t>
            </a:fld>
            <a:endParaRPr lang="en-US" altLang="zh-CN" sz="1300" dirty="0">
              <a:latin typeface="Times New Roman" panose="02020603050405020304" pitchFamily="18" charset="0"/>
              <a:ea typeface="宋体" panose="02010600030101010101" pitchFamily="2" charset="-122"/>
            </a:endParaRPr>
          </a:p>
        </p:txBody>
      </p:sp>
      <p:sp>
        <p:nvSpPr>
          <p:cNvPr id="22533" name="Rectangle 2"/>
          <p:cNvSpPr>
            <a:spLocks noGrp="1" noRot="1" noChangeAspect="1" noTextEdit="1"/>
          </p:cNvSpPr>
          <p:nvPr>
            <p:ph type="sldImg"/>
          </p:nvPr>
        </p:nvSpPr>
        <p:spPr>
          <a:ln/>
        </p:spPr>
      </p:sp>
      <p:sp>
        <p:nvSpPr>
          <p:cNvPr id="22534"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419486097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幻灯片图像占位符 1"/>
          <p:cNvSpPr>
            <a:spLocks noGrp="1" noRot="1" noChangeAspect="1" noTextEdit="1"/>
          </p:cNvSpPr>
          <p:nvPr>
            <p:ph type="sldImg"/>
          </p:nvPr>
        </p:nvSpPr>
        <p:spPr>
          <a:ln/>
        </p:spPr>
      </p:sp>
      <p:sp>
        <p:nvSpPr>
          <p:cNvPr id="189442" name="备注占位符 2"/>
          <p:cNvSpPr>
            <a:spLocks noGrp="1"/>
          </p:cNvSpPr>
          <p:nvPr>
            <p:ph type="body"/>
          </p:nvPr>
        </p:nvSpPr>
        <p:spPr>
          <a:ln/>
        </p:spPr>
        <p:txBody>
          <a:bodyPr wrap="square" lIns="96661" tIns="48331" rIns="96661" bIns="48331" anchor="t"/>
          <a:lstStyle/>
          <a:p>
            <a:pPr lvl="0"/>
            <a:endParaRPr lang="zh-CN" altLang="en-US" dirty="0"/>
          </a:p>
        </p:txBody>
      </p:sp>
      <p:sp>
        <p:nvSpPr>
          <p:cNvPr id="189443" name="页眉占位符 3"/>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89444" name="日期占位符 4"/>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189445" name="页脚占位符 5"/>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89446" name="灯片编号占位符 6"/>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101</a:t>
            </a:fld>
            <a:endParaRPr lang="en-US" altLang="zh-CN" sz="13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8391300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91490"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91491"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91492"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102</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91493" name="Rectangle 2"/>
          <p:cNvSpPr>
            <a:spLocks noGrp="1" noRot="1" noChangeAspect="1" noTextEdit="1"/>
          </p:cNvSpPr>
          <p:nvPr>
            <p:ph type="sldImg"/>
          </p:nvPr>
        </p:nvSpPr>
        <p:spPr>
          <a:ln/>
        </p:spPr>
      </p:sp>
      <p:sp>
        <p:nvSpPr>
          <p:cNvPr id="191494"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68125135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9353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9353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9354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104</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93541" name="Rectangle 2"/>
          <p:cNvSpPr>
            <a:spLocks noGrp="1" noRot="1" noChangeAspect="1" noTextEdit="1"/>
          </p:cNvSpPr>
          <p:nvPr>
            <p:ph type="sldImg"/>
          </p:nvPr>
        </p:nvSpPr>
        <p:spPr>
          <a:ln/>
        </p:spPr>
      </p:sp>
      <p:sp>
        <p:nvSpPr>
          <p:cNvPr id="193542"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20206015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9558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9558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9558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105</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95589" name="Rectangle 2"/>
          <p:cNvSpPr>
            <a:spLocks noGrp="1" noRot="1" noChangeAspect="1" noTextEdit="1"/>
          </p:cNvSpPr>
          <p:nvPr>
            <p:ph type="sldImg"/>
          </p:nvPr>
        </p:nvSpPr>
        <p:spPr>
          <a:ln/>
        </p:spPr>
      </p:sp>
      <p:sp>
        <p:nvSpPr>
          <p:cNvPr id="19559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88714384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9763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9763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9763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106</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97637" name="Rectangle 2"/>
          <p:cNvSpPr>
            <a:spLocks noGrp="1" noRot="1" noChangeAspect="1" noTextEdit="1"/>
          </p:cNvSpPr>
          <p:nvPr>
            <p:ph type="sldImg"/>
          </p:nvPr>
        </p:nvSpPr>
        <p:spPr>
          <a:ln/>
        </p:spPr>
      </p:sp>
      <p:sp>
        <p:nvSpPr>
          <p:cNvPr id="19763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09406748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9968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9968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9968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107</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99685" name="Rectangle 2"/>
          <p:cNvSpPr>
            <a:spLocks noGrp="1" noRot="1" noChangeAspect="1" noTextEdit="1"/>
          </p:cNvSpPr>
          <p:nvPr>
            <p:ph type="sldImg"/>
          </p:nvPr>
        </p:nvSpPr>
        <p:spPr>
          <a:ln/>
        </p:spPr>
      </p:sp>
      <p:sp>
        <p:nvSpPr>
          <p:cNvPr id="199686"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78112337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幻灯片图像占位符 1"/>
          <p:cNvSpPr>
            <a:spLocks noGrp="1" noRot="1" noChangeAspect="1" noTextEdit="1"/>
          </p:cNvSpPr>
          <p:nvPr>
            <p:ph type="sldImg"/>
          </p:nvPr>
        </p:nvSpPr>
        <p:spPr>
          <a:ln/>
        </p:spPr>
      </p:sp>
      <p:sp>
        <p:nvSpPr>
          <p:cNvPr id="201730" name="备注占位符 2"/>
          <p:cNvSpPr>
            <a:spLocks noGrp="1"/>
          </p:cNvSpPr>
          <p:nvPr>
            <p:ph type="body"/>
          </p:nvPr>
        </p:nvSpPr>
        <p:spPr>
          <a:ln/>
        </p:spPr>
        <p:txBody>
          <a:bodyPr wrap="square" lIns="96661" tIns="48331" rIns="96661" bIns="48331" anchor="t"/>
          <a:lstStyle/>
          <a:p>
            <a:pPr lvl="0"/>
            <a:r>
              <a:rPr lang="zh-CN" altLang="en-US" dirty="0"/>
              <a:t>那时候的人们有一个心照不宣的观念：不同的语言显示着社会地位</a:t>
            </a:r>
          </a:p>
          <a:p>
            <a:pPr lvl="0"/>
            <a:endParaRPr lang="zh-CN" altLang="en-US" dirty="0"/>
          </a:p>
        </p:txBody>
      </p:sp>
      <p:sp>
        <p:nvSpPr>
          <p:cNvPr id="201731" name="页眉占位符 3"/>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201732" name="日期占位符 4"/>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17 September 2019</a:t>
            </a:fld>
            <a:endParaRPr lang="en-US" altLang="zh-CN" sz="1300" dirty="0">
              <a:latin typeface="Times New Roman" panose="02020603050405020304" pitchFamily="18" charset="0"/>
              <a:ea typeface="宋体" panose="02010600030101010101" pitchFamily="2" charset="-122"/>
            </a:endParaRPr>
          </a:p>
        </p:txBody>
      </p:sp>
      <p:sp>
        <p:nvSpPr>
          <p:cNvPr id="201733" name="页脚占位符 5"/>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201734" name="灯片编号占位符 6"/>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110</a:t>
            </a:fld>
            <a:endParaRPr lang="en-US" altLang="zh-CN" sz="13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82413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7" name="Rectangle 2"/>
          <p:cNvSpPr>
            <a:spLocks noChangeArrowheads="1"/>
          </p:cNvSpPr>
          <p:nvPr/>
        </p:nvSpPr>
        <p:spPr bwMode="auto">
          <a:xfrm>
            <a:off x="1619250" y="1125538"/>
            <a:ext cx="28575" cy="5732463"/>
          </a:xfrm>
          <a:prstGeom prst="rect">
            <a:avLst/>
          </a:prstGeom>
          <a:solidFill>
            <a:schemeClr val="tx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ChangeArrowheads="1"/>
          </p:cNvSpPr>
          <p:nvPr/>
        </p:nvSpPr>
        <p:spPr bwMode="auto">
          <a:xfrm>
            <a:off x="1763713" y="2708275"/>
            <a:ext cx="7380288" cy="73025"/>
          </a:xfrm>
          <a:prstGeom prst="rect">
            <a:avLst/>
          </a:prstGeom>
          <a:gradFill rotWithShape="1">
            <a:gsLst>
              <a:gs pos="0">
                <a:schemeClr val="tx2"/>
              </a:gs>
              <a:gs pos="100000">
                <a:srgbClr val="FFFFFF"/>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Rectangle 7"/>
          <p:cNvSpPr>
            <a:spLocks noChangeArrowheads="1"/>
          </p:cNvSpPr>
          <p:nvPr/>
        </p:nvSpPr>
        <p:spPr bwMode="auto">
          <a:xfrm>
            <a:off x="0" y="0"/>
            <a:ext cx="9144000" cy="1125538"/>
          </a:xfrm>
          <a:prstGeom prst="rect">
            <a:avLst/>
          </a:prstGeom>
          <a:solidFill>
            <a:schemeClr val="bg1">
              <a:lumMod val="50000"/>
            </a:schemeClr>
          </a:solidFill>
          <a:ln w="9525">
            <a:noFill/>
            <a:miter lim="800000"/>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9"/>
          <p:cNvSpPr>
            <a:spLocks noChangeArrowheads="1"/>
          </p:cNvSpPr>
          <p:nvPr/>
        </p:nvSpPr>
        <p:spPr bwMode="auto">
          <a:xfrm>
            <a:off x="0" y="1125538"/>
            <a:ext cx="9144000" cy="17463"/>
          </a:xfrm>
          <a:prstGeom prst="rect">
            <a:avLst/>
          </a:prstGeom>
          <a:solidFill>
            <a:srgbClr val="FF0000"/>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Rectangle 10"/>
          <p:cNvSpPr>
            <a:spLocks noChangeArrowheads="1"/>
          </p:cNvSpPr>
          <p:nvPr/>
        </p:nvSpPr>
        <p:spPr bwMode="auto">
          <a:xfrm>
            <a:off x="1619250" y="549275"/>
            <a:ext cx="28575" cy="576263"/>
          </a:xfrm>
          <a:prstGeom prst="rect">
            <a:avLst/>
          </a:prstGeom>
          <a:solidFill>
            <a:schemeClr val="bg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2056" name="Picture 14" descr="MK Logo (2).png"/>
          <p:cNvPicPr>
            <a:picLocks noChangeAspect="1"/>
          </p:cNvPicPr>
          <p:nvPr userDrawn="1"/>
        </p:nvPicPr>
        <p:blipFill>
          <a:blip r:embed="rId2"/>
          <a:stretch>
            <a:fillRect/>
          </a:stretch>
        </p:blipFill>
        <p:spPr>
          <a:xfrm>
            <a:off x="250825" y="261938"/>
            <a:ext cx="1155700" cy="647700"/>
          </a:xfrm>
          <a:prstGeom prst="rect">
            <a:avLst/>
          </a:prstGeom>
          <a:noFill/>
          <a:ln w="9525">
            <a:noFill/>
          </a:ln>
        </p:spPr>
      </p:pic>
      <p:grpSp>
        <p:nvGrpSpPr>
          <p:cNvPr id="2057" name="Group 13"/>
          <p:cNvGrpSpPr/>
          <p:nvPr userDrawn="1"/>
        </p:nvGrpSpPr>
        <p:grpSpPr>
          <a:xfrm>
            <a:off x="1774825" y="104775"/>
            <a:ext cx="6084888" cy="868363"/>
            <a:chOff x="1774113" y="104757"/>
            <a:chExt cx="6084936" cy="868541"/>
          </a:xfrm>
        </p:grpSpPr>
        <p:sp>
          <p:nvSpPr>
            <p:cNvPr id="15" name="TextBox 15"/>
            <p:cNvSpPr txBox="1"/>
            <p:nvPr/>
          </p:nvSpPr>
          <p:spPr>
            <a:xfrm>
              <a:off x="1774113" y="104757"/>
              <a:ext cx="6084936" cy="554152"/>
            </a:xfrm>
            <a:prstGeom prst="rect">
              <a:avLst/>
            </a:prstGeo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GB" altLang="zh-CN" sz="3000" b="1" i="0" u="none" strike="noStrike" kern="1200" cap="none" spc="0" normalizeH="0" baseline="0" noProof="0">
                  <a:ln>
                    <a:noFill/>
                  </a:ln>
                  <a:solidFill>
                    <a:schemeClr val="bg1"/>
                  </a:solidFill>
                  <a:effectLst/>
                  <a:uLnTx/>
                  <a:uFillTx/>
                  <a:latin typeface="Corbel" panose="020B0503020204020204" pitchFamily="34" charset="0"/>
                  <a:ea typeface="宋体" panose="02010600030101010101" pitchFamily="2" charset="-122"/>
                  <a:cs typeface="+mn-cs"/>
                </a:rPr>
                <a:t>COMPUTER ORGANIZATION AND DESIGN</a:t>
              </a:r>
              <a:endParaRPr kumimoji="0" lang="en-US" altLang="zh-CN" sz="3000" b="1" i="0" u="none" strike="noStrike" kern="1200" cap="none" spc="0" normalizeH="0" baseline="0" noProof="0">
                <a:ln>
                  <a:noFill/>
                </a:ln>
                <a:solidFill>
                  <a:schemeClr val="bg1"/>
                </a:solidFill>
                <a:effectLst/>
                <a:uLnTx/>
                <a:uFillTx/>
                <a:latin typeface="Corbel" panose="020B0503020204020204" pitchFamily="34" charset="0"/>
                <a:ea typeface="宋体" panose="02010600030101010101" pitchFamily="2" charset="-122"/>
                <a:cs typeface="+mn-cs"/>
              </a:endParaRPr>
            </a:p>
          </p:txBody>
        </p:sp>
        <p:sp>
          <p:nvSpPr>
            <p:cNvPr id="16" name="TextBox 16"/>
            <p:cNvSpPr txBox="1">
              <a:spLocks noChangeArrowheads="1"/>
            </p:cNvSpPr>
            <p:nvPr/>
          </p:nvSpPr>
          <p:spPr bwMode="auto">
            <a:xfrm>
              <a:off x="2844096" y="573166"/>
              <a:ext cx="3957669" cy="400132"/>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GB" altLang="zh-CN" sz="20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The Hardware/Software Interface</a:t>
              </a:r>
              <a:endParaRPr kumimoji="0" lang="en-US" altLang="zh-CN" sz="20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grpSp>
      <p:grpSp>
        <p:nvGrpSpPr>
          <p:cNvPr id="2060" name="Group 16"/>
          <p:cNvGrpSpPr/>
          <p:nvPr userDrawn="1"/>
        </p:nvGrpSpPr>
        <p:grpSpPr>
          <a:xfrm>
            <a:off x="8004175" y="93663"/>
            <a:ext cx="935038" cy="935037"/>
            <a:chOff x="7956376" y="116632"/>
            <a:chExt cx="936104" cy="936104"/>
          </a:xfrm>
        </p:grpSpPr>
        <p:sp>
          <p:nvSpPr>
            <p:cNvPr id="18" name="32-Point Star 18"/>
            <p:cNvSpPr>
              <a:spLocks noChangeArrowheads="1"/>
            </p:cNvSpPr>
            <p:nvPr/>
          </p:nvSpPr>
          <p:spPr bwMode="auto">
            <a:xfrm>
              <a:off x="7956376" y="116632"/>
              <a:ext cx="936104" cy="936104"/>
            </a:xfrm>
            <a:prstGeom prst="star32">
              <a:avLst>
                <a:gd name="adj" fmla="val 37500"/>
              </a:avLst>
            </a:prstGeom>
            <a:solidFill>
              <a:srgbClr val="C00000"/>
            </a:solidFill>
            <a:ln w="9525" algn="ctr">
              <a:solidFill>
                <a:schemeClr val="tx1"/>
              </a:solidFill>
              <a:rou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 name="TextBox 19"/>
            <p:cNvSpPr txBox="1">
              <a:spLocks noChangeArrowheads="1"/>
            </p:cNvSpPr>
            <p:nvPr/>
          </p:nvSpPr>
          <p:spPr bwMode="auto">
            <a:xfrm>
              <a:off x="8112128" y="262849"/>
              <a:ext cx="642081" cy="707243"/>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GB" altLang="zh-CN" sz="2000" b="0" i="0" u="none" strike="noStrike" kern="1200" cap="none" spc="0" normalizeH="0" baseline="0" noProof="0">
                  <a:ln>
                    <a:noFill/>
                  </a:ln>
                  <a:solidFill>
                    <a:schemeClr val="bg1"/>
                  </a:solidFill>
                  <a:effectLst/>
                  <a:uLnTx/>
                  <a:uFillTx/>
                  <a:latin typeface="Arial Black" panose="020B0A04020102020204" pitchFamily="34" charset="0"/>
                  <a:ea typeface="宋体" panose="02010600030101010101" pitchFamily="2" charset="-122"/>
                  <a:cs typeface="+mn-cs"/>
                </a:rPr>
                <a:t>5</a:t>
              </a:r>
              <a:r>
                <a:rPr kumimoji="0" lang="en-GB" altLang="zh-CN" sz="2000" b="0" i="0" u="none" strike="noStrike" kern="1200" cap="none" spc="0" normalizeH="0" baseline="30000" noProof="0">
                  <a:ln>
                    <a:noFill/>
                  </a:ln>
                  <a:solidFill>
                    <a:schemeClr val="bg1"/>
                  </a:solidFill>
                  <a:effectLst/>
                  <a:uLnTx/>
                  <a:uFillTx/>
                  <a:latin typeface="Arial Black" panose="020B0A04020102020204" pitchFamily="34" charset="0"/>
                  <a:ea typeface="宋体" panose="02010600030101010101" pitchFamily="2" charset="-122"/>
                  <a:cs typeface="+mn-cs"/>
                </a:rPr>
                <a:t>th</a:t>
              </a:r>
              <a:endParaRPr kumimoji="0" lang="en-GB" altLang="zh-CN" sz="2000" b="0" i="0" u="none" strike="noStrike" kern="1200" cap="none" spc="0" normalizeH="0" baseline="0" noProof="0">
                <a:ln>
                  <a:noFill/>
                </a:ln>
                <a:solidFill>
                  <a:schemeClr val="bg1"/>
                </a:solidFill>
                <a:effectLst/>
                <a:uLnTx/>
                <a:uFillTx/>
                <a:latin typeface="Arial Black" panose="020B0A040201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000" b="0" i="0" u="none" strike="noStrike" kern="1200" cap="none" spc="0" normalizeH="0" baseline="0" noProof="0">
                <a:ln>
                  <a:noFill/>
                </a:ln>
                <a:solidFill>
                  <a:schemeClr val="bg1"/>
                </a:solidFill>
                <a:effectLst/>
                <a:uLnTx/>
                <a:uFillTx/>
                <a:latin typeface="Arial Black" panose="020B0A04020102020204" pitchFamily="34" charset="0"/>
                <a:ea typeface="宋体" panose="02010600030101010101" pitchFamily="2" charset="-122"/>
                <a:cs typeface="+mn-cs"/>
              </a:endParaRPr>
            </a:p>
          </p:txBody>
        </p:sp>
        <p:sp>
          <p:nvSpPr>
            <p:cNvPr id="20" name="TextBox 20"/>
            <p:cNvSpPr txBox="1">
              <a:spLocks noChangeArrowheads="1"/>
            </p:cNvSpPr>
            <p:nvPr/>
          </p:nvSpPr>
          <p:spPr bwMode="auto">
            <a:xfrm>
              <a:off x="8064449" y="517139"/>
              <a:ext cx="732672" cy="308326"/>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GB" altLang="zh-CN" sz="14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Edition</a:t>
              </a:r>
              <a:endParaRPr kumimoji="0" lang="en-US" altLang="zh-CN" sz="14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grpSp>
      <p:sp>
        <p:nvSpPr>
          <p:cNvPr id="240643" name="Rectangle 3"/>
          <p:cNvSpPr>
            <a:spLocks noGrp="1" noChangeArrowheads="1"/>
          </p:cNvSpPr>
          <p:nvPr>
            <p:ph type="ctrTitle"/>
          </p:nvPr>
        </p:nvSpPr>
        <p:spPr>
          <a:xfrm>
            <a:off x="2409825" y="1844675"/>
            <a:ext cx="5832475" cy="762000"/>
          </a:xfrm>
        </p:spPr>
        <p:txBody>
          <a:bodyPr anchor="t"/>
          <a:lstStyle>
            <a:lvl1pPr>
              <a:defRPr>
                <a:latin typeface="Arial Black" panose="020B0A04020102020204" pitchFamily="34" charset="0"/>
              </a:defRPr>
            </a:lvl1pPr>
          </a:lstStyle>
          <a:p>
            <a:pPr fontAlgn="base"/>
            <a:r>
              <a:rPr lang="zh-CN" altLang="en-US" strike="noStrike" noProof="1" smtClean="0"/>
              <a:t>单击此处编辑母版标题样式</a:t>
            </a:r>
            <a:endParaRPr lang="en-AU" strike="noStrike" noProof="1"/>
          </a:p>
        </p:txBody>
      </p:sp>
      <p:sp>
        <p:nvSpPr>
          <p:cNvPr id="240644" name="Rectangle 4"/>
          <p:cNvSpPr>
            <a:spLocks noGrp="1" noChangeArrowheads="1"/>
          </p:cNvSpPr>
          <p:nvPr>
            <p:ph type="subTitle" idx="1"/>
          </p:nvPr>
        </p:nvSpPr>
        <p:spPr>
          <a:xfrm>
            <a:off x="2409825" y="2924175"/>
            <a:ext cx="5832475" cy="579438"/>
          </a:xfrm>
        </p:spPr>
        <p:txBody>
          <a:bodyPr>
            <a:spAutoFit/>
          </a:bodyPr>
          <a:lstStyle>
            <a:lvl1pPr marL="0" indent="0">
              <a:buFont typeface="Wingdings" panose="05000000000000000000" pitchFamily="2" charset="2"/>
              <a:buNone/>
              <a:defRPr>
                <a:latin typeface="Arial Black" panose="020B0A04020102020204" pitchFamily="34" charset="0"/>
              </a:defRPr>
            </a:lvl1pPr>
          </a:lstStyle>
          <a:p>
            <a:pPr fontAlgn="base"/>
            <a:r>
              <a:rPr lang="zh-CN" altLang="en-US" strike="noStrike" noProof="1" smtClean="0"/>
              <a:t>单击此处编辑母版副标题样式</a:t>
            </a:r>
            <a:endParaRPr lang="en-AU"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页脚占位符 3"/>
          <p:cNvSpPr>
            <a:spLocks noGrp="1"/>
          </p:cNvSpPr>
          <p:nvPr>
            <p:ph type="ftr" sz="quarter" idx="10"/>
          </p:nvPr>
        </p:nvSpPr>
        <p:spPr/>
        <p:txBody>
          <a:bodyPr/>
          <a:lstStyle/>
          <a:p>
            <a:pPr lvl="0" algn="r" eaLnBrk="1" fontAlgn="base" hangingPunct="1"/>
            <a:r>
              <a:rPr lang="en-AU" altLang="zh-CN" sz="1400" b="1" strike="noStrike" noProof="1">
                <a:latin typeface="Arial" panose="020B0604020202020204" pitchFamily="34" charset="0"/>
                <a:ea typeface="宋体" panose="02010600030101010101" pitchFamily="2" charset="-122"/>
                <a:cs typeface="+mn-ea"/>
              </a:rPr>
              <a:t>Chapter 2 — Instructions: Language of the Computer — </a:t>
            </a:r>
            <a:fld id="{9A0DB2DC-4C9A-4742-B13C-FB6460FD3503}" type="slidenum">
              <a:rPr lang="en-AU" altLang="zh-CN" sz="1400" b="1" strike="noStrike" noProof="1" dirty="0">
                <a:latin typeface="Arial" panose="020B0604020202020204" pitchFamily="34" charset="0"/>
                <a:ea typeface="宋体" panose="02010600030101010101" pitchFamily="2" charset="-122"/>
                <a:cs typeface="+mn-ea"/>
              </a:rPr>
              <a:pPr lvl="0" algn="r" eaLnBrk="1" fontAlgn="base" hangingPunct="1"/>
              <a:t>‹#›</a:t>
            </a:fld>
            <a:endParaRPr lang="en-AU" altLang="zh-CN" sz="1400" b="1" strike="noStrike" noProof="1">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pPr fontAlgn="base"/>
            <a:r>
              <a:rPr lang="en-US" strike="noStrike" noProof="1"/>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页脚占位符 3"/>
          <p:cNvSpPr>
            <a:spLocks noGrp="1"/>
          </p:cNvSpPr>
          <p:nvPr>
            <p:ph type="ftr" sz="quarter" idx="10"/>
          </p:nvPr>
        </p:nvSpPr>
        <p:spPr/>
        <p:txBody>
          <a:bodyPr/>
          <a:lstStyle/>
          <a:p>
            <a:pPr lvl="0" algn="r" eaLnBrk="1" fontAlgn="base" hangingPunct="1"/>
            <a:r>
              <a:rPr lang="en-AU" altLang="zh-CN" sz="1400" b="1" strike="noStrike" noProof="1">
                <a:latin typeface="Arial" panose="020B0604020202020204" pitchFamily="34" charset="0"/>
                <a:ea typeface="宋体" panose="02010600030101010101" pitchFamily="2" charset="-122"/>
                <a:cs typeface="+mn-ea"/>
              </a:rPr>
              <a:t>Chapter 2 — Instructions: Language of the Computer — </a:t>
            </a:r>
            <a:fld id="{9A0DB2DC-4C9A-4742-B13C-FB6460FD3503}" type="slidenum">
              <a:rPr lang="en-AU" altLang="zh-CN" sz="1400" b="1" strike="noStrike" noProof="1" dirty="0">
                <a:latin typeface="Arial" panose="020B0604020202020204" pitchFamily="34" charset="0"/>
                <a:ea typeface="宋体" panose="02010600030101010101" pitchFamily="2" charset="-122"/>
                <a:cs typeface="+mn-ea"/>
              </a:rPr>
              <a:pPr lvl="0" algn="r" eaLnBrk="1" fontAlgn="base" hangingPunct="1"/>
              <a:t>‹#›</a:t>
            </a:fld>
            <a:endParaRPr lang="en-AU" altLang="zh-CN" sz="1400" b="1" strike="noStrike" noProof="1">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Content Placeholder 2"/>
          <p:cNvSpPr>
            <a:spLocks noGrp="1"/>
          </p:cNvSpPr>
          <p:nvPr>
            <p:ph idx="1"/>
          </p:nvPr>
        </p:nvSpPr>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页脚占位符 3"/>
          <p:cNvSpPr>
            <a:spLocks noGrp="1"/>
          </p:cNvSpPr>
          <p:nvPr>
            <p:ph type="ftr" sz="quarter" idx="10"/>
          </p:nvPr>
        </p:nvSpPr>
        <p:spPr/>
        <p:txBody>
          <a:bodyPr/>
          <a:lstStyle/>
          <a:p>
            <a:pPr lvl="0" algn="r" eaLnBrk="1" fontAlgn="base" hangingPunct="1"/>
            <a:r>
              <a:rPr lang="en-AU" altLang="zh-CN" sz="1400" b="1" strike="noStrike" noProof="1">
                <a:latin typeface="Arial" panose="020B0604020202020204" pitchFamily="34" charset="0"/>
                <a:ea typeface="宋体" panose="02010600030101010101" pitchFamily="2" charset="-122"/>
                <a:cs typeface="+mn-ea"/>
              </a:rPr>
              <a:t>Chapter 2 — Instructions: Language of the Computer — </a:t>
            </a:r>
            <a:fld id="{9A0DB2DC-4C9A-4742-B13C-FB6460FD3503}" type="slidenum">
              <a:rPr lang="en-AU" altLang="zh-CN" sz="1400" b="1" strike="noStrike" noProof="1" dirty="0">
                <a:latin typeface="Arial" panose="020B0604020202020204" pitchFamily="34" charset="0"/>
                <a:ea typeface="宋体" panose="02010600030101010101" pitchFamily="2" charset="-122"/>
                <a:cs typeface="+mn-ea"/>
              </a:rPr>
              <a:pPr lvl="0" algn="r" eaLnBrk="1" fontAlgn="base" hangingPunct="1"/>
              <a:t>‹#›</a:t>
            </a:fld>
            <a:endParaRPr lang="en-AU" altLang="zh-CN" sz="1400" b="1" strike="noStrike" noProof="1">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a:t>Click to edit Master text styles</a:t>
            </a:r>
          </a:p>
        </p:txBody>
      </p:sp>
      <p:sp>
        <p:nvSpPr>
          <p:cNvPr id="4" name="页脚占位符 3"/>
          <p:cNvSpPr>
            <a:spLocks noGrp="1"/>
          </p:cNvSpPr>
          <p:nvPr>
            <p:ph type="ftr" sz="quarter" idx="10"/>
          </p:nvPr>
        </p:nvSpPr>
        <p:spPr/>
        <p:txBody>
          <a:bodyPr/>
          <a:lstStyle/>
          <a:p>
            <a:pPr lvl="0" algn="r" eaLnBrk="1" fontAlgn="base" hangingPunct="1"/>
            <a:r>
              <a:rPr lang="en-AU" altLang="zh-CN" sz="1400" b="1" strike="noStrike" noProof="1">
                <a:latin typeface="Arial" panose="020B0604020202020204" pitchFamily="34" charset="0"/>
                <a:ea typeface="宋体" panose="02010600030101010101" pitchFamily="2" charset="-122"/>
                <a:cs typeface="+mn-ea"/>
              </a:rPr>
              <a:t>Chapter 2 — Instructions: Language of the Computer — </a:t>
            </a:r>
            <a:fld id="{9A0DB2DC-4C9A-4742-B13C-FB6460FD3503}" type="slidenum">
              <a:rPr lang="en-AU" altLang="zh-CN" sz="1400" b="1" strike="noStrike" noProof="1" dirty="0">
                <a:latin typeface="Arial" panose="020B0604020202020204" pitchFamily="34" charset="0"/>
                <a:ea typeface="宋体" panose="02010600030101010101" pitchFamily="2" charset="-122"/>
                <a:cs typeface="+mn-ea"/>
              </a:rPr>
              <a:pPr lvl="0" algn="r" eaLnBrk="1" fontAlgn="base" hangingPunct="1"/>
              <a:t>‹#›</a:t>
            </a:fld>
            <a:endParaRPr lang="en-AU" altLang="zh-CN" sz="1400" b="1" strike="noStrike" noProof="1">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5" name="页脚占位符 4"/>
          <p:cNvSpPr>
            <a:spLocks noGrp="1"/>
          </p:cNvSpPr>
          <p:nvPr>
            <p:ph type="ftr" sz="quarter" idx="10"/>
          </p:nvPr>
        </p:nvSpPr>
        <p:spPr/>
        <p:txBody>
          <a:bodyPr/>
          <a:lstStyle/>
          <a:p>
            <a:pPr lvl="0" algn="r" eaLnBrk="1" fontAlgn="base" hangingPunct="1"/>
            <a:r>
              <a:rPr lang="en-AU" altLang="zh-CN" sz="1400" b="1" strike="noStrike" noProof="1">
                <a:latin typeface="Arial" panose="020B0604020202020204" pitchFamily="34" charset="0"/>
                <a:ea typeface="宋体" panose="02010600030101010101" pitchFamily="2" charset="-122"/>
                <a:cs typeface="+mn-ea"/>
              </a:rPr>
              <a:t>Chapter 2 — Instructions: Language of the Computer — </a:t>
            </a:r>
            <a:fld id="{9A0DB2DC-4C9A-4742-B13C-FB6460FD3503}" type="slidenum">
              <a:rPr lang="en-AU" altLang="zh-CN" sz="1400" b="1" strike="noStrike" noProof="1" dirty="0">
                <a:latin typeface="Arial" panose="020B0604020202020204" pitchFamily="34" charset="0"/>
                <a:ea typeface="宋体" panose="02010600030101010101" pitchFamily="2" charset="-122"/>
                <a:cs typeface="+mn-ea"/>
              </a:rPr>
              <a:pPr lvl="0" algn="r" eaLnBrk="1" fontAlgn="base" hangingPunct="1"/>
              <a:t>‹#›</a:t>
            </a:fld>
            <a:endParaRPr lang="en-AU" altLang="zh-CN" sz="1400" b="1" strike="noStrike" noProof="1">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pPr fontAlgn="base"/>
            <a:r>
              <a:rPr lang="en-US" strike="noStrike" noProof="1"/>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7" name="页脚占位符 6"/>
          <p:cNvSpPr>
            <a:spLocks noGrp="1"/>
          </p:cNvSpPr>
          <p:nvPr>
            <p:ph type="ftr" sz="quarter" idx="10"/>
          </p:nvPr>
        </p:nvSpPr>
        <p:spPr/>
        <p:txBody>
          <a:bodyPr/>
          <a:lstStyle/>
          <a:p>
            <a:pPr lvl="0" algn="r" eaLnBrk="1" fontAlgn="base" hangingPunct="1"/>
            <a:r>
              <a:rPr lang="en-AU" altLang="zh-CN" sz="1400" b="1" strike="noStrike" noProof="1">
                <a:latin typeface="Arial" panose="020B0604020202020204" pitchFamily="34" charset="0"/>
                <a:ea typeface="宋体" panose="02010600030101010101" pitchFamily="2" charset="-122"/>
                <a:cs typeface="+mn-ea"/>
              </a:rPr>
              <a:t>Chapter 2 — Instructions: Language of the Computer — </a:t>
            </a:r>
            <a:fld id="{9A0DB2DC-4C9A-4742-B13C-FB6460FD3503}" type="slidenum">
              <a:rPr lang="en-AU" altLang="zh-CN" sz="1400" b="1" strike="noStrike" noProof="1" dirty="0">
                <a:latin typeface="Arial" panose="020B0604020202020204" pitchFamily="34" charset="0"/>
                <a:ea typeface="宋体" panose="02010600030101010101" pitchFamily="2" charset="-122"/>
                <a:cs typeface="+mn-ea"/>
              </a:rPr>
              <a:pPr lvl="0" algn="r" eaLnBrk="1" fontAlgn="base" hangingPunct="1"/>
              <a:t>‹#›</a:t>
            </a:fld>
            <a:endParaRPr lang="en-AU" altLang="zh-CN" sz="1400" b="1" strike="noStrike" noProof="1">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页脚占位符 2"/>
          <p:cNvSpPr>
            <a:spLocks noGrp="1"/>
          </p:cNvSpPr>
          <p:nvPr>
            <p:ph type="ftr" sz="quarter" idx="10"/>
          </p:nvPr>
        </p:nvSpPr>
        <p:spPr/>
        <p:txBody>
          <a:bodyPr/>
          <a:lstStyle/>
          <a:p>
            <a:pPr lvl="0" algn="r" eaLnBrk="1" fontAlgn="base" hangingPunct="1"/>
            <a:r>
              <a:rPr lang="en-AU" altLang="zh-CN" sz="1400" b="1" strike="noStrike" noProof="1">
                <a:latin typeface="Arial" panose="020B0604020202020204" pitchFamily="34" charset="0"/>
                <a:ea typeface="宋体" panose="02010600030101010101" pitchFamily="2" charset="-122"/>
                <a:cs typeface="+mn-ea"/>
              </a:rPr>
              <a:t>Chapter 2 — Instructions: Language of the Computer — </a:t>
            </a:r>
            <a:fld id="{9A0DB2DC-4C9A-4742-B13C-FB6460FD3503}" type="slidenum">
              <a:rPr lang="en-AU" altLang="zh-CN" sz="1400" b="1" strike="noStrike" noProof="1" dirty="0">
                <a:latin typeface="Arial" panose="020B0604020202020204" pitchFamily="34" charset="0"/>
                <a:ea typeface="宋体" panose="02010600030101010101" pitchFamily="2" charset="-122"/>
                <a:cs typeface="+mn-ea"/>
              </a:rPr>
              <a:pPr lvl="0" algn="r" eaLnBrk="1" fontAlgn="base" hangingPunct="1"/>
              <a:t>‹#›</a:t>
            </a:fld>
            <a:endParaRPr lang="en-AU" altLang="zh-CN" sz="1400" b="1" strike="noStrike" noProof="1">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lvl="0" algn="r" eaLnBrk="1" fontAlgn="base" hangingPunct="1"/>
            <a:r>
              <a:rPr lang="en-AU" altLang="zh-CN" sz="1400" b="1" strike="noStrike" noProof="1">
                <a:latin typeface="Arial" panose="020B0604020202020204" pitchFamily="34" charset="0"/>
                <a:ea typeface="宋体" panose="02010600030101010101" pitchFamily="2" charset="-122"/>
                <a:cs typeface="+mn-ea"/>
              </a:rPr>
              <a:t>Chapter 2 — Instructions: Language of the Computer — </a:t>
            </a:r>
            <a:fld id="{9A0DB2DC-4C9A-4742-B13C-FB6460FD3503}" type="slidenum">
              <a:rPr lang="en-AU" altLang="zh-CN" sz="1400" b="1" strike="noStrike" noProof="1" dirty="0">
                <a:latin typeface="Arial" panose="020B0604020202020204" pitchFamily="34" charset="0"/>
                <a:ea typeface="宋体" panose="02010600030101010101" pitchFamily="2" charset="-122"/>
                <a:cs typeface="+mn-ea"/>
              </a:rPr>
              <a:pPr lvl="0" algn="r" eaLnBrk="1" fontAlgn="base" hangingPunct="1"/>
              <a:t>‹#›</a:t>
            </a:fld>
            <a:endParaRPr lang="en-AU" altLang="zh-CN" sz="1400" b="1" strike="noStrike" noProof="1">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pPr fontAlgn="base"/>
            <a:r>
              <a:rPr lang="en-US" strike="noStrike" noProof="1"/>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p>
        </p:txBody>
      </p:sp>
      <p:sp>
        <p:nvSpPr>
          <p:cNvPr id="5" name="页脚占位符 4"/>
          <p:cNvSpPr>
            <a:spLocks noGrp="1"/>
          </p:cNvSpPr>
          <p:nvPr>
            <p:ph type="ftr" sz="quarter" idx="10"/>
          </p:nvPr>
        </p:nvSpPr>
        <p:spPr/>
        <p:txBody>
          <a:bodyPr/>
          <a:lstStyle/>
          <a:p>
            <a:pPr lvl="0" algn="r" eaLnBrk="1" fontAlgn="base" hangingPunct="1"/>
            <a:r>
              <a:rPr lang="en-AU" altLang="zh-CN" sz="1400" b="1" strike="noStrike" noProof="1">
                <a:latin typeface="Arial" panose="020B0604020202020204" pitchFamily="34" charset="0"/>
                <a:ea typeface="宋体" panose="02010600030101010101" pitchFamily="2" charset="-122"/>
                <a:cs typeface="+mn-ea"/>
              </a:rPr>
              <a:t>Chapter 2 — Instructions: Language of the Computer — </a:t>
            </a:r>
            <a:fld id="{9A0DB2DC-4C9A-4742-B13C-FB6460FD3503}" type="slidenum">
              <a:rPr lang="en-AU" altLang="zh-CN" sz="1400" b="1" strike="noStrike" noProof="1" dirty="0">
                <a:latin typeface="Arial" panose="020B0604020202020204" pitchFamily="34" charset="0"/>
                <a:ea typeface="宋体" panose="02010600030101010101" pitchFamily="2" charset="-122"/>
                <a:cs typeface="+mn-ea"/>
              </a:rPr>
              <a:pPr lvl="0" algn="r" eaLnBrk="1" fontAlgn="base" hangingPunct="1"/>
              <a:t>‹#›</a:t>
            </a:fld>
            <a:endParaRPr lang="en-AU" altLang="zh-CN" sz="1400" b="1" strike="noStrike" noProof="1">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pPr fontAlgn="base"/>
            <a:r>
              <a:rPr lang="en-US" strike="noStrike" noProof="1"/>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en-US" sz="3200" b="0" i="0" u="none" strike="noStrike" kern="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p>
        </p:txBody>
      </p:sp>
      <p:sp>
        <p:nvSpPr>
          <p:cNvPr id="5" name="页脚占位符 4"/>
          <p:cNvSpPr>
            <a:spLocks noGrp="1"/>
          </p:cNvSpPr>
          <p:nvPr>
            <p:ph type="ftr" sz="quarter" idx="10"/>
          </p:nvPr>
        </p:nvSpPr>
        <p:spPr/>
        <p:txBody>
          <a:bodyPr/>
          <a:lstStyle/>
          <a:p>
            <a:pPr lvl="0" algn="r" eaLnBrk="1" fontAlgn="base" hangingPunct="1"/>
            <a:r>
              <a:rPr lang="en-AU" altLang="zh-CN" sz="1400" b="1" strike="noStrike" noProof="1">
                <a:latin typeface="Arial" panose="020B0604020202020204" pitchFamily="34" charset="0"/>
                <a:ea typeface="宋体" panose="02010600030101010101" pitchFamily="2" charset="-122"/>
                <a:cs typeface="+mn-ea"/>
              </a:rPr>
              <a:t>Chapter 2 — Instructions: Language of the Computer — </a:t>
            </a:r>
            <a:fld id="{9A0DB2DC-4C9A-4742-B13C-FB6460FD3503}" type="slidenum">
              <a:rPr lang="en-AU" altLang="zh-CN" sz="1400" b="1" strike="noStrike" noProof="1" dirty="0">
                <a:latin typeface="Arial" panose="020B0604020202020204" pitchFamily="34" charset="0"/>
                <a:ea typeface="宋体" panose="02010600030101010101" pitchFamily="2" charset="-122"/>
                <a:cs typeface="+mn-ea"/>
              </a:rPr>
              <a:pPr lvl="0" algn="r" eaLnBrk="1" fontAlgn="base" hangingPunct="1"/>
              <a:t>‹#›</a:t>
            </a:fld>
            <a:endParaRPr lang="en-AU" altLang="zh-CN" sz="1400" b="1" strike="noStrike" noProof="1">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68313" y="260350"/>
            <a:ext cx="36513" cy="3816350"/>
          </a:xfrm>
          <a:prstGeom prst="rect">
            <a:avLst/>
          </a:prstGeom>
          <a:gradFill rotWithShape="1">
            <a:gsLst>
              <a:gs pos="0">
                <a:schemeClr val="tx2"/>
              </a:gs>
              <a:gs pos="100000">
                <a:srgbClr val="FFFFFF"/>
              </a:gs>
            </a:gsLst>
            <a:lin ang="540000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7" name="Rectangle 3"/>
          <p:cNvSpPr>
            <a:spLocks noGrp="1"/>
          </p:cNvSpPr>
          <p:nvPr>
            <p:ph type="title"/>
          </p:nvPr>
        </p:nvSpPr>
        <p:spPr>
          <a:xfrm>
            <a:off x="684213" y="146050"/>
            <a:ext cx="8259762" cy="762000"/>
          </a:xfrm>
          <a:prstGeom prst="rect">
            <a:avLst/>
          </a:prstGeom>
          <a:noFill/>
          <a:ln w="9525">
            <a:noFill/>
          </a:ln>
        </p:spPr>
        <p:txBody>
          <a:bodyPr anchor="b">
            <a:spAutoFit/>
          </a:bodyPr>
          <a:lstStyle/>
          <a:p>
            <a:pPr lvl="0"/>
            <a:r>
              <a:rPr lang="en-AU" altLang="zh-CN" dirty="0"/>
              <a:t>Click to edit Master title style</a:t>
            </a:r>
          </a:p>
        </p:txBody>
      </p:sp>
      <p:sp>
        <p:nvSpPr>
          <p:cNvPr id="1028" name="Rectangle 4"/>
          <p:cNvSpPr>
            <a:spLocks noGrp="1"/>
          </p:cNvSpPr>
          <p:nvPr>
            <p:ph type="body"/>
          </p:nvPr>
        </p:nvSpPr>
        <p:spPr>
          <a:xfrm>
            <a:off x="684213" y="1125538"/>
            <a:ext cx="8270875" cy="5111750"/>
          </a:xfrm>
          <a:prstGeom prst="rect">
            <a:avLst/>
          </a:prstGeom>
          <a:noFill/>
          <a:ln w="9525">
            <a:noFill/>
          </a:ln>
        </p:spPr>
        <p:txBody>
          <a:bodyPr anchor="t"/>
          <a:lstStyle/>
          <a:p>
            <a:pPr lvl="0" indent="-342900"/>
            <a:r>
              <a:rPr lang="en-AU" altLang="zh-CN" dirty="0"/>
              <a:t>Click to edit Master text styles</a:t>
            </a:r>
          </a:p>
          <a:p>
            <a:pPr lvl="1" indent="-285750"/>
            <a:r>
              <a:rPr lang="en-AU" altLang="zh-CN" dirty="0"/>
              <a:t>Second level</a:t>
            </a:r>
          </a:p>
          <a:p>
            <a:pPr lvl="2" indent="-228600"/>
            <a:r>
              <a:rPr lang="en-AU" altLang="zh-CN" dirty="0"/>
              <a:t>Third level</a:t>
            </a:r>
          </a:p>
          <a:p>
            <a:pPr lvl="3" indent="-228600"/>
            <a:r>
              <a:rPr lang="en-AU" altLang="zh-CN" dirty="0"/>
              <a:t>Fourth level</a:t>
            </a:r>
          </a:p>
          <a:p>
            <a:pPr lvl="4" indent="-228600"/>
            <a:r>
              <a:rPr lang="en-AU" altLang="zh-CN" dirty="0"/>
              <a:t>Fifth level</a:t>
            </a:r>
          </a:p>
        </p:txBody>
      </p:sp>
      <p:sp>
        <p:nvSpPr>
          <p:cNvPr id="239621" name="Rectangle 5"/>
          <p:cNvSpPr>
            <a:spLocks noGrp="1" noChangeArrowheads="1"/>
          </p:cNvSpPr>
          <p:nvPr>
            <p:ph type="ftr" sz="quarter" idx="3"/>
          </p:nvPr>
        </p:nvSpPr>
        <p:spPr bwMode="auto">
          <a:xfrm>
            <a:off x="1692275" y="6381750"/>
            <a:ext cx="7272338" cy="358775"/>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r>
              <a:rPr lang="en-AU" altLang="zh-CN" sz="1400" b="1" strike="noStrike" noProof="1">
                <a:latin typeface="Arial" panose="020B0604020202020204" pitchFamily="34" charset="0"/>
                <a:ea typeface="宋体" panose="02010600030101010101" pitchFamily="2" charset="-122"/>
                <a:cs typeface="+mn-ea"/>
              </a:rPr>
              <a:t>Chapter 2 — Instructions: Language of the Computer — </a:t>
            </a:r>
            <a:fld id="{9A0DB2DC-4C9A-4742-B13C-FB6460FD3503}" type="slidenum">
              <a:rPr lang="en-AU" altLang="zh-CN" sz="1400" b="1" strike="noStrike" noProof="1" dirty="0">
                <a:latin typeface="Arial" panose="020B0604020202020204" pitchFamily="34" charset="0"/>
                <a:ea typeface="宋体" panose="02010600030101010101" pitchFamily="2" charset="-122"/>
                <a:cs typeface="+mn-ea"/>
              </a:rPr>
              <a:pPr lvl="0" algn="r" eaLnBrk="1" fontAlgn="base" hangingPunct="1"/>
              <a:t>‹#›</a:t>
            </a:fld>
            <a:endParaRPr lang="en-AU" altLang="zh-CN" sz="1400" b="1" strike="noStrike" noProof="1">
              <a:ea typeface="宋体" panose="02010600030101010101" pitchFamily="2" charset="-122"/>
            </a:endParaRPr>
          </a:p>
        </p:txBody>
      </p:sp>
      <p:sp>
        <p:nvSpPr>
          <p:cNvPr id="1030" name="Rectangle 7"/>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400" b="1">
          <a:solidFill>
            <a:schemeClr val="tx2"/>
          </a:solidFill>
          <a:latin typeface="+mj-lt"/>
          <a:ea typeface="+mj-ea"/>
          <a:cs typeface="Arial" panose="020B0604020202020204" pitchFamily="34" charset="0"/>
        </a:defRPr>
      </a:lvl1pPr>
      <a:lvl2pPr algn="l" rtl="0" eaLnBrk="0" fontAlgn="base" hangingPunct="0">
        <a:spcBef>
          <a:spcPct val="0"/>
        </a:spcBef>
        <a:spcAft>
          <a:spcPct val="0"/>
        </a:spcAft>
        <a:defRPr sz="4400" b="1">
          <a:solidFill>
            <a:schemeClr val="tx2"/>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4400" b="1">
          <a:solidFill>
            <a:schemeClr val="tx2"/>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4400" b="1">
          <a:solidFill>
            <a:schemeClr val="tx2"/>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4400" b="1">
          <a:solidFill>
            <a:schemeClr val="tx2"/>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4400" b="1">
          <a:solidFill>
            <a:schemeClr val="tx2"/>
          </a:solidFill>
          <a:latin typeface="Arial" panose="020B0604020202020204" pitchFamily="34" charset="0"/>
        </a:defRPr>
      </a:lvl6pPr>
      <a:lvl7pPr marL="914400" algn="l" rtl="0" fontAlgn="base">
        <a:spcBef>
          <a:spcPct val="0"/>
        </a:spcBef>
        <a:spcAft>
          <a:spcPct val="0"/>
        </a:spcAft>
        <a:defRPr sz="4400" b="1">
          <a:solidFill>
            <a:schemeClr val="tx2"/>
          </a:solidFill>
          <a:latin typeface="Arial" panose="020B0604020202020204" pitchFamily="34" charset="0"/>
        </a:defRPr>
      </a:lvl7pPr>
      <a:lvl8pPr marL="1371600" algn="l" rtl="0" fontAlgn="base">
        <a:spcBef>
          <a:spcPct val="0"/>
        </a:spcBef>
        <a:spcAft>
          <a:spcPct val="0"/>
        </a:spcAft>
        <a:defRPr sz="4400" b="1">
          <a:solidFill>
            <a:schemeClr val="tx2"/>
          </a:solidFill>
          <a:latin typeface="Arial" panose="020B0604020202020204" pitchFamily="34" charset="0"/>
        </a:defRPr>
      </a:lvl8pPr>
      <a:lvl9pPr marL="1828800" algn="l" rtl="0" fontAlgn="base">
        <a:spcBef>
          <a:spcPct val="0"/>
        </a:spcBef>
        <a:spcAft>
          <a:spcPct val="0"/>
        </a:spcAft>
        <a:defRPr sz="44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Arial" panose="020B0604020202020204" pitchFamily="34" charset="0"/>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74.xml"/><Relationship Id="rId7"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11" Type="http://schemas.openxmlformats.org/officeDocument/2006/relationships/image" Target="../media/image26.emf"/><Relationship Id="rId5" Type="http://schemas.openxmlformats.org/officeDocument/2006/relationships/image" Target="../media/image23.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25.emf"/></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75.xml"/><Relationship Id="rId7" Type="http://schemas.openxmlformats.org/officeDocument/2006/relationships/image" Target="../media/image28.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27.emf"/><Relationship Id="rId4" Type="http://schemas.openxmlformats.org/officeDocument/2006/relationships/oleObject" Target="../embeddings/oleObject8.bin"/><Relationship Id="rId9" Type="http://schemas.openxmlformats.org/officeDocument/2006/relationships/image" Target="../media/image29.emf"/></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4"/>
          <p:cNvSpPr>
            <a:spLocks noGrp="1"/>
          </p:cNvSpPr>
          <p:nvPr>
            <p:ph type="ctrTitle"/>
          </p:nvPr>
        </p:nvSpPr>
        <p:spPr>
          <a:ln/>
        </p:spPr>
        <p:txBody>
          <a:bodyPr wrap="square" lIns="91440" tIns="45720" rIns="91440" bIns="45720" anchor="t">
            <a:spAutoFit/>
          </a:bodyPr>
          <a:lstStyle/>
          <a:p>
            <a:pPr eaLnBrk="1" hangingPunct="1"/>
            <a:r>
              <a:rPr lang="zh-CN" altLang="en-US" kern="1200" dirty="0">
                <a:latin typeface="Arial Black" panose="020B0A04020102020204" pitchFamily="34" charset="0"/>
                <a:ea typeface="宋体" panose="02010600030101010101" pitchFamily="2" charset="-122"/>
                <a:cs typeface="Arial" panose="020B0604020202020204" pitchFamily="34" charset="0"/>
              </a:rPr>
              <a:t>第二章</a:t>
            </a:r>
            <a:endParaRPr lang="en-AU" altLang="zh-CN" kern="1200" dirty="0">
              <a:latin typeface="Arial Black" panose="020B0A04020102020204" pitchFamily="34" charset="0"/>
              <a:ea typeface="宋体" panose="02010600030101010101" pitchFamily="2" charset="-122"/>
              <a:cs typeface="Arial" panose="020B0604020202020204" pitchFamily="34" charset="0"/>
            </a:endParaRPr>
          </a:p>
        </p:txBody>
      </p:sp>
      <p:sp>
        <p:nvSpPr>
          <p:cNvPr id="5122" name="Rectangle 5"/>
          <p:cNvSpPr>
            <a:spLocks noGrp="1"/>
          </p:cNvSpPr>
          <p:nvPr>
            <p:ph type="subTitle" idx="1"/>
          </p:nvPr>
        </p:nvSpPr>
        <p:spPr>
          <a:xfrm>
            <a:off x="2409825" y="2924175"/>
            <a:ext cx="5832475" cy="769938"/>
          </a:xfrm>
          <a:ln/>
        </p:spPr>
        <p:txBody>
          <a:bodyPr wrap="square" lIns="91440" tIns="45720" rIns="91440" bIns="45720" anchor="t">
            <a:spAutoFit/>
          </a:bodyPr>
          <a:lstStyle/>
          <a:p>
            <a:pPr algn="ctr" eaLnBrk="1" hangingPunct="1">
              <a:buSzPct val="60000"/>
              <a:buFont typeface="Wingdings" panose="05000000000000000000" pitchFamily="2" charset="2"/>
              <a:buNone/>
            </a:pPr>
            <a:r>
              <a:rPr lang="zh-CN" altLang="en-US" sz="4400" kern="1200" dirty="0">
                <a:latin typeface="Arial Black" panose="020B0A04020102020204" pitchFamily="34" charset="0"/>
                <a:ea typeface="宋体" panose="02010600030101010101" pitchFamily="2" charset="-122"/>
                <a:cs typeface="Arial" panose="020B0604020202020204" pitchFamily="34" charset="0"/>
              </a:rPr>
              <a:t>指令：计算机的语言</a:t>
            </a:r>
            <a:endParaRPr lang="en-AU" altLang="zh-CN" sz="4400" kern="1200" dirty="0">
              <a:latin typeface="Arial Black" panose="020B0A040201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10</a:t>
            </a:fld>
            <a:endParaRPr lang="en-AU" altLang="zh-CN" sz="1400" b="1" dirty="0">
              <a:ea typeface="宋体" panose="02010600030101010101" pitchFamily="2" charset="-122"/>
            </a:endParaRPr>
          </a:p>
        </p:txBody>
      </p:sp>
      <p:sp>
        <p:nvSpPr>
          <p:cNvPr id="23554" name="Rectangle 4"/>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内存操作示例</a:t>
            </a:r>
            <a:r>
              <a:rPr lang="en-US" altLang="zh-CN" dirty="0">
                <a:ea typeface="宋体" panose="02010600030101010101" pitchFamily="2" charset="-122"/>
              </a:rPr>
              <a:t>2</a:t>
            </a:r>
            <a:endParaRPr lang="en-AU" altLang="zh-CN" dirty="0">
              <a:ea typeface="宋体" panose="02010600030101010101" pitchFamily="2" charset="-122"/>
            </a:endParaRPr>
          </a:p>
        </p:txBody>
      </p:sp>
      <p:sp>
        <p:nvSpPr>
          <p:cNvPr id="23555" name="Rectangle 5"/>
          <p:cNvSpPr>
            <a:spLocks noGrp="1"/>
          </p:cNvSpPr>
          <p:nvPr>
            <p:ph idx="1"/>
          </p:nvPr>
        </p:nvSpPr>
        <p:spPr>
          <a:ln/>
        </p:spPr>
        <p:txBody>
          <a:bodyPr wrap="square" lIns="91440" tIns="45720" rIns="91440" bIns="45720" anchor="t"/>
          <a:lstStyle/>
          <a:p>
            <a:pPr eaLnBrk="1" hangingPunct="1">
              <a:lnSpc>
                <a:spcPct val="90000"/>
              </a:lnSpc>
              <a:buClr>
                <a:schemeClr val="tx2"/>
              </a:buClr>
            </a:pPr>
            <a:r>
              <a:rPr lang="en-US" altLang="zh-CN" sz="2800" dirty="0">
                <a:ea typeface="宋体" panose="02010600030101010101" pitchFamily="2" charset="-122"/>
              </a:rPr>
              <a:t>C code:</a:t>
            </a:r>
          </a:p>
          <a:p>
            <a:pPr eaLnBrk="1" hangingPunct="1">
              <a:buNone/>
            </a:pPr>
            <a:r>
              <a:rPr lang="en-US" altLang="zh-CN" sz="2800" dirty="0">
                <a:latin typeface="Lucida Console" panose="020B0609040504020204" pitchFamily="49" charset="0"/>
                <a:ea typeface="宋体" panose="02010600030101010101" pitchFamily="2" charset="-122"/>
              </a:rPr>
              <a:t>	A[12] = h + A[8];</a:t>
            </a:r>
          </a:p>
          <a:p>
            <a:pPr lvl="1" eaLnBrk="1" hangingPunct="1">
              <a:lnSpc>
                <a:spcPct val="90000"/>
              </a:lnSpc>
              <a:buChar char="l"/>
            </a:pPr>
            <a:r>
              <a:rPr lang="en-US" altLang="zh-CN" dirty="0">
                <a:ea typeface="宋体" panose="02010600030101010101" pitchFamily="2" charset="-122"/>
              </a:rPr>
              <a:t>h in $s2, </a:t>
            </a:r>
            <a:r>
              <a:rPr lang="zh-CN" altLang="en-US" dirty="0">
                <a:ea typeface="宋体" panose="02010600030101010101" pitchFamily="2" charset="-122"/>
              </a:rPr>
              <a:t>数组</a:t>
            </a:r>
            <a:r>
              <a:rPr lang="en-US" altLang="zh-CN" dirty="0">
                <a:ea typeface="宋体" panose="02010600030101010101" pitchFamily="2" charset="-122"/>
              </a:rPr>
              <a:t>A</a:t>
            </a:r>
            <a:r>
              <a:rPr lang="zh-CN" altLang="en-US" dirty="0">
                <a:ea typeface="宋体" panose="02010600030101010101" pitchFamily="2" charset="-122"/>
              </a:rPr>
              <a:t>起始地址在</a:t>
            </a:r>
            <a:r>
              <a:rPr lang="en-US" altLang="zh-CN" dirty="0">
                <a:ea typeface="宋体" panose="02010600030101010101" pitchFamily="2" charset="-122"/>
              </a:rPr>
              <a:t> $s3</a:t>
            </a:r>
          </a:p>
          <a:p>
            <a:pPr eaLnBrk="1" hangingPunct="1">
              <a:lnSpc>
                <a:spcPct val="90000"/>
              </a:lnSpc>
              <a:buClr>
                <a:schemeClr val="tx2"/>
              </a:buClr>
            </a:pPr>
            <a:r>
              <a:rPr lang="zh-CN" altLang="en-US" sz="2800" dirty="0">
                <a:ea typeface="宋体" panose="02010600030101010101" pitchFamily="2" charset="-122"/>
              </a:rPr>
              <a:t>编译产生的</a:t>
            </a:r>
            <a:r>
              <a:rPr lang="en-US" altLang="zh-CN" sz="2800" dirty="0">
                <a:ea typeface="宋体" panose="02010600030101010101" pitchFamily="2" charset="-122"/>
              </a:rPr>
              <a:t> MIPS code:</a:t>
            </a:r>
          </a:p>
          <a:p>
            <a:pPr lvl="1" eaLnBrk="1" hangingPunct="1">
              <a:lnSpc>
                <a:spcPct val="90000"/>
              </a:lnSpc>
              <a:buChar char="l"/>
            </a:pPr>
            <a:r>
              <a:rPr lang="zh-CN" altLang="en-US" dirty="0">
                <a:ea typeface="宋体" panose="02010600030101010101" pitchFamily="2" charset="-122"/>
              </a:rPr>
              <a:t>索引</a:t>
            </a:r>
            <a:r>
              <a:rPr lang="en-US" altLang="zh-CN" dirty="0">
                <a:ea typeface="宋体" panose="02010600030101010101" pitchFamily="2" charset="-122"/>
              </a:rPr>
              <a:t>8 </a:t>
            </a:r>
            <a:r>
              <a:rPr lang="zh-CN" altLang="en-US" dirty="0">
                <a:ea typeface="宋体" panose="02010600030101010101" pitchFamily="2" charset="-122"/>
              </a:rPr>
              <a:t>的偏移是</a:t>
            </a:r>
            <a:r>
              <a:rPr lang="en-US" altLang="zh-CN" dirty="0">
                <a:ea typeface="宋体" panose="02010600030101010101" pitchFamily="2" charset="-122"/>
              </a:rPr>
              <a:t> 32</a:t>
            </a:r>
          </a:p>
          <a:p>
            <a:pPr eaLnBrk="1" hangingPunct="1">
              <a:buNone/>
            </a:pPr>
            <a:r>
              <a:rPr lang="en-US" altLang="zh-CN" sz="2800" dirty="0">
                <a:latin typeface="Lucida Console" panose="020B0609040504020204" pitchFamily="49" charset="0"/>
                <a:ea typeface="宋体" panose="02010600030101010101" pitchFamily="2" charset="-122"/>
              </a:rPr>
              <a:t>	lw  $t0, 32($s3)    # </a:t>
            </a:r>
            <a:r>
              <a:rPr lang="zh-CN" altLang="en-US" sz="2800" dirty="0">
                <a:latin typeface="Lucida Console" panose="020B0609040504020204" pitchFamily="49" charset="0"/>
                <a:ea typeface="宋体" panose="02010600030101010101" pitchFamily="2" charset="-122"/>
              </a:rPr>
              <a:t>加载字</a:t>
            </a:r>
            <a:r>
              <a:rPr lang="en-US" altLang="zh-CN" sz="2800" dirty="0">
                <a:latin typeface="Lucida Console" panose="020B0609040504020204" pitchFamily="49" charset="0"/>
                <a:ea typeface="宋体" panose="02010600030101010101" pitchFamily="2" charset="-122"/>
              </a:rPr>
              <a:t/>
            </a:r>
            <a:br>
              <a:rPr lang="en-US" altLang="zh-CN" sz="2800" dirty="0">
                <a:latin typeface="Lucida Console" panose="020B0609040504020204" pitchFamily="49" charset="0"/>
                <a:ea typeface="宋体" panose="02010600030101010101" pitchFamily="2" charset="-122"/>
              </a:rPr>
            </a:br>
            <a:r>
              <a:rPr lang="en-US" altLang="zh-CN" sz="2800" dirty="0">
                <a:latin typeface="Lucida Console" panose="020B0609040504020204" pitchFamily="49" charset="0"/>
                <a:ea typeface="宋体" panose="02010600030101010101" pitchFamily="2" charset="-122"/>
              </a:rPr>
              <a:t>add $t0, $s2, $t0</a:t>
            </a:r>
            <a:br>
              <a:rPr lang="en-US" altLang="zh-CN" sz="2800" dirty="0">
                <a:latin typeface="Lucida Console" panose="020B0609040504020204" pitchFamily="49" charset="0"/>
                <a:ea typeface="宋体" panose="02010600030101010101" pitchFamily="2" charset="-122"/>
              </a:rPr>
            </a:br>
            <a:r>
              <a:rPr lang="en-US" altLang="zh-CN" sz="2800" dirty="0">
                <a:latin typeface="Lucida Console" panose="020B0609040504020204" pitchFamily="49" charset="0"/>
                <a:ea typeface="宋体" panose="02010600030101010101" pitchFamily="2" charset="-122"/>
              </a:rPr>
              <a:t>sw  $t0, 48($s3)    # </a:t>
            </a:r>
            <a:r>
              <a:rPr lang="zh-CN" altLang="en-US" sz="2800" dirty="0">
                <a:latin typeface="Lucida Console" panose="020B0609040504020204" pitchFamily="49" charset="0"/>
                <a:ea typeface="宋体" panose="02010600030101010101" pitchFamily="2" charset="-122"/>
              </a:rPr>
              <a:t>存储字</a:t>
            </a:r>
            <a:endParaRPr lang="en-AU" altLang="zh-CN" sz="2800" dirty="0">
              <a:latin typeface="Lucida Console" panose="020B0609040504020204" pitchFamily="49"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100</a:t>
            </a:fld>
            <a:endParaRPr lang="en-AU" altLang="zh-CN" sz="1400" b="1" dirty="0">
              <a:solidFill>
                <a:srgbClr val="000000"/>
              </a:solidFill>
              <a:ea typeface="宋体" panose="02010600030101010101" pitchFamily="2" charset="-122"/>
            </a:endParaRPr>
          </a:p>
        </p:txBody>
      </p:sp>
      <p:sp>
        <p:nvSpPr>
          <p:cNvPr id="181251" name="Rectangle 2"/>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实现</a:t>
            </a: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 IA-32</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86371" name="Rectangle 3"/>
          <p:cNvSpPr>
            <a:spLocks noGrp="1"/>
          </p:cNvSpPr>
          <p:nvPr>
            <p:ph idx="1"/>
          </p:nvPr>
        </p:nvSpPr>
        <p:spPr>
          <a:ln/>
        </p:spPr>
        <p:txBody>
          <a:bodyPr wrap="square" lIns="91440" tIns="45720" rIns="91440" bIns="45720" anchor="t"/>
          <a:lstStyle/>
          <a:p>
            <a:pPr eaLnBrk="1" hangingPunct="1"/>
            <a:r>
              <a:rPr lang="zh-CN" altLang="en-US" dirty="0">
                <a:ea typeface="宋体" panose="02010600030101010101" pitchFamily="2" charset="-122"/>
              </a:rPr>
              <a:t>复杂指令系统的实现更困难</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硬件翻译指令到简单的微处理机运行</a:t>
            </a:r>
            <a:endParaRPr lang="en-US" altLang="zh-CN" dirty="0">
              <a:ea typeface="宋体" panose="02010600030101010101" pitchFamily="2" charset="-122"/>
            </a:endParaRPr>
          </a:p>
          <a:p>
            <a:pPr lvl="2" eaLnBrk="1" hangingPunct="1"/>
            <a:r>
              <a:rPr lang="zh-CN" altLang="en-US" dirty="0">
                <a:ea typeface="宋体" panose="02010600030101010101" pitchFamily="2" charset="-122"/>
              </a:rPr>
              <a:t>简单指令：</a:t>
            </a:r>
            <a:r>
              <a:rPr lang="en-US" altLang="zh-CN" dirty="0">
                <a:ea typeface="宋体" panose="02010600030101010101" pitchFamily="2" charset="-122"/>
              </a:rPr>
              <a:t>1</a:t>
            </a:r>
            <a:r>
              <a:rPr lang="zh-CN" altLang="en-US" dirty="0">
                <a:ea typeface="宋体" panose="02010600030101010101" pitchFamily="2" charset="-122"/>
              </a:rPr>
              <a:t>对</a:t>
            </a:r>
            <a:r>
              <a:rPr lang="en-US" altLang="zh-CN" dirty="0">
                <a:ea typeface="宋体" panose="02010600030101010101" pitchFamily="2" charset="-122"/>
              </a:rPr>
              <a:t>1</a:t>
            </a:r>
          </a:p>
          <a:p>
            <a:pPr lvl="2" eaLnBrk="1" hangingPunct="1"/>
            <a:r>
              <a:rPr lang="zh-CN" altLang="en-US" dirty="0">
                <a:ea typeface="宋体" panose="02010600030101010101" pitchFamily="2" charset="-122"/>
              </a:rPr>
              <a:t>复杂指令：</a:t>
            </a:r>
            <a:r>
              <a:rPr lang="en-US" altLang="zh-CN" dirty="0">
                <a:ea typeface="宋体" panose="02010600030101010101" pitchFamily="2" charset="-122"/>
              </a:rPr>
              <a:t> 1</a:t>
            </a:r>
            <a:r>
              <a:rPr lang="zh-CN" altLang="en-US" dirty="0">
                <a:ea typeface="宋体" panose="02010600030101010101" pitchFamily="2" charset="-122"/>
              </a:rPr>
              <a:t>对多</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微引擎和</a:t>
            </a:r>
            <a:r>
              <a:rPr lang="en-US" altLang="zh-CN" dirty="0">
                <a:ea typeface="宋体" panose="02010600030101010101" pitchFamily="2" charset="-122"/>
              </a:rPr>
              <a:t> RISC</a:t>
            </a:r>
            <a:r>
              <a:rPr lang="zh-CN" altLang="en-US" dirty="0">
                <a:ea typeface="宋体" panose="02010600030101010101" pitchFamily="2" charset="-122"/>
              </a:rPr>
              <a:t>相似</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市场份额使其经济可行</a:t>
            </a:r>
            <a:endParaRPr lang="en-US" altLang="zh-CN" dirty="0">
              <a:ea typeface="宋体" panose="02010600030101010101" pitchFamily="2" charset="-122"/>
            </a:endParaRPr>
          </a:p>
          <a:p>
            <a:pPr eaLnBrk="1" hangingPunct="1"/>
            <a:r>
              <a:rPr lang="zh-CN" altLang="en-US" dirty="0">
                <a:ea typeface="宋体" panose="02010600030101010101" pitchFamily="2" charset="-122"/>
              </a:rPr>
              <a:t>与</a:t>
            </a:r>
            <a:r>
              <a:rPr lang="en-US" altLang="zh-CN" dirty="0">
                <a:ea typeface="宋体" panose="02010600030101010101" pitchFamily="2" charset="-122"/>
              </a:rPr>
              <a:t>RISC</a:t>
            </a:r>
            <a:r>
              <a:rPr lang="zh-CN" altLang="en-US" dirty="0">
                <a:ea typeface="宋体" panose="02010600030101010101" pitchFamily="2" charset="-122"/>
              </a:rPr>
              <a:t>性能比较</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编译器可以避开复杂的指令</a:t>
            </a:r>
            <a:endParaRPr lang="en-US" altLang="zh-CN" dirty="0">
              <a:ea typeface="宋体" panose="02010600030101010101"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itle 1"/>
          <p:cNvSpPr>
            <a:spLocks noGrp="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**ARM v8</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指令</a:t>
            </a:r>
            <a:endPar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88418" name="Content Placeholder 2"/>
          <p:cNvSpPr>
            <a:spLocks noGrp="1"/>
          </p:cNvSpPr>
          <p:nvPr>
            <p:ph idx="1"/>
          </p:nvPr>
        </p:nvSpPr>
        <p:spPr>
          <a:ln/>
        </p:spPr>
        <p:txBody>
          <a:bodyPr wrap="square" lIns="91440" tIns="45720" rIns="91440" bIns="45720" anchor="t"/>
          <a:lstStyle/>
          <a:p>
            <a:r>
              <a:rPr lang="zh-CN" altLang="en-US" dirty="0">
                <a:ea typeface="宋体" panose="02010600030101010101" pitchFamily="2" charset="-122"/>
              </a:rPr>
              <a:t>迁移到</a:t>
            </a:r>
            <a:r>
              <a:rPr lang="en-US" altLang="zh-CN" dirty="0">
                <a:ea typeface="宋体" panose="02010600030101010101" pitchFamily="2" charset="-122"/>
              </a:rPr>
              <a:t>64</a:t>
            </a:r>
            <a:r>
              <a:rPr lang="zh-CN" altLang="en-US" dirty="0">
                <a:ea typeface="宋体" panose="02010600030101010101" pitchFamily="2" charset="-122"/>
              </a:rPr>
              <a:t>位</a:t>
            </a:r>
            <a:r>
              <a:rPr lang="en-US" altLang="zh-CN" dirty="0">
                <a:ea typeface="宋体" panose="02010600030101010101" pitchFamily="2" charset="-122"/>
              </a:rPr>
              <a:t>, ARM</a:t>
            </a:r>
            <a:r>
              <a:rPr lang="zh-CN" altLang="en-US" dirty="0">
                <a:ea typeface="宋体" panose="02010600030101010101" pitchFamily="2" charset="-122"/>
              </a:rPr>
              <a:t>做了个完整的检修</a:t>
            </a:r>
            <a:endParaRPr lang="en-US" altLang="zh-CN" dirty="0">
              <a:ea typeface="宋体" panose="02010600030101010101" pitchFamily="2" charset="-122"/>
            </a:endParaRPr>
          </a:p>
          <a:p>
            <a:r>
              <a:rPr lang="en-US" altLang="zh-CN" dirty="0">
                <a:ea typeface="宋体" panose="02010600030101010101" pitchFamily="2" charset="-122"/>
              </a:rPr>
              <a:t>ARM v8 </a:t>
            </a:r>
            <a:r>
              <a:rPr lang="zh-CN" altLang="en-US" dirty="0">
                <a:ea typeface="宋体" panose="02010600030101010101" pitchFamily="2" charset="-122"/>
              </a:rPr>
              <a:t>类似</a:t>
            </a:r>
            <a:r>
              <a:rPr lang="en-US" altLang="zh-CN" dirty="0">
                <a:ea typeface="宋体" panose="02010600030101010101" pitchFamily="2" charset="-122"/>
              </a:rPr>
              <a:t> MIPS</a:t>
            </a:r>
          </a:p>
          <a:p>
            <a:pPr lvl="1"/>
            <a:r>
              <a:rPr lang="zh-CN" altLang="en-US" sz="2400" dirty="0">
                <a:ea typeface="宋体" panose="02010600030101010101" pitchFamily="2" charset="-122"/>
              </a:rPr>
              <a:t>从</a:t>
            </a:r>
            <a:r>
              <a:rPr lang="en-US" altLang="zh-CN" sz="2400" dirty="0">
                <a:ea typeface="宋体" panose="02010600030101010101" pitchFamily="2" charset="-122"/>
              </a:rPr>
              <a:t>v7</a:t>
            </a:r>
            <a:r>
              <a:rPr lang="zh-CN" altLang="en-US" sz="2400" dirty="0">
                <a:ea typeface="宋体" panose="02010600030101010101" pitchFamily="2" charset="-122"/>
              </a:rPr>
              <a:t>来的变化</a:t>
            </a:r>
            <a:r>
              <a:rPr lang="en-US" altLang="zh-CN" sz="2400" dirty="0">
                <a:ea typeface="宋体" panose="02010600030101010101" pitchFamily="2" charset="-122"/>
              </a:rPr>
              <a:t>:</a:t>
            </a:r>
          </a:p>
          <a:p>
            <a:pPr lvl="2"/>
            <a:r>
              <a:rPr lang="zh-CN" altLang="en-US" sz="2000" dirty="0">
                <a:ea typeface="宋体" panose="02010600030101010101" pitchFamily="2" charset="-122"/>
              </a:rPr>
              <a:t>没有条件执行域</a:t>
            </a:r>
            <a:endParaRPr lang="en-US" altLang="zh-CN" sz="2000" dirty="0">
              <a:ea typeface="宋体" panose="02010600030101010101" pitchFamily="2" charset="-122"/>
            </a:endParaRPr>
          </a:p>
          <a:p>
            <a:pPr lvl="2"/>
            <a:r>
              <a:rPr lang="zh-CN" altLang="en-US" sz="2000" dirty="0">
                <a:ea typeface="宋体" panose="02010600030101010101" pitchFamily="2" charset="-122"/>
              </a:rPr>
              <a:t>立即数是</a:t>
            </a:r>
            <a:r>
              <a:rPr lang="en-US" altLang="zh-CN" sz="2000" dirty="0">
                <a:ea typeface="宋体" panose="02010600030101010101" pitchFamily="2" charset="-122"/>
              </a:rPr>
              <a:t>12</a:t>
            </a:r>
            <a:r>
              <a:rPr lang="zh-CN" altLang="en-US" sz="2000" dirty="0">
                <a:ea typeface="宋体" panose="02010600030101010101" pitchFamily="2" charset="-122"/>
              </a:rPr>
              <a:t>位的存储空间</a:t>
            </a:r>
            <a:endParaRPr lang="en-US" altLang="zh-CN" sz="2000" dirty="0">
              <a:ea typeface="宋体" panose="02010600030101010101" pitchFamily="2" charset="-122"/>
            </a:endParaRPr>
          </a:p>
          <a:p>
            <a:pPr lvl="2"/>
            <a:r>
              <a:rPr lang="zh-CN" altLang="en-US" sz="2000" dirty="0">
                <a:ea typeface="宋体" panose="02010600030101010101" pitchFamily="2" charset="-122"/>
              </a:rPr>
              <a:t>多个下降加载</a:t>
            </a:r>
            <a:r>
              <a:rPr lang="en-US" altLang="zh-CN" sz="2000" dirty="0">
                <a:ea typeface="宋体" panose="02010600030101010101" pitchFamily="2" charset="-122"/>
              </a:rPr>
              <a:t>/</a:t>
            </a:r>
            <a:r>
              <a:rPr lang="zh-CN" altLang="en-US" sz="2000" dirty="0">
                <a:ea typeface="宋体" panose="02010600030101010101" pitchFamily="2" charset="-122"/>
              </a:rPr>
              <a:t>存储</a:t>
            </a:r>
            <a:endParaRPr lang="en-US" altLang="zh-CN" sz="2000" dirty="0">
              <a:ea typeface="宋体" panose="02010600030101010101" pitchFamily="2" charset="-122"/>
            </a:endParaRPr>
          </a:p>
          <a:p>
            <a:pPr lvl="2"/>
            <a:r>
              <a:rPr lang="en-US" altLang="zh-CN" sz="2000" dirty="0">
                <a:ea typeface="宋体" panose="02010600030101010101" pitchFamily="2" charset="-122"/>
              </a:rPr>
              <a:t>PC </a:t>
            </a:r>
            <a:r>
              <a:rPr lang="zh-CN" altLang="en-US" sz="2000" dirty="0">
                <a:ea typeface="宋体" panose="02010600030101010101" pitchFamily="2" charset="-122"/>
              </a:rPr>
              <a:t>不再是一个</a:t>
            </a:r>
            <a:r>
              <a:rPr lang="en-US" altLang="zh-CN" sz="2000" dirty="0">
                <a:ea typeface="宋体" panose="02010600030101010101" pitchFamily="2" charset="-122"/>
              </a:rPr>
              <a:t>GPR</a:t>
            </a:r>
          </a:p>
          <a:p>
            <a:pPr lvl="2"/>
            <a:r>
              <a:rPr lang="en-US" altLang="zh-CN" sz="2000" dirty="0">
                <a:ea typeface="宋体" panose="02010600030101010101" pitchFamily="2" charset="-122"/>
              </a:rPr>
              <a:t>GPR </a:t>
            </a:r>
            <a:r>
              <a:rPr lang="zh-CN" altLang="en-US" sz="2000" dirty="0">
                <a:ea typeface="宋体" panose="02010600030101010101" pitchFamily="2" charset="-122"/>
              </a:rPr>
              <a:t>集扩展到</a:t>
            </a:r>
            <a:r>
              <a:rPr lang="en-US" altLang="zh-CN" sz="2000" dirty="0">
                <a:ea typeface="宋体" panose="02010600030101010101" pitchFamily="2" charset="-122"/>
              </a:rPr>
              <a:t>32</a:t>
            </a:r>
          </a:p>
          <a:p>
            <a:pPr lvl="2"/>
            <a:r>
              <a:rPr lang="zh-CN" altLang="en-US" sz="2000" dirty="0">
                <a:ea typeface="宋体" panose="02010600030101010101" pitchFamily="2" charset="-122"/>
              </a:rPr>
              <a:t>寻址方式为所有字大小工作</a:t>
            </a:r>
            <a:endParaRPr lang="en-US" altLang="zh-CN" sz="2000" dirty="0">
              <a:ea typeface="宋体" panose="02010600030101010101" pitchFamily="2" charset="-122"/>
            </a:endParaRPr>
          </a:p>
          <a:p>
            <a:pPr lvl="2"/>
            <a:r>
              <a:rPr lang="zh-CN" altLang="en-US" sz="2000" dirty="0">
                <a:ea typeface="宋体" panose="02010600030101010101" pitchFamily="2" charset="-122"/>
              </a:rPr>
              <a:t>除法指令</a:t>
            </a:r>
            <a:endParaRPr lang="en-US" altLang="zh-CN" sz="2000" dirty="0">
              <a:ea typeface="宋体" panose="02010600030101010101" pitchFamily="2" charset="-122"/>
            </a:endParaRPr>
          </a:p>
          <a:p>
            <a:pPr lvl="2"/>
            <a:r>
              <a:rPr lang="zh-CN" altLang="en-US" sz="2000" dirty="0">
                <a:ea typeface="宋体" panose="02010600030101010101" pitchFamily="2" charset="-122"/>
              </a:rPr>
              <a:t>分支如果等同于</a:t>
            </a:r>
            <a:r>
              <a:rPr lang="en-US" altLang="zh-CN" sz="2000" dirty="0">
                <a:ea typeface="宋体" panose="02010600030101010101" pitchFamily="2" charset="-122"/>
              </a:rPr>
              <a:t>/</a:t>
            </a:r>
            <a:r>
              <a:rPr lang="zh-CN" altLang="en-US" sz="2000" dirty="0">
                <a:ea typeface="宋体" panose="02010600030101010101" pitchFamily="2" charset="-122"/>
              </a:rPr>
              <a:t>不等同与指令</a:t>
            </a:r>
            <a:endParaRPr lang="en-US" altLang="zh-CN" dirty="0">
              <a:ea typeface="宋体" panose="02010600030101010101" pitchFamily="2" charset="-122"/>
            </a:endParaRPr>
          </a:p>
        </p:txBody>
      </p:sp>
      <p:sp>
        <p:nvSpPr>
          <p:cNvPr id="188419"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101</a:t>
            </a:fld>
            <a:endParaRPr lang="en-AU" altLang="zh-CN" sz="1400" b="1" dirty="0">
              <a:solidFill>
                <a:srgbClr val="000000"/>
              </a:solidFill>
              <a:ea typeface="宋体" panose="02010600030101010101" pitchFamily="2" charset="-122"/>
            </a:endParaRPr>
          </a:p>
        </p:txBody>
      </p:sp>
      <p:sp>
        <p:nvSpPr>
          <p:cNvPr id="188420" name="Text Box 4"/>
          <p:cNvSpPr txBox="1"/>
          <p:nvPr/>
        </p:nvSpPr>
        <p:spPr>
          <a:xfrm rot="5400000">
            <a:off x="6523038" y="2252663"/>
            <a:ext cx="4873625" cy="371475"/>
          </a:xfrm>
          <a:prstGeom prst="rect">
            <a:avLst/>
          </a:prstGeom>
          <a:solidFill>
            <a:schemeClr val="accent1"/>
          </a:solidFill>
          <a:ln w="9525">
            <a:noFill/>
          </a:ln>
        </p:spPr>
        <p:txBody>
          <a:bodyPr wrap="none" anchor="t">
            <a:spAutoFit/>
          </a:bodyPr>
          <a:lstStyle/>
          <a:p>
            <a:pPr lvl="0" indent="0" eaLnBrk="0" hangingPunct="0"/>
            <a:r>
              <a:rPr lang="en-US" altLang="zh-CN" dirty="0">
                <a:solidFill>
                  <a:srgbClr val="ECEAAC"/>
                </a:solidFill>
                <a:latin typeface="Arial" panose="020B0604020202020204" pitchFamily="34" charset="0"/>
                <a:ea typeface="宋体" panose="02010600030101010101" pitchFamily="2" charset="-122"/>
              </a:rPr>
              <a:t>§2.18 Real Stuff:  ARM v8 (64-bit) Instructions</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102</a:t>
            </a:fld>
            <a:endParaRPr lang="en-AU" altLang="zh-CN" sz="1400" b="1" dirty="0">
              <a:solidFill>
                <a:srgbClr val="000000"/>
              </a:solidFill>
              <a:ea typeface="宋体" panose="02010600030101010101" pitchFamily="2" charset="-122"/>
            </a:endParaRPr>
          </a:p>
        </p:txBody>
      </p:sp>
      <p:sp>
        <p:nvSpPr>
          <p:cNvPr id="190466"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谬误</a:t>
            </a:r>
            <a:endParaRPr lang="en-AU" altLang="zh-CN" dirty="0">
              <a:ea typeface="宋体" panose="02010600030101010101" pitchFamily="2" charset="-122"/>
            </a:endParaRPr>
          </a:p>
        </p:txBody>
      </p:sp>
      <p:sp>
        <p:nvSpPr>
          <p:cNvPr id="190467" name="Rectangle 3"/>
          <p:cNvSpPr>
            <a:spLocks noGrp="1"/>
          </p:cNvSpPr>
          <p:nvPr>
            <p:ph idx="1"/>
          </p:nvPr>
        </p:nvSpPr>
        <p:spPr>
          <a:ln/>
        </p:spPr>
        <p:txBody>
          <a:bodyPr wrap="square" lIns="91440" tIns="45720" rIns="91440" bIns="45720" anchor="t"/>
          <a:lstStyle/>
          <a:p>
            <a:pPr eaLnBrk="1" hangingPunct="1"/>
            <a:r>
              <a:rPr lang="zh-CN" altLang="en-US" sz="2800" dirty="0">
                <a:ea typeface="宋体" panose="02010600030101010101" pitchFamily="2" charset="-122"/>
                <a:sym typeface="Symbol" panose="05050102010706020507" pitchFamily="18" charset="2"/>
              </a:rPr>
              <a:t>更强大的指令</a:t>
            </a:r>
            <a:r>
              <a:rPr lang="en-US" altLang="zh-CN" sz="2800" dirty="0">
                <a:ea typeface="宋体" panose="02010600030101010101" pitchFamily="2" charset="-122"/>
                <a:sym typeface="Symbol" panose="05050102010706020507" pitchFamily="18" charset="2"/>
              </a:rPr>
              <a:t> </a:t>
            </a:r>
            <a:r>
              <a:rPr lang="zh-CN" altLang="en-US" sz="2800" dirty="0">
                <a:ea typeface="宋体" panose="02010600030101010101" pitchFamily="2" charset="-122"/>
                <a:sym typeface="Symbol" panose="05050102010706020507" pitchFamily="18" charset="2"/>
              </a:rPr>
              <a:t>更高的性能</a:t>
            </a:r>
            <a:endParaRPr lang="en-US" altLang="zh-CN" sz="2800" dirty="0">
              <a:ea typeface="宋体" panose="02010600030101010101" pitchFamily="2" charset="-122"/>
              <a:sym typeface="Symbol" panose="05050102010706020507" pitchFamily="18" charset="2"/>
            </a:endParaRPr>
          </a:p>
          <a:p>
            <a:pPr lvl="1" eaLnBrk="1" hangingPunct="1"/>
            <a:r>
              <a:rPr lang="zh-CN" altLang="en-US" sz="2400" dirty="0">
                <a:ea typeface="宋体" panose="02010600030101010101" pitchFamily="2" charset="-122"/>
                <a:sym typeface="Symbol" panose="05050102010706020507" pitchFamily="18" charset="2"/>
              </a:rPr>
              <a:t>需求更少的指令</a:t>
            </a:r>
            <a:endParaRPr lang="en-US" altLang="zh-CN" sz="2400" dirty="0">
              <a:ea typeface="宋体" panose="02010600030101010101" pitchFamily="2" charset="-122"/>
              <a:sym typeface="Symbol" panose="05050102010706020507" pitchFamily="18" charset="2"/>
            </a:endParaRPr>
          </a:p>
          <a:p>
            <a:pPr lvl="1" eaLnBrk="1" hangingPunct="1"/>
            <a:r>
              <a:rPr lang="zh-CN" altLang="en-US" sz="2400" dirty="0">
                <a:ea typeface="宋体" panose="02010600030101010101" pitchFamily="2" charset="-122"/>
                <a:sym typeface="Symbol" panose="05050102010706020507" pitchFamily="18" charset="2"/>
              </a:rPr>
              <a:t>但复杂指令实现困难</a:t>
            </a:r>
            <a:endParaRPr lang="en-US" altLang="zh-CN" sz="2400" dirty="0">
              <a:ea typeface="宋体" panose="02010600030101010101" pitchFamily="2" charset="-122"/>
              <a:sym typeface="Symbol" panose="05050102010706020507" pitchFamily="18" charset="2"/>
            </a:endParaRPr>
          </a:p>
          <a:p>
            <a:pPr lvl="2" eaLnBrk="1" hangingPunct="1"/>
            <a:r>
              <a:rPr lang="zh-CN" altLang="en-US" sz="2000" dirty="0">
                <a:ea typeface="宋体" panose="02010600030101010101" pitchFamily="2" charset="-122"/>
                <a:sym typeface="Symbol" panose="05050102010706020507" pitchFamily="18" charset="2"/>
              </a:rPr>
              <a:t>可能带慢了所有的指令</a:t>
            </a:r>
            <a:r>
              <a:rPr lang="en-US" altLang="zh-CN" sz="2000" dirty="0">
                <a:ea typeface="宋体" panose="02010600030101010101" pitchFamily="2" charset="-122"/>
                <a:sym typeface="Symbol" panose="05050102010706020507" pitchFamily="18" charset="2"/>
              </a:rPr>
              <a:t>, </a:t>
            </a:r>
            <a:r>
              <a:rPr lang="zh-CN" altLang="en-US" sz="2000" dirty="0">
                <a:ea typeface="宋体" panose="02010600030101010101" pitchFamily="2" charset="-122"/>
                <a:sym typeface="Symbol" panose="05050102010706020507" pitchFamily="18" charset="2"/>
              </a:rPr>
              <a:t>包括简单指令</a:t>
            </a:r>
            <a:endParaRPr lang="en-US" altLang="zh-CN" sz="2000" dirty="0">
              <a:ea typeface="宋体" panose="02010600030101010101" pitchFamily="2" charset="-122"/>
              <a:sym typeface="Symbol" panose="05050102010706020507" pitchFamily="18" charset="2"/>
            </a:endParaRPr>
          </a:p>
          <a:p>
            <a:pPr lvl="1" eaLnBrk="1" hangingPunct="1"/>
            <a:r>
              <a:rPr lang="zh-CN" altLang="en-US" sz="2400" dirty="0">
                <a:ea typeface="宋体" panose="02010600030101010101" pitchFamily="2" charset="-122"/>
                <a:sym typeface="Symbol" panose="05050102010706020507" pitchFamily="18" charset="2"/>
              </a:rPr>
              <a:t>编译器更擅长从简单指令译码</a:t>
            </a:r>
            <a:endParaRPr lang="en-US" altLang="zh-CN" sz="2400" dirty="0">
              <a:ea typeface="宋体" panose="02010600030101010101" pitchFamily="2" charset="-122"/>
              <a:sym typeface="Symbol" panose="05050102010706020507" pitchFamily="18" charset="2"/>
            </a:endParaRPr>
          </a:p>
          <a:p>
            <a:pPr eaLnBrk="1" hangingPunct="1"/>
            <a:r>
              <a:rPr lang="zh-CN" altLang="en-US" sz="2800" dirty="0">
                <a:ea typeface="宋体" panose="02010600030101010101" pitchFamily="2" charset="-122"/>
                <a:sym typeface="Symbol" panose="05050102010706020507" pitchFamily="18" charset="2"/>
              </a:rPr>
              <a:t>使用汇编程序获得高性能</a:t>
            </a:r>
            <a:endParaRPr lang="en-US" altLang="zh-CN" sz="2800" dirty="0">
              <a:ea typeface="宋体" panose="02010600030101010101" pitchFamily="2" charset="-122"/>
              <a:sym typeface="Symbol" panose="05050102010706020507" pitchFamily="18" charset="2"/>
            </a:endParaRPr>
          </a:p>
          <a:p>
            <a:pPr lvl="1" eaLnBrk="1" hangingPunct="1"/>
            <a:r>
              <a:rPr lang="zh-CN" altLang="en-US" sz="2400" dirty="0">
                <a:ea typeface="宋体" panose="02010600030101010101" pitchFamily="2" charset="-122"/>
                <a:sym typeface="Symbol" panose="05050102010706020507" pitchFamily="18" charset="2"/>
              </a:rPr>
              <a:t>但现代编译器更适合现代的处理机</a:t>
            </a:r>
            <a:endParaRPr lang="en-US" altLang="zh-CN" sz="2400" dirty="0">
              <a:ea typeface="宋体" panose="02010600030101010101" pitchFamily="2" charset="-122"/>
              <a:sym typeface="Symbol" panose="05050102010706020507" pitchFamily="18" charset="2"/>
            </a:endParaRPr>
          </a:p>
          <a:p>
            <a:pPr lvl="1" eaLnBrk="1" hangingPunct="1"/>
            <a:r>
              <a:rPr lang="zh-CN" altLang="en-US" sz="2400" dirty="0">
                <a:ea typeface="宋体" panose="02010600030101010101" pitchFamily="2" charset="-122"/>
                <a:sym typeface="Symbol" panose="05050102010706020507" pitchFamily="18" charset="2"/>
              </a:rPr>
              <a:t>更多的代码量</a:t>
            </a:r>
            <a:r>
              <a:rPr lang="en-US" altLang="zh-CN" sz="2400" dirty="0">
                <a:ea typeface="宋体" panose="02010600030101010101" pitchFamily="2" charset="-122"/>
                <a:sym typeface="Symbol" panose="05050102010706020507" pitchFamily="18" charset="2"/>
              </a:rPr>
              <a:t>  </a:t>
            </a:r>
            <a:r>
              <a:rPr lang="zh-CN" altLang="en-US" sz="2400" dirty="0">
                <a:ea typeface="宋体" panose="02010600030101010101" pitchFamily="2" charset="-122"/>
                <a:sym typeface="Symbol" panose="05050102010706020507" pitchFamily="18" charset="2"/>
              </a:rPr>
              <a:t>更多的错误，更少的</a:t>
            </a:r>
            <a:r>
              <a:rPr lang="zh-CN" altLang="en-US" sz="2400" dirty="0" smtClean="0">
                <a:ea typeface="宋体" panose="02010600030101010101" pitchFamily="2" charset="-122"/>
                <a:sym typeface="Symbol" panose="05050102010706020507" pitchFamily="18" charset="2"/>
              </a:rPr>
              <a:t>产出，更难维护</a:t>
            </a:r>
            <a:endParaRPr lang="en-US" altLang="zh-CN" sz="2400" dirty="0">
              <a:ea typeface="宋体" panose="02010600030101010101" pitchFamily="2" charset="-122"/>
              <a:sym typeface="Symbol" panose="05050102010706020507" pitchFamily="18" charset="2"/>
            </a:endParaRPr>
          </a:p>
        </p:txBody>
      </p:sp>
      <p:sp>
        <p:nvSpPr>
          <p:cNvPr id="190468" name="Text Box 4"/>
          <p:cNvSpPr txBox="1"/>
          <p:nvPr/>
        </p:nvSpPr>
        <p:spPr>
          <a:xfrm rot="5400000">
            <a:off x="7507288" y="1265238"/>
            <a:ext cx="29019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rgbClr val="ECEAAC"/>
                </a:solidFill>
                <a:latin typeface="Arial" panose="020B0604020202020204" pitchFamily="34" charset="0"/>
                <a:ea typeface="宋体" panose="02010600030101010101" pitchFamily="2" charset="-122"/>
              </a:rPr>
              <a:t>§2.19 Fallacies and Pitfalls</a:t>
            </a:r>
          </a:p>
        </p:txBody>
      </p:sp>
      <p:sp>
        <p:nvSpPr>
          <p:cNvPr id="6" name="TextBox 5"/>
          <p:cNvSpPr txBox="1"/>
          <p:nvPr/>
        </p:nvSpPr>
        <p:spPr>
          <a:xfrm>
            <a:off x="785786" y="5000636"/>
            <a:ext cx="7929618" cy="646331"/>
          </a:xfrm>
          <a:prstGeom prst="rect">
            <a:avLst/>
          </a:prstGeom>
          <a:solidFill>
            <a:srgbClr val="CCFFFF"/>
          </a:solidFill>
          <a:ln>
            <a:solidFill>
              <a:srgbClr val="66FF66"/>
            </a:solidFill>
          </a:ln>
        </p:spPr>
        <p:txBody>
          <a:bodyPr wrap="square" rtlCol="0">
            <a:spAutoFit/>
          </a:bodyPr>
          <a:lstStyle/>
          <a:p>
            <a:r>
              <a:rPr lang="en-US" altLang="zh-CN" dirty="0" smtClean="0"/>
              <a:t>P109, “C</a:t>
            </a:r>
            <a:r>
              <a:rPr lang="zh-CN" altLang="en-US" dirty="0" smtClean="0"/>
              <a:t>为程序员提供一个指示编译器把变量保存在寄存器中而不是换出到存储器中的机会。。。。。。”</a:t>
            </a:r>
            <a:endParaRPr lang="zh-CN" alt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Reading &amp; Thinking</a:t>
            </a:r>
            <a:endParaRPr lang="zh-CN" altLang="en-US" dirty="0"/>
          </a:p>
        </p:txBody>
      </p:sp>
      <p:sp>
        <p:nvSpPr>
          <p:cNvPr id="3" name="内容占位符 2"/>
          <p:cNvSpPr>
            <a:spLocks noGrp="1"/>
          </p:cNvSpPr>
          <p:nvPr>
            <p:ph idx="1"/>
          </p:nvPr>
        </p:nvSpPr>
        <p:spPr>
          <a:xfrm>
            <a:off x="684213" y="1125538"/>
            <a:ext cx="3602035" cy="5111750"/>
          </a:xfrm>
          <a:ln w="28575">
            <a:solidFill>
              <a:srgbClr val="FF0000"/>
            </a:solidFill>
            <a:prstDash val="dash"/>
          </a:ln>
        </p:spPr>
        <p:txBody>
          <a:bodyPr/>
          <a:lstStyle/>
          <a:p>
            <a:pPr latinLnBrk="0">
              <a:buNone/>
            </a:pPr>
            <a:r>
              <a:rPr lang="en-US" sz="2000" dirty="0" smtClean="0"/>
              <a:t>#</a:t>
            </a:r>
            <a:r>
              <a:rPr lang="en-US" sz="2000" dirty="0" err="1" smtClean="0"/>
              <a:t>ifdef</a:t>
            </a:r>
            <a:r>
              <a:rPr lang="en-US" sz="2000" dirty="0" smtClean="0"/>
              <a:t> NOSTRUCTASSIGN</a:t>
            </a:r>
          </a:p>
          <a:p>
            <a:pPr latinLnBrk="0">
              <a:buNone/>
            </a:pPr>
            <a:r>
              <a:rPr lang="en-US" sz="2000" dirty="0" smtClean="0"/>
              <a:t>　</a:t>
            </a:r>
            <a:r>
              <a:rPr lang="en-US" sz="2000" dirty="0" err="1" smtClean="0"/>
              <a:t>memcpy</a:t>
            </a:r>
            <a:r>
              <a:rPr lang="en-US" sz="2000" dirty="0" smtClean="0"/>
              <a:t> (d, s, l)</a:t>
            </a:r>
          </a:p>
          <a:p>
            <a:pPr latinLnBrk="0">
              <a:buNone/>
            </a:pPr>
            <a:r>
              <a:rPr lang="en-US" sz="2000" dirty="0" smtClean="0"/>
              <a:t>   	register char *d;</a:t>
            </a:r>
          </a:p>
          <a:p>
            <a:pPr latinLnBrk="0">
              <a:buNone/>
            </a:pPr>
            <a:r>
              <a:rPr lang="en-US" sz="2000" dirty="0" smtClean="0"/>
              <a:t>   	register char *s;</a:t>
            </a:r>
          </a:p>
          <a:p>
            <a:pPr latinLnBrk="0">
              <a:buNone/>
            </a:pPr>
            <a:r>
              <a:rPr lang="en-US" sz="2000" dirty="0" smtClean="0"/>
              <a:t>	</a:t>
            </a:r>
            <a:r>
              <a:rPr lang="en-US" sz="2000" dirty="0" err="1" smtClean="0"/>
              <a:t>int</a:t>
            </a:r>
            <a:r>
              <a:rPr lang="en-US" sz="2000" dirty="0" smtClean="0"/>
              <a:t> l;</a:t>
            </a:r>
          </a:p>
          <a:p>
            <a:pPr latinLnBrk="0">
              <a:buNone/>
            </a:pPr>
            <a:r>
              <a:rPr lang="en-US" sz="2000" dirty="0" smtClean="0"/>
              <a:t>　{</a:t>
            </a:r>
          </a:p>
          <a:p>
            <a:pPr latinLnBrk="0">
              <a:buNone/>
            </a:pPr>
            <a:r>
              <a:rPr lang="en-US" sz="2000" dirty="0" smtClean="0"/>
              <a:t>    		register </a:t>
            </a:r>
            <a:r>
              <a:rPr lang="en-US" sz="2000" dirty="0" err="1" smtClean="0"/>
              <a:t>int</a:t>
            </a:r>
            <a:r>
              <a:rPr lang="en-US" sz="2000" dirty="0" smtClean="0"/>
              <a:t> </a:t>
            </a:r>
            <a:r>
              <a:rPr lang="en-US" sz="2000" dirty="0" err="1" smtClean="0"/>
              <a:t>i</a:t>
            </a:r>
            <a:r>
              <a:rPr lang="en-US" altLang="zh-CN" sz="2000" dirty="0" smtClean="0"/>
              <a:t>=l</a:t>
            </a:r>
            <a:r>
              <a:rPr lang="en-US" sz="2000" dirty="0" smtClean="0"/>
              <a:t>;</a:t>
            </a:r>
          </a:p>
          <a:p>
            <a:pPr latinLnBrk="0">
              <a:buNone/>
            </a:pPr>
            <a:r>
              <a:rPr lang="en-US" sz="2000" dirty="0" smtClean="0"/>
              <a:t>　　 	while (</a:t>
            </a:r>
            <a:r>
              <a:rPr lang="en-US" sz="2000" dirty="0" err="1" smtClean="0"/>
              <a:t>i</a:t>
            </a:r>
            <a:r>
              <a:rPr lang="en-US" sz="2000" dirty="0" smtClean="0"/>
              <a:t>--)</a:t>
            </a:r>
          </a:p>
          <a:p>
            <a:pPr latinLnBrk="0">
              <a:buNone/>
            </a:pPr>
            <a:r>
              <a:rPr lang="en-US" sz="2000" dirty="0" smtClean="0"/>
              <a:t>　　      	*d++ = *s++;</a:t>
            </a:r>
          </a:p>
          <a:p>
            <a:pPr latinLnBrk="0">
              <a:buNone/>
            </a:pPr>
            <a:r>
              <a:rPr lang="en-US" sz="2000" dirty="0" smtClean="0"/>
              <a:t>	}</a:t>
            </a:r>
          </a:p>
          <a:p>
            <a:pPr latinLnBrk="0">
              <a:buNone/>
            </a:pPr>
            <a:r>
              <a:rPr lang="en-US" sz="2000" dirty="0" smtClean="0"/>
              <a:t>#</a:t>
            </a:r>
            <a:r>
              <a:rPr lang="en-US" sz="2000" dirty="0" err="1" smtClean="0"/>
              <a:t>endif</a:t>
            </a:r>
            <a:endParaRPr lang="en-US" sz="2000" dirty="0" smtClean="0"/>
          </a:p>
          <a:p>
            <a:endParaRPr lang="zh-CN" altLang="en-US" sz="2000" dirty="0"/>
          </a:p>
        </p:txBody>
      </p:sp>
      <p:sp>
        <p:nvSpPr>
          <p:cNvPr id="4" name="内容占位符 2"/>
          <p:cNvSpPr txBox="1">
            <a:spLocks/>
          </p:cNvSpPr>
          <p:nvPr/>
        </p:nvSpPr>
        <p:spPr>
          <a:xfrm>
            <a:off x="4929190" y="1142984"/>
            <a:ext cx="3602035" cy="1928826"/>
          </a:xfrm>
          <a:prstGeom prst="rect">
            <a:avLst/>
          </a:prstGeom>
          <a:noFill/>
          <a:ln w="28575">
            <a:solidFill>
              <a:srgbClr val="FF0000"/>
            </a:solidFill>
            <a:prstDash val="dash"/>
          </a:ln>
        </p:spPr>
        <p:txBody>
          <a:bodyPr anchor="t"/>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defRPr/>
            </a:pPr>
            <a:r>
              <a:rPr lang="en-US" sz="2000" kern="0" dirty="0" smtClean="0">
                <a:latin typeface="+mn-lt"/>
                <a:ea typeface="+mn-ea"/>
                <a:cs typeface="Arial" panose="020B0604020202020204" pitchFamily="34" charset="0"/>
              </a:rPr>
              <a:t>r</a:t>
            </a:r>
            <a:r>
              <a:rPr kumimoji="0" lang="en-US" sz="2000" b="0" i="0" u="none" strike="noStrike" kern="0" cap="none" spc="0" normalizeH="0" baseline="0" noProof="0" dirty="0" err="1" smtClean="0">
                <a:ln>
                  <a:noFill/>
                </a:ln>
                <a:solidFill>
                  <a:schemeClr val="tx1"/>
                </a:solidFill>
                <a:effectLst/>
                <a:uLnTx/>
                <a:uFillTx/>
                <a:latin typeface="+mn-lt"/>
                <a:ea typeface="+mn-ea"/>
                <a:cs typeface="Arial" panose="020B0604020202020204" pitchFamily="34" charset="0"/>
              </a:rPr>
              <a:t>egister</a:t>
            </a:r>
            <a:r>
              <a:rPr kumimoji="0" lang="en-US" sz="2000" b="0" i="0" u="none" strike="noStrike" kern="0" cap="none" spc="0" normalizeH="0" noProof="0" dirty="0" smtClean="0">
                <a:ln>
                  <a:noFill/>
                </a:ln>
                <a:solidFill>
                  <a:schemeClr val="tx1"/>
                </a:solidFill>
                <a:effectLst/>
                <a:uLnTx/>
                <a:uFillTx/>
                <a:latin typeface="+mn-lt"/>
                <a:ea typeface="+mn-ea"/>
                <a:cs typeface="Arial" panose="020B0604020202020204" pitchFamily="34" charset="0"/>
              </a:rPr>
              <a:t> </a:t>
            </a:r>
            <a:r>
              <a:rPr kumimoji="0" lang="zh-CN" altLang="en-US" sz="2000" b="0" i="0" u="none" strike="noStrike" kern="0" cap="none" spc="0" normalizeH="0" noProof="0" dirty="0" smtClean="0">
                <a:ln>
                  <a:noFill/>
                </a:ln>
                <a:solidFill>
                  <a:schemeClr val="tx1"/>
                </a:solidFill>
                <a:effectLst/>
                <a:uLnTx/>
                <a:uFillTx/>
                <a:latin typeface="+mn-lt"/>
                <a:ea typeface="+mn-ea"/>
                <a:cs typeface="Arial" panose="020B0604020202020204" pitchFamily="34" charset="0"/>
              </a:rPr>
              <a:t>可以限定哪些类型？</a:t>
            </a:r>
            <a:endParaRPr kumimoji="0" lang="en-US" altLang="zh-CN" sz="2000" b="0" i="0" u="none" strike="noStrike" kern="0" cap="none" spc="0" normalizeH="0" noProof="0" dirty="0" smtClean="0">
              <a:ln>
                <a:noFill/>
              </a:ln>
              <a:solidFill>
                <a:schemeClr val="tx1"/>
              </a:solidFill>
              <a:effectLst/>
              <a:uLnTx/>
              <a:uFillTx/>
              <a:latin typeface="+mn-lt"/>
              <a:ea typeface="+mn-ea"/>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defRPr/>
            </a:pPr>
            <a:endParaRPr kumimoji="0" lang="en-US" altLang="zh-CN" sz="2000" b="0" i="0" u="none" strike="noStrike" kern="0" cap="none" spc="0" normalizeH="0" noProof="0" dirty="0" smtClean="0">
              <a:ln>
                <a:noFill/>
              </a:ln>
              <a:solidFill>
                <a:schemeClr val="tx1"/>
              </a:solidFill>
              <a:effectLst/>
              <a:uLnTx/>
              <a:uFillTx/>
              <a:latin typeface="+mn-lt"/>
              <a:ea typeface="+mn-ea"/>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defRPr/>
            </a:pPr>
            <a:endParaRPr lang="en-US" sz="2000" kern="0" baseline="0" dirty="0" smtClean="0">
              <a:latin typeface="+mn-lt"/>
              <a:ea typeface="+mn-ea"/>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defRPr/>
            </a:pPr>
            <a:r>
              <a:rPr kumimoji="0" lang="zh-CN" altLang="en-US" sz="2000" b="0" i="0" u="none" strike="noStrike" kern="0" cap="none" spc="0" normalizeH="0" noProof="0" dirty="0" smtClean="0">
                <a:ln>
                  <a:noFill/>
                </a:ln>
                <a:solidFill>
                  <a:schemeClr val="tx1"/>
                </a:solidFill>
                <a:effectLst/>
                <a:uLnTx/>
                <a:uFillTx/>
                <a:latin typeface="+mn-lt"/>
                <a:ea typeface="+mn-ea"/>
                <a:cs typeface="Arial" panose="020B0604020202020204" pitchFamily="34" charset="0"/>
              </a:rPr>
              <a:t>左边的程序有问题吗？</a:t>
            </a:r>
            <a:endParaRPr kumimoji="0" lang="en-US" altLang="zh-CN" sz="2000" b="0" i="0" u="none" strike="noStrike" kern="0" cap="none" spc="0" normalizeH="0" noProof="0" dirty="0" smtClean="0">
              <a:ln>
                <a:noFill/>
              </a:ln>
              <a:solidFill>
                <a:schemeClr val="tx1"/>
              </a:solidFill>
              <a:effectLst/>
              <a:uLnTx/>
              <a:uFillTx/>
              <a:latin typeface="+mn-lt"/>
              <a:ea typeface="+mn-ea"/>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tabLst/>
              <a:defRPr/>
            </a:pPr>
            <a:endParaRPr kumimoji="0" lang="zh-CN" altLang="en-US" sz="2000" b="0" i="0" u="none" strike="noStrike" kern="0" cap="none" spc="0" normalizeH="0" baseline="0" noProof="0" dirty="0">
              <a:ln>
                <a:noFill/>
              </a:ln>
              <a:solidFill>
                <a:schemeClr val="tx1"/>
              </a:solidFill>
              <a:effectLst/>
              <a:uLnTx/>
              <a:uFillTx/>
              <a:latin typeface="+mn-lt"/>
              <a:ea typeface="+mn-ea"/>
              <a:cs typeface="Arial" panose="020B0604020202020204" pitchFamily="34" charset="0"/>
            </a:endParaRPr>
          </a:p>
        </p:txBody>
      </p:sp>
      <p:sp>
        <p:nvSpPr>
          <p:cNvPr id="5" name="内容占位符 2"/>
          <p:cNvSpPr txBox="1">
            <a:spLocks/>
          </p:cNvSpPr>
          <p:nvPr/>
        </p:nvSpPr>
        <p:spPr>
          <a:xfrm>
            <a:off x="4929190" y="3429000"/>
            <a:ext cx="3602035" cy="1928826"/>
          </a:xfrm>
          <a:prstGeom prst="rect">
            <a:avLst/>
          </a:prstGeom>
          <a:noFill/>
          <a:ln w="28575">
            <a:solidFill>
              <a:srgbClr val="FF0000"/>
            </a:solidFill>
            <a:prstDash val="dash"/>
          </a:ln>
        </p:spPr>
        <p:txBody>
          <a:bodyPr anchor="t"/>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Arial" panose="020B0604020202020204" pitchFamily="34" charset="0"/>
              </a:rPr>
              <a:t>P109 “</a:t>
            </a:r>
            <a:r>
              <a:rPr kumimoji="0" lang="zh-CN" altLang="en-US" sz="2000" b="0" i="0" u="none" strike="noStrike" kern="0" cap="none" spc="0" normalizeH="0" baseline="0" noProof="0" dirty="0" smtClean="0">
                <a:ln>
                  <a:noFill/>
                </a:ln>
                <a:solidFill>
                  <a:schemeClr val="tx1"/>
                </a:solidFill>
                <a:effectLst/>
                <a:uLnTx/>
                <a:uFillTx/>
                <a:latin typeface="+mn-lt"/>
                <a:ea typeface="+mn-ea"/>
                <a:cs typeface="Arial" panose="020B0604020202020204" pitchFamily="34" charset="0"/>
              </a:rPr>
              <a:t>今天的</a:t>
            </a:r>
            <a:r>
              <a:rPr kumimoji="0" lang="en-US" altLang="zh-CN" sz="2000" b="0" i="0" u="none" strike="noStrike" kern="0" cap="none" spc="0" normalizeH="0" baseline="0" noProof="0" dirty="0" smtClean="0">
                <a:ln>
                  <a:noFill/>
                </a:ln>
                <a:solidFill>
                  <a:schemeClr val="tx1"/>
                </a:solidFill>
                <a:effectLst/>
                <a:uLnTx/>
                <a:uFillTx/>
                <a:latin typeface="+mn-lt"/>
                <a:ea typeface="+mn-ea"/>
                <a:cs typeface="Arial" panose="020B0604020202020204" pitchFamily="34" charset="0"/>
              </a:rPr>
              <a:t>C</a:t>
            </a:r>
            <a:r>
              <a:rPr lang="zh-CN" altLang="en-US" sz="2000" kern="0" dirty="0" smtClean="0">
                <a:latin typeface="+mn-lt"/>
                <a:ea typeface="+mn-ea"/>
                <a:cs typeface="Arial" panose="020B0604020202020204" pitchFamily="34" charset="0"/>
              </a:rPr>
              <a:t>语言编译器通常忽略这种指示，因为编译器比程序员更好地分配寄存器”</a:t>
            </a:r>
            <a:endParaRPr kumimoji="0" lang="en-US" sz="2000" b="0" i="0" u="none" strike="noStrike" kern="0" cap="none" spc="0" normalizeH="0" baseline="0" noProof="0" dirty="0" smtClean="0">
              <a:ln>
                <a:noFill/>
              </a:ln>
              <a:solidFill>
                <a:schemeClr val="tx1"/>
              </a:solidFill>
              <a:effectLst/>
              <a:uLnTx/>
              <a:uFillTx/>
              <a:latin typeface="+mn-lt"/>
              <a:ea typeface="+mn-ea"/>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tabLst/>
              <a:defRPr/>
            </a:pPr>
            <a:endParaRPr kumimoji="0" lang="zh-CN" altLang="en-US" sz="2000" b="0" i="0" u="none" strike="noStrike" kern="0" cap="none" spc="0" normalizeH="0" baseline="0" noProof="0" dirty="0">
              <a:ln>
                <a:noFill/>
              </a:ln>
              <a:solidFill>
                <a:schemeClr val="tx1"/>
              </a:solidFill>
              <a:effectLst/>
              <a:uLnTx/>
              <a:uFillTx/>
              <a:latin typeface="+mn-lt"/>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104</a:t>
            </a:fld>
            <a:endParaRPr lang="en-AU" altLang="zh-CN" sz="1400" b="1" dirty="0">
              <a:solidFill>
                <a:srgbClr val="000000"/>
              </a:solidFill>
              <a:ea typeface="宋体" panose="02010600030101010101" pitchFamily="2" charset="-122"/>
            </a:endParaRPr>
          </a:p>
        </p:txBody>
      </p:sp>
      <p:sp>
        <p:nvSpPr>
          <p:cNvPr id="192514"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谬误</a:t>
            </a:r>
            <a:endParaRPr lang="en-AU" altLang="zh-CN" dirty="0">
              <a:ea typeface="宋体" panose="02010600030101010101" pitchFamily="2" charset="-122"/>
            </a:endParaRPr>
          </a:p>
        </p:txBody>
      </p:sp>
      <p:sp>
        <p:nvSpPr>
          <p:cNvPr id="192515" name="Rectangle 3"/>
          <p:cNvSpPr>
            <a:spLocks noGrp="1"/>
          </p:cNvSpPr>
          <p:nvPr>
            <p:ph idx="1"/>
          </p:nvPr>
        </p:nvSpPr>
        <p:spPr>
          <a:xfrm>
            <a:off x="684213" y="1125538"/>
            <a:ext cx="8270875" cy="1727200"/>
          </a:xfrm>
          <a:ln/>
        </p:spPr>
        <p:txBody>
          <a:bodyPr wrap="square" lIns="91440" tIns="45720" rIns="91440" bIns="45720" anchor="t"/>
          <a:lstStyle/>
          <a:p>
            <a:pPr eaLnBrk="1" hangingPunct="1"/>
            <a:r>
              <a:rPr lang="zh-CN" altLang="en-US" dirty="0">
                <a:ea typeface="宋体" panose="02010600030101010101" pitchFamily="2" charset="-122"/>
              </a:rPr>
              <a:t>向前兼容性</a:t>
            </a:r>
            <a:r>
              <a:rPr lang="en-AU" altLang="zh-CN" dirty="0">
                <a:ea typeface="宋体" panose="02010600030101010101" pitchFamily="2" charset="-122"/>
              </a:rPr>
              <a:t> </a:t>
            </a:r>
            <a:r>
              <a:rPr lang="en-US" altLang="zh-CN" dirty="0">
                <a:ea typeface="宋体" panose="02010600030101010101" pitchFamily="2" charset="-122"/>
                <a:sym typeface="Symbol" panose="05050102010706020507" pitchFamily="18" charset="2"/>
              </a:rPr>
              <a:t> </a:t>
            </a:r>
            <a:r>
              <a:rPr lang="zh-CN" altLang="en-US" dirty="0">
                <a:ea typeface="宋体" panose="02010600030101010101" pitchFamily="2" charset="-122"/>
                <a:sym typeface="Symbol" panose="05050102010706020507" pitchFamily="18" charset="2"/>
              </a:rPr>
              <a:t>指令集不需改变</a:t>
            </a:r>
            <a:endParaRPr lang="en-US" altLang="zh-CN" dirty="0">
              <a:ea typeface="宋体" panose="02010600030101010101" pitchFamily="2" charset="-122"/>
              <a:sym typeface="Symbol" panose="05050102010706020507" pitchFamily="18" charset="2"/>
            </a:endParaRPr>
          </a:p>
          <a:p>
            <a:pPr lvl="1" eaLnBrk="1" hangingPunct="1"/>
            <a:r>
              <a:rPr lang="zh-CN" altLang="en-US" dirty="0">
                <a:ea typeface="宋体" panose="02010600030101010101" pitchFamily="2" charset="-122"/>
                <a:sym typeface="Symbol" panose="05050102010706020507" pitchFamily="18" charset="2"/>
              </a:rPr>
              <a:t>但是他们增加了指令数量</a:t>
            </a:r>
            <a:endParaRPr lang="en-AU" altLang="zh-CN" dirty="0">
              <a:ea typeface="宋体" panose="02010600030101010101" pitchFamily="2" charset="-122"/>
              <a:sym typeface="Symbol" panose="05050102010706020507" pitchFamily="18" charset="2"/>
            </a:endParaRPr>
          </a:p>
        </p:txBody>
      </p:sp>
      <p:pic>
        <p:nvPicPr>
          <p:cNvPr id="192516" name="Picture 7"/>
          <p:cNvPicPr>
            <a:picLocks noChangeAspect="1"/>
          </p:cNvPicPr>
          <p:nvPr/>
        </p:nvPicPr>
        <p:blipFill>
          <a:blip r:embed="rId3"/>
          <a:stretch>
            <a:fillRect/>
          </a:stretch>
        </p:blipFill>
        <p:spPr>
          <a:xfrm>
            <a:off x="900113" y="2781300"/>
            <a:ext cx="5543550" cy="3371850"/>
          </a:xfrm>
          <a:prstGeom prst="rect">
            <a:avLst/>
          </a:prstGeom>
          <a:noFill/>
          <a:ln w="9525">
            <a:noFill/>
          </a:ln>
        </p:spPr>
      </p:pic>
      <p:sp>
        <p:nvSpPr>
          <p:cNvPr id="192517" name="Text Box 5"/>
          <p:cNvSpPr txBox="1"/>
          <p:nvPr/>
        </p:nvSpPr>
        <p:spPr>
          <a:xfrm>
            <a:off x="6300788" y="4149725"/>
            <a:ext cx="2035175" cy="37623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t">
            <a:spAutoFit/>
          </a:bodyPr>
          <a:lstStyle/>
          <a:p>
            <a:pPr lvl="0" indent="0" eaLnBrk="0" hangingPunct="0"/>
            <a:r>
              <a:rPr lang="en-AU" altLang="zh-CN" dirty="0">
                <a:solidFill>
                  <a:srgbClr val="000000"/>
                </a:solidFill>
                <a:latin typeface="Arial" panose="020B0604020202020204" pitchFamily="34" charset="0"/>
                <a:ea typeface="宋体" panose="02010600030101010101" pitchFamily="2" charset="-122"/>
              </a:rPr>
              <a:t>x86 instruction set</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105</a:t>
            </a:fld>
            <a:endParaRPr lang="en-AU" altLang="zh-CN" sz="1400" b="1" dirty="0">
              <a:solidFill>
                <a:srgbClr val="000000"/>
              </a:solidFill>
              <a:ea typeface="宋体" panose="02010600030101010101" pitchFamily="2" charset="-122"/>
            </a:endParaRPr>
          </a:p>
        </p:txBody>
      </p:sp>
      <p:sp>
        <p:nvSpPr>
          <p:cNvPr id="194562"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陷阱</a:t>
            </a:r>
            <a:endParaRPr lang="en-AU" altLang="zh-CN" dirty="0">
              <a:ea typeface="宋体" panose="02010600030101010101" pitchFamily="2" charset="-122"/>
            </a:endParaRPr>
          </a:p>
        </p:txBody>
      </p:sp>
      <p:sp>
        <p:nvSpPr>
          <p:cNvPr id="194563" name="Rectangle 3"/>
          <p:cNvSpPr>
            <a:spLocks noGrp="1"/>
          </p:cNvSpPr>
          <p:nvPr>
            <p:ph idx="1"/>
          </p:nvPr>
        </p:nvSpPr>
        <p:spPr>
          <a:ln/>
        </p:spPr>
        <p:txBody>
          <a:bodyPr wrap="square" lIns="91440" tIns="45720" rIns="91440" bIns="45720" anchor="t"/>
          <a:lstStyle/>
          <a:p>
            <a:pPr eaLnBrk="1" hangingPunct="1"/>
            <a:r>
              <a:rPr lang="zh-CN" altLang="en-US" dirty="0">
                <a:ea typeface="宋体" panose="02010600030101010101" pitchFamily="2" charset="-122"/>
              </a:rPr>
              <a:t>连续字的</a:t>
            </a:r>
            <a:r>
              <a:rPr lang="zh-CN" altLang="en-US" dirty="0" smtClean="0">
                <a:ea typeface="宋体" panose="02010600030101010101" pitchFamily="2" charset="-122"/>
              </a:rPr>
              <a:t>地址连续</a:t>
            </a:r>
            <a:endParaRPr lang="en-US" altLang="zh-CN" dirty="0" smtClean="0">
              <a:ea typeface="宋体" panose="02010600030101010101" pitchFamily="2" charset="-122"/>
            </a:endParaRPr>
          </a:p>
          <a:p>
            <a:pPr lvl="1" eaLnBrk="1" hangingPunct="1"/>
            <a:r>
              <a:rPr lang="zh-CN" altLang="en-US" dirty="0" smtClean="0">
                <a:ea typeface="宋体" panose="02010600030101010101" pitchFamily="2" charset="-122"/>
              </a:rPr>
              <a:t>不连续</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增量是</a:t>
            </a:r>
            <a:r>
              <a:rPr lang="en-US" altLang="zh-CN" dirty="0">
                <a:ea typeface="宋体" panose="02010600030101010101" pitchFamily="2" charset="-122"/>
              </a:rPr>
              <a:t>4</a:t>
            </a:r>
            <a:r>
              <a:rPr lang="zh-CN" altLang="en-US" dirty="0">
                <a:ea typeface="宋体" panose="02010600030101010101" pitchFamily="2" charset="-122"/>
              </a:rPr>
              <a:t>而不是</a:t>
            </a:r>
            <a:r>
              <a:rPr lang="en-US" altLang="zh-CN" dirty="0">
                <a:ea typeface="宋体" panose="02010600030101010101" pitchFamily="2" charset="-122"/>
              </a:rPr>
              <a:t>1</a:t>
            </a:r>
            <a:r>
              <a:rPr lang="zh-CN" altLang="en-US" dirty="0">
                <a:ea typeface="宋体" panose="02010600030101010101" pitchFamily="2" charset="-122"/>
              </a:rPr>
              <a:t>！</a:t>
            </a:r>
            <a:endParaRPr lang="en-US" altLang="zh-CN" dirty="0">
              <a:ea typeface="宋体" panose="02010600030101010101" pitchFamily="2" charset="-122"/>
            </a:endParaRPr>
          </a:p>
          <a:p>
            <a:pPr eaLnBrk="1" hangingPunct="1"/>
            <a:r>
              <a:rPr lang="zh-CN" altLang="en-US" dirty="0">
                <a:ea typeface="宋体" panose="02010600030101010101" pitchFamily="2" charset="-122"/>
              </a:rPr>
              <a:t>在自动变量的定义过程外，使用指针指向该变量</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例如</a:t>
            </a:r>
            <a:r>
              <a:rPr lang="en-US" altLang="zh-CN" dirty="0">
                <a:ea typeface="宋体" panose="02010600030101010101" pitchFamily="2" charset="-122"/>
              </a:rPr>
              <a:t>, </a:t>
            </a:r>
            <a:r>
              <a:rPr lang="zh-CN" altLang="en-US" dirty="0">
                <a:ea typeface="宋体" panose="02010600030101010101" pitchFamily="2" charset="-122"/>
              </a:rPr>
              <a:t>使用一个过程中局部数组的指针，从该过程传出</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堆栈弹出后，指针变为</a:t>
            </a:r>
            <a:r>
              <a:rPr lang="zh-CN" altLang="en-US" dirty="0" smtClean="0">
                <a:ea typeface="宋体" panose="02010600030101010101" pitchFamily="2" charset="-122"/>
              </a:rPr>
              <a:t>无效</a:t>
            </a:r>
            <a:endParaRPr lang="en-US" altLang="zh-CN" dirty="0" smtClean="0">
              <a:ea typeface="宋体" panose="02010600030101010101" pitchFamily="2" charset="-122"/>
            </a:endParaRPr>
          </a:p>
          <a:p>
            <a:pPr lvl="1" eaLnBrk="1" hangingPunct="1"/>
            <a:r>
              <a:rPr lang="zh-CN" altLang="en-US" dirty="0">
                <a:ea typeface="宋体" panose="02010600030101010101" pitchFamily="2" charset="-122"/>
              </a:rPr>
              <a:t>悬</a:t>
            </a:r>
            <a:r>
              <a:rPr lang="zh-CN" altLang="en-US" dirty="0" smtClean="0">
                <a:ea typeface="宋体" panose="02010600030101010101" pitchFamily="2" charset="-122"/>
              </a:rPr>
              <a:t>摆指针</a:t>
            </a:r>
            <a:endParaRPr lang="en-AU"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106</a:t>
            </a:fld>
            <a:endParaRPr lang="en-AU" altLang="zh-CN" sz="1400" b="1" dirty="0">
              <a:solidFill>
                <a:srgbClr val="000000"/>
              </a:solidFill>
              <a:ea typeface="宋体" panose="02010600030101010101" pitchFamily="2" charset="-122"/>
            </a:endParaRPr>
          </a:p>
        </p:txBody>
      </p:sp>
      <p:sp>
        <p:nvSpPr>
          <p:cNvPr id="196610"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本章</a:t>
            </a:r>
            <a:r>
              <a:rPr lang="zh-CN" altLang="en-US" dirty="0" smtClean="0">
                <a:ea typeface="宋体" panose="02010600030101010101" pitchFamily="2" charset="-122"/>
              </a:rPr>
              <a:t>小结（一）</a:t>
            </a:r>
            <a:endParaRPr lang="en-AU" altLang="zh-CN" dirty="0">
              <a:ea typeface="宋体" panose="02010600030101010101" pitchFamily="2" charset="-122"/>
            </a:endParaRPr>
          </a:p>
        </p:txBody>
      </p:sp>
      <p:sp>
        <p:nvSpPr>
          <p:cNvPr id="196611" name="Rectangle 3"/>
          <p:cNvSpPr>
            <a:spLocks noGrp="1"/>
          </p:cNvSpPr>
          <p:nvPr>
            <p:ph idx="1"/>
          </p:nvPr>
        </p:nvSpPr>
        <p:spPr>
          <a:ln/>
        </p:spPr>
        <p:txBody>
          <a:bodyPr wrap="square" lIns="91440" tIns="45720" rIns="91440" bIns="45720" anchor="t"/>
          <a:lstStyle/>
          <a:p>
            <a:pPr eaLnBrk="1" hangingPunct="1">
              <a:lnSpc>
                <a:spcPct val="90000"/>
              </a:lnSpc>
            </a:pPr>
            <a:r>
              <a:rPr lang="zh-CN" altLang="en-US" dirty="0">
                <a:ea typeface="宋体" panose="02010600030101010101" pitchFamily="2" charset="-122"/>
              </a:rPr>
              <a:t>设计原则</a:t>
            </a:r>
            <a:endParaRPr lang="en-US" altLang="zh-CN" dirty="0">
              <a:ea typeface="宋体" panose="02010600030101010101" pitchFamily="2" charset="-122"/>
            </a:endParaRPr>
          </a:p>
          <a:p>
            <a:pPr lvl="1" eaLnBrk="1" hangingPunct="1">
              <a:lnSpc>
                <a:spcPct val="90000"/>
              </a:lnSpc>
              <a:buNone/>
            </a:pPr>
            <a:r>
              <a:rPr lang="en-US" altLang="zh-CN" dirty="0">
                <a:solidFill>
                  <a:schemeClr val="hlink"/>
                </a:solidFill>
                <a:ea typeface="宋体" panose="02010600030101010101" pitchFamily="2" charset="-122"/>
              </a:rPr>
              <a:t>1.</a:t>
            </a:r>
            <a:r>
              <a:rPr lang="en-US" altLang="zh-CN" dirty="0">
                <a:ea typeface="宋体" panose="02010600030101010101" pitchFamily="2" charset="-122"/>
              </a:rPr>
              <a:t>	</a:t>
            </a:r>
            <a:r>
              <a:rPr lang="zh-CN" altLang="en-US" dirty="0">
                <a:ea typeface="宋体" panose="02010600030101010101" pitchFamily="2" charset="-122"/>
              </a:rPr>
              <a:t>简单源于规整</a:t>
            </a:r>
            <a:endParaRPr lang="en-US" altLang="zh-CN" dirty="0">
              <a:ea typeface="宋体" panose="02010600030101010101" pitchFamily="2" charset="-122"/>
            </a:endParaRPr>
          </a:p>
          <a:p>
            <a:pPr lvl="1" eaLnBrk="1" hangingPunct="1">
              <a:lnSpc>
                <a:spcPct val="90000"/>
              </a:lnSpc>
              <a:buNone/>
            </a:pPr>
            <a:r>
              <a:rPr lang="en-US" altLang="zh-CN" dirty="0">
                <a:solidFill>
                  <a:schemeClr val="hlink"/>
                </a:solidFill>
                <a:ea typeface="宋体" panose="02010600030101010101" pitchFamily="2" charset="-122"/>
              </a:rPr>
              <a:t>2.</a:t>
            </a:r>
            <a:r>
              <a:rPr lang="en-US" altLang="zh-CN" dirty="0">
                <a:ea typeface="宋体" panose="02010600030101010101" pitchFamily="2" charset="-122"/>
              </a:rPr>
              <a:t>	</a:t>
            </a:r>
            <a:r>
              <a:rPr lang="zh-CN" altLang="en-US" dirty="0">
                <a:ea typeface="宋体" panose="02010600030101010101" pitchFamily="2" charset="-122"/>
              </a:rPr>
              <a:t>越小越快</a:t>
            </a:r>
            <a:endParaRPr lang="en-US" altLang="zh-CN" dirty="0">
              <a:ea typeface="宋体" panose="02010600030101010101" pitchFamily="2" charset="-122"/>
            </a:endParaRPr>
          </a:p>
          <a:p>
            <a:pPr lvl="1" eaLnBrk="1" hangingPunct="1">
              <a:lnSpc>
                <a:spcPct val="90000"/>
              </a:lnSpc>
              <a:buNone/>
            </a:pPr>
            <a:r>
              <a:rPr lang="en-US" altLang="zh-CN" dirty="0">
                <a:solidFill>
                  <a:schemeClr val="hlink"/>
                </a:solidFill>
                <a:ea typeface="宋体" panose="02010600030101010101" pitchFamily="2" charset="-122"/>
              </a:rPr>
              <a:t>3.</a:t>
            </a:r>
            <a:r>
              <a:rPr lang="en-US" altLang="zh-CN" dirty="0">
                <a:ea typeface="宋体" panose="02010600030101010101" pitchFamily="2" charset="-122"/>
              </a:rPr>
              <a:t>	</a:t>
            </a:r>
            <a:r>
              <a:rPr lang="zh-CN" altLang="en-US" dirty="0">
                <a:ea typeface="宋体" panose="02010600030101010101" pitchFamily="2" charset="-122"/>
              </a:rPr>
              <a:t>加速指向常用操作</a:t>
            </a:r>
            <a:endParaRPr lang="en-US" altLang="zh-CN" dirty="0">
              <a:ea typeface="宋体" panose="02010600030101010101" pitchFamily="2" charset="-122"/>
            </a:endParaRPr>
          </a:p>
          <a:p>
            <a:pPr lvl="1" eaLnBrk="1" hangingPunct="1">
              <a:lnSpc>
                <a:spcPct val="90000"/>
              </a:lnSpc>
              <a:buNone/>
            </a:pPr>
            <a:r>
              <a:rPr lang="en-US" altLang="zh-CN" dirty="0">
                <a:solidFill>
                  <a:schemeClr val="hlink"/>
                </a:solidFill>
                <a:ea typeface="宋体" panose="02010600030101010101" pitchFamily="2" charset="-122"/>
              </a:rPr>
              <a:t>4.</a:t>
            </a:r>
            <a:r>
              <a:rPr lang="en-US" altLang="zh-CN" dirty="0">
                <a:ea typeface="宋体" panose="02010600030101010101" pitchFamily="2" charset="-122"/>
              </a:rPr>
              <a:t>	</a:t>
            </a:r>
            <a:r>
              <a:rPr lang="zh-CN" altLang="en-US" dirty="0">
                <a:ea typeface="宋体" panose="02010600030101010101" pitchFamily="2" charset="-122"/>
              </a:rPr>
              <a:t>优秀的设计需要适宜的复用方案</a:t>
            </a:r>
            <a:endParaRPr lang="en-US" altLang="zh-CN" dirty="0">
              <a:ea typeface="宋体" panose="02010600030101010101" pitchFamily="2" charset="-122"/>
            </a:endParaRPr>
          </a:p>
          <a:p>
            <a:pPr eaLnBrk="1" hangingPunct="1">
              <a:lnSpc>
                <a:spcPct val="90000"/>
              </a:lnSpc>
            </a:pPr>
            <a:r>
              <a:rPr lang="zh-CN" altLang="en-US" dirty="0">
                <a:ea typeface="宋体" panose="02010600030101010101" pitchFamily="2" charset="-122"/>
              </a:rPr>
              <a:t>软件和硬件的各个层</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编译器</a:t>
            </a:r>
            <a:r>
              <a:rPr lang="en-US" altLang="zh-CN" dirty="0">
                <a:ea typeface="宋体" panose="02010600030101010101" pitchFamily="2" charset="-122"/>
              </a:rPr>
              <a:t>, </a:t>
            </a:r>
            <a:r>
              <a:rPr lang="zh-CN" altLang="en-US" dirty="0">
                <a:ea typeface="宋体" panose="02010600030101010101" pitchFamily="2" charset="-122"/>
              </a:rPr>
              <a:t>汇编器</a:t>
            </a:r>
            <a:r>
              <a:rPr lang="en-US" altLang="zh-CN" dirty="0">
                <a:ea typeface="宋体" panose="02010600030101010101" pitchFamily="2" charset="-122"/>
              </a:rPr>
              <a:t>, </a:t>
            </a:r>
            <a:r>
              <a:rPr lang="zh-CN" altLang="en-US" dirty="0">
                <a:ea typeface="宋体" panose="02010600030101010101" pitchFamily="2" charset="-122"/>
              </a:rPr>
              <a:t>硬件</a:t>
            </a:r>
            <a:endParaRPr lang="en-US" altLang="zh-CN" dirty="0">
              <a:ea typeface="宋体" panose="02010600030101010101" pitchFamily="2" charset="-122"/>
            </a:endParaRPr>
          </a:p>
          <a:p>
            <a:pPr eaLnBrk="1" hangingPunct="1">
              <a:lnSpc>
                <a:spcPct val="90000"/>
              </a:lnSpc>
            </a:pPr>
            <a:r>
              <a:rPr lang="en-US" altLang="zh-CN" dirty="0">
                <a:ea typeface="宋体" panose="02010600030101010101" pitchFamily="2" charset="-122"/>
              </a:rPr>
              <a:t>MIPS: </a:t>
            </a:r>
            <a:r>
              <a:rPr lang="zh-CN" altLang="en-US" dirty="0">
                <a:ea typeface="宋体" panose="02010600030101010101" pitchFamily="2" charset="-122"/>
              </a:rPr>
              <a:t>典型的</a:t>
            </a:r>
            <a:r>
              <a:rPr lang="en-US" altLang="zh-CN" dirty="0">
                <a:ea typeface="宋体" panose="02010600030101010101" pitchFamily="2" charset="-122"/>
              </a:rPr>
              <a:t>RISC</a:t>
            </a:r>
            <a:r>
              <a:rPr lang="zh-CN" altLang="en-US" dirty="0">
                <a:ea typeface="宋体" panose="02010600030101010101" pitchFamily="2" charset="-122"/>
              </a:rPr>
              <a:t>指令集</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相对于</a:t>
            </a:r>
            <a:r>
              <a:rPr lang="en-US" altLang="zh-CN" dirty="0">
                <a:ea typeface="宋体" panose="02010600030101010101" pitchFamily="2" charset="-122"/>
              </a:rPr>
              <a:t>x86</a:t>
            </a:r>
            <a:r>
              <a:rPr lang="zh-CN" altLang="en-US" dirty="0">
                <a:ea typeface="宋体" panose="02010600030101010101" pitchFamily="2" charset="-122"/>
              </a:rPr>
              <a:t>是</a:t>
            </a:r>
            <a:r>
              <a:rPr lang="en-US" altLang="zh-CN" dirty="0">
                <a:ea typeface="宋体" panose="02010600030101010101" pitchFamily="2" charset="-122"/>
              </a:rPr>
              <a:t>CISC</a:t>
            </a:r>
            <a:r>
              <a:rPr lang="zh-CN" altLang="en-US" dirty="0">
                <a:ea typeface="宋体" panose="02010600030101010101" pitchFamily="2" charset="-122"/>
              </a:rPr>
              <a:t>指令集</a:t>
            </a:r>
            <a:endParaRPr lang="en-AU" altLang="zh-CN" dirty="0">
              <a:ea typeface="宋体" panose="02010600030101010101" pitchFamily="2" charset="-122"/>
            </a:endParaRPr>
          </a:p>
        </p:txBody>
      </p:sp>
      <p:sp>
        <p:nvSpPr>
          <p:cNvPr id="196612" name="Text Box 4"/>
          <p:cNvSpPr txBox="1"/>
          <p:nvPr/>
        </p:nvSpPr>
        <p:spPr>
          <a:xfrm rot="5400000">
            <a:off x="7477125" y="1295400"/>
            <a:ext cx="2967038" cy="369888"/>
          </a:xfrm>
          <a:prstGeom prst="rect">
            <a:avLst/>
          </a:prstGeom>
          <a:solidFill>
            <a:schemeClr val="accent1"/>
          </a:solidFill>
          <a:ln w="9525">
            <a:noFill/>
          </a:ln>
        </p:spPr>
        <p:txBody>
          <a:bodyPr wrap="none" anchor="t">
            <a:spAutoFit/>
          </a:bodyPr>
          <a:lstStyle/>
          <a:p>
            <a:pPr lvl="0" indent="0" eaLnBrk="0" hangingPunct="0"/>
            <a:r>
              <a:rPr lang="en-US" altLang="zh-CN" dirty="0">
                <a:solidFill>
                  <a:srgbClr val="ECEAAC"/>
                </a:solidFill>
                <a:latin typeface="Arial" panose="020B0604020202020204" pitchFamily="34" charset="0"/>
                <a:ea typeface="宋体" panose="02010600030101010101" pitchFamily="2" charset="-122"/>
              </a:rPr>
              <a:t>§2.20 Concluding Remarks</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107</a:t>
            </a:fld>
            <a:endParaRPr lang="en-AU" altLang="zh-CN" sz="1400" b="1" dirty="0">
              <a:solidFill>
                <a:srgbClr val="000000"/>
              </a:solidFill>
              <a:ea typeface="宋体" panose="02010600030101010101" pitchFamily="2" charset="-122"/>
            </a:endParaRPr>
          </a:p>
        </p:txBody>
      </p:sp>
      <p:sp>
        <p:nvSpPr>
          <p:cNvPr id="198658"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本章</a:t>
            </a:r>
            <a:r>
              <a:rPr lang="zh-CN" altLang="en-US" dirty="0" smtClean="0">
                <a:ea typeface="宋体" panose="02010600030101010101" pitchFamily="2" charset="-122"/>
              </a:rPr>
              <a:t>小结（二）</a:t>
            </a:r>
            <a:endParaRPr lang="en-AU" altLang="zh-CN" dirty="0">
              <a:ea typeface="宋体" panose="02010600030101010101" pitchFamily="2" charset="-122"/>
            </a:endParaRPr>
          </a:p>
        </p:txBody>
      </p:sp>
      <p:sp>
        <p:nvSpPr>
          <p:cNvPr id="198659" name="Rectangle 3"/>
          <p:cNvSpPr>
            <a:spLocks noGrp="1"/>
          </p:cNvSpPr>
          <p:nvPr>
            <p:ph idx="1"/>
          </p:nvPr>
        </p:nvSpPr>
        <p:spPr>
          <a:xfrm>
            <a:off x="684213" y="1125538"/>
            <a:ext cx="8270875" cy="2151062"/>
          </a:xfrm>
          <a:ln/>
        </p:spPr>
        <p:txBody>
          <a:bodyPr wrap="square" lIns="91440" tIns="45720" rIns="91440" bIns="45720" anchor="t"/>
          <a:lstStyle/>
          <a:p>
            <a:pPr eaLnBrk="1" hangingPunct="1">
              <a:lnSpc>
                <a:spcPct val="90000"/>
              </a:lnSpc>
            </a:pPr>
            <a:r>
              <a:rPr lang="zh-CN" altLang="en-US" dirty="0">
                <a:ea typeface="宋体" panose="02010600030101010101" pitchFamily="2" charset="-122"/>
              </a:rPr>
              <a:t>用标准测试程序评测</a:t>
            </a:r>
            <a:r>
              <a:rPr lang="en-US" altLang="zh-CN" dirty="0">
                <a:ea typeface="宋体" panose="02010600030101010101" pitchFamily="2" charset="-122"/>
              </a:rPr>
              <a:t>MIPS</a:t>
            </a:r>
            <a:r>
              <a:rPr lang="zh-CN" altLang="en-US" dirty="0">
                <a:ea typeface="宋体" panose="02010600030101010101" pitchFamily="2" charset="-122"/>
              </a:rPr>
              <a:t>指令的执行</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考虑加速常用的操作</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考虑折中的方案</a:t>
            </a:r>
            <a:endParaRPr lang="en-AU" altLang="zh-CN" dirty="0">
              <a:ea typeface="宋体" panose="02010600030101010101" pitchFamily="2" charset="-122"/>
            </a:endParaRPr>
          </a:p>
        </p:txBody>
      </p:sp>
      <p:graphicFrame>
        <p:nvGraphicFramePr>
          <p:cNvPr id="414764" name="Group 44"/>
          <p:cNvGraphicFramePr>
            <a:graphicFrameLocks noGrp="1"/>
          </p:cNvGraphicFramePr>
          <p:nvPr/>
        </p:nvGraphicFramePr>
        <p:xfrm>
          <a:off x="179388" y="3222625"/>
          <a:ext cx="8783637" cy="3017838"/>
        </p:xfrm>
        <a:graphic>
          <a:graphicData uri="http://schemas.openxmlformats.org/drawingml/2006/table">
            <a:tbl>
              <a:tblPr/>
              <a:tblGrid>
                <a:gridCol w="2016125"/>
                <a:gridCol w="2881312"/>
                <a:gridCol w="1943100"/>
                <a:gridCol w="1943100"/>
              </a:tblGrid>
              <a:tr h="365801">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指令类</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MIPS </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示例</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SPEC2006 </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整数</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SPEC2006 </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浮点</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r>
              <a:tr h="365801">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Arithmetic</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add, sub, addi</a:t>
                      </a:r>
                      <a:endParaRPr kumimoji="0" lang="en-AU" altLang="zh-CN" sz="18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16%</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48%</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4014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Data transfer</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lw, sw, lb, lbu, lh, lhu, sb, lui</a:t>
                      </a:r>
                      <a:endParaRPr kumimoji="0" lang="en-AU" altLang="zh-CN" sz="18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35%</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36%</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4014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Logical</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and, or, nor, andi, ori, sll, srl</a:t>
                      </a:r>
                      <a:endParaRPr kumimoji="0" lang="en-AU" altLang="zh-CN" sz="18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4014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Cond. Branch</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beq, bne, slt, slti, sltiu</a:t>
                      </a:r>
                      <a:endParaRPr kumimoji="0" lang="en-AU" altLang="zh-CN" sz="18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34%</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801">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Jump</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j, jr, jal</a:t>
                      </a:r>
                      <a:endParaRPr kumimoji="0" lang="en-AU" altLang="zh-CN" sz="18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2785" y="1052736"/>
            <a:ext cx="8349695" cy="5616624"/>
          </a:xfrm>
        </p:spPr>
        <p:txBody>
          <a:bodyPr/>
          <a:lstStyle/>
          <a:p>
            <a:pPr marL="0" indent="0">
              <a:buNone/>
            </a:pPr>
            <a:r>
              <a:rPr lang="en-US" altLang="zh-CN" sz="2800" b="1" dirty="0"/>
              <a:t>1</a:t>
            </a:r>
            <a:r>
              <a:rPr lang="zh-CN" altLang="zh-CN" sz="2800" b="1" dirty="0"/>
              <a:t>．主要内容</a:t>
            </a:r>
            <a:r>
              <a:rPr lang="en-US" altLang="zh-CN" sz="2800" b="1" dirty="0"/>
              <a:t>   </a:t>
            </a:r>
            <a:endParaRPr lang="zh-CN" altLang="zh-CN" sz="2800" dirty="0"/>
          </a:p>
          <a:p>
            <a:pPr marL="0" indent="0">
              <a:buNone/>
            </a:pPr>
            <a:r>
              <a:rPr lang="zh-CN" altLang="zh-CN" sz="2800" dirty="0"/>
              <a:t>（</a:t>
            </a:r>
            <a:r>
              <a:rPr lang="en-US" altLang="zh-CN" sz="2800" dirty="0"/>
              <a:t>1</a:t>
            </a:r>
            <a:r>
              <a:rPr lang="zh-CN" altLang="zh-CN" sz="2800" dirty="0"/>
              <a:t>）指令集</a:t>
            </a:r>
          </a:p>
          <a:p>
            <a:pPr marL="0" indent="0">
              <a:buNone/>
            </a:pPr>
            <a:r>
              <a:rPr lang="zh-CN" altLang="zh-CN" sz="2800" dirty="0"/>
              <a:t>（</a:t>
            </a:r>
            <a:r>
              <a:rPr lang="en-US" altLang="zh-CN" sz="2800" dirty="0"/>
              <a:t>2</a:t>
            </a:r>
            <a:r>
              <a:rPr lang="zh-CN" altLang="zh-CN" sz="2800" dirty="0"/>
              <a:t>）运算与操作数</a:t>
            </a:r>
          </a:p>
          <a:p>
            <a:pPr marL="0" indent="0">
              <a:buNone/>
            </a:pPr>
            <a:r>
              <a:rPr lang="zh-CN" altLang="zh-CN" sz="2800" dirty="0"/>
              <a:t>（</a:t>
            </a:r>
            <a:r>
              <a:rPr lang="en-US" altLang="zh-CN" sz="2800" dirty="0"/>
              <a:t>3</a:t>
            </a:r>
            <a:r>
              <a:rPr lang="zh-CN" altLang="zh-CN" sz="2800" dirty="0"/>
              <a:t>）指令表示</a:t>
            </a:r>
          </a:p>
          <a:p>
            <a:pPr marL="0" indent="0">
              <a:buNone/>
            </a:pPr>
            <a:r>
              <a:rPr lang="zh-CN" altLang="zh-CN" sz="2800" dirty="0"/>
              <a:t>（</a:t>
            </a:r>
            <a:r>
              <a:rPr lang="en-US" altLang="zh-CN" sz="2800" dirty="0"/>
              <a:t>4</a:t>
            </a:r>
            <a:r>
              <a:rPr lang="zh-CN" altLang="zh-CN" sz="2800" dirty="0"/>
              <a:t>）决策指令及函数调用</a:t>
            </a:r>
          </a:p>
          <a:p>
            <a:pPr marL="0" indent="0">
              <a:buNone/>
            </a:pPr>
            <a:r>
              <a:rPr lang="en-US" altLang="zh-CN" sz="2800" b="1" dirty="0"/>
              <a:t>2</a:t>
            </a:r>
            <a:r>
              <a:rPr lang="zh-CN" altLang="zh-CN" sz="2800" b="1" dirty="0"/>
              <a:t>．基本要求</a:t>
            </a:r>
            <a:endParaRPr lang="zh-CN" altLang="zh-CN" sz="2800" dirty="0"/>
          </a:p>
          <a:p>
            <a:pPr marL="0" indent="0">
              <a:buNone/>
            </a:pPr>
            <a:r>
              <a:rPr lang="zh-CN" altLang="zh-CN" sz="2800" dirty="0"/>
              <a:t>（</a:t>
            </a:r>
            <a:r>
              <a:rPr lang="en-US" altLang="zh-CN" sz="2800" dirty="0"/>
              <a:t>1</a:t>
            </a:r>
            <a:r>
              <a:rPr lang="zh-CN" altLang="zh-CN" sz="2800" dirty="0"/>
              <a:t>）掌握</a:t>
            </a:r>
            <a:r>
              <a:rPr lang="en-US" altLang="zh-CN" sz="2800" dirty="0"/>
              <a:t>MIPS</a:t>
            </a:r>
            <a:r>
              <a:rPr lang="zh-CN" altLang="zh-CN" sz="2800" dirty="0"/>
              <a:t>的</a:t>
            </a:r>
            <a:r>
              <a:rPr lang="en-US" altLang="zh-CN" sz="2800" dirty="0"/>
              <a:t>ISA</a:t>
            </a:r>
            <a:r>
              <a:rPr lang="zh-CN" altLang="zh-CN" sz="2800" dirty="0"/>
              <a:t>；</a:t>
            </a:r>
          </a:p>
          <a:p>
            <a:pPr marL="0" indent="0">
              <a:buNone/>
            </a:pPr>
            <a:r>
              <a:rPr lang="zh-CN" altLang="zh-CN" sz="2800" dirty="0"/>
              <a:t>（</a:t>
            </a:r>
            <a:r>
              <a:rPr lang="en-US" altLang="zh-CN" sz="2800" dirty="0"/>
              <a:t>2</a:t>
            </a:r>
            <a:r>
              <a:rPr lang="zh-CN" altLang="zh-CN" sz="2800" dirty="0"/>
              <a:t>）掌握将汇编指令转换成机器码的方法，以及反向转换方法；</a:t>
            </a:r>
          </a:p>
          <a:p>
            <a:pPr marL="0" indent="0">
              <a:buNone/>
            </a:pPr>
            <a:r>
              <a:rPr lang="zh-CN" altLang="zh-CN" sz="2800" dirty="0"/>
              <a:t>（</a:t>
            </a:r>
            <a:r>
              <a:rPr lang="en-US" altLang="zh-CN" sz="2800" dirty="0"/>
              <a:t>3</a:t>
            </a:r>
            <a:r>
              <a:rPr lang="zh-CN" altLang="zh-CN" sz="2800" dirty="0"/>
              <a:t>）掌握决策指令的使用；</a:t>
            </a:r>
          </a:p>
          <a:p>
            <a:pPr marL="0" indent="0">
              <a:buNone/>
            </a:pPr>
            <a:r>
              <a:rPr lang="zh-CN" altLang="zh-CN" sz="2800" dirty="0"/>
              <a:t>（</a:t>
            </a:r>
            <a:r>
              <a:rPr lang="en-US" altLang="zh-CN" sz="2800" dirty="0"/>
              <a:t>4</a:t>
            </a:r>
            <a:r>
              <a:rPr lang="zh-CN" altLang="zh-CN" sz="2800" dirty="0"/>
              <a:t>）理解</a:t>
            </a:r>
            <a:r>
              <a:rPr lang="en-US" altLang="zh-CN" sz="2800" dirty="0"/>
              <a:t>MIPS</a:t>
            </a:r>
            <a:r>
              <a:rPr lang="zh-CN" altLang="zh-CN" sz="2800" dirty="0"/>
              <a:t>的函数调用过程</a:t>
            </a:r>
            <a:r>
              <a:rPr lang="zh-CN" altLang="zh-CN" sz="2800" dirty="0" smtClean="0"/>
              <a:t>。</a:t>
            </a:r>
            <a:endParaRPr lang="zh-CN" altLang="zh-CN" sz="2800" dirty="0"/>
          </a:p>
        </p:txBody>
      </p:sp>
      <p:sp>
        <p:nvSpPr>
          <p:cNvPr id="4" name="Rectangle 2"/>
          <p:cNvSpPr>
            <a:spLocks noGrp="1"/>
          </p:cNvSpPr>
          <p:nvPr>
            <p:ph type="title"/>
          </p:nvPr>
        </p:nvSpPr>
        <p:spPr>
          <a:xfrm>
            <a:off x="535782" y="188640"/>
            <a:ext cx="8259762" cy="762000"/>
          </a:xfrm>
          <a:ln/>
        </p:spPr>
        <p:txBody>
          <a:bodyPr wrap="square" lIns="91440" tIns="45720" rIns="91440" bIns="45720" anchor="b">
            <a:spAutoFit/>
          </a:bodyPr>
          <a:lstStyle/>
          <a:p>
            <a:pPr eaLnBrk="1" hangingPunct="1"/>
            <a:r>
              <a:rPr lang="zh-CN" altLang="en-US" dirty="0">
                <a:ea typeface="宋体" panose="02010600030101010101" pitchFamily="2" charset="-122"/>
              </a:rPr>
              <a:t>本章</a:t>
            </a:r>
            <a:r>
              <a:rPr lang="zh-CN" altLang="en-US" dirty="0" smtClean="0">
                <a:ea typeface="宋体" panose="02010600030101010101" pitchFamily="2" charset="-122"/>
              </a:rPr>
              <a:t>小结（三）</a:t>
            </a:r>
            <a:endParaRPr lang="en-AU" altLang="zh-CN" dirty="0">
              <a:ea typeface="宋体" panose="02010600030101010101" pitchFamily="2" charset="-122"/>
            </a:endParaRPr>
          </a:p>
        </p:txBody>
      </p:sp>
    </p:spTree>
    <p:extLst>
      <p:ext uri="{BB962C8B-B14F-4D97-AF65-F5344CB8AC3E}">
        <p14:creationId xmlns:p14="http://schemas.microsoft.com/office/powerpoint/2010/main" val="316669937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2785" y="1052736"/>
            <a:ext cx="8349695" cy="5111750"/>
          </a:xfrm>
        </p:spPr>
        <p:txBody>
          <a:bodyPr/>
          <a:lstStyle/>
          <a:p>
            <a:pPr marL="0" indent="0">
              <a:buNone/>
            </a:pPr>
            <a:r>
              <a:rPr lang="en-US" altLang="zh-CN" sz="2800" b="1" dirty="0" smtClean="0"/>
              <a:t>3</a:t>
            </a:r>
            <a:r>
              <a:rPr lang="zh-CN" altLang="zh-CN" sz="2800" b="1" dirty="0"/>
              <a:t>．重点、难点</a:t>
            </a:r>
            <a:endParaRPr lang="zh-CN" altLang="zh-CN" sz="2800" dirty="0"/>
          </a:p>
          <a:p>
            <a:pPr marL="0" indent="0">
              <a:buNone/>
            </a:pPr>
            <a:r>
              <a:rPr lang="zh-CN" altLang="zh-CN" sz="2800" dirty="0"/>
              <a:t>重点：教学</a:t>
            </a:r>
            <a:r>
              <a:rPr lang="en-US" altLang="zh-CN" sz="2800" dirty="0"/>
              <a:t>MIPS</a:t>
            </a:r>
            <a:r>
              <a:rPr lang="zh-CN" altLang="zh-CN" sz="2800" dirty="0"/>
              <a:t>的</a:t>
            </a:r>
            <a:r>
              <a:rPr lang="en-US" altLang="zh-CN" sz="2800" dirty="0"/>
              <a:t>ISA</a:t>
            </a:r>
            <a:r>
              <a:rPr lang="zh-CN" altLang="zh-CN" sz="2800" dirty="0"/>
              <a:t>结构、人工进行汇编及反汇编方法。</a:t>
            </a:r>
          </a:p>
          <a:p>
            <a:pPr marL="0" indent="0">
              <a:buNone/>
            </a:pPr>
            <a:r>
              <a:rPr lang="zh-CN" altLang="zh-CN" sz="2800" dirty="0"/>
              <a:t>难点：函数调用中的寄存器的使用</a:t>
            </a:r>
            <a:r>
              <a:rPr lang="zh-CN" altLang="zh-CN" sz="2800" dirty="0" smtClean="0"/>
              <a:t>约定。</a:t>
            </a:r>
            <a:endParaRPr lang="zh-CN" altLang="zh-CN" sz="2800" dirty="0"/>
          </a:p>
        </p:txBody>
      </p:sp>
      <p:sp>
        <p:nvSpPr>
          <p:cNvPr id="4" name="Rectangle 2"/>
          <p:cNvSpPr>
            <a:spLocks noGrp="1"/>
          </p:cNvSpPr>
          <p:nvPr>
            <p:ph type="title"/>
          </p:nvPr>
        </p:nvSpPr>
        <p:spPr>
          <a:xfrm>
            <a:off x="535782" y="188640"/>
            <a:ext cx="8259762" cy="762000"/>
          </a:xfrm>
          <a:ln/>
        </p:spPr>
        <p:txBody>
          <a:bodyPr wrap="square" lIns="91440" tIns="45720" rIns="91440" bIns="45720" anchor="b">
            <a:spAutoFit/>
          </a:bodyPr>
          <a:lstStyle/>
          <a:p>
            <a:pPr eaLnBrk="1" hangingPunct="1"/>
            <a:r>
              <a:rPr lang="zh-CN" altLang="en-US" dirty="0">
                <a:ea typeface="宋体" panose="02010600030101010101" pitchFamily="2" charset="-122"/>
              </a:rPr>
              <a:t>本章</a:t>
            </a:r>
            <a:r>
              <a:rPr lang="zh-CN" altLang="en-US" dirty="0" smtClean="0">
                <a:ea typeface="宋体" panose="02010600030101010101" pitchFamily="2" charset="-122"/>
              </a:rPr>
              <a:t>小结（四）</a:t>
            </a:r>
            <a:endParaRPr lang="en-AU" altLang="zh-CN" dirty="0">
              <a:ea typeface="宋体" panose="02010600030101010101" pitchFamily="2" charset="-122"/>
            </a:endParaRPr>
          </a:p>
        </p:txBody>
      </p:sp>
    </p:spTree>
    <p:extLst>
      <p:ext uri="{BB962C8B-B14F-4D97-AF65-F5344CB8AC3E}">
        <p14:creationId xmlns:p14="http://schemas.microsoft.com/office/powerpoint/2010/main" val="1994673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11</a:t>
            </a:fld>
            <a:endParaRPr lang="en-AU" altLang="zh-CN" sz="1400" b="1" dirty="0">
              <a:ea typeface="宋体" panose="02010600030101010101" pitchFamily="2" charset="-122"/>
            </a:endParaRPr>
          </a:p>
        </p:txBody>
      </p:sp>
      <p:sp>
        <p:nvSpPr>
          <p:cNvPr id="25602" name="Rectangle 4"/>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寄存器</a:t>
            </a:r>
            <a:r>
              <a:rPr lang="en-US" altLang="zh-CN" dirty="0">
                <a:ea typeface="宋体" panose="02010600030101010101" pitchFamily="2" charset="-122"/>
              </a:rPr>
              <a:t> vs.</a:t>
            </a:r>
            <a:r>
              <a:rPr lang="zh-CN" altLang="en-US" dirty="0">
                <a:ea typeface="宋体" panose="02010600030101010101" pitchFamily="2" charset="-122"/>
              </a:rPr>
              <a:t>内存</a:t>
            </a:r>
            <a:endParaRPr lang="en-AU" altLang="zh-CN" dirty="0">
              <a:ea typeface="宋体" panose="02010600030101010101" pitchFamily="2" charset="-122"/>
            </a:endParaRPr>
          </a:p>
        </p:txBody>
      </p:sp>
      <p:sp>
        <p:nvSpPr>
          <p:cNvPr id="25603" name="Rectangle 5"/>
          <p:cNvSpPr>
            <a:spLocks noGrp="1"/>
          </p:cNvSpPr>
          <p:nvPr>
            <p:ph idx="1"/>
          </p:nvPr>
        </p:nvSpPr>
        <p:spPr>
          <a:ln/>
        </p:spPr>
        <p:txBody>
          <a:bodyPr wrap="square" lIns="91440" tIns="45720" rIns="91440" bIns="45720" anchor="t"/>
          <a:lstStyle/>
          <a:p>
            <a:pPr eaLnBrk="1" hangingPunct="1">
              <a:lnSpc>
                <a:spcPct val="90000"/>
              </a:lnSpc>
              <a:buClr>
                <a:schemeClr val="tx2"/>
              </a:buClr>
            </a:pPr>
            <a:r>
              <a:rPr lang="zh-CN" altLang="en-US" sz="2800" dirty="0">
                <a:ea typeface="宋体" panose="02010600030101010101" pitchFamily="2" charset="-122"/>
              </a:rPr>
              <a:t>寄存器存取数据比内存快</a:t>
            </a:r>
            <a:endParaRPr lang="en-US" altLang="zh-CN" sz="2800" dirty="0">
              <a:ea typeface="宋体" panose="02010600030101010101" pitchFamily="2" charset="-122"/>
            </a:endParaRPr>
          </a:p>
          <a:p>
            <a:pPr eaLnBrk="1" hangingPunct="1">
              <a:lnSpc>
                <a:spcPct val="90000"/>
              </a:lnSpc>
              <a:buClr>
                <a:schemeClr val="tx2"/>
              </a:buClr>
            </a:pPr>
            <a:r>
              <a:rPr lang="zh-CN" altLang="en-US" sz="2800" dirty="0">
                <a:ea typeface="宋体" panose="02010600030101010101" pitchFamily="2" charset="-122"/>
              </a:rPr>
              <a:t>操作内存数据需要</a:t>
            </a:r>
            <a:r>
              <a:rPr lang="zh-CN" altLang="en-US" sz="2800" dirty="0" smtClean="0">
                <a:ea typeface="宋体" panose="02010600030101010101" pitchFamily="2" charset="-122"/>
              </a:rPr>
              <a:t>加载（读）和存入（写）两</a:t>
            </a:r>
            <a:r>
              <a:rPr lang="zh-CN" altLang="en-US" sz="2800" dirty="0">
                <a:ea typeface="宋体" panose="02010600030101010101" pitchFamily="2" charset="-122"/>
              </a:rPr>
              <a:t>个操作</a:t>
            </a:r>
            <a:endParaRPr lang="en-US" altLang="zh-CN" sz="2800" dirty="0">
              <a:ea typeface="宋体" panose="02010600030101010101" pitchFamily="2" charset="-122"/>
            </a:endParaRPr>
          </a:p>
          <a:p>
            <a:pPr lvl="1" eaLnBrk="1" hangingPunct="1">
              <a:lnSpc>
                <a:spcPct val="90000"/>
              </a:lnSpc>
              <a:buChar char="l"/>
            </a:pPr>
            <a:r>
              <a:rPr lang="zh-CN" altLang="en-US" dirty="0">
                <a:ea typeface="宋体" panose="02010600030101010101" pitchFamily="2" charset="-122"/>
              </a:rPr>
              <a:t>需要执行更多指令</a:t>
            </a:r>
            <a:endParaRPr lang="en-US" altLang="zh-CN" dirty="0">
              <a:ea typeface="宋体" panose="02010600030101010101" pitchFamily="2" charset="-122"/>
            </a:endParaRPr>
          </a:p>
          <a:p>
            <a:pPr eaLnBrk="1" hangingPunct="1">
              <a:lnSpc>
                <a:spcPct val="90000"/>
              </a:lnSpc>
              <a:buClr>
                <a:schemeClr val="tx2"/>
              </a:buClr>
            </a:pPr>
            <a:r>
              <a:rPr lang="zh-CN" altLang="en-US" sz="2800" dirty="0">
                <a:ea typeface="宋体" panose="02010600030101010101" pitchFamily="2" charset="-122"/>
              </a:rPr>
              <a:t>编译器需要尽可能多地使用寄存器变量</a:t>
            </a:r>
            <a:endParaRPr lang="en-US" altLang="zh-CN" sz="2800" dirty="0">
              <a:ea typeface="宋体" panose="02010600030101010101" pitchFamily="2" charset="-122"/>
            </a:endParaRPr>
          </a:p>
          <a:p>
            <a:pPr lvl="1" eaLnBrk="1" hangingPunct="1">
              <a:lnSpc>
                <a:spcPct val="90000"/>
              </a:lnSpc>
              <a:buChar char="l"/>
            </a:pPr>
            <a:r>
              <a:rPr lang="zh-CN" altLang="en-US" dirty="0">
                <a:ea typeface="宋体" panose="02010600030101010101" pitchFamily="2" charset="-122"/>
              </a:rPr>
              <a:t>仅将不频繁使用的变量存入内存</a:t>
            </a:r>
            <a:endParaRPr lang="en-US" altLang="zh-CN" dirty="0">
              <a:ea typeface="宋体" panose="02010600030101010101" pitchFamily="2" charset="-122"/>
            </a:endParaRPr>
          </a:p>
          <a:p>
            <a:pPr lvl="1" eaLnBrk="1" hangingPunct="1">
              <a:lnSpc>
                <a:spcPct val="90000"/>
              </a:lnSpc>
              <a:buChar char="l"/>
            </a:pPr>
            <a:r>
              <a:rPr lang="zh-CN" altLang="en-US" dirty="0">
                <a:ea typeface="宋体" panose="02010600030101010101" pitchFamily="2" charset="-122"/>
              </a:rPr>
              <a:t>寄存器优化非常重要</a:t>
            </a:r>
            <a:endParaRPr lang="en-AU"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标题 1"/>
          <p:cNvSpPr>
            <a:spLocks noGrp="1"/>
          </p:cNvSpPr>
          <p:nvPr>
            <p:ph type="title"/>
          </p:nvPr>
        </p:nvSpPr>
        <p:spPr>
          <a:ln/>
        </p:spPr>
        <p:txBody>
          <a:bodyPr wrap="square" lIns="91440" tIns="45720" rIns="91440" bIns="45720" anchor="b">
            <a:spAutoFit/>
          </a:bodyPr>
          <a:lstStyle/>
          <a:p>
            <a:r>
              <a:rPr lang="en-US" altLang="zh-CN" dirty="0">
                <a:ea typeface="宋体" panose="02010600030101010101" pitchFamily="2" charset="-122"/>
              </a:rPr>
              <a:t>Why? </a:t>
            </a:r>
            <a:endParaRPr lang="zh-CN" altLang="en-US" dirty="0">
              <a:ea typeface="宋体" panose="02010600030101010101" pitchFamily="2" charset="-122"/>
            </a:endParaRPr>
          </a:p>
        </p:txBody>
      </p:sp>
      <p:sp>
        <p:nvSpPr>
          <p:cNvPr id="200706" name="内容占位符 2"/>
          <p:cNvSpPr>
            <a:spLocks noGrp="1"/>
          </p:cNvSpPr>
          <p:nvPr>
            <p:ph idx="1"/>
          </p:nvPr>
        </p:nvSpPr>
        <p:spPr>
          <a:ln/>
        </p:spPr>
        <p:txBody>
          <a:bodyPr wrap="square" lIns="91440" tIns="45720" rIns="91440" bIns="45720" anchor="t"/>
          <a:lstStyle/>
          <a:p>
            <a:pPr>
              <a:buNone/>
            </a:pPr>
            <a:r>
              <a:rPr lang="en-US" altLang="zh-CN" dirty="0">
                <a:ea typeface="宋体" panose="02010600030101010101" pitchFamily="2" charset="-122"/>
              </a:rPr>
              <a:t>“I speak Spanish to God, Italian to women, French to men and German to my horse.”</a:t>
            </a:r>
          </a:p>
          <a:p>
            <a:pPr>
              <a:buNone/>
            </a:pPr>
            <a:r>
              <a:rPr lang="en-US" altLang="zh-CN" dirty="0">
                <a:ea typeface="宋体" panose="02010600030101010101" pitchFamily="2" charset="-122"/>
              </a:rPr>
              <a:t>					----------King Charles V</a:t>
            </a:r>
            <a:endParaRPr lang="zh-CN" altLang="en-US" dirty="0">
              <a:ea typeface="宋体" panose="02010600030101010101" pitchFamily="2" charset="-122"/>
            </a:endParaRPr>
          </a:p>
        </p:txBody>
      </p:sp>
      <p:sp>
        <p:nvSpPr>
          <p:cNvPr id="200707" name="页脚占位符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110</a:t>
            </a:fld>
            <a:endParaRPr lang="en-AU" altLang="zh-CN" sz="14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12</a:t>
            </a:fld>
            <a:endParaRPr lang="en-AU" altLang="zh-CN" sz="1400" b="1" dirty="0">
              <a:ea typeface="宋体" panose="02010600030101010101" pitchFamily="2" charset="-122"/>
            </a:endParaRPr>
          </a:p>
        </p:txBody>
      </p:sp>
      <p:sp>
        <p:nvSpPr>
          <p:cNvPr id="27650" name="Rectangle 4"/>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立即操作数</a:t>
            </a:r>
            <a:endParaRPr lang="en-AU" altLang="zh-CN" dirty="0">
              <a:ea typeface="宋体" panose="02010600030101010101" pitchFamily="2" charset="-122"/>
            </a:endParaRPr>
          </a:p>
        </p:txBody>
      </p:sp>
      <p:sp>
        <p:nvSpPr>
          <p:cNvPr id="27651" name="Rectangle 5"/>
          <p:cNvSpPr>
            <a:spLocks noGrp="1"/>
          </p:cNvSpPr>
          <p:nvPr>
            <p:ph idx="1"/>
          </p:nvPr>
        </p:nvSpPr>
        <p:spPr>
          <a:ln/>
        </p:spPr>
        <p:txBody>
          <a:bodyPr wrap="square" lIns="91440" tIns="45720" rIns="91440" bIns="45720" anchor="t"/>
          <a:lstStyle/>
          <a:p>
            <a:pPr eaLnBrk="1" hangingPunct="1">
              <a:lnSpc>
                <a:spcPct val="90000"/>
              </a:lnSpc>
              <a:buClr>
                <a:schemeClr val="tx2"/>
              </a:buClr>
            </a:pPr>
            <a:r>
              <a:rPr lang="zh-CN" altLang="en-US" sz="2800" dirty="0">
                <a:ea typeface="宋体" panose="02010600030101010101" pitchFamily="2" charset="-122"/>
              </a:rPr>
              <a:t>指令中指定的常量</a:t>
            </a:r>
            <a:endParaRPr lang="en-US" altLang="zh-CN" sz="2800" dirty="0">
              <a:ea typeface="宋体" panose="02010600030101010101" pitchFamily="2" charset="-122"/>
            </a:endParaRPr>
          </a:p>
          <a:p>
            <a:pPr eaLnBrk="1" hangingPunct="1">
              <a:buNone/>
            </a:pPr>
            <a:r>
              <a:rPr lang="en-US" altLang="zh-CN" sz="2800" dirty="0">
                <a:latin typeface="Lucida Console" panose="020B0609040504020204" pitchFamily="49" charset="0"/>
                <a:ea typeface="宋体" panose="02010600030101010101" pitchFamily="2" charset="-122"/>
              </a:rPr>
              <a:t>	addi $s3, $s3, 4</a:t>
            </a:r>
          </a:p>
          <a:p>
            <a:pPr eaLnBrk="1" hangingPunct="1">
              <a:lnSpc>
                <a:spcPct val="90000"/>
              </a:lnSpc>
              <a:buClr>
                <a:schemeClr val="tx2"/>
              </a:buClr>
            </a:pPr>
            <a:r>
              <a:rPr lang="zh-CN" altLang="en-US" sz="2800" dirty="0">
                <a:ea typeface="宋体" panose="02010600030101010101" pitchFamily="2" charset="-122"/>
              </a:rPr>
              <a:t>无减立即数指令，改用负数相加表示</a:t>
            </a:r>
            <a:endParaRPr lang="en-US" altLang="zh-CN" sz="2800" dirty="0">
              <a:ea typeface="宋体" panose="02010600030101010101" pitchFamily="2" charset="-122"/>
            </a:endParaRPr>
          </a:p>
          <a:p>
            <a:pPr lvl="1" eaLnBrk="1" hangingPunct="1">
              <a:buNone/>
            </a:pPr>
            <a:r>
              <a:rPr lang="en-US" altLang="zh-CN" sz="2400" dirty="0">
                <a:latin typeface="Lucida Console" panose="020B0609040504020204" pitchFamily="49" charset="0"/>
                <a:ea typeface="宋体" panose="02010600030101010101" pitchFamily="2" charset="-122"/>
              </a:rPr>
              <a:t>	addi $s2, $s1, -1</a:t>
            </a:r>
          </a:p>
          <a:p>
            <a:pPr eaLnBrk="1" hangingPunct="1">
              <a:lnSpc>
                <a:spcPct val="90000"/>
              </a:lnSpc>
              <a:buClr>
                <a:schemeClr val="tx2"/>
              </a:buClr>
            </a:pPr>
            <a:r>
              <a:rPr lang="zh-CN" altLang="en-US" sz="2800" b="1" dirty="0">
                <a:ea typeface="宋体" panose="02010600030101010101" pitchFamily="2" charset="-122"/>
              </a:rPr>
              <a:t>设计原则</a:t>
            </a:r>
            <a:r>
              <a:rPr lang="en-US" altLang="zh-CN" sz="2800" b="1" dirty="0">
                <a:ea typeface="宋体" panose="02010600030101010101" pitchFamily="2" charset="-122"/>
              </a:rPr>
              <a:t> 3</a:t>
            </a:r>
            <a:r>
              <a:rPr lang="en-US" altLang="zh-CN" sz="2800" dirty="0">
                <a:ea typeface="宋体" panose="02010600030101010101" pitchFamily="2" charset="-122"/>
              </a:rPr>
              <a:t>: </a:t>
            </a:r>
            <a:r>
              <a:rPr lang="zh-CN" altLang="en-US" sz="2800" dirty="0">
                <a:ea typeface="宋体" panose="02010600030101010101" pitchFamily="2" charset="-122"/>
              </a:rPr>
              <a:t>加速大概率事件</a:t>
            </a:r>
            <a:endParaRPr lang="en-US" altLang="zh-CN" sz="2800" dirty="0">
              <a:ea typeface="宋体" panose="02010600030101010101" pitchFamily="2" charset="-122"/>
            </a:endParaRPr>
          </a:p>
          <a:p>
            <a:pPr lvl="1" eaLnBrk="1" hangingPunct="1">
              <a:lnSpc>
                <a:spcPct val="90000"/>
              </a:lnSpc>
              <a:buChar char="l"/>
            </a:pPr>
            <a:r>
              <a:rPr lang="zh-CN" altLang="en-US" dirty="0">
                <a:ea typeface="宋体" panose="02010600030101010101" pitchFamily="2" charset="-122"/>
              </a:rPr>
              <a:t>小常量很常见</a:t>
            </a:r>
            <a:endParaRPr lang="en-US" altLang="zh-CN" dirty="0">
              <a:ea typeface="宋体" panose="02010600030101010101" pitchFamily="2" charset="-122"/>
            </a:endParaRPr>
          </a:p>
          <a:p>
            <a:pPr lvl="1" eaLnBrk="1" hangingPunct="1">
              <a:lnSpc>
                <a:spcPct val="90000"/>
              </a:lnSpc>
              <a:buChar char="l"/>
            </a:pPr>
            <a:r>
              <a:rPr lang="zh-CN" altLang="en-US" dirty="0">
                <a:ea typeface="宋体" panose="02010600030101010101" pitchFamily="2" charset="-122"/>
              </a:rPr>
              <a:t>立即操作数可少用一次装载指令</a:t>
            </a:r>
            <a:endParaRPr lang="en-AU" altLang="zh-CN" dirty="0">
              <a:ea typeface="宋体" panose="02010600030101010101" pitchFamily="2" charset="-122"/>
            </a:endParaRPr>
          </a:p>
        </p:txBody>
      </p:sp>
      <p:sp>
        <p:nvSpPr>
          <p:cNvPr id="27652" name="矩形标注 6"/>
          <p:cNvSpPr/>
          <p:nvPr/>
        </p:nvSpPr>
        <p:spPr>
          <a:xfrm>
            <a:off x="4429125" y="285750"/>
            <a:ext cx="2357438" cy="714375"/>
          </a:xfrm>
          <a:prstGeom prst="wedgeRectCallout">
            <a:avLst>
              <a:gd name="adj1" fmla="val -155338"/>
              <a:gd name="adj2" fmla="val 157468"/>
            </a:avLst>
          </a:prstGeom>
          <a:solidFill>
            <a:schemeClr val="accent1"/>
          </a:solidFill>
          <a:ln w="9525" cap="flat" cmpd="sng">
            <a:solidFill>
              <a:schemeClr val="tx1"/>
            </a:solidFill>
            <a:prstDash val="solid"/>
            <a:round/>
            <a:headEnd type="none" w="med" len="med"/>
            <a:tailEnd type="none" w="med" len="med"/>
          </a:ln>
        </p:spPr>
        <p:txBody>
          <a:bodyPr anchor="t"/>
          <a:lstStyle/>
          <a:p>
            <a:pPr lvl="0" indent="0" eaLnBrk="0" hangingPunct="0"/>
            <a:r>
              <a:rPr lang="zh-CN" altLang="en-US" b="1" dirty="0">
                <a:latin typeface="Arial" panose="020B0604020202020204" pitchFamily="34" charset="0"/>
                <a:ea typeface="宋体" panose="02010600030101010101" pitchFamily="2" charset="-122"/>
              </a:rPr>
              <a:t>快速加法指令，加立即数指令</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13</a:t>
            </a:fld>
            <a:endParaRPr lang="en-AU" altLang="zh-CN" sz="1400" b="1" dirty="0">
              <a:ea typeface="宋体" panose="02010600030101010101" pitchFamily="2" charset="-122"/>
            </a:endParaRPr>
          </a:p>
        </p:txBody>
      </p:sp>
      <p:sp>
        <p:nvSpPr>
          <p:cNvPr id="29698"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常量</a:t>
            </a:r>
            <a:r>
              <a:rPr lang="en-US" altLang="zh-CN" dirty="0">
                <a:ea typeface="宋体" panose="02010600030101010101" pitchFamily="2" charset="-122"/>
              </a:rPr>
              <a:t>0</a:t>
            </a:r>
            <a:endParaRPr lang="en-AU" altLang="zh-CN" dirty="0">
              <a:ea typeface="宋体" panose="02010600030101010101" pitchFamily="2" charset="-122"/>
            </a:endParaRPr>
          </a:p>
        </p:txBody>
      </p:sp>
      <p:sp>
        <p:nvSpPr>
          <p:cNvPr id="29699" name="Rectangle 3"/>
          <p:cNvSpPr>
            <a:spLocks noGrp="1"/>
          </p:cNvSpPr>
          <p:nvPr>
            <p:ph idx="1"/>
          </p:nvPr>
        </p:nvSpPr>
        <p:spPr>
          <a:ln/>
        </p:spPr>
        <p:txBody>
          <a:bodyPr wrap="square" lIns="91440" tIns="45720" rIns="91440" bIns="45720" anchor="t"/>
          <a:lstStyle/>
          <a:p>
            <a:pPr eaLnBrk="1" hangingPunct="1">
              <a:lnSpc>
                <a:spcPct val="90000"/>
              </a:lnSpc>
              <a:buClr>
                <a:schemeClr val="tx2"/>
              </a:buClr>
            </a:pPr>
            <a:r>
              <a:rPr lang="en-AU" altLang="zh-CN" sz="2800" dirty="0">
                <a:ea typeface="宋体" panose="02010600030101010101" pitchFamily="2" charset="-122"/>
              </a:rPr>
              <a:t>MIPS </a:t>
            </a:r>
            <a:r>
              <a:rPr lang="zh-CN" altLang="en-US" sz="2800" dirty="0">
                <a:ea typeface="宋体" panose="02010600030101010101" pitchFamily="2" charset="-122"/>
              </a:rPr>
              <a:t>寄存器</a:t>
            </a:r>
            <a:r>
              <a:rPr lang="en-AU" altLang="zh-CN" sz="2800" dirty="0">
                <a:ea typeface="宋体" panose="02010600030101010101" pitchFamily="2" charset="-122"/>
              </a:rPr>
              <a:t> 0 ($zero) </a:t>
            </a:r>
            <a:r>
              <a:rPr lang="zh-CN" altLang="en-US" sz="2800" dirty="0">
                <a:ea typeface="宋体" panose="02010600030101010101" pitchFamily="2" charset="-122"/>
              </a:rPr>
              <a:t>表示常量</a:t>
            </a:r>
            <a:r>
              <a:rPr lang="en-US" altLang="zh-CN" sz="2800" dirty="0">
                <a:ea typeface="宋体" panose="02010600030101010101" pitchFamily="2" charset="-122"/>
              </a:rPr>
              <a:t>0</a:t>
            </a:r>
            <a:endParaRPr lang="en-AU" altLang="zh-CN" sz="2800" dirty="0">
              <a:ea typeface="宋体" panose="02010600030101010101" pitchFamily="2" charset="-122"/>
            </a:endParaRPr>
          </a:p>
          <a:p>
            <a:pPr lvl="1" eaLnBrk="1" hangingPunct="1">
              <a:lnSpc>
                <a:spcPct val="90000"/>
              </a:lnSpc>
              <a:buChar char="l"/>
            </a:pPr>
            <a:r>
              <a:rPr lang="zh-CN" altLang="en-US" dirty="0">
                <a:ea typeface="宋体" panose="02010600030101010101" pitchFamily="2" charset="-122"/>
              </a:rPr>
              <a:t>不可重写</a:t>
            </a:r>
            <a:endParaRPr lang="en-AU" altLang="zh-CN" dirty="0">
              <a:ea typeface="宋体" panose="02010600030101010101" pitchFamily="2" charset="-122"/>
            </a:endParaRPr>
          </a:p>
          <a:p>
            <a:pPr eaLnBrk="1" hangingPunct="1">
              <a:lnSpc>
                <a:spcPct val="90000"/>
              </a:lnSpc>
              <a:buClr>
                <a:schemeClr val="tx2"/>
              </a:buClr>
            </a:pPr>
            <a:r>
              <a:rPr lang="zh-CN" altLang="en-US" sz="2800" dirty="0">
                <a:ea typeface="宋体" panose="02010600030101010101" pitchFamily="2" charset="-122"/>
              </a:rPr>
              <a:t>对大概率操作非常有用</a:t>
            </a:r>
            <a:endParaRPr lang="en-AU" altLang="zh-CN" sz="2800" dirty="0">
              <a:ea typeface="宋体" panose="02010600030101010101" pitchFamily="2" charset="-122"/>
            </a:endParaRPr>
          </a:p>
          <a:p>
            <a:pPr lvl="1" eaLnBrk="1" hangingPunct="1">
              <a:lnSpc>
                <a:spcPct val="90000"/>
              </a:lnSpc>
              <a:buChar char="l"/>
            </a:pPr>
            <a:r>
              <a:rPr lang="en-AU" altLang="zh-CN" dirty="0">
                <a:ea typeface="宋体" panose="02010600030101010101" pitchFamily="2" charset="-122"/>
              </a:rPr>
              <a:t>E.g., </a:t>
            </a:r>
            <a:r>
              <a:rPr lang="zh-CN" altLang="en-US" dirty="0">
                <a:ea typeface="宋体" panose="02010600030101010101" pitchFamily="2" charset="-122"/>
              </a:rPr>
              <a:t>寄存器间传值</a:t>
            </a:r>
            <a:endParaRPr lang="en-AU" altLang="zh-CN" dirty="0">
              <a:ea typeface="宋体" panose="02010600030101010101" pitchFamily="2" charset="-122"/>
            </a:endParaRPr>
          </a:p>
          <a:p>
            <a:pPr lvl="1" eaLnBrk="1" hangingPunct="1">
              <a:buNone/>
            </a:pPr>
            <a:r>
              <a:rPr lang="en-AU" altLang="zh-CN" dirty="0">
                <a:latin typeface="Lucida Console" panose="020B0609040504020204" pitchFamily="49" charset="0"/>
                <a:ea typeface="宋体" panose="02010600030101010101" pitchFamily="2" charset="-122"/>
              </a:rPr>
              <a:t>	add $t2, $s1, $zero</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学生问题</a:t>
            </a:r>
            <a:endParaRPr lang="zh-CN" altLang="en-US" dirty="0"/>
          </a:p>
        </p:txBody>
      </p:sp>
      <p:sp>
        <p:nvSpPr>
          <p:cNvPr id="3" name="内容占位符 2"/>
          <p:cNvSpPr>
            <a:spLocks noGrp="1"/>
          </p:cNvSpPr>
          <p:nvPr>
            <p:ph idx="1"/>
          </p:nvPr>
        </p:nvSpPr>
        <p:spPr>
          <a:xfrm>
            <a:off x="539553" y="1124744"/>
            <a:ext cx="8415536" cy="2016224"/>
          </a:xfrm>
        </p:spPr>
        <p:txBody>
          <a:bodyPr/>
          <a:lstStyle/>
          <a:p>
            <a:pPr marL="0" indent="0">
              <a:buNone/>
            </a:pPr>
            <a:r>
              <a:rPr lang="en-US" altLang="zh-CN" sz="2800" dirty="0" err="1">
                <a:latin typeface="宋体" panose="02010600030101010101" pitchFamily="2" charset="-122"/>
                <a:ea typeface="宋体" panose="02010600030101010101" pitchFamily="2" charset="-122"/>
              </a:rPr>
              <a:t>addi</a:t>
            </a:r>
            <a:r>
              <a:rPr lang="en-US" altLang="zh-CN" sz="2800" dirty="0">
                <a:latin typeface="宋体" panose="02010600030101010101" pitchFamily="2" charset="-122"/>
                <a:ea typeface="宋体" panose="02010600030101010101" pitchFamily="2" charset="-122"/>
              </a:rPr>
              <a:t> $t1, $t0, </a:t>
            </a:r>
            <a:r>
              <a:rPr lang="en-US" altLang="zh-CN" sz="2800" dirty="0">
                <a:solidFill>
                  <a:srgbClr val="FF0000"/>
                </a:solidFill>
                <a:latin typeface="宋体" panose="02010600030101010101" pitchFamily="2" charset="-122"/>
                <a:ea typeface="宋体" panose="02010600030101010101" pitchFamily="2" charset="-122"/>
              </a:rPr>
              <a:t>0</a:t>
            </a:r>
          </a:p>
          <a:p>
            <a:pPr marL="0" indent="0">
              <a:buNone/>
            </a:pPr>
            <a:r>
              <a:rPr lang="en-US" altLang="zh-CN" sz="2800" dirty="0">
                <a:latin typeface="宋体" panose="02010600030101010101" pitchFamily="2" charset="-122"/>
                <a:ea typeface="宋体" panose="02010600030101010101" pitchFamily="2" charset="-122"/>
              </a:rPr>
              <a:t>add $t1, $t0, </a:t>
            </a:r>
            <a:r>
              <a:rPr lang="en-US" altLang="zh-CN" sz="2800" dirty="0">
                <a:solidFill>
                  <a:srgbClr val="FF0000"/>
                </a:solidFill>
                <a:latin typeface="宋体" panose="02010600030101010101" pitchFamily="2" charset="-122"/>
                <a:ea typeface="宋体" panose="02010600030101010101" pitchFamily="2" charset="-122"/>
              </a:rPr>
              <a:t>$ZERO</a:t>
            </a:r>
          </a:p>
          <a:p>
            <a:pPr marL="0" indent="0">
              <a:buNone/>
            </a:pPr>
            <a:r>
              <a:rPr lang="zh-CN" altLang="en-US" sz="2800" dirty="0">
                <a:latin typeface="宋体" panose="02010600030101010101" pitchFamily="2" charset="-122"/>
                <a:ea typeface="宋体" panose="02010600030101010101" pitchFamily="2" charset="-122"/>
              </a:rPr>
              <a:t>都可以实现将</a:t>
            </a:r>
            <a:r>
              <a:rPr lang="en-US" altLang="zh-CN" sz="2800" dirty="0">
                <a:latin typeface="宋体" panose="02010600030101010101" pitchFamily="2" charset="-122"/>
                <a:ea typeface="宋体" panose="02010600030101010101" pitchFamily="2" charset="-122"/>
              </a:rPr>
              <a:t>$t0</a:t>
            </a:r>
            <a:r>
              <a:rPr lang="zh-CN" altLang="en-US" sz="2800" dirty="0">
                <a:latin typeface="宋体" panose="02010600030101010101" pitchFamily="2" charset="-122"/>
                <a:ea typeface="宋体" panose="02010600030101010101" pitchFamily="2" charset="-122"/>
              </a:rPr>
              <a:t>的值转到</a:t>
            </a:r>
            <a:r>
              <a:rPr lang="en-US" altLang="zh-CN" sz="2800" dirty="0">
                <a:latin typeface="宋体" panose="02010600030101010101" pitchFamily="2" charset="-122"/>
                <a:ea typeface="宋体" panose="02010600030101010101" pitchFamily="2" charset="-122"/>
              </a:rPr>
              <a:t>$t1,</a:t>
            </a:r>
            <a:r>
              <a:rPr lang="zh-CN" altLang="en-US" sz="2800" dirty="0">
                <a:latin typeface="宋体" panose="02010600030101010101" pitchFamily="2" charset="-122"/>
                <a:ea typeface="宋体" panose="02010600030101010101" pitchFamily="2" charset="-122"/>
              </a:rPr>
              <a:t>为何要有</a:t>
            </a:r>
            <a:r>
              <a:rPr lang="en-US" altLang="zh-CN" sz="2800" dirty="0">
                <a:latin typeface="宋体" panose="02010600030101010101" pitchFamily="2" charset="-122"/>
                <a:ea typeface="宋体" panose="02010600030101010101" pitchFamily="2" charset="-122"/>
              </a:rPr>
              <a:t>$ZERO</a:t>
            </a:r>
            <a:r>
              <a:rPr lang="zh-CN" altLang="en-US" sz="2800" dirty="0">
                <a:latin typeface="宋体" panose="02010600030101010101" pitchFamily="2" charset="-122"/>
                <a:ea typeface="宋体" panose="02010600030101010101" pitchFamily="2" charset="-122"/>
              </a:rPr>
              <a:t>这样一个特殊的寄存器？</a:t>
            </a:r>
          </a:p>
        </p:txBody>
      </p:sp>
      <p:pic>
        <p:nvPicPr>
          <p:cNvPr id="4" name="图片 3"/>
          <p:cNvPicPr>
            <a:picLocks noChangeAspect="1"/>
          </p:cNvPicPr>
          <p:nvPr/>
        </p:nvPicPr>
        <p:blipFill>
          <a:blip r:embed="rId2"/>
          <a:stretch>
            <a:fillRect/>
          </a:stretch>
        </p:blipFill>
        <p:spPr>
          <a:xfrm>
            <a:off x="6228184" y="3140968"/>
            <a:ext cx="1832575" cy="2876253"/>
          </a:xfrm>
          <a:prstGeom prst="rect">
            <a:avLst/>
          </a:prstGeom>
        </p:spPr>
      </p:pic>
    </p:spTree>
    <p:extLst>
      <p:ext uri="{BB962C8B-B14F-4D97-AF65-F5344CB8AC3E}">
        <p14:creationId xmlns:p14="http://schemas.microsoft.com/office/powerpoint/2010/main" val="25327513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学生问题</a:t>
            </a:r>
            <a:endParaRPr lang="zh-CN" altLang="en-US" dirty="0"/>
          </a:p>
        </p:txBody>
      </p:sp>
      <p:sp>
        <p:nvSpPr>
          <p:cNvPr id="3" name="内容占位符 2"/>
          <p:cNvSpPr>
            <a:spLocks noGrp="1"/>
          </p:cNvSpPr>
          <p:nvPr>
            <p:ph idx="1"/>
          </p:nvPr>
        </p:nvSpPr>
        <p:spPr>
          <a:xfrm>
            <a:off x="539553" y="1124744"/>
            <a:ext cx="8415536" cy="2016224"/>
          </a:xfrm>
        </p:spPr>
        <p:txBody>
          <a:bodyPr/>
          <a:lstStyle/>
          <a:p>
            <a:pPr marL="0" indent="0">
              <a:buNone/>
            </a:pPr>
            <a:r>
              <a:rPr lang="en-US" altLang="zh-CN" sz="2800" dirty="0" err="1">
                <a:latin typeface="宋体" panose="02010600030101010101" pitchFamily="2" charset="-122"/>
                <a:ea typeface="宋体" panose="02010600030101010101" pitchFamily="2" charset="-122"/>
              </a:rPr>
              <a:t>addi</a:t>
            </a:r>
            <a:r>
              <a:rPr lang="en-US" altLang="zh-CN" sz="2800" dirty="0">
                <a:latin typeface="宋体" panose="02010600030101010101" pitchFamily="2" charset="-122"/>
                <a:ea typeface="宋体" panose="02010600030101010101" pitchFamily="2" charset="-122"/>
              </a:rPr>
              <a:t> $t1, $t0, </a:t>
            </a:r>
            <a:r>
              <a:rPr lang="en-US" altLang="zh-CN" sz="2800" dirty="0">
                <a:solidFill>
                  <a:srgbClr val="FF0000"/>
                </a:solidFill>
                <a:latin typeface="宋体" panose="02010600030101010101" pitchFamily="2" charset="-122"/>
                <a:ea typeface="宋体" panose="02010600030101010101" pitchFamily="2" charset="-122"/>
              </a:rPr>
              <a:t>0</a:t>
            </a:r>
          </a:p>
          <a:p>
            <a:pPr marL="0" indent="0">
              <a:buNone/>
            </a:pPr>
            <a:r>
              <a:rPr lang="en-US" altLang="zh-CN" sz="2800" dirty="0">
                <a:latin typeface="宋体" panose="02010600030101010101" pitchFamily="2" charset="-122"/>
                <a:ea typeface="宋体" panose="02010600030101010101" pitchFamily="2" charset="-122"/>
              </a:rPr>
              <a:t>add $t1, $t0, </a:t>
            </a:r>
            <a:r>
              <a:rPr lang="en-US" altLang="zh-CN" sz="2800" dirty="0">
                <a:solidFill>
                  <a:srgbClr val="FF0000"/>
                </a:solidFill>
                <a:latin typeface="宋体" panose="02010600030101010101" pitchFamily="2" charset="-122"/>
                <a:ea typeface="宋体" panose="02010600030101010101" pitchFamily="2" charset="-122"/>
              </a:rPr>
              <a:t>$ZERO</a:t>
            </a:r>
          </a:p>
          <a:p>
            <a:pPr marL="0" indent="0">
              <a:buNone/>
            </a:pPr>
            <a:r>
              <a:rPr lang="zh-CN" altLang="en-US" sz="2800" dirty="0">
                <a:latin typeface="宋体" panose="02010600030101010101" pitchFamily="2" charset="-122"/>
                <a:ea typeface="宋体" panose="02010600030101010101" pitchFamily="2" charset="-122"/>
              </a:rPr>
              <a:t>都可以实现将</a:t>
            </a:r>
            <a:r>
              <a:rPr lang="en-US" altLang="zh-CN" sz="2800" dirty="0">
                <a:latin typeface="宋体" panose="02010600030101010101" pitchFamily="2" charset="-122"/>
                <a:ea typeface="宋体" panose="02010600030101010101" pitchFamily="2" charset="-122"/>
              </a:rPr>
              <a:t>$t0</a:t>
            </a:r>
            <a:r>
              <a:rPr lang="zh-CN" altLang="en-US" sz="2800" dirty="0">
                <a:latin typeface="宋体" panose="02010600030101010101" pitchFamily="2" charset="-122"/>
                <a:ea typeface="宋体" panose="02010600030101010101" pitchFamily="2" charset="-122"/>
              </a:rPr>
              <a:t>的值转到</a:t>
            </a:r>
            <a:r>
              <a:rPr lang="en-US" altLang="zh-CN" sz="2800" dirty="0">
                <a:latin typeface="宋体" panose="02010600030101010101" pitchFamily="2" charset="-122"/>
                <a:ea typeface="宋体" panose="02010600030101010101" pitchFamily="2" charset="-122"/>
              </a:rPr>
              <a:t>$t1,</a:t>
            </a:r>
            <a:r>
              <a:rPr lang="zh-CN" altLang="en-US" sz="2800" dirty="0">
                <a:latin typeface="宋体" panose="02010600030101010101" pitchFamily="2" charset="-122"/>
                <a:ea typeface="宋体" panose="02010600030101010101" pitchFamily="2" charset="-122"/>
              </a:rPr>
              <a:t>为何要有</a:t>
            </a:r>
            <a:r>
              <a:rPr lang="en-US" altLang="zh-CN" sz="2800" dirty="0">
                <a:latin typeface="宋体" panose="02010600030101010101" pitchFamily="2" charset="-122"/>
                <a:ea typeface="宋体" panose="02010600030101010101" pitchFamily="2" charset="-122"/>
              </a:rPr>
              <a:t>$ZERO</a:t>
            </a:r>
            <a:r>
              <a:rPr lang="zh-CN" altLang="en-US" sz="2800" dirty="0">
                <a:latin typeface="宋体" panose="02010600030101010101" pitchFamily="2" charset="-122"/>
                <a:ea typeface="宋体" panose="02010600030101010101" pitchFamily="2" charset="-122"/>
              </a:rPr>
              <a:t>这样一个特殊的寄存器？</a:t>
            </a:r>
          </a:p>
        </p:txBody>
      </p:sp>
      <p:sp>
        <p:nvSpPr>
          <p:cNvPr id="5" name="矩形 4"/>
          <p:cNvSpPr/>
          <p:nvPr/>
        </p:nvSpPr>
        <p:spPr>
          <a:xfrm>
            <a:off x="539554" y="3357662"/>
            <a:ext cx="8404422" cy="523220"/>
          </a:xfrm>
          <a:prstGeom prst="rect">
            <a:avLst/>
          </a:prstGeom>
          <a:solidFill>
            <a:srgbClr val="FFC000"/>
          </a:solidFill>
        </p:spPr>
        <p:txBody>
          <a:bodyPr wrap="square">
            <a:spAutoFit/>
          </a:bodyPr>
          <a:lstStyle/>
          <a:p>
            <a:r>
              <a:rPr lang="zh-CN" altLang="en-US" sz="2800" dirty="0">
                <a:solidFill>
                  <a:srgbClr val="000000"/>
                </a:solidFill>
                <a:latin typeface="微软雅黑" panose="020B0503020204020204" pitchFamily="34" charset="-122"/>
                <a:ea typeface="微软雅黑" panose="020B0503020204020204" pitchFamily="34" charset="-122"/>
              </a:rPr>
              <a:t>对内存清零，无法用立即</a:t>
            </a:r>
            <a:r>
              <a:rPr lang="zh-CN" altLang="en-US" sz="2800" dirty="0" smtClean="0">
                <a:solidFill>
                  <a:srgbClr val="000000"/>
                </a:solidFill>
                <a:latin typeface="微软雅黑" panose="020B0503020204020204" pitchFamily="34" charset="-122"/>
                <a:ea typeface="微软雅黑" panose="020B0503020204020204" pitchFamily="34" charset="-122"/>
              </a:rPr>
              <a:t>数： </a:t>
            </a:r>
            <a:r>
              <a:rPr lang="en-US" altLang="zh-CN" sz="2800" dirty="0" err="1" smtClean="0">
                <a:solidFill>
                  <a:srgbClr val="000000"/>
                </a:solidFill>
                <a:latin typeface="微软雅黑" panose="020B0503020204020204" pitchFamily="34" charset="-122"/>
                <a:ea typeface="微软雅黑" panose="020B0503020204020204" pitchFamily="34" charset="-122"/>
              </a:rPr>
              <a:t>sb</a:t>
            </a:r>
            <a:r>
              <a:rPr lang="en-US" altLang="zh-CN" sz="2800" dirty="0">
                <a:solidFill>
                  <a:srgbClr val="000000"/>
                </a:solidFill>
                <a:latin typeface="微软雅黑" panose="020B0503020204020204" pitchFamily="34" charset="-122"/>
                <a:ea typeface="微软雅黑" panose="020B0503020204020204" pitchFamily="34" charset="-122"/>
              </a:rPr>
              <a:t> $zero, 10($R0)</a:t>
            </a:r>
            <a:endParaRPr lang="zh-CN" altLang="en-US" sz="2800" dirty="0"/>
          </a:p>
        </p:txBody>
      </p:sp>
      <p:sp>
        <p:nvSpPr>
          <p:cNvPr id="6" name="矩形 5"/>
          <p:cNvSpPr/>
          <p:nvPr/>
        </p:nvSpPr>
        <p:spPr>
          <a:xfrm>
            <a:off x="528439" y="4221088"/>
            <a:ext cx="8415536" cy="954107"/>
          </a:xfrm>
          <a:prstGeom prst="rect">
            <a:avLst/>
          </a:prstGeom>
          <a:solidFill>
            <a:srgbClr val="FFC000"/>
          </a:solidFill>
        </p:spPr>
        <p:txBody>
          <a:bodyPr wrap="square">
            <a:spAutoFit/>
          </a:bodyPr>
          <a:lstStyle/>
          <a:p>
            <a:r>
              <a:rPr lang="zh-CN" altLang="en-US" sz="2800" dirty="0" smtClean="0"/>
              <a:t>有时硬件</a:t>
            </a:r>
            <a:r>
              <a:rPr lang="zh-CN" altLang="en-US" sz="2800" dirty="0"/>
              <a:t>需要读某个</a:t>
            </a:r>
            <a:r>
              <a:rPr lang="zh-CN" altLang="en-US" sz="2800" dirty="0" smtClean="0"/>
              <a:t>单元以</a:t>
            </a:r>
            <a:r>
              <a:rPr lang="zh-CN" altLang="en-US" sz="2800" dirty="0"/>
              <a:t>触发硬件</a:t>
            </a:r>
            <a:r>
              <a:rPr lang="zh-CN" altLang="en-US" sz="2800" dirty="0" smtClean="0"/>
              <a:t>操作，</a:t>
            </a:r>
            <a:r>
              <a:rPr lang="zh-CN" altLang="en-US" sz="2800" dirty="0"/>
              <a:t>但是不关心其值，可以读到</a:t>
            </a:r>
            <a:r>
              <a:rPr lang="en-US" altLang="zh-CN" sz="2800" dirty="0" smtClean="0"/>
              <a:t>zero</a:t>
            </a:r>
            <a:r>
              <a:rPr lang="zh-CN" altLang="en-US" sz="2800" dirty="0" smtClean="0"/>
              <a:t>寄存器中</a:t>
            </a:r>
            <a:endParaRPr lang="zh-CN" altLang="en-US" sz="2800" dirty="0"/>
          </a:p>
        </p:txBody>
      </p:sp>
      <p:sp>
        <p:nvSpPr>
          <p:cNvPr id="7" name="矩形 6"/>
          <p:cNvSpPr/>
          <p:nvPr/>
        </p:nvSpPr>
        <p:spPr>
          <a:xfrm>
            <a:off x="504909" y="5445224"/>
            <a:ext cx="8415536" cy="523220"/>
          </a:xfrm>
          <a:prstGeom prst="rect">
            <a:avLst/>
          </a:prstGeom>
          <a:solidFill>
            <a:srgbClr val="FFC000"/>
          </a:solidFill>
        </p:spPr>
        <p:txBody>
          <a:bodyPr wrap="square">
            <a:spAutoFit/>
          </a:bodyPr>
          <a:lstStyle/>
          <a:p>
            <a:r>
              <a:rPr lang="en-US" altLang="zh-CN" sz="2800" dirty="0"/>
              <a:t>nor</a:t>
            </a:r>
            <a:r>
              <a:rPr lang="zh-CN" altLang="en-US" sz="2800" dirty="0"/>
              <a:t>指令</a:t>
            </a:r>
            <a:r>
              <a:rPr lang="zh-CN" altLang="en-US" sz="2800" dirty="0" smtClean="0"/>
              <a:t>也使用寄存器</a:t>
            </a:r>
            <a:r>
              <a:rPr lang="en-US" altLang="zh-CN" sz="2800" dirty="0" smtClean="0"/>
              <a:t>0</a:t>
            </a:r>
            <a:r>
              <a:rPr lang="zh-CN" altLang="en-US" sz="2800" dirty="0" smtClean="0"/>
              <a:t>实现取反操作</a:t>
            </a:r>
            <a:endParaRPr lang="zh-CN" altLang="en-US" sz="2800" dirty="0"/>
          </a:p>
        </p:txBody>
      </p:sp>
    </p:spTree>
    <p:extLst>
      <p:ext uri="{BB962C8B-B14F-4D97-AF65-F5344CB8AC3E}">
        <p14:creationId xmlns:p14="http://schemas.microsoft.com/office/powerpoint/2010/main" val="155952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学生问题</a:t>
            </a:r>
            <a:endParaRPr lang="zh-CN" altLang="en-US" dirty="0"/>
          </a:p>
        </p:txBody>
      </p:sp>
      <p:sp>
        <p:nvSpPr>
          <p:cNvPr id="3" name="内容占位符 2"/>
          <p:cNvSpPr>
            <a:spLocks noGrp="1"/>
          </p:cNvSpPr>
          <p:nvPr>
            <p:ph idx="1"/>
          </p:nvPr>
        </p:nvSpPr>
        <p:spPr>
          <a:xfrm>
            <a:off x="501461" y="1056124"/>
            <a:ext cx="8415536" cy="2016224"/>
          </a:xfrm>
        </p:spPr>
        <p:txBody>
          <a:bodyPr/>
          <a:lstStyle/>
          <a:p>
            <a:pPr marL="0" indent="0">
              <a:buNone/>
            </a:pPr>
            <a:r>
              <a:rPr lang="en-US" altLang="zh-CN" sz="2800" dirty="0" err="1">
                <a:latin typeface="宋体" panose="02010600030101010101" pitchFamily="2" charset="-122"/>
                <a:ea typeface="宋体" panose="02010600030101010101" pitchFamily="2" charset="-122"/>
              </a:rPr>
              <a:t>addi</a:t>
            </a:r>
            <a:r>
              <a:rPr lang="en-US" altLang="zh-CN" sz="2800" dirty="0">
                <a:latin typeface="宋体" panose="02010600030101010101" pitchFamily="2" charset="-122"/>
                <a:ea typeface="宋体" panose="02010600030101010101" pitchFamily="2" charset="-122"/>
              </a:rPr>
              <a:t> $t1, $t0, </a:t>
            </a:r>
            <a:r>
              <a:rPr lang="en-US" altLang="zh-CN" sz="2800" dirty="0">
                <a:solidFill>
                  <a:srgbClr val="FF0000"/>
                </a:solidFill>
                <a:latin typeface="宋体" panose="02010600030101010101" pitchFamily="2" charset="-122"/>
                <a:ea typeface="宋体" panose="02010600030101010101" pitchFamily="2" charset="-122"/>
              </a:rPr>
              <a:t>0</a:t>
            </a:r>
          </a:p>
          <a:p>
            <a:pPr marL="0" indent="0">
              <a:buNone/>
            </a:pPr>
            <a:r>
              <a:rPr lang="en-US" altLang="zh-CN" sz="2800" dirty="0">
                <a:latin typeface="宋体" panose="02010600030101010101" pitchFamily="2" charset="-122"/>
                <a:ea typeface="宋体" panose="02010600030101010101" pitchFamily="2" charset="-122"/>
              </a:rPr>
              <a:t>add $t1, $t0, </a:t>
            </a:r>
            <a:r>
              <a:rPr lang="en-US" altLang="zh-CN" sz="2800" dirty="0">
                <a:solidFill>
                  <a:srgbClr val="FF0000"/>
                </a:solidFill>
                <a:latin typeface="宋体" panose="02010600030101010101" pitchFamily="2" charset="-122"/>
                <a:ea typeface="宋体" panose="02010600030101010101" pitchFamily="2" charset="-122"/>
              </a:rPr>
              <a:t>$ZERO</a:t>
            </a:r>
          </a:p>
          <a:p>
            <a:pPr marL="0" indent="0">
              <a:buNone/>
            </a:pPr>
            <a:r>
              <a:rPr lang="zh-CN" altLang="en-US" sz="2800" dirty="0">
                <a:latin typeface="宋体" panose="02010600030101010101" pitchFamily="2" charset="-122"/>
                <a:ea typeface="宋体" panose="02010600030101010101" pitchFamily="2" charset="-122"/>
              </a:rPr>
              <a:t>都可以实现将</a:t>
            </a:r>
            <a:r>
              <a:rPr lang="en-US" altLang="zh-CN" sz="2800" dirty="0">
                <a:latin typeface="宋体" panose="02010600030101010101" pitchFamily="2" charset="-122"/>
                <a:ea typeface="宋体" panose="02010600030101010101" pitchFamily="2" charset="-122"/>
              </a:rPr>
              <a:t>$t0</a:t>
            </a:r>
            <a:r>
              <a:rPr lang="zh-CN" altLang="en-US" sz="2800" dirty="0">
                <a:latin typeface="宋体" panose="02010600030101010101" pitchFamily="2" charset="-122"/>
                <a:ea typeface="宋体" panose="02010600030101010101" pitchFamily="2" charset="-122"/>
              </a:rPr>
              <a:t>的值转到</a:t>
            </a:r>
            <a:r>
              <a:rPr lang="en-US" altLang="zh-CN" sz="2800" dirty="0">
                <a:latin typeface="宋体" panose="02010600030101010101" pitchFamily="2" charset="-122"/>
                <a:ea typeface="宋体" panose="02010600030101010101" pitchFamily="2" charset="-122"/>
              </a:rPr>
              <a:t>$t1,</a:t>
            </a:r>
            <a:r>
              <a:rPr lang="zh-CN" altLang="en-US" sz="2800" dirty="0">
                <a:latin typeface="宋体" panose="02010600030101010101" pitchFamily="2" charset="-122"/>
                <a:ea typeface="宋体" panose="02010600030101010101" pitchFamily="2" charset="-122"/>
              </a:rPr>
              <a:t>为何要有</a:t>
            </a:r>
            <a:r>
              <a:rPr lang="en-US" altLang="zh-CN" sz="2800" dirty="0">
                <a:latin typeface="宋体" panose="02010600030101010101" pitchFamily="2" charset="-122"/>
                <a:ea typeface="宋体" panose="02010600030101010101" pitchFamily="2" charset="-122"/>
              </a:rPr>
              <a:t>$ZERO</a:t>
            </a:r>
            <a:r>
              <a:rPr lang="zh-CN" altLang="en-US" sz="2800" dirty="0">
                <a:latin typeface="宋体" panose="02010600030101010101" pitchFamily="2" charset="-122"/>
                <a:ea typeface="宋体" panose="02010600030101010101" pitchFamily="2" charset="-122"/>
              </a:rPr>
              <a:t>这样一个特殊的寄存器？</a:t>
            </a:r>
          </a:p>
        </p:txBody>
      </p:sp>
      <p:sp>
        <p:nvSpPr>
          <p:cNvPr id="8" name="矩形 7"/>
          <p:cNvSpPr/>
          <p:nvPr/>
        </p:nvSpPr>
        <p:spPr>
          <a:xfrm>
            <a:off x="179512" y="3072348"/>
            <a:ext cx="8856984" cy="3416320"/>
          </a:xfrm>
          <a:prstGeom prst="rect">
            <a:avLst/>
          </a:prstGeom>
          <a:solidFill>
            <a:srgbClr val="FFC000"/>
          </a:solidFill>
        </p:spPr>
        <p:txBody>
          <a:bodyPr wrap="square">
            <a:spAutoFit/>
          </a:bodyPr>
          <a:lstStyle/>
          <a:p>
            <a:r>
              <a:rPr lang="zh-CN" altLang="en-US" sz="2400" dirty="0">
                <a:solidFill>
                  <a:srgbClr val="000000"/>
                </a:solidFill>
                <a:latin typeface="宋体" panose="02010600030101010101" pitchFamily="2" charset="-122"/>
                <a:ea typeface="宋体" panose="02010600030101010101" pitchFamily="2" charset="-122"/>
              </a:rPr>
              <a:t>寄存器</a:t>
            </a:r>
            <a:r>
              <a:rPr lang="en-US" altLang="zh-CN" sz="2400" dirty="0">
                <a:solidFill>
                  <a:srgbClr val="000000"/>
                </a:solidFill>
                <a:latin typeface="宋体" panose="02010600030101010101" pitchFamily="2" charset="-122"/>
                <a:ea typeface="宋体" panose="02010600030101010101" pitchFamily="2" charset="-122"/>
              </a:rPr>
              <a:t>0</a:t>
            </a:r>
            <a:r>
              <a:rPr lang="zh-CN" altLang="en-US" sz="2400" dirty="0">
                <a:solidFill>
                  <a:srgbClr val="000000"/>
                </a:solidFill>
                <a:latin typeface="宋体" panose="02010600030101010101" pitchFamily="2" charset="-122"/>
                <a:ea typeface="宋体" panose="02010600030101010101" pitchFamily="2" charset="-122"/>
              </a:rPr>
              <a:t>值可以</a:t>
            </a:r>
            <a:r>
              <a:rPr lang="en-US" altLang="zh-CN" sz="2400" dirty="0" err="1">
                <a:solidFill>
                  <a:srgbClr val="000000"/>
                </a:solidFill>
                <a:latin typeface="宋体" panose="02010600030101010101" pitchFamily="2" charset="-122"/>
                <a:ea typeface="宋体" panose="02010600030101010101" pitchFamily="2" charset="-122"/>
              </a:rPr>
              <a:t>xor</a:t>
            </a:r>
            <a:r>
              <a:rPr lang="zh-CN" altLang="en-US" sz="2400" dirty="0">
                <a:solidFill>
                  <a:srgbClr val="000000"/>
                </a:solidFill>
                <a:latin typeface="宋体" panose="02010600030101010101" pitchFamily="2" charset="-122"/>
                <a:ea typeface="宋体" panose="02010600030101010101" pitchFamily="2" charset="-122"/>
              </a:rPr>
              <a:t>得到。从体系结构角度，最</a:t>
            </a:r>
            <a:r>
              <a:rPr lang="zh-CN" altLang="en-US" sz="2400" dirty="0" smtClean="0">
                <a:solidFill>
                  <a:srgbClr val="000000"/>
                </a:solidFill>
                <a:latin typeface="宋体" panose="02010600030101010101" pitchFamily="2" charset="-122"/>
                <a:ea typeface="宋体" panose="02010600030101010101" pitchFamily="2" charset="-122"/>
              </a:rPr>
              <a:t>重要的是</a:t>
            </a:r>
            <a:r>
              <a:rPr lang="zh-CN" altLang="en-US" sz="2400" dirty="0">
                <a:solidFill>
                  <a:srgbClr val="000000"/>
                </a:solidFill>
                <a:latin typeface="宋体" panose="02010600030101010101" pitchFamily="2" charset="-122"/>
                <a:ea typeface="宋体" panose="02010600030101010101" pitchFamily="2" charset="-122"/>
              </a:rPr>
              <a:t>： </a:t>
            </a:r>
            <a:endParaRPr lang="en-US" altLang="zh-CN" sz="2400" dirty="0" smtClean="0">
              <a:solidFill>
                <a:srgbClr val="000000"/>
              </a:solidFill>
              <a:latin typeface="宋体" panose="02010600030101010101" pitchFamily="2" charset="-122"/>
              <a:ea typeface="宋体" panose="02010600030101010101" pitchFamily="2" charset="-122"/>
            </a:endParaRPr>
          </a:p>
          <a:p>
            <a:r>
              <a:rPr lang="en-US" altLang="zh-CN" sz="2400" dirty="0" smtClean="0">
                <a:solidFill>
                  <a:srgbClr val="000000"/>
                </a:solidFill>
                <a:latin typeface="宋体" panose="02010600030101010101" pitchFamily="2" charset="-122"/>
                <a:ea typeface="宋体" panose="02010600030101010101" pitchFamily="2" charset="-122"/>
              </a:rPr>
              <a:t>The</a:t>
            </a:r>
            <a:r>
              <a:rPr lang="en-US" altLang="zh-CN" sz="2400" dirty="0">
                <a:solidFill>
                  <a:srgbClr val="000000"/>
                </a:solidFill>
                <a:latin typeface="宋体" panose="02010600030101010101" pitchFamily="2" charset="-122"/>
                <a:ea typeface="宋体" panose="02010600030101010101" pitchFamily="2" charset="-122"/>
              </a:rPr>
              <a:t> R0 register </a:t>
            </a:r>
            <a:r>
              <a:rPr lang="en-US" altLang="zh-CN" sz="2400" dirty="0" smtClean="0">
                <a:solidFill>
                  <a:srgbClr val="000000"/>
                </a:solidFill>
                <a:latin typeface="宋体" panose="02010600030101010101" pitchFamily="2" charset="-122"/>
                <a:ea typeface="宋体" panose="02010600030101010101" pitchFamily="2" charset="-122"/>
              </a:rPr>
              <a:t>is necessary for comparison on branches due to the architecture of the </a:t>
            </a:r>
            <a:r>
              <a:rPr lang="en-US" altLang="zh-CN" sz="2400" smtClean="0">
                <a:solidFill>
                  <a:srgbClr val="000000"/>
                </a:solidFill>
                <a:latin typeface="宋体" panose="02010600030101010101" pitchFamily="2" charset="-122"/>
                <a:ea typeface="宋体" panose="02010600030101010101" pitchFamily="2" charset="-122"/>
              </a:rPr>
              <a:t>pipeline.</a:t>
            </a:r>
            <a:r>
              <a:rPr lang="en-US" altLang="zh-CN" sz="2400" dirty="0">
                <a:latin typeface="宋体" panose="02010600030101010101" pitchFamily="2" charset="-122"/>
                <a:ea typeface="宋体" panose="02010600030101010101" pitchFamily="2" charset="-122"/>
              </a:rPr>
              <a:t/>
            </a:r>
            <a:br>
              <a:rPr lang="en-US" altLang="zh-CN" sz="2400" dirty="0">
                <a:latin typeface="宋体" panose="02010600030101010101" pitchFamily="2" charset="-122"/>
                <a:ea typeface="宋体" panose="02010600030101010101" pitchFamily="2" charset="-122"/>
              </a:rPr>
            </a:br>
            <a:r>
              <a:rPr lang="en-US" altLang="zh-CN" sz="2400" dirty="0">
                <a:solidFill>
                  <a:srgbClr val="000000"/>
                </a:solidFill>
                <a:latin typeface="宋体" panose="02010600030101010101" pitchFamily="2" charset="-122"/>
                <a:ea typeface="宋体" panose="02010600030101010101" pitchFamily="2" charset="-122"/>
              </a:rPr>
              <a:t>integer compare against zero and branch (</a:t>
            </a:r>
            <a:r>
              <a:rPr lang="en-US" altLang="zh-CN" sz="2400" dirty="0" err="1">
                <a:solidFill>
                  <a:srgbClr val="000000"/>
                </a:solidFill>
                <a:latin typeface="宋体" panose="02010600030101010101" pitchFamily="2" charset="-122"/>
                <a:ea typeface="宋体" panose="02010600030101010101" pitchFamily="2" charset="-122"/>
              </a:rPr>
              <a:t>bgez,bgtz,blez,bltz</a:t>
            </a:r>
            <a:r>
              <a:rPr lang="en-US" altLang="zh-CN" sz="2400" dirty="0">
                <a:solidFill>
                  <a:srgbClr val="000000"/>
                </a:solidFill>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
            </a:r>
            <a:br>
              <a:rPr lang="en-US" altLang="zh-CN" sz="2400" dirty="0">
                <a:latin typeface="宋体" panose="02010600030101010101" pitchFamily="2" charset="-122"/>
                <a:ea typeface="宋体" panose="02010600030101010101" pitchFamily="2" charset="-122"/>
              </a:rPr>
            </a:br>
            <a:r>
              <a:rPr lang="en-US" altLang="zh-CN" sz="2400" dirty="0">
                <a:solidFill>
                  <a:srgbClr val="000000"/>
                </a:solidFill>
                <a:latin typeface="宋体" panose="02010600030101010101" pitchFamily="2" charset="-122"/>
                <a:ea typeface="宋体" panose="02010600030101010101" pitchFamily="2" charset="-122"/>
              </a:rPr>
              <a:t>integer compare two registers and branch (</a:t>
            </a:r>
            <a:r>
              <a:rPr lang="en-US" altLang="zh-CN" sz="2400" dirty="0" err="1">
                <a:solidFill>
                  <a:srgbClr val="000000"/>
                </a:solidFill>
                <a:latin typeface="宋体" panose="02010600030101010101" pitchFamily="2" charset="-122"/>
                <a:ea typeface="宋体" panose="02010600030101010101" pitchFamily="2" charset="-122"/>
              </a:rPr>
              <a:t>beq,bne</a:t>
            </a:r>
            <a:r>
              <a:rPr lang="en-US" altLang="zh-CN" sz="2400" dirty="0">
                <a:solidFill>
                  <a:srgbClr val="000000"/>
                </a:solidFill>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
            </a:r>
            <a:br>
              <a:rPr lang="en-US" altLang="zh-CN" sz="2400" dirty="0">
                <a:latin typeface="宋体" panose="02010600030101010101" pitchFamily="2" charset="-122"/>
                <a:ea typeface="宋体" panose="02010600030101010101" pitchFamily="2" charset="-122"/>
              </a:rPr>
            </a:br>
            <a:r>
              <a:rPr lang="en-US" altLang="zh-CN" sz="2400" dirty="0">
                <a:solidFill>
                  <a:srgbClr val="000000"/>
                </a:solidFill>
                <a:latin typeface="宋体" panose="02010600030101010101" pitchFamily="2" charset="-122"/>
                <a:ea typeface="宋体" panose="02010600030101010101" pitchFamily="2" charset="-122"/>
              </a:rPr>
              <a:t>integer compare two registers and trap (</a:t>
            </a:r>
            <a:r>
              <a:rPr lang="en-US" altLang="zh-CN" sz="2400" dirty="0" err="1">
                <a:solidFill>
                  <a:srgbClr val="000000"/>
                </a:solidFill>
                <a:latin typeface="宋体" panose="02010600030101010101" pitchFamily="2" charset="-122"/>
                <a:ea typeface="宋体" panose="02010600030101010101" pitchFamily="2" charset="-122"/>
              </a:rPr>
              <a:t>teq,tge,tlt,tne</a:t>
            </a:r>
            <a:r>
              <a:rPr lang="en-US" altLang="zh-CN" sz="2400" dirty="0">
                <a:solidFill>
                  <a:srgbClr val="000000"/>
                </a:solidFill>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
            </a:r>
            <a:br>
              <a:rPr lang="en-US" altLang="zh-CN" sz="2400" dirty="0">
                <a:latin typeface="宋体" panose="02010600030101010101" pitchFamily="2" charset="-122"/>
                <a:ea typeface="宋体" panose="02010600030101010101" pitchFamily="2" charset="-122"/>
              </a:rPr>
            </a:br>
            <a:r>
              <a:rPr lang="en-US" altLang="zh-CN" sz="2400" dirty="0">
                <a:solidFill>
                  <a:srgbClr val="000000"/>
                </a:solidFill>
                <a:latin typeface="宋体" panose="02010600030101010101" pitchFamily="2" charset="-122"/>
                <a:ea typeface="宋体" panose="02010600030101010101" pitchFamily="2" charset="-122"/>
              </a:rPr>
              <a:t>integer compare register and immediate and trap (</a:t>
            </a:r>
            <a:r>
              <a:rPr lang="en-US" altLang="zh-CN" sz="2400" dirty="0" err="1">
                <a:solidFill>
                  <a:srgbClr val="000000"/>
                </a:solidFill>
                <a:latin typeface="宋体" panose="02010600030101010101" pitchFamily="2" charset="-122"/>
                <a:ea typeface="宋体" panose="02010600030101010101" pitchFamily="2" charset="-122"/>
              </a:rPr>
              <a:t>teqi,tgei,tlti,tnei</a:t>
            </a:r>
            <a:r>
              <a:rPr lang="en-US" altLang="zh-CN" sz="2400" dirty="0">
                <a:solidFill>
                  <a:srgbClr val="000000"/>
                </a:solidFill>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267516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17</a:t>
            </a:fld>
            <a:endParaRPr lang="en-AU" altLang="zh-CN" sz="1400" b="1" dirty="0">
              <a:ea typeface="宋体" panose="02010600030101010101" pitchFamily="2" charset="-122"/>
            </a:endParaRPr>
          </a:p>
        </p:txBody>
      </p:sp>
      <p:sp>
        <p:nvSpPr>
          <p:cNvPr id="31747" name="Rectangle 8"/>
          <p:cNvSpPr>
            <a:spLocks noGrp="1" noChangeArrowheads="1"/>
          </p:cNvSpPr>
          <p:nvPr>
            <p:ph type="title"/>
          </p:nvPr>
        </p:nvSpPr>
        <p:spPr>
          <a:xfrm>
            <a:off x="684213" y="138113"/>
            <a:ext cx="8259763" cy="769938"/>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bg1">
                    <a:lumMod val="85000"/>
                  </a:schemeClr>
                </a:solidFill>
                <a:effectLst/>
                <a:uLnTx/>
                <a:uFillTx/>
                <a:latin typeface="+mj-lt"/>
                <a:ea typeface="宋体" panose="02010600030101010101" pitchFamily="2" charset="-122"/>
                <a:cs typeface="+mj-cs"/>
              </a:rPr>
              <a:t>**无符号二进制整数</a:t>
            </a:r>
            <a:endParaRPr kumimoji="0" lang="en-AU" altLang="zh-CN" sz="4400" b="1" i="0" u="none" strike="noStrike" kern="0" cap="none" spc="0" normalizeH="0" baseline="0" noProof="0" dirty="0" smtClean="0">
              <a:ln>
                <a:noFill/>
              </a:ln>
              <a:solidFill>
                <a:schemeClr val="bg1">
                  <a:lumMod val="85000"/>
                </a:schemeClr>
              </a:solidFill>
              <a:effectLst/>
              <a:uLnTx/>
              <a:uFillTx/>
              <a:latin typeface="+mj-lt"/>
              <a:ea typeface="宋体" panose="02010600030101010101" pitchFamily="2" charset="-122"/>
              <a:cs typeface="+mj-cs"/>
            </a:endParaRPr>
          </a:p>
        </p:txBody>
      </p:sp>
      <p:sp>
        <p:nvSpPr>
          <p:cNvPr id="2" name="Rectangle 9"/>
          <p:cNvSpPr>
            <a:spLocks noGrp="1"/>
          </p:cNvSpPr>
          <p:nvPr>
            <p:ph idx="1"/>
          </p:nvPr>
        </p:nvSpPr>
        <p:spPr>
          <a:xfrm>
            <a:off x="684213" y="1125538"/>
            <a:ext cx="8270875" cy="647700"/>
          </a:xfrm>
          <a:ln/>
        </p:spPr>
        <p:txBody>
          <a:bodyPr wrap="square" lIns="91440" tIns="45720" rIns="91440" bIns="45720" anchor="t"/>
          <a:lstStyle/>
          <a:p>
            <a:pPr eaLnBrk="1" hangingPunct="1"/>
            <a:r>
              <a:rPr lang="zh-CN" altLang="en-US" dirty="0">
                <a:ea typeface="宋体" panose="02010600030101010101" pitchFamily="2" charset="-122"/>
              </a:rPr>
              <a:t>给一个</a:t>
            </a:r>
            <a:r>
              <a:rPr lang="en-US" altLang="zh-CN" dirty="0">
                <a:ea typeface="宋体" panose="02010600030101010101" pitchFamily="2" charset="-122"/>
              </a:rPr>
              <a:t>n</a:t>
            </a:r>
            <a:r>
              <a:rPr lang="zh-CN" altLang="en-US" dirty="0">
                <a:ea typeface="宋体" panose="02010600030101010101" pitchFamily="2" charset="-122"/>
              </a:rPr>
              <a:t>位数</a:t>
            </a:r>
            <a:endParaRPr lang="en-AU" altLang="zh-CN" dirty="0">
              <a:ea typeface="宋体" panose="02010600030101010101" pitchFamily="2" charset="-122"/>
            </a:endParaRPr>
          </a:p>
        </p:txBody>
      </p:sp>
      <p:graphicFrame>
        <p:nvGraphicFramePr>
          <p:cNvPr id="31748" name="Object 4"/>
          <p:cNvGraphicFramePr>
            <a:graphicFrameLocks/>
          </p:cNvGraphicFramePr>
          <p:nvPr/>
        </p:nvGraphicFramePr>
        <p:xfrm>
          <a:off x="1447800" y="1844675"/>
          <a:ext cx="6010275" cy="579438"/>
        </p:xfrm>
        <a:graphic>
          <a:graphicData uri="http://schemas.openxmlformats.org/presentationml/2006/ole">
            <mc:AlternateContent xmlns:mc="http://schemas.openxmlformats.org/markup-compatibility/2006">
              <mc:Choice xmlns:v="urn:schemas-microsoft-com:vml" Requires="v">
                <p:oleObj spid="_x0000_s3148" r:id="rId4" imgW="2502217" imgH="241617" progId="Equation.3">
                  <p:embed/>
                </p:oleObj>
              </mc:Choice>
              <mc:Fallback>
                <p:oleObj r:id="rId4" imgW="2502217" imgH="241617" progId="Equation.3">
                  <p:embed/>
                  <p:pic>
                    <p:nvPicPr>
                      <p:cNvPr id="0"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844675"/>
                        <a:ext cx="6010275" cy="579438"/>
                      </a:xfrm>
                      <a:prstGeom prst="rect">
                        <a:avLst/>
                      </a:prstGeom>
                      <a:solidFill>
                        <a:srgbClr val="ECEAAC"/>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750" name="Rectangle 5"/>
          <p:cNvSpPr>
            <a:spLocks noChangeArrowheads="1"/>
          </p:cNvSpPr>
          <p:nvPr/>
        </p:nvSpPr>
        <p:spPr bwMode="auto">
          <a:xfrm>
            <a:off x="684213" y="2565400"/>
            <a:ext cx="8270875" cy="3527425"/>
          </a:xfrm>
          <a:prstGeom prst="rect">
            <a:avLst/>
          </a:prstGeom>
          <a:noFill/>
          <a:ln>
            <a:noFill/>
          </a:ln>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范围</a:t>
            </a:r>
            <a:r>
              <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0 </a:t>
            </a: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到</a:t>
            </a:r>
            <a:r>
              <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+2</a:t>
            </a:r>
            <a:r>
              <a:rPr kumimoji="0" lang="en-US" altLang="zh-CN" sz="3200" b="0" i="0" u="none" strike="noStrike" kern="1200" cap="none" spc="0" normalizeH="0" baseline="30000" noProof="0" dirty="0">
                <a:ln>
                  <a:noFill/>
                </a:ln>
                <a:solidFill>
                  <a:schemeClr val="tx1"/>
                </a:solidFill>
                <a:effectLst/>
                <a:uLnTx/>
                <a:uFillTx/>
                <a:latin typeface="Arial" panose="020B0604020202020204" pitchFamily="34" charset="0"/>
                <a:ea typeface="宋体" panose="02010600030101010101" pitchFamily="2" charset="-122"/>
                <a:cs typeface="+mn-cs"/>
              </a:rPr>
              <a:t>n</a:t>
            </a:r>
            <a:r>
              <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1</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举例</a:t>
            </a:r>
            <a:endPar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0000 0000 0000 0000 0000 0000 0000 1011</a:t>
            </a:r>
            <a:r>
              <a:rPr kumimoji="0" lang="en-US" altLang="zh-CN" sz="2400" b="0" i="0" u="none" strike="noStrike" kern="1200" cap="none" spc="0" normalizeH="0" baseline="-25000" noProof="0" dirty="0">
                <a:ln>
                  <a:noFill/>
                </a:ln>
                <a:solidFill>
                  <a:schemeClr val="tx1"/>
                </a:solidFill>
                <a:effectLst/>
                <a:uLnTx/>
                <a:uFillTx/>
                <a:latin typeface="Arial" panose="020B0604020202020204" pitchFamily="34" charset="0"/>
                <a:ea typeface="宋体" panose="02010600030101010101" pitchFamily="2" charset="-122"/>
                <a:cs typeface="+mn-cs"/>
              </a:rPr>
              <a:t>2</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r>
            <a:b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b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0 + … + 1×2</a:t>
            </a:r>
            <a:r>
              <a:rPr kumimoji="0" lang="en-US" altLang="zh-CN" sz="2400" b="0" i="0" u="none" strike="noStrike" kern="1200" cap="none" spc="0" normalizeH="0" baseline="30000" noProof="0" dirty="0">
                <a:ln>
                  <a:noFill/>
                </a:ln>
                <a:solidFill>
                  <a:schemeClr val="tx1"/>
                </a:solidFill>
                <a:effectLst/>
                <a:uLnTx/>
                <a:uFillTx/>
                <a:latin typeface="Arial" panose="020B0604020202020204" pitchFamily="34" charset="0"/>
                <a:ea typeface="宋体" panose="02010600030101010101" pitchFamily="2" charset="-122"/>
                <a:cs typeface="+mn-cs"/>
              </a:rPr>
              <a:t>3</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+ 0×2</a:t>
            </a:r>
            <a:r>
              <a:rPr kumimoji="0" lang="en-US" altLang="zh-CN" sz="2400" b="0" i="0" u="none" strike="noStrike" kern="1200" cap="none" spc="0" normalizeH="0" baseline="30000" noProof="0" dirty="0">
                <a:ln>
                  <a:noFill/>
                </a:ln>
                <a:solidFill>
                  <a:schemeClr val="tx1"/>
                </a:solidFill>
                <a:effectLst/>
                <a:uLnTx/>
                <a:uFillTx/>
                <a:latin typeface="Arial" panose="020B0604020202020204" pitchFamily="34" charset="0"/>
                <a:ea typeface="宋体" panose="02010600030101010101" pitchFamily="2" charset="-122"/>
                <a:cs typeface="+mn-cs"/>
              </a:rPr>
              <a:t>2</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+1×2</a:t>
            </a:r>
            <a:r>
              <a:rPr kumimoji="0" lang="en-US" altLang="zh-CN" sz="2400" b="0" i="0" u="none" strike="noStrike" kern="1200" cap="none" spc="0" normalizeH="0" baseline="30000" noProof="0" dirty="0">
                <a:ln>
                  <a:noFill/>
                </a:ln>
                <a:solidFill>
                  <a:schemeClr val="tx1"/>
                </a:solidFill>
                <a:effectLst/>
                <a:uLnTx/>
                <a:uFillTx/>
                <a:latin typeface="Arial" panose="020B0604020202020204" pitchFamily="34" charset="0"/>
                <a:ea typeface="宋体" panose="02010600030101010101" pitchFamily="2" charset="-122"/>
                <a:cs typeface="+mn-cs"/>
              </a:rPr>
              <a:t>1</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+1×2</a:t>
            </a:r>
            <a:r>
              <a:rPr kumimoji="0" lang="en-US" altLang="zh-CN" sz="2400" b="0" i="0" u="none" strike="noStrike" kern="1200" cap="none" spc="0" normalizeH="0" baseline="30000" noProof="0" dirty="0">
                <a:ln>
                  <a:noFill/>
                </a:ln>
                <a:solidFill>
                  <a:schemeClr val="tx1"/>
                </a:solidFill>
                <a:effectLst/>
                <a:uLnTx/>
                <a:uFillTx/>
                <a:latin typeface="Arial" panose="020B0604020202020204" pitchFamily="34" charset="0"/>
                <a:ea typeface="宋体" panose="02010600030101010101" pitchFamily="2" charset="-122"/>
                <a:cs typeface="+mn-cs"/>
              </a:rPr>
              <a:t>0</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r>
            <a:b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b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0 + … + 8 + 0 + 2 + 1 = 11</a:t>
            </a:r>
            <a:r>
              <a:rPr kumimoji="0" lang="en-US" altLang="zh-CN" sz="2400" b="0" i="0" u="none" strike="noStrike" kern="1200" cap="none" spc="0" normalizeH="0" baseline="-25000" noProof="0" dirty="0">
                <a:ln>
                  <a:noFill/>
                </a:ln>
                <a:solidFill>
                  <a:schemeClr val="tx1"/>
                </a:solidFill>
                <a:effectLst/>
                <a:uLnTx/>
                <a:uFillTx/>
                <a:latin typeface="Arial" panose="020B0604020202020204" pitchFamily="34" charset="0"/>
                <a:ea typeface="宋体" panose="02010600030101010101" pitchFamily="2" charset="-122"/>
                <a:cs typeface="+mn-cs"/>
              </a:rPr>
              <a:t>10</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使用</a:t>
            </a:r>
            <a:r>
              <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32</a:t>
            </a: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位</a:t>
            </a:r>
            <a:endPar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a:pP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0 to +4,294,967,295</a:t>
            </a:r>
          </a:p>
        </p:txBody>
      </p:sp>
      <p:sp>
        <p:nvSpPr>
          <p:cNvPr id="3" name="Text Box 7"/>
          <p:cNvSpPr txBox="1"/>
          <p:nvPr/>
        </p:nvSpPr>
        <p:spPr>
          <a:xfrm rot="5400000">
            <a:off x="7024688" y="1747838"/>
            <a:ext cx="38671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chemeClr val="folHlink"/>
                </a:solidFill>
                <a:latin typeface="Arial" panose="020B0604020202020204" pitchFamily="34" charset="0"/>
                <a:ea typeface="宋体" panose="02010600030101010101" pitchFamily="2" charset="-122"/>
              </a:rPr>
              <a:t>§2.4 Signed and Unsigned Numbers</a:t>
            </a:r>
          </a:p>
        </p:txBody>
      </p:sp>
      <p:sp>
        <p:nvSpPr>
          <p:cNvPr id="31751" name="矩形标注 7"/>
          <p:cNvSpPr/>
          <p:nvPr/>
        </p:nvSpPr>
        <p:spPr>
          <a:xfrm>
            <a:off x="6072188" y="71438"/>
            <a:ext cx="2643187" cy="1571625"/>
          </a:xfrm>
          <a:prstGeom prst="wedgeRectCallout">
            <a:avLst>
              <a:gd name="adj1" fmla="val -59759"/>
              <a:gd name="adj2" fmla="val -18319"/>
            </a:avLst>
          </a:prstGeom>
          <a:solidFill>
            <a:schemeClr val="accent1"/>
          </a:solidFill>
          <a:ln w="9525" cap="flat" cmpd="sng">
            <a:solidFill>
              <a:schemeClr val="tx1"/>
            </a:solidFill>
            <a:prstDash val="solid"/>
            <a:round/>
            <a:headEnd type="none" w="med" len="med"/>
            <a:tailEnd type="none" w="med" len="med"/>
          </a:ln>
        </p:spPr>
        <p:txBody>
          <a:bodyPr anchor="t"/>
          <a:lstStyle/>
          <a:p>
            <a:pPr lvl="0" indent="0" eaLnBrk="0" hangingPunct="0"/>
            <a:r>
              <a:rPr lang="zh-CN" altLang="en-US" sz="2400" dirty="0">
                <a:latin typeface="Arial" panose="020B0604020202020204" pitchFamily="34" charset="0"/>
                <a:ea typeface="宋体" panose="02010600030101010101" pitchFamily="2" charset="-122"/>
              </a:rPr>
              <a:t>所有带</a:t>
            </a:r>
            <a:r>
              <a:rPr lang="en-US" altLang="zh-CN" sz="2400" b="1" dirty="0">
                <a:solidFill>
                  <a:srgbClr val="FF0000"/>
                </a:solidFill>
                <a:latin typeface="Arial" panose="020B0604020202020204" pitchFamily="34" charset="0"/>
                <a:ea typeface="宋体" panose="02010600030101010101" pitchFamily="2" charset="-122"/>
              </a:rPr>
              <a:t>**</a:t>
            </a:r>
            <a:r>
              <a:rPr lang="zh-CN" altLang="en-US" sz="2400" b="1" dirty="0">
                <a:solidFill>
                  <a:srgbClr val="FF0000"/>
                </a:solidFill>
                <a:latin typeface="Arial" panose="020B0604020202020204" pitchFamily="34" charset="0"/>
                <a:ea typeface="宋体" panose="02010600030101010101" pitchFamily="2" charset="-122"/>
              </a:rPr>
              <a:t>的浅灰色</a:t>
            </a:r>
            <a:r>
              <a:rPr lang="zh-CN" altLang="en-US" sz="2400" dirty="0">
                <a:latin typeface="Arial" panose="020B0604020202020204" pitchFamily="34" charset="0"/>
                <a:ea typeface="宋体" panose="02010600030101010101" pitchFamily="2" charset="-122"/>
              </a:rPr>
              <a:t>标题内容均为</a:t>
            </a:r>
            <a:r>
              <a:rPr lang="zh-CN" altLang="en-US" sz="2400" b="1" dirty="0">
                <a:solidFill>
                  <a:srgbClr val="FF0000"/>
                </a:solidFill>
                <a:latin typeface="Arial" panose="020B0604020202020204" pitchFamily="34" charset="0"/>
                <a:ea typeface="宋体" panose="02010600030101010101" pitchFamily="2" charset="-122"/>
              </a:rPr>
              <a:t>系统</a:t>
            </a:r>
            <a:r>
              <a:rPr lang="en-US" altLang="zh-CN" sz="2400" b="1" dirty="0">
                <a:solidFill>
                  <a:srgbClr val="FF0000"/>
                </a:solidFill>
                <a:latin typeface="Arial" panose="020B0604020202020204" pitchFamily="34" charset="0"/>
                <a:ea typeface="宋体" panose="02010600030101010101" pitchFamily="2" charset="-122"/>
              </a:rPr>
              <a:t>2</a:t>
            </a:r>
            <a:r>
              <a:rPr lang="zh-CN" altLang="en-US" sz="2400" dirty="0">
                <a:latin typeface="Arial" panose="020B0604020202020204" pitchFamily="34" charset="0"/>
                <a:ea typeface="宋体" panose="02010600030101010101" pitchFamily="2" charset="-122"/>
              </a:rPr>
              <a:t>内容，已学过，遗忘者请</a:t>
            </a:r>
            <a:r>
              <a:rPr lang="zh-CN" altLang="en-US" sz="2400" b="1" dirty="0">
                <a:solidFill>
                  <a:srgbClr val="FF0000"/>
                </a:solidFill>
                <a:latin typeface="Arial" panose="020B0604020202020204" pitchFamily="34" charset="0"/>
                <a:ea typeface="宋体" panose="02010600030101010101" pitchFamily="2" charset="-122"/>
              </a:rPr>
              <a:t>自学</a:t>
            </a:r>
            <a:r>
              <a:rPr lang="zh-CN" altLang="en-US" sz="2400" dirty="0">
                <a:latin typeface="Arial" panose="020B0604020202020204" pitchFamily="34" charset="0"/>
                <a:ea typeface="宋体" panose="02010600030101010101" pitchFamily="2" charset="-122"/>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18</a:t>
            </a:fld>
            <a:endParaRPr lang="en-AU" altLang="zh-CN" sz="1400" b="1" dirty="0">
              <a:ea typeface="宋体" panose="02010600030101010101" pitchFamily="2" charset="-122"/>
            </a:endParaRPr>
          </a:p>
        </p:txBody>
      </p:sp>
      <p:sp>
        <p:nvSpPr>
          <p:cNvPr id="33795" name="Rectangle 6"/>
          <p:cNvSpPr>
            <a:spLocks noGrp="1" noChangeArrowheads="1"/>
          </p:cNvSpPr>
          <p:nvPr>
            <p:ph type="title"/>
          </p:nvPr>
        </p:nvSpPr>
        <p:spPr>
          <a:xfrm>
            <a:off x="684213" y="238125"/>
            <a:ext cx="8259763" cy="708025"/>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bg1">
                    <a:lumMod val="85000"/>
                  </a:schemeClr>
                </a:solidFill>
                <a:effectLst/>
                <a:uLnTx/>
                <a:uFillTx/>
                <a:latin typeface="+mj-lt"/>
                <a:ea typeface="宋体" panose="02010600030101010101" pitchFamily="2" charset="-122"/>
                <a:cs typeface="+mj-cs"/>
              </a:rPr>
              <a:t>**</a:t>
            </a:r>
            <a:r>
              <a:rPr kumimoji="0" lang="en-US" altLang="zh-CN" sz="4000" b="1" i="0" u="none" strike="noStrike" kern="0" cap="none" spc="0" normalizeH="0" baseline="0" noProof="0" dirty="0" smtClean="0">
                <a:ln>
                  <a:noFill/>
                </a:ln>
                <a:solidFill>
                  <a:schemeClr val="bg1">
                    <a:lumMod val="85000"/>
                  </a:schemeClr>
                </a:solidFill>
                <a:effectLst/>
                <a:uLnTx/>
                <a:uFillTx/>
                <a:latin typeface="+mj-lt"/>
                <a:ea typeface="宋体" panose="02010600030101010101" pitchFamily="2" charset="-122"/>
                <a:cs typeface="+mj-cs"/>
              </a:rPr>
              <a:t>2</a:t>
            </a:r>
            <a:r>
              <a:rPr kumimoji="0" lang="zh-CN" altLang="en-US" sz="4000" b="1" i="0" u="none" strike="noStrike" kern="0" cap="none" spc="0" normalizeH="0" baseline="0" noProof="0" dirty="0" smtClean="0">
                <a:ln>
                  <a:noFill/>
                </a:ln>
                <a:solidFill>
                  <a:schemeClr val="bg1">
                    <a:lumMod val="85000"/>
                  </a:schemeClr>
                </a:solidFill>
                <a:effectLst/>
                <a:uLnTx/>
                <a:uFillTx/>
                <a:latin typeface="+mj-lt"/>
                <a:ea typeface="宋体" panose="02010600030101010101" pitchFamily="2" charset="-122"/>
                <a:cs typeface="+mj-cs"/>
              </a:rPr>
              <a:t>进制补码有符号整数</a:t>
            </a:r>
            <a:endParaRPr kumimoji="0" lang="en-AU" altLang="zh-CN" sz="4000" b="1" i="0" u="none" strike="noStrike" kern="0" cap="none" spc="0" normalizeH="0" baseline="0" noProof="0" dirty="0" smtClean="0">
              <a:ln>
                <a:noFill/>
              </a:ln>
              <a:solidFill>
                <a:schemeClr val="bg1">
                  <a:lumMod val="85000"/>
                </a:schemeClr>
              </a:solidFill>
              <a:effectLst/>
              <a:uLnTx/>
              <a:uFillTx/>
              <a:latin typeface="+mj-lt"/>
              <a:ea typeface="宋体" panose="02010600030101010101" pitchFamily="2" charset="-122"/>
              <a:cs typeface="+mj-cs"/>
            </a:endParaRPr>
          </a:p>
        </p:txBody>
      </p:sp>
      <p:sp>
        <p:nvSpPr>
          <p:cNvPr id="2" name="Rectangle 7"/>
          <p:cNvSpPr>
            <a:spLocks noGrp="1"/>
          </p:cNvSpPr>
          <p:nvPr>
            <p:ph idx="1"/>
          </p:nvPr>
        </p:nvSpPr>
        <p:spPr>
          <a:xfrm>
            <a:off x="684213" y="1125538"/>
            <a:ext cx="8270875" cy="647700"/>
          </a:xfrm>
          <a:ln/>
        </p:spPr>
        <p:txBody>
          <a:bodyPr wrap="square" lIns="91440" tIns="45720" rIns="91440" bIns="45720" anchor="t"/>
          <a:lstStyle/>
          <a:p>
            <a:pPr eaLnBrk="1" hangingPunct="1"/>
            <a:r>
              <a:rPr lang="zh-CN" altLang="en-US" dirty="0">
                <a:ea typeface="宋体" panose="02010600030101010101" pitchFamily="2" charset="-122"/>
              </a:rPr>
              <a:t>给一个</a:t>
            </a:r>
            <a:r>
              <a:rPr lang="en-US" altLang="zh-CN" dirty="0">
                <a:ea typeface="宋体" panose="02010600030101010101" pitchFamily="2" charset="-122"/>
              </a:rPr>
              <a:t>n</a:t>
            </a:r>
            <a:r>
              <a:rPr lang="zh-CN" altLang="en-US" dirty="0">
                <a:ea typeface="宋体" panose="02010600030101010101" pitchFamily="2" charset="-122"/>
              </a:rPr>
              <a:t>位数</a:t>
            </a:r>
            <a:endParaRPr lang="en-AU" altLang="zh-CN" dirty="0">
              <a:ea typeface="宋体" panose="02010600030101010101" pitchFamily="2" charset="-122"/>
            </a:endParaRPr>
          </a:p>
        </p:txBody>
      </p:sp>
      <p:graphicFrame>
        <p:nvGraphicFramePr>
          <p:cNvPr id="33796" name="Object 4"/>
          <p:cNvGraphicFramePr>
            <a:graphicFrameLocks/>
          </p:cNvGraphicFramePr>
          <p:nvPr/>
        </p:nvGraphicFramePr>
        <p:xfrm>
          <a:off x="1433513" y="1844675"/>
          <a:ext cx="6223000" cy="579438"/>
        </p:xfrm>
        <a:graphic>
          <a:graphicData uri="http://schemas.openxmlformats.org/presentationml/2006/ole">
            <mc:AlternateContent xmlns:mc="http://schemas.openxmlformats.org/markup-compatibility/2006">
              <mc:Choice xmlns:v="urn:schemas-microsoft-com:vml" Requires="v">
                <p:oleObj spid="_x0000_s44105" r:id="rId4" imgW="2591117" imgH="241617" progId="Equation.3">
                  <p:embed/>
                </p:oleObj>
              </mc:Choice>
              <mc:Fallback>
                <p:oleObj r:id="rId4" imgW="2591117" imgH="241617" progId="Equation.3">
                  <p:embed/>
                  <p:pic>
                    <p:nvPicPr>
                      <p:cNvPr id="0"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3513" y="1844675"/>
                        <a:ext cx="6223000" cy="579438"/>
                      </a:xfrm>
                      <a:prstGeom prst="rect">
                        <a:avLst/>
                      </a:prstGeom>
                      <a:solidFill>
                        <a:srgbClr val="ECEAAC"/>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3798" name="Rectangle 5"/>
          <p:cNvSpPr>
            <a:spLocks noChangeArrowheads="1"/>
          </p:cNvSpPr>
          <p:nvPr/>
        </p:nvSpPr>
        <p:spPr bwMode="auto">
          <a:xfrm>
            <a:off x="684213" y="2565400"/>
            <a:ext cx="8270875" cy="3455988"/>
          </a:xfrm>
          <a:prstGeom prst="rect">
            <a:avLst/>
          </a:prstGeom>
          <a:noFill/>
          <a:ln>
            <a:noFill/>
          </a:ln>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范围</a:t>
            </a:r>
            <a:r>
              <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–2</a:t>
            </a:r>
            <a:r>
              <a:rPr kumimoji="0" lang="en-US" altLang="zh-CN" sz="3200" b="0" i="0" u="none" strike="noStrike" kern="1200" cap="none" spc="0" normalizeH="0" baseline="30000" noProof="0" dirty="0">
                <a:ln>
                  <a:noFill/>
                </a:ln>
                <a:solidFill>
                  <a:schemeClr val="tx1"/>
                </a:solidFill>
                <a:effectLst/>
                <a:uLnTx/>
                <a:uFillTx/>
                <a:latin typeface="Arial" panose="020B0604020202020204" pitchFamily="34" charset="0"/>
                <a:ea typeface="宋体" panose="02010600030101010101" pitchFamily="2" charset="-122"/>
                <a:cs typeface="+mn-cs"/>
              </a:rPr>
              <a:t>n – 1</a:t>
            </a:r>
            <a:r>
              <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to +2</a:t>
            </a:r>
            <a:r>
              <a:rPr kumimoji="0" lang="en-US" altLang="zh-CN" sz="3200" b="0" i="0" u="none" strike="noStrike" kern="1200" cap="none" spc="0" normalizeH="0" baseline="30000" noProof="0" dirty="0">
                <a:ln>
                  <a:noFill/>
                </a:ln>
                <a:solidFill>
                  <a:schemeClr val="tx1"/>
                </a:solidFill>
                <a:effectLst/>
                <a:uLnTx/>
                <a:uFillTx/>
                <a:latin typeface="Arial" panose="020B0604020202020204" pitchFamily="34" charset="0"/>
                <a:ea typeface="宋体" panose="02010600030101010101" pitchFamily="2" charset="-122"/>
                <a:cs typeface="+mn-cs"/>
              </a:rPr>
              <a:t>n – 1</a:t>
            </a:r>
            <a:r>
              <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1</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举例</a:t>
            </a:r>
            <a:endPar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1111 1111 1111 1111 1111 1111 1111 1100</a:t>
            </a:r>
            <a:r>
              <a:rPr kumimoji="0" lang="en-US" altLang="zh-CN" sz="2400" b="0" i="0" u="none" strike="noStrike" kern="1200" cap="none" spc="0" normalizeH="0" baseline="-25000" noProof="0" dirty="0">
                <a:ln>
                  <a:noFill/>
                </a:ln>
                <a:solidFill>
                  <a:schemeClr val="tx1"/>
                </a:solidFill>
                <a:effectLst/>
                <a:uLnTx/>
                <a:uFillTx/>
                <a:latin typeface="Arial" panose="020B0604020202020204" pitchFamily="34" charset="0"/>
                <a:ea typeface="宋体" panose="02010600030101010101" pitchFamily="2" charset="-122"/>
                <a:cs typeface="+mn-cs"/>
              </a:rPr>
              <a:t>2</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r>
            <a:b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b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–1×2</a:t>
            </a:r>
            <a:r>
              <a:rPr kumimoji="0" lang="en-US" altLang="zh-CN" sz="2400" b="0" i="0" u="none" strike="noStrike" kern="1200" cap="none" spc="0" normalizeH="0" baseline="30000" noProof="0" dirty="0">
                <a:ln>
                  <a:noFill/>
                </a:ln>
                <a:solidFill>
                  <a:schemeClr val="tx1"/>
                </a:solidFill>
                <a:effectLst/>
                <a:uLnTx/>
                <a:uFillTx/>
                <a:latin typeface="Arial" panose="020B0604020202020204" pitchFamily="34" charset="0"/>
                <a:ea typeface="宋体" panose="02010600030101010101" pitchFamily="2" charset="-122"/>
                <a:cs typeface="+mn-cs"/>
              </a:rPr>
              <a:t>31</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+ 1×2</a:t>
            </a:r>
            <a:r>
              <a:rPr kumimoji="0" lang="en-US" altLang="zh-CN" sz="2400" b="0" i="0" u="none" strike="noStrike" kern="1200" cap="none" spc="0" normalizeH="0" baseline="30000" noProof="0" dirty="0">
                <a:ln>
                  <a:noFill/>
                </a:ln>
                <a:solidFill>
                  <a:schemeClr val="tx1"/>
                </a:solidFill>
                <a:effectLst/>
                <a:uLnTx/>
                <a:uFillTx/>
                <a:latin typeface="Arial" panose="020B0604020202020204" pitchFamily="34" charset="0"/>
                <a:ea typeface="宋体" panose="02010600030101010101" pitchFamily="2" charset="-122"/>
                <a:cs typeface="+mn-cs"/>
              </a:rPr>
              <a:t>30</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 + 1×2</a:t>
            </a:r>
            <a:r>
              <a:rPr kumimoji="0" lang="en-US" altLang="zh-CN" sz="2400" b="0" i="0" u="none" strike="noStrike" kern="1200" cap="none" spc="0" normalizeH="0" baseline="30000" noProof="0" dirty="0">
                <a:ln>
                  <a:noFill/>
                </a:ln>
                <a:solidFill>
                  <a:schemeClr val="tx1"/>
                </a:solidFill>
                <a:effectLst/>
                <a:uLnTx/>
                <a:uFillTx/>
                <a:latin typeface="Arial" panose="020B0604020202020204" pitchFamily="34" charset="0"/>
                <a:ea typeface="宋体" panose="02010600030101010101" pitchFamily="2" charset="-122"/>
                <a:cs typeface="+mn-cs"/>
              </a:rPr>
              <a:t>2</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+0×2</a:t>
            </a:r>
            <a:r>
              <a:rPr kumimoji="0" lang="en-US" altLang="zh-CN" sz="2400" b="0" i="0" u="none" strike="noStrike" kern="1200" cap="none" spc="0" normalizeH="0" baseline="30000" noProof="0" dirty="0">
                <a:ln>
                  <a:noFill/>
                </a:ln>
                <a:solidFill>
                  <a:schemeClr val="tx1"/>
                </a:solidFill>
                <a:effectLst/>
                <a:uLnTx/>
                <a:uFillTx/>
                <a:latin typeface="Arial" panose="020B0604020202020204" pitchFamily="34" charset="0"/>
                <a:ea typeface="宋体" panose="02010600030101010101" pitchFamily="2" charset="-122"/>
                <a:cs typeface="+mn-cs"/>
              </a:rPr>
              <a:t>1</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+0×2</a:t>
            </a:r>
            <a:r>
              <a:rPr kumimoji="0" lang="en-US" altLang="zh-CN" sz="2400" b="0" i="0" u="none" strike="noStrike" kern="1200" cap="none" spc="0" normalizeH="0" baseline="30000" noProof="0" dirty="0">
                <a:ln>
                  <a:noFill/>
                </a:ln>
                <a:solidFill>
                  <a:schemeClr val="tx1"/>
                </a:solidFill>
                <a:effectLst/>
                <a:uLnTx/>
                <a:uFillTx/>
                <a:latin typeface="Arial" panose="020B0604020202020204" pitchFamily="34" charset="0"/>
                <a:ea typeface="宋体" panose="02010600030101010101" pitchFamily="2" charset="-122"/>
                <a:cs typeface="+mn-cs"/>
              </a:rPr>
              <a:t>0</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r>
            <a:b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b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–2,147,483,648 + 2,147,483,644 = –4</a:t>
            </a:r>
            <a:r>
              <a:rPr kumimoji="0" lang="en-US" altLang="zh-CN" sz="2400" b="0" i="0" u="none" strike="noStrike" kern="1200" cap="none" spc="0" normalizeH="0" baseline="-25000" noProof="0" dirty="0">
                <a:ln>
                  <a:noFill/>
                </a:ln>
                <a:solidFill>
                  <a:schemeClr val="tx1"/>
                </a:solidFill>
                <a:effectLst/>
                <a:uLnTx/>
                <a:uFillTx/>
                <a:latin typeface="Arial" panose="020B0604020202020204" pitchFamily="34" charset="0"/>
                <a:ea typeface="宋体" panose="02010600030101010101" pitchFamily="2" charset="-122"/>
                <a:cs typeface="+mn-cs"/>
              </a:rPr>
              <a:t>10</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使用</a:t>
            </a:r>
            <a:r>
              <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32</a:t>
            </a: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位</a:t>
            </a:r>
            <a:endPar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a:pP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–2,147,483,648 to +2,147,483,647</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19</a:t>
            </a:fld>
            <a:endParaRPr lang="en-AU" altLang="zh-CN" sz="1400" b="1" dirty="0">
              <a:ea typeface="宋体" panose="02010600030101010101" pitchFamily="2" charset="-122"/>
            </a:endParaRPr>
          </a:p>
        </p:txBody>
      </p:sp>
      <p:sp>
        <p:nvSpPr>
          <p:cNvPr id="35843" name="Rectangle 4"/>
          <p:cNvSpPr>
            <a:spLocks noGrp="1" noChangeArrowheads="1"/>
          </p:cNvSpPr>
          <p:nvPr>
            <p:ph type="title"/>
          </p:nvPr>
        </p:nvSpPr>
        <p:spPr>
          <a:xfrm>
            <a:off x="684213" y="206375"/>
            <a:ext cx="8259763" cy="701675"/>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bg1">
                    <a:lumMod val="85000"/>
                  </a:schemeClr>
                </a:solidFill>
                <a:effectLst/>
                <a:uLnTx/>
                <a:uFillTx/>
                <a:latin typeface="+mj-lt"/>
                <a:ea typeface="宋体" panose="02010600030101010101" pitchFamily="2" charset="-122"/>
                <a:cs typeface="+mj-cs"/>
              </a:rPr>
              <a:t>**</a:t>
            </a:r>
            <a:r>
              <a:rPr kumimoji="0" lang="en-US" altLang="zh-CN" sz="4000" b="1" i="0" u="none" strike="noStrike" kern="0" cap="none" spc="0" normalizeH="0" baseline="0" noProof="0" dirty="0" smtClean="0">
                <a:ln>
                  <a:noFill/>
                </a:ln>
                <a:solidFill>
                  <a:schemeClr val="bg1">
                    <a:lumMod val="85000"/>
                  </a:schemeClr>
                </a:solidFill>
                <a:effectLst/>
                <a:uLnTx/>
                <a:uFillTx/>
                <a:latin typeface="+mj-lt"/>
                <a:ea typeface="宋体" panose="02010600030101010101" pitchFamily="2" charset="-122"/>
                <a:cs typeface="+mj-cs"/>
              </a:rPr>
              <a:t>2</a:t>
            </a:r>
            <a:r>
              <a:rPr kumimoji="0" lang="zh-CN" altLang="en-US" sz="4000" b="1" i="0" u="none" strike="noStrike" kern="0" cap="none" spc="0" normalizeH="0" baseline="0" noProof="0" dirty="0" smtClean="0">
                <a:ln>
                  <a:noFill/>
                </a:ln>
                <a:solidFill>
                  <a:schemeClr val="bg1">
                    <a:lumMod val="85000"/>
                  </a:schemeClr>
                </a:solidFill>
                <a:effectLst/>
                <a:uLnTx/>
                <a:uFillTx/>
                <a:latin typeface="+mj-lt"/>
                <a:ea typeface="宋体" panose="02010600030101010101" pitchFamily="2" charset="-122"/>
                <a:cs typeface="+mj-cs"/>
              </a:rPr>
              <a:t>进制补码有符号整数</a:t>
            </a:r>
            <a:endParaRPr kumimoji="0" lang="en-AU" altLang="zh-CN" sz="4000" b="1" i="0" u="none" strike="noStrike" kern="0" cap="none" spc="0" normalizeH="0" baseline="0" noProof="0" dirty="0" smtClean="0">
              <a:ln>
                <a:noFill/>
              </a:ln>
              <a:solidFill>
                <a:schemeClr val="bg1">
                  <a:lumMod val="85000"/>
                </a:schemeClr>
              </a:solidFill>
              <a:effectLst/>
              <a:uLnTx/>
              <a:uFillTx/>
              <a:latin typeface="+mj-lt"/>
              <a:ea typeface="宋体" panose="02010600030101010101" pitchFamily="2" charset="-122"/>
              <a:cs typeface="+mj-cs"/>
            </a:endParaRPr>
          </a:p>
        </p:txBody>
      </p:sp>
      <p:sp>
        <p:nvSpPr>
          <p:cNvPr id="2" name="Rectangle 5"/>
          <p:cNvSpPr>
            <a:spLocks noGrp="1"/>
          </p:cNvSpPr>
          <p:nvPr>
            <p:ph idx="1"/>
          </p:nvPr>
        </p:nvSpPr>
        <p:spPr>
          <a:ln/>
        </p:spPr>
        <p:txBody>
          <a:bodyPr wrap="square" lIns="91440" tIns="45720" rIns="91440" bIns="45720" anchor="t"/>
          <a:lstStyle/>
          <a:p>
            <a:pPr defTabSz="0" eaLnBrk="1" hangingPunct="1">
              <a:lnSpc>
                <a:spcPct val="90000"/>
              </a:lnSpc>
              <a:tabLst>
                <a:tab pos="1341755" algn="l"/>
                <a:tab pos="2875280" algn="l"/>
              </a:tabLst>
            </a:pPr>
            <a:r>
              <a:rPr lang="zh-CN" altLang="en-US" sz="2800" dirty="0">
                <a:ea typeface="宋体" panose="02010600030101010101" pitchFamily="2" charset="-122"/>
              </a:rPr>
              <a:t>第</a:t>
            </a:r>
            <a:r>
              <a:rPr lang="en-US" altLang="zh-CN" sz="2800" dirty="0">
                <a:ea typeface="宋体" panose="02010600030101010101" pitchFamily="2" charset="-122"/>
              </a:rPr>
              <a:t>31</a:t>
            </a:r>
            <a:r>
              <a:rPr lang="zh-CN" altLang="en-US" sz="2800" dirty="0">
                <a:ea typeface="宋体" panose="02010600030101010101" pitchFamily="2" charset="-122"/>
              </a:rPr>
              <a:t>位是符号位</a:t>
            </a:r>
            <a:endParaRPr lang="en-US" altLang="zh-CN" sz="2800" dirty="0">
              <a:ea typeface="宋体" panose="02010600030101010101" pitchFamily="2" charset="-122"/>
            </a:endParaRPr>
          </a:p>
          <a:p>
            <a:pPr lvl="1" defTabSz="0" eaLnBrk="1" hangingPunct="1">
              <a:lnSpc>
                <a:spcPct val="90000"/>
              </a:lnSpc>
              <a:tabLst>
                <a:tab pos="1341755" algn="l"/>
                <a:tab pos="2875280" algn="l"/>
              </a:tabLst>
            </a:pPr>
            <a:r>
              <a:rPr lang="en-US" altLang="zh-CN" sz="2400" dirty="0">
                <a:ea typeface="宋体" panose="02010600030101010101" pitchFamily="2" charset="-122"/>
              </a:rPr>
              <a:t>1 </a:t>
            </a:r>
            <a:r>
              <a:rPr lang="zh-CN" altLang="en-US" sz="2400" dirty="0">
                <a:ea typeface="宋体" panose="02010600030101010101" pitchFamily="2" charset="-122"/>
              </a:rPr>
              <a:t>表示负数</a:t>
            </a:r>
            <a:endParaRPr lang="en-US" altLang="zh-CN" sz="2400" dirty="0">
              <a:ea typeface="宋体" panose="02010600030101010101" pitchFamily="2" charset="-122"/>
            </a:endParaRPr>
          </a:p>
          <a:p>
            <a:pPr lvl="1" defTabSz="0" eaLnBrk="1" hangingPunct="1">
              <a:lnSpc>
                <a:spcPct val="90000"/>
              </a:lnSpc>
              <a:tabLst>
                <a:tab pos="1341755" algn="l"/>
                <a:tab pos="2875280" algn="l"/>
              </a:tabLst>
            </a:pPr>
            <a:r>
              <a:rPr lang="en-US" altLang="zh-CN" sz="2400" dirty="0">
                <a:ea typeface="宋体" panose="02010600030101010101" pitchFamily="2" charset="-122"/>
              </a:rPr>
              <a:t>0 </a:t>
            </a:r>
            <a:r>
              <a:rPr lang="zh-CN" altLang="en-US" sz="2400" dirty="0">
                <a:ea typeface="宋体" panose="02010600030101010101" pitchFamily="2" charset="-122"/>
              </a:rPr>
              <a:t>表示非负数</a:t>
            </a:r>
            <a:endParaRPr lang="en-US" altLang="zh-CN" sz="2400" dirty="0">
              <a:ea typeface="宋体" panose="02010600030101010101" pitchFamily="2" charset="-122"/>
            </a:endParaRPr>
          </a:p>
          <a:p>
            <a:pPr defTabSz="0" eaLnBrk="1" hangingPunct="1">
              <a:lnSpc>
                <a:spcPct val="90000"/>
              </a:lnSpc>
              <a:tabLst>
                <a:tab pos="1341755" algn="l"/>
                <a:tab pos="2875280" algn="l"/>
              </a:tabLst>
            </a:pPr>
            <a:r>
              <a:rPr lang="en-AU" altLang="zh-CN" sz="2800" dirty="0">
                <a:ea typeface="宋体" panose="02010600030101010101" pitchFamily="2" charset="-122"/>
              </a:rPr>
              <a:t>–(–2</a:t>
            </a:r>
            <a:r>
              <a:rPr lang="en-AU" altLang="zh-CN" sz="2800" baseline="30000" dirty="0">
                <a:ea typeface="宋体" panose="02010600030101010101" pitchFamily="2" charset="-122"/>
              </a:rPr>
              <a:t>n – 1</a:t>
            </a:r>
            <a:r>
              <a:rPr lang="en-AU" altLang="zh-CN" sz="2800" dirty="0">
                <a:ea typeface="宋体" panose="02010600030101010101" pitchFamily="2" charset="-122"/>
              </a:rPr>
              <a:t>) </a:t>
            </a:r>
            <a:r>
              <a:rPr lang="zh-CN" altLang="en-US" sz="2800" dirty="0">
                <a:ea typeface="宋体" panose="02010600030101010101" pitchFamily="2" charset="-122"/>
              </a:rPr>
              <a:t>不能够被表示</a:t>
            </a:r>
            <a:endParaRPr lang="en-AU" altLang="zh-CN" sz="2800" dirty="0">
              <a:ea typeface="宋体" panose="02010600030101010101" pitchFamily="2" charset="-122"/>
            </a:endParaRPr>
          </a:p>
          <a:p>
            <a:pPr defTabSz="0" eaLnBrk="1" hangingPunct="1">
              <a:lnSpc>
                <a:spcPct val="90000"/>
              </a:lnSpc>
              <a:tabLst>
                <a:tab pos="1341755" algn="l"/>
                <a:tab pos="2875280" algn="l"/>
              </a:tabLst>
            </a:pPr>
            <a:r>
              <a:rPr lang="zh-CN" altLang="en-US" sz="2800" dirty="0">
                <a:ea typeface="宋体" panose="02010600030101010101" pitchFamily="2" charset="-122"/>
              </a:rPr>
              <a:t>非负数具有相同的非负的二进制补码的表示形式。</a:t>
            </a:r>
            <a:endParaRPr lang="en-AU" altLang="zh-CN" sz="2800" dirty="0">
              <a:ea typeface="宋体" panose="02010600030101010101" pitchFamily="2" charset="-122"/>
            </a:endParaRPr>
          </a:p>
          <a:p>
            <a:pPr defTabSz="0" eaLnBrk="1" hangingPunct="1">
              <a:lnSpc>
                <a:spcPct val="90000"/>
              </a:lnSpc>
              <a:tabLst>
                <a:tab pos="1341755" algn="l"/>
                <a:tab pos="2875280" algn="l"/>
              </a:tabLst>
            </a:pPr>
            <a:r>
              <a:rPr lang="zh-CN" altLang="en-US" sz="2800" dirty="0">
                <a:ea typeface="宋体" panose="02010600030101010101" pitchFamily="2" charset="-122"/>
              </a:rPr>
              <a:t>一些特殊数</a:t>
            </a:r>
            <a:endParaRPr lang="en-US" altLang="zh-CN" sz="2800" dirty="0">
              <a:ea typeface="宋体" panose="02010600030101010101" pitchFamily="2" charset="-122"/>
            </a:endParaRPr>
          </a:p>
          <a:p>
            <a:pPr lvl="1" defTabSz="0" eaLnBrk="1" hangingPunct="1">
              <a:lnSpc>
                <a:spcPct val="90000"/>
              </a:lnSpc>
              <a:tabLst>
                <a:tab pos="1341755" algn="l"/>
                <a:tab pos="2875280" algn="l"/>
              </a:tabLst>
            </a:pPr>
            <a:r>
              <a:rPr lang="en-US" altLang="zh-CN" sz="2400" dirty="0">
                <a:ea typeface="宋体" panose="02010600030101010101" pitchFamily="2" charset="-122"/>
              </a:rPr>
              <a:t>  0:	0000 0000 … 0000</a:t>
            </a:r>
          </a:p>
          <a:p>
            <a:pPr lvl="1" defTabSz="0" eaLnBrk="1" hangingPunct="1">
              <a:lnSpc>
                <a:spcPct val="90000"/>
              </a:lnSpc>
              <a:tabLst>
                <a:tab pos="1341755" algn="l"/>
                <a:tab pos="2875280" algn="l"/>
              </a:tabLst>
            </a:pPr>
            <a:r>
              <a:rPr lang="en-AU" altLang="zh-CN" sz="2400" dirty="0">
                <a:ea typeface="宋体" panose="02010600030101010101" pitchFamily="2" charset="-122"/>
              </a:rPr>
              <a:t>–1:	1111 1111 … 1111</a:t>
            </a:r>
          </a:p>
          <a:p>
            <a:pPr lvl="1" defTabSz="0" eaLnBrk="1" hangingPunct="1">
              <a:lnSpc>
                <a:spcPct val="90000"/>
              </a:lnSpc>
              <a:tabLst>
                <a:tab pos="1341755" algn="l"/>
                <a:tab pos="2875280" algn="l"/>
              </a:tabLst>
            </a:pPr>
            <a:r>
              <a:rPr lang="zh-CN" altLang="en-US" sz="2400" dirty="0">
                <a:ea typeface="宋体" panose="02010600030101010101" pitchFamily="2" charset="-122"/>
              </a:rPr>
              <a:t>最大负数</a:t>
            </a:r>
            <a:r>
              <a:rPr lang="en-US" altLang="zh-CN" sz="2400" dirty="0">
                <a:ea typeface="宋体" panose="02010600030101010101" pitchFamily="2" charset="-122"/>
              </a:rPr>
              <a:t>:	1000 0000 … 0000</a:t>
            </a:r>
          </a:p>
          <a:p>
            <a:pPr lvl="1" defTabSz="0" eaLnBrk="1" hangingPunct="1">
              <a:lnSpc>
                <a:spcPct val="90000"/>
              </a:lnSpc>
              <a:tabLst>
                <a:tab pos="1341755" algn="l"/>
                <a:tab pos="2875280" algn="l"/>
              </a:tabLst>
            </a:pPr>
            <a:r>
              <a:rPr lang="zh-CN" altLang="en-US" sz="2400" dirty="0">
                <a:ea typeface="宋体" panose="02010600030101010101" pitchFamily="2" charset="-122"/>
              </a:rPr>
              <a:t>最大整数</a:t>
            </a:r>
            <a:r>
              <a:rPr lang="en-US" altLang="zh-CN" sz="2400" dirty="0">
                <a:ea typeface="宋体" panose="02010600030101010101" pitchFamily="2" charset="-122"/>
              </a:rPr>
              <a:t>:	0111 1111 … 1111</a:t>
            </a:r>
            <a:endParaRPr lang="en-AU"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2</a:t>
            </a:fld>
            <a:endParaRPr lang="en-AU" altLang="zh-CN" sz="1400" b="1" dirty="0">
              <a:ea typeface="宋体" panose="02010600030101010101" pitchFamily="2" charset="-122"/>
            </a:endParaRPr>
          </a:p>
        </p:txBody>
      </p:sp>
      <p:sp>
        <p:nvSpPr>
          <p:cNvPr id="7170"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指令集</a:t>
            </a:r>
            <a:endParaRPr lang="en-AU" altLang="zh-CN" dirty="0">
              <a:ea typeface="宋体" panose="02010600030101010101" pitchFamily="2" charset="-122"/>
            </a:endParaRPr>
          </a:p>
        </p:txBody>
      </p:sp>
      <p:sp>
        <p:nvSpPr>
          <p:cNvPr id="7171" name="Rectangle 3"/>
          <p:cNvSpPr>
            <a:spLocks noGrp="1"/>
          </p:cNvSpPr>
          <p:nvPr>
            <p:ph idx="1"/>
          </p:nvPr>
        </p:nvSpPr>
        <p:spPr>
          <a:ln/>
        </p:spPr>
        <p:txBody>
          <a:bodyPr wrap="square" lIns="91440" tIns="45720" rIns="91440" bIns="45720" anchor="t"/>
          <a:lstStyle/>
          <a:p>
            <a:pPr eaLnBrk="1" hangingPunct="1">
              <a:lnSpc>
                <a:spcPct val="90000"/>
              </a:lnSpc>
              <a:buClr>
                <a:schemeClr val="tx2"/>
              </a:buClr>
            </a:pPr>
            <a:r>
              <a:rPr lang="zh-CN" altLang="en-US" dirty="0">
                <a:ea typeface="宋体" panose="02010600030101010101" pitchFamily="2" charset="-122"/>
              </a:rPr>
              <a:t>一个计算机的指令表</a:t>
            </a:r>
            <a:endParaRPr lang="en-US" altLang="zh-CN" dirty="0">
              <a:ea typeface="宋体" panose="02010600030101010101" pitchFamily="2" charset="-122"/>
            </a:endParaRPr>
          </a:p>
          <a:p>
            <a:pPr eaLnBrk="1" hangingPunct="1">
              <a:lnSpc>
                <a:spcPct val="90000"/>
              </a:lnSpc>
              <a:buClr>
                <a:schemeClr val="tx2"/>
              </a:buClr>
            </a:pPr>
            <a:r>
              <a:rPr lang="zh-CN" altLang="en-US" dirty="0">
                <a:ea typeface="宋体" panose="02010600030101010101" pitchFamily="2" charset="-122"/>
              </a:rPr>
              <a:t>不同的计算机架构具有不同的指令集</a:t>
            </a:r>
            <a:endParaRPr lang="en-US" altLang="zh-CN" dirty="0">
              <a:ea typeface="宋体" panose="02010600030101010101" pitchFamily="2" charset="-122"/>
            </a:endParaRPr>
          </a:p>
          <a:p>
            <a:pPr lvl="1" eaLnBrk="1" hangingPunct="1">
              <a:lnSpc>
                <a:spcPct val="90000"/>
              </a:lnSpc>
              <a:buChar char="l"/>
            </a:pPr>
            <a:r>
              <a:rPr lang="zh-CN" altLang="en-US" dirty="0">
                <a:ea typeface="宋体" panose="02010600030101010101" pitchFamily="2" charset="-122"/>
              </a:rPr>
              <a:t>大部分都一样</a:t>
            </a:r>
            <a:endParaRPr lang="en-US" altLang="zh-CN" dirty="0">
              <a:ea typeface="宋体" panose="02010600030101010101" pitchFamily="2" charset="-122"/>
            </a:endParaRPr>
          </a:p>
          <a:p>
            <a:pPr eaLnBrk="1" hangingPunct="1">
              <a:lnSpc>
                <a:spcPct val="90000"/>
              </a:lnSpc>
              <a:buClr>
                <a:schemeClr val="tx2"/>
              </a:buClr>
            </a:pPr>
            <a:r>
              <a:rPr lang="zh-CN" altLang="en-US" dirty="0">
                <a:ea typeface="宋体" panose="02010600030101010101" pitchFamily="2" charset="-122"/>
              </a:rPr>
              <a:t>早期计算机的指令集非常简单</a:t>
            </a:r>
            <a:endParaRPr lang="en-US" altLang="zh-CN" dirty="0">
              <a:ea typeface="宋体" panose="02010600030101010101" pitchFamily="2" charset="-122"/>
            </a:endParaRPr>
          </a:p>
          <a:p>
            <a:pPr lvl="1" eaLnBrk="1" hangingPunct="1">
              <a:lnSpc>
                <a:spcPct val="90000"/>
              </a:lnSpc>
              <a:buChar char="l"/>
            </a:pPr>
            <a:r>
              <a:rPr lang="zh-CN" altLang="en-US" dirty="0">
                <a:ea typeface="宋体" panose="02010600030101010101" pitchFamily="2" charset="-122"/>
              </a:rPr>
              <a:t>简化实现</a:t>
            </a:r>
            <a:endParaRPr lang="en-US" altLang="zh-CN" dirty="0">
              <a:ea typeface="宋体" panose="02010600030101010101" pitchFamily="2" charset="-122"/>
            </a:endParaRPr>
          </a:p>
          <a:p>
            <a:pPr eaLnBrk="1" hangingPunct="1">
              <a:lnSpc>
                <a:spcPct val="90000"/>
              </a:lnSpc>
              <a:buClr>
                <a:schemeClr val="tx2"/>
              </a:buClr>
            </a:pPr>
            <a:r>
              <a:rPr lang="zh-CN" altLang="en-US" dirty="0">
                <a:ea typeface="宋体" panose="02010600030101010101" pitchFamily="2" charset="-122"/>
              </a:rPr>
              <a:t>许多现代计算机的指令集依然简单</a:t>
            </a:r>
            <a:endParaRPr lang="en-US" altLang="zh-CN" dirty="0">
              <a:ea typeface="宋体" panose="02010600030101010101" pitchFamily="2" charset="-122"/>
            </a:endParaRPr>
          </a:p>
        </p:txBody>
      </p:sp>
      <p:sp>
        <p:nvSpPr>
          <p:cNvPr id="7172" name="Text Box 4"/>
          <p:cNvSpPr txBox="1"/>
          <p:nvPr/>
        </p:nvSpPr>
        <p:spPr>
          <a:xfrm rot="5400000">
            <a:off x="8015288" y="757238"/>
            <a:ext cx="18859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chemeClr val="folHlink"/>
                </a:solidFill>
                <a:latin typeface="Arial" panose="020B0604020202020204" pitchFamily="34" charset="0"/>
                <a:ea typeface="宋体" panose="02010600030101010101" pitchFamily="2" charset="-122"/>
              </a:rPr>
              <a:t>§2.1 Introduction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20</a:t>
            </a:fld>
            <a:endParaRPr lang="en-AU" altLang="zh-CN" sz="1400" b="1" dirty="0">
              <a:ea typeface="宋体" panose="02010600030101010101" pitchFamily="2" charset="-122"/>
            </a:endParaRPr>
          </a:p>
        </p:txBody>
      </p:sp>
      <p:sp>
        <p:nvSpPr>
          <p:cNvPr id="37891" name="Rectangle 6"/>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bg1">
                    <a:lumMod val="85000"/>
                  </a:schemeClr>
                </a:solidFill>
                <a:effectLst/>
                <a:uLnTx/>
                <a:uFillTx/>
                <a:latin typeface="+mj-lt"/>
                <a:ea typeface="宋体" panose="02010600030101010101" pitchFamily="2" charset="-122"/>
                <a:cs typeface="+mj-cs"/>
              </a:rPr>
              <a:t>**有符号反码</a:t>
            </a:r>
            <a:endParaRPr kumimoji="0" lang="en-AU" altLang="zh-CN" sz="4400" b="1" i="0" u="none" strike="noStrike" kern="0" cap="none" spc="0" normalizeH="0" baseline="0" noProof="0" dirty="0" smtClean="0">
              <a:ln>
                <a:noFill/>
              </a:ln>
              <a:solidFill>
                <a:schemeClr val="bg1">
                  <a:lumMod val="85000"/>
                </a:schemeClr>
              </a:solidFill>
              <a:effectLst/>
              <a:uLnTx/>
              <a:uFillTx/>
              <a:latin typeface="+mj-lt"/>
              <a:ea typeface="宋体" panose="02010600030101010101" pitchFamily="2" charset="-122"/>
              <a:cs typeface="+mj-cs"/>
            </a:endParaRPr>
          </a:p>
        </p:txBody>
      </p:sp>
      <p:sp>
        <p:nvSpPr>
          <p:cNvPr id="2" name="Rectangle 7"/>
          <p:cNvSpPr>
            <a:spLocks noGrp="1"/>
          </p:cNvSpPr>
          <p:nvPr>
            <p:ph idx="1"/>
          </p:nvPr>
        </p:nvSpPr>
        <p:spPr>
          <a:xfrm>
            <a:off x="684213" y="1125538"/>
            <a:ext cx="8270875" cy="1295400"/>
          </a:xfrm>
          <a:ln/>
        </p:spPr>
        <p:txBody>
          <a:bodyPr wrap="square" lIns="91440" tIns="45720" rIns="91440" bIns="45720" anchor="t"/>
          <a:lstStyle/>
          <a:p>
            <a:pPr eaLnBrk="1" hangingPunct="1"/>
            <a:r>
              <a:rPr lang="zh-CN" altLang="en-US" dirty="0">
                <a:ea typeface="宋体" panose="02010600030101010101" pitchFamily="2" charset="-122"/>
              </a:rPr>
              <a:t>补码和加</a:t>
            </a:r>
            <a:r>
              <a:rPr lang="en-US" altLang="zh-CN" dirty="0">
                <a:ea typeface="宋体" panose="02010600030101010101" pitchFamily="2" charset="-122"/>
              </a:rPr>
              <a:t> 1</a:t>
            </a:r>
          </a:p>
          <a:p>
            <a:pPr lvl="1" eaLnBrk="1" hangingPunct="1"/>
            <a:r>
              <a:rPr lang="zh-CN" altLang="en-US" dirty="0">
                <a:ea typeface="宋体" panose="02010600030101010101" pitchFamily="2" charset="-122"/>
              </a:rPr>
              <a:t>补码是表示为 </a:t>
            </a:r>
            <a:r>
              <a:rPr lang="en-US" altLang="zh-CN" dirty="0">
                <a:ea typeface="宋体" panose="02010600030101010101" pitchFamily="2" charset="-122"/>
              </a:rPr>
              <a:t>1 → 0, 0 → 1</a:t>
            </a:r>
          </a:p>
        </p:txBody>
      </p:sp>
      <p:graphicFrame>
        <p:nvGraphicFramePr>
          <p:cNvPr id="37892" name="Object 4"/>
          <p:cNvGraphicFramePr>
            <a:graphicFrameLocks/>
          </p:cNvGraphicFramePr>
          <p:nvPr/>
        </p:nvGraphicFramePr>
        <p:xfrm>
          <a:off x="1592263" y="2536825"/>
          <a:ext cx="3514725" cy="1143000"/>
        </p:xfrm>
        <a:graphic>
          <a:graphicData uri="http://schemas.openxmlformats.org/presentationml/2006/ole">
            <mc:AlternateContent xmlns:mc="http://schemas.openxmlformats.org/markup-compatibility/2006">
              <mc:Choice xmlns:v="urn:schemas-microsoft-com:vml" Requires="v">
                <p:oleObj spid="_x0000_s46153" r:id="rId4" imgW="1562417" imgH="508317" progId="Equation.3">
                  <p:embed/>
                </p:oleObj>
              </mc:Choice>
              <mc:Fallback>
                <p:oleObj r:id="rId4" imgW="1562417" imgH="508317" progId="Equation.3">
                  <p:embed/>
                  <p:pic>
                    <p:nvPicPr>
                      <p:cNvPr id="0"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2263" y="2536825"/>
                        <a:ext cx="3514725" cy="1143000"/>
                      </a:xfrm>
                      <a:prstGeom prst="rect">
                        <a:avLst/>
                      </a:prstGeom>
                      <a:solidFill>
                        <a:srgbClr val="ECEAAC"/>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893" name="Rectangle 5"/>
          <p:cNvSpPr/>
          <p:nvPr/>
        </p:nvSpPr>
        <p:spPr>
          <a:xfrm>
            <a:off x="684213" y="3933825"/>
            <a:ext cx="8270875" cy="2087563"/>
          </a:xfrm>
          <a:prstGeom prst="rect">
            <a:avLst/>
          </a:prstGeom>
          <a:noFill/>
          <a:ln w="9525">
            <a:noFill/>
          </a:ln>
        </p:spPr>
        <p:txBody>
          <a:bodyPr anchor="t"/>
          <a:lstStyle/>
          <a:p>
            <a:pPr marL="342900" lvl="0" indent="-342900">
              <a:spcBef>
                <a:spcPct val="20000"/>
              </a:spcBef>
              <a:buClr>
                <a:schemeClr val="folHlink"/>
              </a:buClr>
              <a:buSzPct val="60000"/>
              <a:buFont typeface="Wingdings" panose="05000000000000000000" pitchFamily="2" charset="2"/>
              <a:buChar char="n"/>
            </a:pPr>
            <a:r>
              <a:rPr lang="zh-CN" altLang="en-US" sz="3200" dirty="0">
                <a:latin typeface="Arial" panose="020B0604020202020204" pitchFamily="34" charset="0"/>
                <a:ea typeface="宋体" panose="02010600030101010101" pitchFamily="2" charset="-122"/>
              </a:rPr>
              <a:t>举例</a:t>
            </a:r>
            <a:r>
              <a:rPr lang="en-US" altLang="zh-CN" sz="3200" dirty="0">
                <a:latin typeface="Arial" panose="020B0604020202020204" pitchFamily="34" charset="0"/>
                <a:ea typeface="宋体" panose="02010600030101010101" pitchFamily="2" charset="-122"/>
              </a:rPr>
              <a:t>: </a:t>
            </a:r>
            <a:r>
              <a:rPr lang="zh-CN" altLang="en-US" sz="3200" dirty="0">
                <a:latin typeface="Arial" panose="020B0604020202020204" pitchFamily="34" charset="0"/>
                <a:ea typeface="宋体" panose="02010600030101010101" pitchFamily="2" charset="-122"/>
              </a:rPr>
              <a:t>反码</a:t>
            </a:r>
            <a:r>
              <a:rPr lang="en-US" altLang="zh-CN" sz="3200" dirty="0">
                <a:latin typeface="Arial" panose="020B0604020202020204" pitchFamily="34" charset="0"/>
                <a:ea typeface="宋体" panose="02010600030101010101" pitchFamily="2" charset="-122"/>
              </a:rPr>
              <a:t> +2</a:t>
            </a:r>
          </a:p>
          <a:p>
            <a:pPr marL="742950" lvl="1" indent="-285750" eaLnBrk="1" hangingPunct="1">
              <a:spcBef>
                <a:spcPct val="20000"/>
              </a:spcBef>
              <a:buClr>
                <a:schemeClr val="hlink"/>
              </a:buClr>
              <a:buSzPct val="55000"/>
              <a:buFont typeface="Wingdings" panose="05000000000000000000" pitchFamily="2" charset="2"/>
              <a:buChar char="n"/>
            </a:pPr>
            <a:r>
              <a:rPr lang="en-US" altLang="zh-CN" sz="2800" dirty="0">
                <a:latin typeface="Arial" panose="020B0604020202020204" pitchFamily="34" charset="0"/>
                <a:ea typeface="宋体" panose="02010600030101010101" pitchFamily="2" charset="-122"/>
              </a:rPr>
              <a:t>+2 = 0000 0000 … 0010</a:t>
            </a:r>
            <a:r>
              <a:rPr lang="en-US" altLang="zh-CN" sz="2800" baseline="-25000" dirty="0">
                <a:latin typeface="Arial" panose="020B0604020202020204" pitchFamily="34" charset="0"/>
                <a:ea typeface="宋体" panose="02010600030101010101" pitchFamily="2" charset="-122"/>
              </a:rPr>
              <a:t>2</a:t>
            </a:r>
            <a:endParaRPr lang="en-US" altLang="zh-CN" sz="2800" dirty="0">
              <a:latin typeface="Arial" panose="020B0604020202020204" pitchFamily="34" charset="0"/>
              <a:ea typeface="宋体" panose="02010600030101010101" pitchFamily="2" charset="-122"/>
            </a:endParaRPr>
          </a:p>
          <a:p>
            <a:pPr marL="742950" lvl="1" indent="-285750" eaLnBrk="1" hangingPunct="1">
              <a:spcBef>
                <a:spcPct val="20000"/>
              </a:spcBef>
              <a:buClr>
                <a:schemeClr val="hlink"/>
              </a:buClr>
              <a:buSzPct val="55000"/>
              <a:buFont typeface="Wingdings" panose="05000000000000000000" pitchFamily="2" charset="2"/>
              <a:buChar char="n"/>
            </a:pPr>
            <a:r>
              <a:rPr lang="en-US" altLang="zh-CN" sz="2800" dirty="0">
                <a:latin typeface="Arial" panose="020B0604020202020204" pitchFamily="34" charset="0"/>
                <a:ea typeface="宋体" panose="02010600030101010101" pitchFamily="2" charset="-122"/>
              </a:rPr>
              <a:t>–2 = 1111 1111 … 1101</a:t>
            </a:r>
            <a:r>
              <a:rPr lang="en-US" altLang="zh-CN" sz="2800" baseline="-25000" dirty="0">
                <a:latin typeface="Arial" panose="020B0604020202020204" pitchFamily="34" charset="0"/>
                <a:ea typeface="宋体" panose="02010600030101010101" pitchFamily="2" charset="-122"/>
              </a:rPr>
              <a:t>2</a:t>
            </a:r>
            <a:r>
              <a:rPr lang="en-US" altLang="zh-CN" sz="2800" dirty="0">
                <a:latin typeface="Arial" panose="020B0604020202020204" pitchFamily="34" charset="0"/>
                <a:ea typeface="宋体" panose="02010600030101010101" pitchFamily="2" charset="-122"/>
              </a:rPr>
              <a:t> + 1</a:t>
            </a:r>
            <a:br>
              <a:rPr lang="en-US" altLang="zh-CN" sz="2800" dirty="0">
                <a:latin typeface="Arial" panose="020B0604020202020204" pitchFamily="34" charset="0"/>
                <a:ea typeface="宋体" panose="02010600030101010101" pitchFamily="2" charset="-122"/>
              </a:rPr>
            </a:br>
            <a:r>
              <a:rPr lang="en-US" altLang="zh-CN" sz="2800" dirty="0">
                <a:latin typeface="Arial" panose="020B0604020202020204" pitchFamily="34" charset="0"/>
                <a:ea typeface="宋体" panose="02010600030101010101" pitchFamily="2" charset="-122"/>
              </a:rPr>
              <a:t>     = 1111 1111 … 1110</a:t>
            </a:r>
            <a:r>
              <a:rPr lang="en-US" altLang="zh-CN" sz="2800" baseline="-25000" dirty="0">
                <a:latin typeface="Arial" panose="020B0604020202020204" pitchFamily="34" charset="0"/>
                <a:ea typeface="宋体" panose="02010600030101010101" pitchFamily="2" charset="-122"/>
              </a:rPr>
              <a:t>2</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21</a:t>
            </a:fld>
            <a:endParaRPr lang="en-AU" altLang="zh-CN" sz="1400" b="1" dirty="0">
              <a:ea typeface="宋体" panose="02010600030101010101" pitchFamily="2" charset="-122"/>
            </a:endParaRPr>
          </a:p>
        </p:txBody>
      </p:sp>
      <p:sp>
        <p:nvSpPr>
          <p:cNvPr id="39939" name="Rectangle 6"/>
          <p:cNvSpPr>
            <a:spLocks noGrp="1" noChangeArrowheads="1"/>
          </p:cNvSpPr>
          <p:nvPr>
            <p:ph type="title"/>
          </p:nvPr>
        </p:nvSpPr>
        <p:spPr>
          <a:xfrm>
            <a:off x="684213" y="1333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bg1">
                    <a:lumMod val="85000"/>
                  </a:schemeClr>
                </a:solidFill>
                <a:effectLst/>
                <a:uLnTx/>
                <a:uFillTx/>
                <a:latin typeface="+mj-lt"/>
                <a:ea typeface="宋体" panose="02010600030101010101" pitchFamily="2" charset="-122"/>
                <a:cs typeface="+mj-cs"/>
              </a:rPr>
              <a:t>**符号扩展</a:t>
            </a:r>
            <a:endParaRPr kumimoji="0" lang="en-AU" altLang="zh-CN" sz="4400" b="1" i="0" u="none" strike="noStrike" kern="0" cap="none" spc="0" normalizeH="0" baseline="0" noProof="0" dirty="0" smtClean="0">
              <a:ln>
                <a:noFill/>
              </a:ln>
              <a:solidFill>
                <a:schemeClr val="bg1">
                  <a:lumMod val="85000"/>
                </a:schemeClr>
              </a:solidFill>
              <a:effectLst/>
              <a:uLnTx/>
              <a:uFillTx/>
              <a:latin typeface="+mj-lt"/>
              <a:ea typeface="宋体" panose="02010600030101010101" pitchFamily="2" charset="-122"/>
              <a:cs typeface="+mj-cs"/>
            </a:endParaRPr>
          </a:p>
        </p:txBody>
      </p:sp>
      <p:sp>
        <p:nvSpPr>
          <p:cNvPr id="2" name="Rectangle 7"/>
          <p:cNvSpPr>
            <a:spLocks noGrp="1"/>
          </p:cNvSpPr>
          <p:nvPr>
            <p:ph idx="1"/>
          </p:nvPr>
        </p:nvSpPr>
        <p:spPr>
          <a:ln/>
        </p:spPr>
        <p:txBody>
          <a:bodyPr wrap="square" lIns="91440" tIns="45720" rIns="91440" bIns="45720" anchor="t"/>
          <a:lstStyle/>
          <a:p>
            <a:pPr eaLnBrk="1" hangingPunct="1">
              <a:lnSpc>
                <a:spcPct val="90000"/>
              </a:lnSpc>
            </a:pPr>
            <a:r>
              <a:rPr lang="zh-CN" altLang="en-US" sz="2800" dirty="0">
                <a:ea typeface="宋体" panose="02010600030101010101" pitchFamily="2" charset="-122"/>
              </a:rPr>
              <a:t>使用更多位来表示一个数字</a:t>
            </a:r>
            <a:endParaRPr lang="en-US" altLang="zh-CN" sz="2800" dirty="0">
              <a:ea typeface="宋体" panose="02010600030101010101" pitchFamily="2" charset="-122"/>
            </a:endParaRPr>
          </a:p>
          <a:p>
            <a:pPr lvl="1" eaLnBrk="1" hangingPunct="1">
              <a:lnSpc>
                <a:spcPct val="90000"/>
              </a:lnSpc>
            </a:pPr>
            <a:r>
              <a:rPr lang="zh-CN" altLang="en-US" sz="2400" dirty="0">
                <a:ea typeface="宋体" panose="02010600030101010101" pitchFamily="2" charset="-122"/>
              </a:rPr>
              <a:t>数值保持不变</a:t>
            </a:r>
            <a:endParaRPr lang="en-US" altLang="zh-CN" sz="2400" dirty="0">
              <a:ea typeface="宋体" panose="02010600030101010101" pitchFamily="2" charset="-122"/>
            </a:endParaRPr>
          </a:p>
          <a:p>
            <a:pPr eaLnBrk="1" hangingPunct="1">
              <a:lnSpc>
                <a:spcPct val="90000"/>
              </a:lnSpc>
            </a:pPr>
            <a:r>
              <a:rPr lang="zh-CN" altLang="en-US" sz="2800" dirty="0">
                <a:solidFill>
                  <a:srgbClr val="00B050"/>
                </a:solidFill>
                <a:ea typeface="宋体" panose="02010600030101010101" pitchFamily="2" charset="-122"/>
              </a:rPr>
              <a:t>在</a:t>
            </a:r>
            <a:r>
              <a:rPr lang="en-US" altLang="zh-CN" sz="2800" dirty="0">
                <a:solidFill>
                  <a:srgbClr val="00B050"/>
                </a:solidFill>
                <a:ea typeface="宋体" panose="02010600030101010101" pitchFamily="2" charset="-122"/>
              </a:rPr>
              <a:t>MIPS</a:t>
            </a:r>
            <a:r>
              <a:rPr lang="zh-CN" altLang="en-US" sz="2800" dirty="0">
                <a:solidFill>
                  <a:srgbClr val="00B050"/>
                </a:solidFill>
                <a:ea typeface="宋体" panose="02010600030101010101" pitchFamily="2" charset="-122"/>
              </a:rPr>
              <a:t>指令集中</a:t>
            </a:r>
            <a:endParaRPr lang="en-US" altLang="zh-CN" sz="2800" dirty="0">
              <a:solidFill>
                <a:srgbClr val="00B050"/>
              </a:solidFill>
              <a:ea typeface="宋体" panose="02010600030101010101" pitchFamily="2" charset="-122"/>
            </a:endParaRPr>
          </a:p>
          <a:p>
            <a:pPr lvl="1" eaLnBrk="1" hangingPunct="1">
              <a:lnSpc>
                <a:spcPct val="90000"/>
              </a:lnSpc>
            </a:pPr>
            <a:r>
              <a:rPr lang="en-US" altLang="zh-CN" sz="2400" dirty="0">
                <a:solidFill>
                  <a:srgbClr val="00B050"/>
                </a:solidFill>
                <a:latin typeface="Lucida Console" panose="020B0609040504020204" pitchFamily="49" charset="0"/>
                <a:ea typeface="宋体" panose="02010600030101010101" pitchFamily="2" charset="-122"/>
              </a:rPr>
              <a:t>addi</a:t>
            </a:r>
            <a:r>
              <a:rPr lang="en-US" altLang="zh-CN" sz="2400" dirty="0">
                <a:solidFill>
                  <a:srgbClr val="00B050"/>
                </a:solidFill>
                <a:ea typeface="宋体" panose="02010600030101010101" pitchFamily="2" charset="-122"/>
              </a:rPr>
              <a:t>: </a:t>
            </a:r>
            <a:r>
              <a:rPr lang="zh-CN" altLang="en-US" sz="2400" dirty="0">
                <a:solidFill>
                  <a:srgbClr val="00B050"/>
                </a:solidFill>
                <a:ea typeface="宋体" panose="02010600030101010101" pitchFamily="2" charset="-122"/>
              </a:rPr>
              <a:t>扩展立即数</a:t>
            </a:r>
            <a:endParaRPr lang="en-US" altLang="zh-CN" sz="2400" dirty="0">
              <a:solidFill>
                <a:srgbClr val="00B050"/>
              </a:solidFill>
              <a:ea typeface="宋体" panose="02010600030101010101" pitchFamily="2" charset="-122"/>
            </a:endParaRPr>
          </a:p>
          <a:p>
            <a:pPr lvl="1" eaLnBrk="1" hangingPunct="1">
              <a:lnSpc>
                <a:spcPct val="90000"/>
              </a:lnSpc>
            </a:pPr>
            <a:r>
              <a:rPr lang="en-US" altLang="zh-CN" sz="2400" dirty="0">
                <a:solidFill>
                  <a:srgbClr val="00B050"/>
                </a:solidFill>
                <a:latin typeface="Lucida Console" panose="020B0609040504020204" pitchFamily="49" charset="0"/>
                <a:ea typeface="宋体" panose="02010600030101010101" pitchFamily="2" charset="-122"/>
              </a:rPr>
              <a:t>lb</a:t>
            </a:r>
            <a:r>
              <a:rPr lang="en-US" altLang="zh-CN" sz="2400" dirty="0">
                <a:solidFill>
                  <a:srgbClr val="00B050"/>
                </a:solidFill>
                <a:ea typeface="宋体" panose="02010600030101010101" pitchFamily="2" charset="-122"/>
              </a:rPr>
              <a:t>, </a:t>
            </a:r>
            <a:r>
              <a:rPr lang="en-US" altLang="zh-CN" sz="2400" dirty="0">
                <a:solidFill>
                  <a:srgbClr val="00B050"/>
                </a:solidFill>
                <a:latin typeface="Lucida Console" panose="020B0609040504020204" pitchFamily="49" charset="0"/>
                <a:ea typeface="宋体" panose="02010600030101010101" pitchFamily="2" charset="-122"/>
              </a:rPr>
              <a:t>lh</a:t>
            </a:r>
            <a:r>
              <a:rPr lang="en-US" altLang="zh-CN" sz="2400" dirty="0">
                <a:solidFill>
                  <a:srgbClr val="00B050"/>
                </a:solidFill>
                <a:ea typeface="宋体" panose="02010600030101010101" pitchFamily="2" charset="-122"/>
              </a:rPr>
              <a:t>: </a:t>
            </a:r>
            <a:r>
              <a:rPr lang="zh-CN" altLang="en-US" sz="2400" dirty="0">
                <a:solidFill>
                  <a:srgbClr val="00B050"/>
                </a:solidFill>
                <a:ea typeface="宋体" panose="02010600030101010101" pitchFamily="2" charset="-122"/>
              </a:rPr>
              <a:t>扩展到取字节</a:t>
            </a:r>
            <a:r>
              <a:rPr lang="en-US" altLang="zh-CN" sz="2400" dirty="0">
                <a:solidFill>
                  <a:srgbClr val="00B050"/>
                </a:solidFill>
                <a:ea typeface="宋体" panose="02010600030101010101" pitchFamily="2" charset="-122"/>
              </a:rPr>
              <a:t>/</a:t>
            </a:r>
            <a:r>
              <a:rPr lang="zh-CN" altLang="en-US" sz="2400" dirty="0">
                <a:solidFill>
                  <a:srgbClr val="00B050"/>
                </a:solidFill>
                <a:ea typeface="宋体" panose="02010600030101010101" pitchFamily="2" charset="-122"/>
              </a:rPr>
              <a:t>半字</a:t>
            </a:r>
            <a:endParaRPr lang="en-US" altLang="zh-CN" sz="2400" dirty="0">
              <a:solidFill>
                <a:srgbClr val="00B050"/>
              </a:solidFill>
              <a:ea typeface="宋体" panose="02010600030101010101" pitchFamily="2" charset="-122"/>
            </a:endParaRPr>
          </a:p>
          <a:p>
            <a:pPr lvl="1" eaLnBrk="1" hangingPunct="1">
              <a:lnSpc>
                <a:spcPct val="90000"/>
              </a:lnSpc>
            </a:pPr>
            <a:r>
              <a:rPr lang="en-US" altLang="zh-CN" sz="2400" dirty="0">
                <a:solidFill>
                  <a:srgbClr val="00B050"/>
                </a:solidFill>
                <a:latin typeface="Lucida Console" panose="020B0609040504020204" pitchFamily="49" charset="0"/>
                <a:ea typeface="宋体" panose="02010600030101010101" pitchFamily="2" charset="-122"/>
              </a:rPr>
              <a:t>beq</a:t>
            </a:r>
            <a:r>
              <a:rPr lang="en-US" altLang="zh-CN" sz="2400" dirty="0">
                <a:solidFill>
                  <a:srgbClr val="00B050"/>
                </a:solidFill>
                <a:ea typeface="宋体" panose="02010600030101010101" pitchFamily="2" charset="-122"/>
              </a:rPr>
              <a:t>, </a:t>
            </a:r>
            <a:r>
              <a:rPr lang="en-US" altLang="zh-CN" sz="2400" dirty="0">
                <a:solidFill>
                  <a:srgbClr val="00B050"/>
                </a:solidFill>
                <a:latin typeface="Lucida Console" panose="020B0609040504020204" pitchFamily="49" charset="0"/>
                <a:ea typeface="宋体" panose="02010600030101010101" pitchFamily="2" charset="-122"/>
              </a:rPr>
              <a:t>bne</a:t>
            </a:r>
            <a:r>
              <a:rPr lang="en-US" altLang="zh-CN" sz="2400" dirty="0">
                <a:solidFill>
                  <a:srgbClr val="00B050"/>
                </a:solidFill>
                <a:ea typeface="宋体" panose="02010600030101010101" pitchFamily="2" charset="-122"/>
              </a:rPr>
              <a:t>: </a:t>
            </a:r>
            <a:r>
              <a:rPr lang="zh-CN" altLang="en-US" sz="2400" dirty="0">
                <a:solidFill>
                  <a:srgbClr val="00B050"/>
                </a:solidFill>
                <a:ea typeface="宋体" panose="02010600030101010101" pitchFamily="2" charset="-122"/>
              </a:rPr>
              <a:t>扩展位移</a:t>
            </a:r>
            <a:endParaRPr lang="en-US" altLang="zh-CN" sz="2400" dirty="0">
              <a:solidFill>
                <a:srgbClr val="00B050"/>
              </a:solidFill>
              <a:ea typeface="宋体" panose="02010600030101010101" pitchFamily="2" charset="-122"/>
            </a:endParaRPr>
          </a:p>
          <a:p>
            <a:pPr eaLnBrk="1" hangingPunct="1">
              <a:lnSpc>
                <a:spcPct val="90000"/>
              </a:lnSpc>
            </a:pPr>
            <a:r>
              <a:rPr lang="zh-CN" altLang="en-US" sz="2800" dirty="0">
                <a:solidFill>
                  <a:srgbClr val="FF0000"/>
                </a:solidFill>
                <a:ea typeface="宋体" panose="02010600030101010101" pitchFamily="2" charset="-122"/>
              </a:rPr>
              <a:t>重复符号位在左边</a:t>
            </a:r>
            <a:endParaRPr lang="en-US" altLang="zh-CN" sz="2800" dirty="0">
              <a:solidFill>
                <a:srgbClr val="FF0000"/>
              </a:solidFill>
              <a:ea typeface="宋体" panose="02010600030101010101" pitchFamily="2" charset="-122"/>
            </a:endParaRPr>
          </a:p>
          <a:p>
            <a:pPr lvl="1" eaLnBrk="1" hangingPunct="1">
              <a:lnSpc>
                <a:spcPct val="90000"/>
              </a:lnSpc>
            </a:pPr>
            <a:r>
              <a:rPr lang="en-US" altLang="zh-CN" sz="2400" dirty="0">
                <a:ea typeface="宋体" panose="02010600030101010101" pitchFamily="2" charset="-122"/>
              </a:rPr>
              <a:t>c.f. </a:t>
            </a:r>
            <a:r>
              <a:rPr lang="zh-CN" altLang="en-US" sz="2400" dirty="0">
                <a:ea typeface="宋体" panose="02010600030101010101" pitchFamily="2" charset="-122"/>
              </a:rPr>
              <a:t>无符号值：扩展位是</a:t>
            </a:r>
            <a:r>
              <a:rPr lang="en-US" altLang="zh-CN" sz="2400" dirty="0">
                <a:ea typeface="宋体" panose="02010600030101010101" pitchFamily="2" charset="-122"/>
              </a:rPr>
              <a:t>0</a:t>
            </a:r>
          </a:p>
          <a:p>
            <a:pPr eaLnBrk="1" hangingPunct="1">
              <a:lnSpc>
                <a:spcPct val="90000"/>
              </a:lnSpc>
            </a:pPr>
            <a:r>
              <a:rPr lang="zh-CN" altLang="en-US" sz="2800" dirty="0">
                <a:ea typeface="宋体" panose="02010600030101010101" pitchFamily="2" charset="-122"/>
              </a:rPr>
              <a:t>举例</a:t>
            </a:r>
            <a:r>
              <a:rPr lang="en-US" altLang="zh-CN" sz="2800" dirty="0">
                <a:ea typeface="宋体" panose="02010600030101010101" pitchFamily="2" charset="-122"/>
              </a:rPr>
              <a:t>: 8-</a:t>
            </a:r>
            <a:r>
              <a:rPr lang="zh-CN" altLang="en-US" sz="2800" dirty="0">
                <a:ea typeface="宋体" panose="02010600030101010101" pitchFamily="2" charset="-122"/>
              </a:rPr>
              <a:t>位</a:t>
            </a:r>
            <a:r>
              <a:rPr lang="en-US" altLang="zh-CN" sz="2800" dirty="0">
                <a:ea typeface="宋体" panose="02010600030101010101" pitchFamily="2" charset="-122"/>
              </a:rPr>
              <a:t> to 16-</a:t>
            </a:r>
            <a:r>
              <a:rPr lang="zh-CN" altLang="en-US" sz="2800" dirty="0">
                <a:ea typeface="宋体" panose="02010600030101010101" pitchFamily="2" charset="-122"/>
              </a:rPr>
              <a:t>位</a:t>
            </a:r>
            <a:endParaRPr lang="en-US" altLang="zh-CN" sz="2800" dirty="0">
              <a:ea typeface="宋体" panose="02010600030101010101" pitchFamily="2" charset="-122"/>
            </a:endParaRPr>
          </a:p>
          <a:p>
            <a:pPr lvl="1" eaLnBrk="1" hangingPunct="1">
              <a:lnSpc>
                <a:spcPct val="90000"/>
              </a:lnSpc>
            </a:pPr>
            <a:r>
              <a:rPr lang="en-US" altLang="zh-CN" sz="2400" dirty="0">
                <a:ea typeface="宋体" panose="02010600030101010101" pitchFamily="2" charset="-122"/>
              </a:rPr>
              <a:t>+2: </a:t>
            </a:r>
            <a:r>
              <a:rPr lang="en-US" altLang="zh-CN" sz="2400" dirty="0">
                <a:solidFill>
                  <a:schemeClr val="hlink"/>
                </a:solidFill>
                <a:ea typeface="宋体" panose="02010600030101010101" pitchFamily="2" charset="-122"/>
              </a:rPr>
              <a:t>0</a:t>
            </a:r>
            <a:r>
              <a:rPr lang="en-US" altLang="zh-CN" sz="2400" dirty="0">
                <a:ea typeface="宋体" panose="02010600030101010101" pitchFamily="2" charset="-122"/>
              </a:rPr>
              <a:t>000 0010 =&gt; </a:t>
            </a:r>
            <a:r>
              <a:rPr lang="en-US" altLang="zh-CN" sz="2400" dirty="0">
                <a:solidFill>
                  <a:schemeClr val="hlink"/>
                </a:solidFill>
                <a:ea typeface="宋体" panose="02010600030101010101" pitchFamily="2" charset="-122"/>
              </a:rPr>
              <a:t>0000 0000</a:t>
            </a:r>
            <a:r>
              <a:rPr lang="en-US" altLang="zh-CN" sz="2400" dirty="0">
                <a:ea typeface="宋体" panose="02010600030101010101" pitchFamily="2" charset="-122"/>
              </a:rPr>
              <a:t> </a:t>
            </a:r>
            <a:r>
              <a:rPr lang="en-US" altLang="zh-CN" sz="2400" dirty="0">
                <a:solidFill>
                  <a:schemeClr val="hlink"/>
                </a:solidFill>
                <a:ea typeface="宋体" panose="02010600030101010101" pitchFamily="2" charset="-122"/>
              </a:rPr>
              <a:t>0</a:t>
            </a:r>
            <a:r>
              <a:rPr lang="en-US" altLang="zh-CN" sz="2400" dirty="0">
                <a:ea typeface="宋体" panose="02010600030101010101" pitchFamily="2" charset="-122"/>
              </a:rPr>
              <a:t>000 0010</a:t>
            </a:r>
          </a:p>
          <a:p>
            <a:pPr lvl="1" eaLnBrk="1" hangingPunct="1">
              <a:lnSpc>
                <a:spcPct val="90000"/>
              </a:lnSpc>
            </a:pPr>
            <a:r>
              <a:rPr lang="en-AU" altLang="zh-CN" sz="2400" dirty="0">
                <a:ea typeface="宋体" panose="02010600030101010101" pitchFamily="2" charset="-122"/>
              </a:rPr>
              <a:t>–2: </a:t>
            </a:r>
            <a:r>
              <a:rPr lang="en-AU" altLang="zh-CN" sz="2400" dirty="0">
                <a:solidFill>
                  <a:schemeClr val="hlink"/>
                </a:solidFill>
                <a:ea typeface="宋体" panose="02010600030101010101" pitchFamily="2" charset="-122"/>
              </a:rPr>
              <a:t>1</a:t>
            </a:r>
            <a:r>
              <a:rPr lang="en-AU" altLang="zh-CN" sz="2400" dirty="0">
                <a:ea typeface="宋体" panose="02010600030101010101" pitchFamily="2" charset="-122"/>
              </a:rPr>
              <a:t>111 1110 =&gt; </a:t>
            </a:r>
            <a:r>
              <a:rPr lang="en-AU" altLang="zh-CN" sz="2400" dirty="0">
                <a:solidFill>
                  <a:schemeClr val="hlink"/>
                </a:solidFill>
                <a:ea typeface="宋体" panose="02010600030101010101" pitchFamily="2" charset="-122"/>
              </a:rPr>
              <a:t>1111 1111</a:t>
            </a:r>
            <a:r>
              <a:rPr lang="en-AU" altLang="zh-CN" sz="2400" dirty="0">
                <a:ea typeface="宋体" panose="02010600030101010101" pitchFamily="2" charset="-122"/>
              </a:rPr>
              <a:t> </a:t>
            </a:r>
            <a:r>
              <a:rPr lang="en-AU" altLang="zh-CN" sz="2400" dirty="0">
                <a:solidFill>
                  <a:schemeClr val="hlink"/>
                </a:solidFill>
                <a:ea typeface="宋体" panose="02010600030101010101" pitchFamily="2" charset="-122"/>
              </a:rPr>
              <a:t>1</a:t>
            </a:r>
            <a:r>
              <a:rPr lang="en-AU" altLang="zh-CN" sz="2400" dirty="0">
                <a:ea typeface="宋体" panose="02010600030101010101" pitchFamily="2" charset="-122"/>
              </a:rPr>
              <a:t>111 1110</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22</a:t>
            </a:fld>
            <a:endParaRPr lang="en-AU" altLang="zh-CN" sz="1400" b="1" dirty="0">
              <a:ea typeface="宋体" panose="02010600030101010101" pitchFamily="2" charset="-122"/>
            </a:endParaRPr>
          </a:p>
        </p:txBody>
      </p:sp>
      <p:sp>
        <p:nvSpPr>
          <p:cNvPr id="41986" name="Rectangle 5"/>
          <p:cNvSpPr>
            <a:spLocks noGrp="1"/>
          </p:cNvSpPr>
          <p:nvPr>
            <p:ph type="title"/>
          </p:nvPr>
        </p:nvSpPr>
        <p:spPr>
          <a:xfrm>
            <a:off x="684213" y="138113"/>
            <a:ext cx="8259762" cy="769937"/>
          </a:xfrm>
          <a:ln/>
        </p:spPr>
        <p:txBody>
          <a:bodyPr wrap="square" lIns="91440" tIns="45720" rIns="91440" bIns="45720" anchor="b">
            <a:spAutoFit/>
          </a:bodyPr>
          <a:lstStyle/>
          <a:p>
            <a:pPr eaLnBrk="1" hangingPunct="1"/>
            <a:r>
              <a:rPr lang="zh-CN" altLang="en-US" dirty="0">
                <a:ea typeface="宋体" panose="02010600030101010101" pitchFamily="2" charset="-122"/>
              </a:rPr>
              <a:t>指令的表示</a:t>
            </a:r>
            <a:endParaRPr lang="en-AU" altLang="zh-CN" dirty="0">
              <a:ea typeface="宋体" panose="02010600030101010101" pitchFamily="2" charset="-122"/>
            </a:endParaRPr>
          </a:p>
        </p:txBody>
      </p:sp>
      <p:sp>
        <p:nvSpPr>
          <p:cNvPr id="41987" name="Rectangle 6"/>
          <p:cNvSpPr>
            <a:spLocks noGrp="1"/>
          </p:cNvSpPr>
          <p:nvPr>
            <p:ph idx="1"/>
          </p:nvPr>
        </p:nvSpPr>
        <p:spPr>
          <a:ln/>
        </p:spPr>
        <p:txBody>
          <a:bodyPr wrap="square" lIns="91440" tIns="45720" rIns="91440" bIns="45720" anchor="t"/>
          <a:lstStyle/>
          <a:p>
            <a:pPr eaLnBrk="1" hangingPunct="1">
              <a:lnSpc>
                <a:spcPct val="90000"/>
              </a:lnSpc>
              <a:buClr>
                <a:schemeClr val="tx2"/>
              </a:buClr>
            </a:pPr>
            <a:r>
              <a:rPr lang="zh-CN" altLang="en-US" sz="2400" dirty="0">
                <a:ea typeface="宋体" panose="02010600030101010101" pitchFamily="2" charset="-122"/>
              </a:rPr>
              <a:t>指令用二进制编码</a:t>
            </a:r>
            <a:endParaRPr lang="en-US" altLang="zh-CN" sz="2400"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称为机器代码</a:t>
            </a:r>
            <a:endParaRPr lang="en-US" altLang="zh-CN" sz="2400" dirty="0">
              <a:ea typeface="宋体" panose="02010600030101010101" pitchFamily="2" charset="-122"/>
            </a:endParaRPr>
          </a:p>
          <a:p>
            <a:pPr eaLnBrk="1" hangingPunct="1">
              <a:lnSpc>
                <a:spcPct val="90000"/>
              </a:lnSpc>
              <a:buClr>
                <a:schemeClr val="tx2"/>
              </a:buClr>
            </a:pPr>
            <a:r>
              <a:rPr lang="en-US" altLang="zh-CN" sz="2400" dirty="0">
                <a:ea typeface="宋体" panose="02010600030101010101" pitchFamily="2" charset="-122"/>
              </a:rPr>
              <a:t>MIPS </a:t>
            </a:r>
            <a:r>
              <a:rPr lang="zh-CN" altLang="en-US" sz="2400" dirty="0">
                <a:ea typeface="宋体" panose="02010600030101010101" pitchFamily="2" charset="-122"/>
              </a:rPr>
              <a:t>指令</a:t>
            </a:r>
            <a:endParaRPr lang="en-US" altLang="zh-CN" sz="2400" dirty="0">
              <a:ea typeface="宋体" panose="02010600030101010101" pitchFamily="2" charset="-122"/>
            </a:endParaRPr>
          </a:p>
          <a:p>
            <a:pPr lvl="1" eaLnBrk="1" hangingPunct="1">
              <a:lnSpc>
                <a:spcPct val="90000"/>
              </a:lnSpc>
              <a:buChar char="l"/>
            </a:pPr>
            <a:r>
              <a:rPr lang="en-US" altLang="zh-CN" sz="2400" dirty="0">
                <a:ea typeface="宋体" panose="02010600030101010101" pitchFamily="2" charset="-122"/>
              </a:rPr>
              <a:t>32</a:t>
            </a:r>
            <a:r>
              <a:rPr lang="zh-CN" altLang="en-US" sz="2400" dirty="0">
                <a:ea typeface="宋体" panose="02010600030101010101" pitchFamily="2" charset="-122"/>
              </a:rPr>
              <a:t>位 编码指令</a:t>
            </a:r>
            <a:endParaRPr lang="en-US" altLang="zh-CN" sz="2400"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少量格式为操作代码（</a:t>
            </a:r>
            <a:r>
              <a:rPr lang="en-US" altLang="zh-CN" sz="2400" dirty="0">
                <a:ea typeface="宋体" panose="02010600030101010101" pitchFamily="2" charset="-122"/>
              </a:rPr>
              <a:t>opcode</a:t>
            </a:r>
            <a:r>
              <a:rPr lang="zh-CN" altLang="en-US" sz="2400" dirty="0">
                <a:ea typeface="宋体" panose="02010600030101010101" pitchFamily="2" charset="-122"/>
              </a:rPr>
              <a:t>）、寄存器号等编码</a:t>
            </a:r>
            <a:endParaRPr lang="en-US" altLang="zh-CN" sz="2400"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规整化</a:t>
            </a:r>
            <a:endParaRPr lang="en-US" altLang="zh-CN" sz="2400"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寄存器编号</a:t>
            </a:r>
            <a:endParaRPr lang="en-US" altLang="zh-CN" sz="2400" dirty="0">
              <a:ea typeface="宋体" panose="02010600030101010101" pitchFamily="2" charset="-122"/>
            </a:endParaRPr>
          </a:p>
          <a:p>
            <a:pPr lvl="2" eaLnBrk="1" hangingPunct="1">
              <a:buClr>
                <a:srgbClr val="7030A0"/>
              </a:buClr>
              <a:buChar char="u"/>
            </a:pPr>
            <a:r>
              <a:rPr lang="en-US" altLang="zh-CN" dirty="0">
                <a:ea typeface="宋体" panose="02010600030101010101" pitchFamily="2" charset="-122"/>
              </a:rPr>
              <a:t>$t0 – $t7 </a:t>
            </a:r>
            <a:r>
              <a:rPr lang="zh-CN" altLang="en-US" dirty="0">
                <a:ea typeface="宋体" panose="02010600030101010101" pitchFamily="2" charset="-122"/>
              </a:rPr>
              <a:t>映射到</a:t>
            </a:r>
            <a:r>
              <a:rPr lang="en-US" altLang="zh-CN" dirty="0">
                <a:ea typeface="宋体" panose="02010600030101010101" pitchFamily="2" charset="-122"/>
              </a:rPr>
              <a:t> reg’s 8 – 15</a:t>
            </a:r>
          </a:p>
          <a:p>
            <a:pPr lvl="2" eaLnBrk="1" hangingPunct="1">
              <a:buClr>
                <a:srgbClr val="7030A0"/>
              </a:buClr>
              <a:buChar char="u"/>
            </a:pPr>
            <a:r>
              <a:rPr lang="en-US" altLang="zh-CN" dirty="0">
                <a:ea typeface="宋体" panose="02010600030101010101" pitchFamily="2" charset="-122"/>
              </a:rPr>
              <a:t>$t8 – $t9 </a:t>
            </a:r>
            <a:r>
              <a:rPr lang="zh-CN" altLang="en-US" dirty="0">
                <a:ea typeface="宋体" panose="02010600030101010101" pitchFamily="2" charset="-122"/>
              </a:rPr>
              <a:t>映射到</a:t>
            </a:r>
            <a:r>
              <a:rPr lang="en-US" altLang="zh-CN" dirty="0">
                <a:ea typeface="宋体" panose="02010600030101010101" pitchFamily="2" charset="-122"/>
              </a:rPr>
              <a:t> reg’s 24 – 25</a:t>
            </a:r>
          </a:p>
          <a:p>
            <a:pPr lvl="2" eaLnBrk="1" hangingPunct="1">
              <a:buClr>
                <a:srgbClr val="7030A0"/>
              </a:buClr>
              <a:buChar char="u"/>
            </a:pPr>
            <a:r>
              <a:rPr lang="en-US" altLang="zh-CN" dirty="0">
                <a:ea typeface="宋体" panose="02010600030101010101" pitchFamily="2" charset="-122"/>
              </a:rPr>
              <a:t>$s0 – $s7 </a:t>
            </a:r>
            <a:r>
              <a:rPr lang="zh-CN" altLang="en-US" dirty="0">
                <a:ea typeface="宋体" panose="02010600030101010101" pitchFamily="2" charset="-122"/>
              </a:rPr>
              <a:t>映射到</a:t>
            </a:r>
            <a:r>
              <a:rPr lang="en-US" altLang="zh-CN" dirty="0">
                <a:ea typeface="宋体" panose="02010600030101010101" pitchFamily="2" charset="-122"/>
              </a:rPr>
              <a:t> reg’s 16 – 23</a:t>
            </a:r>
          </a:p>
          <a:p>
            <a:pPr lvl="2" eaLnBrk="1" hangingPunct="1">
              <a:buClr>
                <a:srgbClr val="7030A0"/>
              </a:buClr>
              <a:buChar char="u"/>
            </a:pPr>
            <a:r>
              <a:rPr lang="zh-CN" altLang="en-US" dirty="0">
                <a:ea typeface="宋体" panose="02010600030101010101" pitchFamily="2" charset="-122"/>
              </a:rPr>
              <a:t>其他将在用到时介绍</a:t>
            </a:r>
            <a:endParaRPr lang="en-US" altLang="zh-CN" dirty="0">
              <a:ea typeface="宋体" panose="02010600030101010101" pitchFamily="2" charset="-122"/>
            </a:endParaRPr>
          </a:p>
        </p:txBody>
      </p:sp>
      <p:sp>
        <p:nvSpPr>
          <p:cNvPr id="41988" name="Text Box 4"/>
          <p:cNvSpPr txBox="1"/>
          <p:nvPr/>
        </p:nvSpPr>
        <p:spPr>
          <a:xfrm rot="5400000">
            <a:off x="6472238" y="2300288"/>
            <a:ext cx="49720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chemeClr val="folHlink"/>
                </a:solidFill>
                <a:latin typeface="Arial" panose="020B0604020202020204" pitchFamily="34" charset="0"/>
                <a:ea typeface="宋体" panose="02010600030101010101" pitchFamily="2" charset="-122"/>
              </a:rPr>
              <a:t>§2.5 Representing Instructions in the Computer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23</a:t>
            </a:fld>
            <a:endParaRPr lang="en-AU" altLang="zh-CN" sz="1400" b="1" dirty="0">
              <a:ea typeface="宋体" panose="02010600030101010101" pitchFamily="2" charset="-122"/>
            </a:endParaRPr>
          </a:p>
        </p:txBody>
      </p:sp>
      <p:sp>
        <p:nvSpPr>
          <p:cNvPr id="44034" name="Rectangle 17"/>
          <p:cNvSpPr>
            <a:spLocks noGrp="1"/>
          </p:cNvSpPr>
          <p:nvPr>
            <p:ph type="title"/>
          </p:nvPr>
        </p:nvSpPr>
        <p:spPr>
          <a:ln/>
        </p:spPr>
        <p:txBody>
          <a:bodyPr wrap="square" lIns="91440" tIns="45720" rIns="91440" bIns="45720" anchor="b">
            <a:spAutoFit/>
          </a:bodyPr>
          <a:lstStyle/>
          <a:p>
            <a:pPr eaLnBrk="1" hangingPunct="1"/>
            <a:r>
              <a:rPr lang="en-US" altLang="zh-CN" dirty="0">
                <a:ea typeface="宋体" panose="02010600030101010101" pitchFamily="2" charset="-122"/>
              </a:rPr>
              <a:t>MIPS R-</a:t>
            </a:r>
            <a:r>
              <a:rPr lang="zh-CN" altLang="en-US" dirty="0">
                <a:ea typeface="宋体" panose="02010600030101010101" pitchFamily="2" charset="-122"/>
              </a:rPr>
              <a:t>型指令</a:t>
            </a:r>
            <a:endParaRPr lang="en-AU" altLang="zh-CN" dirty="0">
              <a:ea typeface="宋体" panose="02010600030101010101" pitchFamily="2" charset="-122"/>
            </a:endParaRPr>
          </a:p>
        </p:txBody>
      </p:sp>
      <p:sp>
        <p:nvSpPr>
          <p:cNvPr id="44035" name="Rectangle 18"/>
          <p:cNvSpPr>
            <a:spLocks noGrp="1"/>
          </p:cNvSpPr>
          <p:nvPr>
            <p:ph idx="1"/>
          </p:nvPr>
        </p:nvSpPr>
        <p:spPr>
          <a:xfrm>
            <a:off x="684213" y="2276475"/>
            <a:ext cx="8270875" cy="3960813"/>
          </a:xfrm>
          <a:ln/>
        </p:spPr>
        <p:txBody>
          <a:bodyPr wrap="square" lIns="91440" tIns="45720" rIns="91440" bIns="45720" anchor="t"/>
          <a:lstStyle/>
          <a:p>
            <a:pPr eaLnBrk="1" hangingPunct="1">
              <a:lnSpc>
                <a:spcPct val="90000"/>
              </a:lnSpc>
              <a:buClr>
                <a:schemeClr val="tx2"/>
              </a:buClr>
            </a:pPr>
            <a:r>
              <a:rPr lang="zh-CN" altLang="en-US" sz="2400" dirty="0">
                <a:ea typeface="宋体" panose="02010600030101010101" pitchFamily="2" charset="-122"/>
              </a:rPr>
              <a:t>指令字段</a:t>
            </a:r>
            <a:endParaRPr lang="en-US" altLang="zh-CN" sz="2400" dirty="0">
              <a:ea typeface="宋体" panose="02010600030101010101" pitchFamily="2" charset="-122"/>
            </a:endParaRPr>
          </a:p>
          <a:p>
            <a:pPr lvl="1" eaLnBrk="1" hangingPunct="1">
              <a:lnSpc>
                <a:spcPct val="90000"/>
              </a:lnSpc>
              <a:buChar char="l"/>
            </a:pPr>
            <a:r>
              <a:rPr lang="en-US" altLang="zh-CN" sz="2400" dirty="0">
                <a:ea typeface="宋体" panose="02010600030101010101" pitchFamily="2" charset="-122"/>
              </a:rPr>
              <a:t>op: </a:t>
            </a:r>
            <a:r>
              <a:rPr lang="zh-CN" altLang="en-US" sz="2400" dirty="0">
                <a:ea typeface="宋体" panose="02010600030101010101" pitchFamily="2" charset="-122"/>
              </a:rPr>
              <a:t>操作码</a:t>
            </a:r>
            <a:r>
              <a:rPr lang="en-US" altLang="zh-CN" sz="2400" dirty="0">
                <a:ea typeface="宋体" panose="02010600030101010101" pitchFamily="2" charset="-122"/>
              </a:rPr>
              <a:t>(opcode)</a:t>
            </a:r>
          </a:p>
          <a:p>
            <a:pPr lvl="1" eaLnBrk="1" hangingPunct="1">
              <a:lnSpc>
                <a:spcPct val="90000"/>
              </a:lnSpc>
              <a:buChar char="l"/>
            </a:pPr>
            <a:r>
              <a:rPr lang="en-US" altLang="zh-CN" sz="2400" dirty="0">
                <a:ea typeface="宋体" panose="02010600030101010101" pitchFamily="2" charset="-122"/>
              </a:rPr>
              <a:t>rs:  </a:t>
            </a:r>
            <a:r>
              <a:rPr lang="zh-CN" altLang="en-US" sz="2400" dirty="0">
                <a:ea typeface="宋体" panose="02010600030101010101" pitchFamily="2" charset="-122"/>
              </a:rPr>
              <a:t>第一个源操作数寄存器编号</a:t>
            </a:r>
            <a:endParaRPr lang="en-US" altLang="zh-CN" sz="2400" dirty="0">
              <a:ea typeface="宋体" panose="02010600030101010101" pitchFamily="2" charset="-122"/>
            </a:endParaRPr>
          </a:p>
          <a:p>
            <a:pPr lvl="1" eaLnBrk="1" hangingPunct="1">
              <a:lnSpc>
                <a:spcPct val="90000"/>
              </a:lnSpc>
              <a:buChar char="l"/>
            </a:pPr>
            <a:r>
              <a:rPr lang="en-US" altLang="zh-CN" sz="2400" dirty="0">
                <a:ea typeface="宋体" panose="02010600030101010101" pitchFamily="2" charset="-122"/>
              </a:rPr>
              <a:t>rt:   </a:t>
            </a:r>
            <a:r>
              <a:rPr lang="zh-CN" altLang="en-US" sz="2400" dirty="0">
                <a:ea typeface="宋体" panose="02010600030101010101" pitchFamily="2" charset="-122"/>
              </a:rPr>
              <a:t>第二个源操作数寄存器编号</a:t>
            </a:r>
            <a:endParaRPr lang="en-US" altLang="zh-CN" sz="2400" dirty="0">
              <a:ea typeface="宋体" panose="02010600030101010101" pitchFamily="2" charset="-122"/>
            </a:endParaRPr>
          </a:p>
          <a:p>
            <a:pPr lvl="1" eaLnBrk="1" hangingPunct="1">
              <a:lnSpc>
                <a:spcPct val="90000"/>
              </a:lnSpc>
              <a:buChar char="l"/>
            </a:pPr>
            <a:r>
              <a:rPr lang="en-US" altLang="zh-CN" sz="2400" dirty="0">
                <a:ea typeface="宋体" panose="02010600030101010101" pitchFamily="2" charset="-122"/>
              </a:rPr>
              <a:t>rd:  </a:t>
            </a:r>
            <a:r>
              <a:rPr lang="zh-CN" altLang="en-US" sz="2400" dirty="0">
                <a:ea typeface="宋体" panose="02010600030101010101" pitchFamily="2" charset="-122"/>
              </a:rPr>
              <a:t>目的寄存器编号</a:t>
            </a:r>
            <a:endParaRPr lang="en-US" altLang="zh-CN" sz="2400" dirty="0">
              <a:ea typeface="宋体" panose="02010600030101010101" pitchFamily="2" charset="-122"/>
            </a:endParaRPr>
          </a:p>
          <a:p>
            <a:pPr lvl="1" eaLnBrk="1" hangingPunct="1">
              <a:lnSpc>
                <a:spcPct val="90000"/>
              </a:lnSpc>
              <a:buChar char="l"/>
            </a:pPr>
            <a:r>
              <a:rPr lang="en-US" altLang="zh-CN" sz="2400" dirty="0">
                <a:ea typeface="宋体" panose="02010600030101010101" pitchFamily="2" charset="-122"/>
              </a:rPr>
              <a:t>shamt: </a:t>
            </a:r>
            <a:r>
              <a:rPr lang="zh-CN" altLang="en-US" sz="2400" dirty="0">
                <a:ea typeface="宋体" panose="02010600030101010101" pitchFamily="2" charset="-122"/>
              </a:rPr>
              <a:t>移位位数</a:t>
            </a:r>
            <a:r>
              <a:rPr lang="en-US" altLang="zh-CN" sz="2400" dirty="0">
                <a:ea typeface="宋体" panose="02010600030101010101" pitchFamily="2" charset="-122"/>
              </a:rPr>
              <a:t>(00000 </a:t>
            </a:r>
            <a:r>
              <a:rPr lang="zh-CN" altLang="en-US" sz="2400" dirty="0">
                <a:ea typeface="宋体" panose="02010600030101010101" pitchFamily="2" charset="-122"/>
              </a:rPr>
              <a:t>表示不移位</a:t>
            </a:r>
            <a:r>
              <a:rPr lang="en-US" altLang="zh-CN" sz="2400" dirty="0">
                <a:ea typeface="宋体" panose="02010600030101010101" pitchFamily="2" charset="-122"/>
              </a:rPr>
              <a:t>)</a:t>
            </a:r>
          </a:p>
          <a:p>
            <a:pPr lvl="1" eaLnBrk="1" hangingPunct="1">
              <a:lnSpc>
                <a:spcPct val="90000"/>
              </a:lnSpc>
              <a:buChar char="l"/>
            </a:pPr>
            <a:r>
              <a:rPr lang="en-US" altLang="zh-CN" sz="2400" dirty="0">
                <a:ea typeface="宋体" panose="02010600030101010101" pitchFamily="2" charset="-122"/>
              </a:rPr>
              <a:t>funct: </a:t>
            </a:r>
            <a:r>
              <a:rPr lang="zh-CN" altLang="en-US" sz="2400" dirty="0">
                <a:ea typeface="宋体" panose="02010600030101010101" pitchFamily="2" charset="-122"/>
              </a:rPr>
              <a:t>功能码</a:t>
            </a:r>
            <a:r>
              <a:rPr lang="en-US" altLang="zh-CN" sz="2400" dirty="0">
                <a:ea typeface="宋体" panose="02010600030101010101" pitchFamily="2" charset="-122"/>
              </a:rPr>
              <a:t>(</a:t>
            </a:r>
            <a:r>
              <a:rPr lang="zh-CN" altLang="en-US" sz="2400" dirty="0">
                <a:ea typeface="宋体" panose="02010600030101010101" pitchFamily="2" charset="-122"/>
              </a:rPr>
              <a:t>扩展操作码</a:t>
            </a:r>
            <a:r>
              <a:rPr lang="en-US" altLang="zh-CN" sz="2400" dirty="0" smtClean="0">
                <a:ea typeface="宋体" panose="02010600030101010101" pitchFamily="2" charset="-122"/>
              </a:rPr>
              <a:t>)</a:t>
            </a:r>
            <a:r>
              <a:rPr lang="zh-CN" altLang="en-US" sz="2400" dirty="0" smtClean="0">
                <a:ea typeface="宋体" panose="02010600030101010101" pitchFamily="2" charset="-122"/>
              </a:rPr>
              <a:t>，指定操作的特定变式</a:t>
            </a:r>
            <a:endParaRPr lang="en-AU" altLang="zh-CN" sz="2400" dirty="0">
              <a:ea typeface="宋体" panose="02010600030101010101" pitchFamily="2" charset="-122"/>
            </a:endParaRPr>
          </a:p>
        </p:txBody>
      </p:sp>
      <p:grpSp>
        <p:nvGrpSpPr>
          <p:cNvPr id="44036" name="Group 4"/>
          <p:cNvGrpSpPr/>
          <p:nvPr/>
        </p:nvGrpSpPr>
        <p:grpSpPr>
          <a:xfrm>
            <a:off x="1331913" y="1412875"/>
            <a:ext cx="6913562" cy="806450"/>
            <a:chOff x="703" y="981"/>
            <a:chExt cx="4355" cy="508"/>
          </a:xfrm>
        </p:grpSpPr>
        <p:sp>
          <p:nvSpPr>
            <p:cNvPr id="44037" name="Text Box 5"/>
            <p:cNvSpPr txBox="1"/>
            <p:nvPr/>
          </p:nvSpPr>
          <p:spPr>
            <a:xfrm>
              <a:off x="703" y="981"/>
              <a:ext cx="817"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op</a:t>
              </a:r>
              <a:endParaRPr lang="en-AU" altLang="zh-CN" sz="2400" b="1" dirty="0">
                <a:latin typeface="宋体" panose="02010600030101010101" pitchFamily="2" charset="-122"/>
                <a:ea typeface="宋体" panose="02010600030101010101" pitchFamily="2" charset="-122"/>
              </a:endParaRPr>
            </a:p>
          </p:txBody>
        </p:sp>
        <p:sp>
          <p:nvSpPr>
            <p:cNvPr id="44038" name="Text Box 6"/>
            <p:cNvSpPr txBox="1"/>
            <p:nvPr/>
          </p:nvSpPr>
          <p:spPr>
            <a:xfrm>
              <a:off x="1520" y="981"/>
              <a:ext cx="680"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rs</a:t>
              </a:r>
              <a:endParaRPr lang="en-AU" altLang="zh-CN" sz="2400" b="1" dirty="0">
                <a:latin typeface="宋体" panose="02010600030101010101" pitchFamily="2" charset="-122"/>
                <a:ea typeface="宋体" panose="02010600030101010101" pitchFamily="2" charset="-122"/>
              </a:endParaRPr>
            </a:p>
          </p:txBody>
        </p:sp>
        <p:sp>
          <p:nvSpPr>
            <p:cNvPr id="44039" name="Text Box 7"/>
            <p:cNvSpPr txBox="1"/>
            <p:nvPr/>
          </p:nvSpPr>
          <p:spPr>
            <a:xfrm>
              <a:off x="2200" y="981"/>
              <a:ext cx="680"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rt</a:t>
              </a:r>
              <a:endParaRPr lang="en-AU" altLang="zh-CN" sz="2400" b="1" dirty="0">
                <a:latin typeface="宋体" panose="02010600030101010101" pitchFamily="2" charset="-122"/>
                <a:ea typeface="宋体" panose="02010600030101010101" pitchFamily="2" charset="-122"/>
              </a:endParaRPr>
            </a:p>
          </p:txBody>
        </p:sp>
        <p:sp>
          <p:nvSpPr>
            <p:cNvPr id="44040" name="Text Box 8"/>
            <p:cNvSpPr txBox="1"/>
            <p:nvPr/>
          </p:nvSpPr>
          <p:spPr>
            <a:xfrm>
              <a:off x="2880" y="981"/>
              <a:ext cx="680"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rd</a:t>
              </a:r>
              <a:endParaRPr lang="en-AU" altLang="zh-CN" sz="2400" b="1" dirty="0">
                <a:latin typeface="宋体" panose="02010600030101010101" pitchFamily="2" charset="-122"/>
                <a:ea typeface="宋体" panose="02010600030101010101" pitchFamily="2" charset="-122"/>
              </a:endParaRPr>
            </a:p>
          </p:txBody>
        </p:sp>
        <p:sp>
          <p:nvSpPr>
            <p:cNvPr id="44041" name="Text Box 9"/>
            <p:cNvSpPr txBox="1"/>
            <p:nvPr/>
          </p:nvSpPr>
          <p:spPr>
            <a:xfrm>
              <a:off x="3561" y="981"/>
              <a:ext cx="680"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shamt</a:t>
              </a:r>
              <a:endParaRPr lang="en-AU" altLang="zh-CN" sz="2400" b="1" dirty="0">
                <a:latin typeface="宋体" panose="02010600030101010101" pitchFamily="2" charset="-122"/>
                <a:ea typeface="宋体" panose="02010600030101010101" pitchFamily="2" charset="-122"/>
              </a:endParaRPr>
            </a:p>
          </p:txBody>
        </p:sp>
        <p:sp>
          <p:nvSpPr>
            <p:cNvPr id="44042" name="Text Box 10"/>
            <p:cNvSpPr txBox="1"/>
            <p:nvPr/>
          </p:nvSpPr>
          <p:spPr>
            <a:xfrm>
              <a:off x="4241" y="981"/>
              <a:ext cx="817"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funct</a:t>
              </a:r>
              <a:endParaRPr lang="en-AU" altLang="zh-CN" sz="2400" b="1" dirty="0">
                <a:latin typeface="宋体" panose="02010600030101010101" pitchFamily="2" charset="-122"/>
                <a:ea typeface="宋体" panose="02010600030101010101" pitchFamily="2" charset="-122"/>
              </a:endParaRPr>
            </a:p>
          </p:txBody>
        </p:sp>
        <p:sp>
          <p:nvSpPr>
            <p:cNvPr id="44043" name="Text Box 11"/>
            <p:cNvSpPr txBox="1"/>
            <p:nvPr/>
          </p:nvSpPr>
          <p:spPr>
            <a:xfrm>
              <a:off x="886"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6 bits</a:t>
              </a:r>
              <a:endParaRPr lang="en-AU" altLang="zh-CN" b="1" dirty="0">
                <a:latin typeface="宋体" panose="02010600030101010101" pitchFamily="2" charset="-122"/>
                <a:ea typeface="宋体" panose="02010600030101010101" pitchFamily="2" charset="-122"/>
              </a:endParaRPr>
            </a:p>
          </p:txBody>
        </p:sp>
        <p:sp>
          <p:nvSpPr>
            <p:cNvPr id="44044" name="Text Box 12"/>
            <p:cNvSpPr txBox="1"/>
            <p:nvPr/>
          </p:nvSpPr>
          <p:spPr>
            <a:xfrm>
              <a:off x="4424"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6 bits</a:t>
              </a:r>
              <a:endParaRPr lang="en-AU" altLang="zh-CN" b="1" dirty="0">
                <a:latin typeface="宋体" panose="02010600030101010101" pitchFamily="2" charset="-122"/>
                <a:ea typeface="宋体" panose="02010600030101010101" pitchFamily="2" charset="-122"/>
              </a:endParaRPr>
            </a:p>
          </p:txBody>
        </p:sp>
        <p:sp>
          <p:nvSpPr>
            <p:cNvPr id="44045" name="Text Box 13"/>
            <p:cNvSpPr txBox="1"/>
            <p:nvPr/>
          </p:nvSpPr>
          <p:spPr>
            <a:xfrm>
              <a:off x="1657"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5 bits</a:t>
              </a:r>
              <a:endParaRPr lang="en-AU" altLang="zh-CN" b="1" dirty="0">
                <a:latin typeface="宋体" panose="02010600030101010101" pitchFamily="2" charset="-122"/>
                <a:ea typeface="宋体" panose="02010600030101010101" pitchFamily="2" charset="-122"/>
              </a:endParaRPr>
            </a:p>
          </p:txBody>
        </p:sp>
        <p:sp>
          <p:nvSpPr>
            <p:cNvPr id="44046" name="Text Box 14"/>
            <p:cNvSpPr txBox="1"/>
            <p:nvPr/>
          </p:nvSpPr>
          <p:spPr>
            <a:xfrm>
              <a:off x="2338"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5 bits</a:t>
              </a:r>
              <a:endParaRPr lang="en-AU" altLang="zh-CN" b="1" dirty="0">
                <a:latin typeface="宋体" panose="02010600030101010101" pitchFamily="2" charset="-122"/>
                <a:ea typeface="宋体" panose="02010600030101010101" pitchFamily="2" charset="-122"/>
              </a:endParaRPr>
            </a:p>
          </p:txBody>
        </p:sp>
        <p:sp>
          <p:nvSpPr>
            <p:cNvPr id="44047" name="Text Box 15"/>
            <p:cNvSpPr txBox="1"/>
            <p:nvPr/>
          </p:nvSpPr>
          <p:spPr>
            <a:xfrm>
              <a:off x="3018"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5 bits</a:t>
              </a:r>
              <a:endParaRPr lang="en-AU" altLang="zh-CN" b="1" dirty="0">
                <a:latin typeface="宋体" panose="02010600030101010101" pitchFamily="2" charset="-122"/>
                <a:ea typeface="宋体" panose="02010600030101010101" pitchFamily="2" charset="-122"/>
              </a:endParaRPr>
            </a:p>
          </p:txBody>
        </p:sp>
        <p:sp>
          <p:nvSpPr>
            <p:cNvPr id="44048" name="Text Box 16"/>
            <p:cNvSpPr txBox="1"/>
            <p:nvPr/>
          </p:nvSpPr>
          <p:spPr>
            <a:xfrm>
              <a:off x="3698"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5 bits</a:t>
              </a:r>
              <a:endParaRPr lang="en-AU" altLang="zh-CN" b="1" dirty="0">
                <a:latin typeface="宋体" panose="02010600030101010101" pitchFamily="2" charset="-122"/>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24</a:t>
            </a:fld>
            <a:endParaRPr lang="en-AU" altLang="zh-CN" sz="1400" b="1" dirty="0">
              <a:ea typeface="宋体" panose="02010600030101010101" pitchFamily="2" charset="-122"/>
            </a:endParaRPr>
          </a:p>
        </p:txBody>
      </p:sp>
      <p:sp>
        <p:nvSpPr>
          <p:cNvPr id="46082" name="Rectangle 36"/>
          <p:cNvSpPr>
            <a:spLocks noGrp="1"/>
          </p:cNvSpPr>
          <p:nvPr>
            <p:ph type="title"/>
          </p:nvPr>
        </p:nvSpPr>
        <p:spPr>
          <a:ln/>
        </p:spPr>
        <p:txBody>
          <a:bodyPr wrap="square" lIns="91440" tIns="45720" rIns="91440" bIns="45720" anchor="b">
            <a:spAutoFit/>
          </a:bodyPr>
          <a:lstStyle/>
          <a:p>
            <a:pPr eaLnBrk="1" hangingPunct="1"/>
            <a:r>
              <a:rPr lang="en-US" altLang="zh-CN" dirty="0">
                <a:ea typeface="宋体" panose="02010600030101010101" pitchFamily="2" charset="-122"/>
              </a:rPr>
              <a:t>R</a:t>
            </a:r>
            <a:r>
              <a:rPr lang="zh-CN" altLang="en-US" dirty="0">
                <a:ea typeface="宋体" panose="02010600030101010101" pitchFamily="2" charset="-122"/>
              </a:rPr>
              <a:t>型指令例子</a:t>
            </a:r>
            <a:endParaRPr lang="en-AU" altLang="zh-CN" dirty="0">
              <a:ea typeface="宋体" panose="02010600030101010101" pitchFamily="2" charset="-122"/>
            </a:endParaRPr>
          </a:p>
        </p:txBody>
      </p:sp>
      <p:sp>
        <p:nvSpPr>
          <p:cNvPr id="46083" name="Rectangle 37"/>
          <p:cNvSpPr>
            <a:spLocks noGrp="1"/>
          </p:cNvSpPr>
          <p:nvPr>
            <p:ph idx="1"/>
          </p:nvPr>
        </p:nvSpPr>
        <p:spPr>
          <a:xfrm>
            <a:off x="684213" y="2492375"/>
            <a:ext cx="8270875" cy="649288"/>
          </a:xfrm>
          <a:ln/>
        </p:spPr>
        <p:txBody>
          <a:bodyPr wrap="square" lIns="91440" tIns="45720" rIns="91440" bIns="45720" anchor="t"/>
          <a:lstStyle/>
          <a:p>
            <a:pPr eaLnBrk="1" hangingPunct="1">
              <a:buNone/>
            </a:pPr>
            <a:r>
              <a:rPr lang="en-US" altLang="zh-CN" dirty="0">
                <a:latin typeface="Lucida Console" panose="020B0609040504020204" pitchFamily="49" charset="0"/>
                <a:ea typeface="宋体" panose="02010600030101010101" pitchFamily="2" charset="-122"/>
              </a:rPr>
              <a:t>	add $t0, $s1, $s2</a:t>
            </a:r>
          </a:p>
        </p:txBody>
      </p:sp>
      <p:sp>
        <p:nvSpPr>
          <p:cNvPr id="46084" name="Text Box 17"/>
          <p:cNvSpPr txBox="1"/>
          <p:nvPr/>
        </p:nvSpPr>
        <p:spPr>
          <a:xfrm>
            <a:off x="1331913" y="3429000"/>
            <a:ext cx="1296987"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special</a:t>
            </a:r>
            <a:endParaRPr lang="en-AU" altLang="zh-CN" sz="2000" dirty="0">
              <a:latin typeface="Arial" panose="020B0604020202020204" pitchFamily="34" charset="0"/>
              <a:ea typeface="宋体" panose="02010600030101010101" pitchFamily="2" charset="-122"/>
            </a:endParaRPr>
          </a:p>
        </p:txBody>
      </p:sp>
      <p:sp>
        <p:nvSpPr>
          <p:cNvPr id="46085" name="Text Box 18"/>
          <p:cNvSpPr txBox="1"/>
          <p:nvPr/>
        </p:nvSpPr>
        <p:spPr>
          <a:xfrm>
            <a:off x="2628900" y="3429000"/>
            <a:ext cx="1079500"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$s1</a:t>
            </a:r>
            <a:endParaRPr lang="en-AU" altLang="zh-CN" sz="2000" dirty="0">
              <a:latin typeface="Arial" panose="020B0604020202020204" pitchFamily="34" charset="0"/>
              <a:ea typeface="宋体" panose="02010600030101010101" pitchFamily="2" charset="-122"/>
            </a:endParaRPr>
          </a:p>
        </p:txBody>
      </p:sp>
      <p:sp>
        <p:nvSpPr>
          <p:cNvPr id="46086" name="Text Box 19"/>
          <p:cNvSpPr txBox="1"/>
          <p:nvPr/>
        </p:nvSpPr>
        <p:spPr>
          <a:xfrm>
            <a:off x="3708400" y="3429000"/>
            <a:ext cx="1079500"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$s2</a:t>
            </a:r>
            <a:endParaRPr lang="en-AU" altLang="zh-CN" sz="2000" dirty="0">
              <a:latin typeface="Arial" panose="020B0604020202020204" pitchFamily="34" charset="0"/>
              <a:ea typeface="宋体" panose="02010600030101010101" pitchFamily="2" charset="-122"/>
            </a:endParaRPr>
          </a:p>
        </p:txBody>
      </p:sp>
      <p:sp>
        <p:nvSpPr>
          <p:cNvPr id="46087" name="Text Box 20"/>
          <p:cNvSpPr txBox="1"/>
          <p:nvPr/>
        </p:nvSpPr>
        <p:spPr>
          <a:xfrm>
            <a:off x="4787900" y="3429000"/>
            <a:ext cx="1079500"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$t0</a:t>
            </a:r>
            <a:endParaRPr lang="en-AU" altLang="zh-CN" sz="2000" dirty="0">
              <a:latin typeface="Arial" panose="020B0604020202020204" pitchFamily="34" charset="0"/>
              <a:ea typeface="宋体" panose="02010600030101010101" pitchFamily="2" charset="-122"/>
            </a:endParaRPr>
          </a:p>
        </p:txBody>
      </p:sp>
      <p:sp>
        <p:nvSpPr>
          <p:cNvPr id="46088" name="Text Box 21"/>
          <p:cNvSpPr txBox="1"/>
          <p:nvPr/>
        </p:nvSpPr>
        <p:spPr>
          <a:xfrm>
            <a:off x="5868988" y="3429000"/>
            <a:ext cx="1079500"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0</a:t>
            </a:r>
            <a:endParaRPr lang="en-AU" altLang="zh-CN" sz="2000" dirty="0">
              <a:latin typeface="Arial" panose="020B0604020202020204" pitchFamily="34" charset="0"/>
              <a:ea typeface="宋体" panose="02010600030101010101" pitchFamily="2" charset="-122"/>
            </a:endParaRPr>
          </a:p>
        </p:txBody>
      </p:sp>
      <p:sp>
        <p:nvSpPr>
          <p:cNvPr id="46089" name="Text Box 22"/>
          <p:cNvSpPr txBox="1"/>
          <p:nvPr/>
        </p:nvSpPr>
        <p:spPr>
          <a:xfrm>
            <a:off x="6948488" y="3429000"/>
            <a:ext cx="1296987"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add</a:t>
            </a:r>
            <a:endParaRPr lang="en-AU" altLang="zh-CN" sz="2000" dirty="0">
              <a:latin typeface="Arial" panose="020B0604020202020204" pitchFamily="34" charset="0"/>
              <a:ea typeface="宋体" panose="02010600030101010101" pitchFamily="2" charset="-122"/>
            </a:endParaRPr>
          </a:p>
        </p:txBody>
      </p:sp>
      <p:sp>
        <p:nvSpPr>
          <p:cNvPr id="46090" name="Text Box 23"/>
          <p:cNvSpPr txBox="1"/>
          <p:nvPr/>
        </p:nvSpPr>
        <p:spPr>
          <a:xfrm>
            <a:off x="1331913" y="4078288"/>
            <a:ext cx="1296987"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0</a:t>
            </a:r>
            <a:endParaRPr lang="en-AU" altLang="zh-CN" sz="2000" dirty="0">
              <a:latin typeface="Arial" panose="020B0604020202020204" pitchFamily="34" charset="0"/>
              <a:ea typeface="宋体" panose="02010600030101010101" pitchFamily="2" charset="-122"/>
            </a:endParaRPr>
          </a:p>
        </p:txBody>
      </p:sp>
      <p:sp>
        <p:nvSpPr>
          <p:cNvPr id="46091" name="Text Box 24"/>
          <p:cNvSpPr txBox="1"/>
          <p:nvPr/>
        </p:nvSpPr>
        <p:spPr>
          <a:xfrm>
            <a:off x="2628900" y="4078288"/>
            <a:ext cx="1079500"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17</a:t>
            </a:r>
            <a:endParaRPr lang="en-AU" altLang="zh-CN" sz="2000" dirty="0">
              <a:latin typeface="Arial" panose="020B0604020202020204" pitchFamily="34" charset="0"/>
              <a:ea typeface="宋体" panose="02010600030101010101" pitchFamily="2" charset="-122"/>
            </a:endParaRPr>
          </a:p>
        </p:txBody>
      </p:sp>
      <p:sp>
        <p:nvSpPr>
          <p:cNvPr id="46092" name="Text Box 25"/>
          <p:cNvSpPr txBox="1"/>
          <p:nvPr/>
        </p:nvSpPr>
        <p:spPr>
          <a:xfrm>
            <a:off x="3708400" y="4078288"/>
            <a:ext cx="1079500"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18</a:t>
            </a:r>
            <a:endParaRPr lang="en-AU" altLang="zh-CN" sz="2000" dirty="0">
              <a:latin typeface="Arial" panose="020B0604020202020204" pitchFamily="34" charset="0"/>
              <a:ea typeface="宋体" panose="02010600030101010101" pitchFamily="2" charset="-122"/>
            </a:endParaRPr>
          </a:p>
        </p:txBody>
      </p:sp>
      <p:sp>
        <p:nvSpPr>
          <p:cNvPr id="46093" name="Text Box 26"/>
          <p:cNvSpPr txBox="1"/>
          <p:nvPr/>
        </p:nvSpPr>
        <p:spPr>
          <a:xfrm>
            <a:off x="4787900" y="4078288"/>
            <a:ext cx="1079500"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8</a:t>
            </a:r>
            <a:endParaRPr lang="en-AU" altLang="zh-CN" sz="2000" dirty="0">
              <a:latin typeface="Arial" panose="020B0604020202020204" pitchFamily="34" charset="0"/>
              <a:ea typeface="宋体" panose="02010600030101010101" pitchFamily="2" charset="-122"/>
            </a:endParaRPr>
          </a:p>
        </p:txBody>
      </p:sp>
      <p:sp>
        <p:nvSpPr>
          <p:cNvPr id="46094" name="Text Box 27"/>
          <p:cNvSpPr txBox="1"/>
          <p:nvPr/>
        </p:nvSpPr>
        <p:spPr>
          <a:xfrm>
            <a:off x="5868988" y="4078288"/>
            <a:ext cx="1079500"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0</a:t>
            </a:r>
            <a:endParaRPr lang="en-AU" altLang="zh-CN" sz="2000" dirty="0">
              <a:latin typeface="Arial" panose="020B0604020202020204" pitchFamily="34" charset="0"/>
              <a:ea typeface="宋体" panose="02010600030101010101" pitchFamily="2" charset="-122"/>
            </a:endParaRPr>
          </a:p>
        </p:txBody>
      </p:sp>
      <p:sp>
        <p:nvSpPr>
          <p:cNvPr id="46095" name="Text Box 28"/>
          <p:cNvSpPr txBox="1"/>
          <p:nvPr/>
        </p:nvSpPr>
        <p:spPr>
          <a:xfrm>
            <a:off x="6948488" y="4078288"/>
            <a:ext cx="1296987"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32</a:t>
            </a:r>
            <a:endParaRPr lang="en-AU" altLang="zh-CN" sz="2000" dirty="0">
              <a:latin typeface="Arial" panose="020B0604020202020204" pitchFamily="34" charset="0"/>
              <a:ea typeface="宋体" panose="02010600030101010101" pitchFamily="2" charset="-122"/>
            </a:endParaRPr>
          </a:p>
        </p:txBody>
      </p:sp>
      <p:sp>
        <p:nvSpPr>
          <p:cNvPr id="46096" name="Text Box 29"/>
          <p:cNvSpPr txBox="1"/>
          <p:nvPr/>
        </p:nvSpPr>
        <p:spPr>
          <a:xfrm>
            <a:off x="1331913" y="4725988"/>
            <a:ext cx="1296987"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000000</a:t>
            </a:r>
            <a:endParaRPr lang="en-AU" altLang="zh-CN" sz="2000" dirty="0">
              <a:latin typeface="Arial" panose="020B0604020202020204" pitchFamily="34" charset="0"/>
              <a:ea typeface="宋体" panose="02010600030101010101" pitchFamily="2" charset="-122"/>
            </a:endParaRPr>
          </a:p>
        </p:txBody>
      </p:sp>
      <p:sp>
        <p:nvSpPr>
          <p:cNvPr id="46097" name="Text Box 30"/>
          <p:cNvSpPr txBox="1"/>
          <p:nvPr/>
        </p:nvSpPr>
        <p:spPr>
          <a:xfrm>
            <a:off x="2628900" y="4725988"/>
            <a:ext cx="1079500"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10001</a:t>
            </a:r>
            <a:endParaRPr lang="en-AU" altLang="zh-CN" sz="2000" dirty="0">
              <a:latin typeface="Arial" panose="020B0604020202020204" pitchFamily="34" charset="0"/>
              <a:ea typeface="宋体" panose="02010600030101010101" pitchFamily="2" charset="-122"/>
            </a:endParaRPr>
          </a:p>
        </p:txBody>
      </p:sp>
      <p:sp>
        <p:nvSpPr>
          <p:cNvPr id="46098" name="Text Box 31"/>
          <p:cNvSpPr txBox="1"/>
          <p:nvPr/>
        </p:nvSpPr>
        <p:spPr>
          <a:xfrm>
            <a:off x="3708400" y="4725988"/>
            <a:ext cx="1079500"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10010</a:t>
            </a:r>
            <a:endParaRPr lang="en-AU" altLang="zh-CN" sz="2000" dirty="0">
              <a:latin typeface="Arial" panose="020B0604020202020204" pitchFamily="34" charset="0"/>
              <a:ea typeface="宋体" panose="02010600030101010101" pitchFamily="2" charset="-122"/>
            </a:endParaRPr>
          </a:p>
        </p:txBody>
      </p:sp>
      <p:sp>
        <p:nvSpPr>
          <p:cNvPr id="46099" name="Text Box 32"/>
          <p:cNvSpPr txBox="1"/>
          <p:nvPr/>
        </p:nvSpPr>
        <p:spPr>
          <a:xfrm>
            <a:off x="4787900" y="4725988"/>
            <a:ext cx="1079500"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01000</a:t>
            </a:r>
            <a:endParaRPr lang="en-AU" altLang="zh-CN" sz="2000" dirty="0">
              <a:latin typeface="Arial" panose="020B0604020202020204" pitchFamily="34" charset="0"/>
              <a:ea typeface="宋体" panose="02010600030101010101" pitchFamily="2" charset="-122"/>
            </a:endParaRPr>
          </a:p>
        </p:txBody>
      </p:sp>
      <p:sp>
        <p:nvSpPr>
          <p:cNvPr id="46100" name="Text Box 33"/>
          <p:cNvSpPr txBox="1"/>
          <p:nvPr/>
        </p:nvSpPr>
        <p:spPr>
          <a:xfrm>
            <a:off x="5868988" y="4725988"/>
            <a:ext cx="1079500"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00000</a:t>
            </a:r>
            <a:endParaRPr lang="en-AU" altLang="zh-CN" sz="2000" dirty="0">
              <a:latin typeface="Arial" panose="020B0604020202020204" pitchFamily="34" charset="0"/>
              <a:ea typeface="宋体" panose="02010600030101010101" pitchFamily="2" charset="-122"/>
            </a:endParaRPr>
          </a:p>
        </p:txBody>
      </p:sp>
      <p:sp>
        <p:nvSpPr>
          <p:cNvPr id="46101" name="Text Box 34"/>
          <p:cNvSpPr txBox="1"/>
          <p:nvPr/>
        </p:nvSpPr>
        <p:spPr>
          <a:xfrm>
            <a:off x="6948488" y="4725988"/>
            <a:ext cx="1296987"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100000</a:t>
            </a:r>
            <a:endParaRPr lang="en-AU" altLang="zh-CN" sz="2000" dirty="0">
              <a:latin typeface="Arial" panose="020B0604020202020204" pitchFamily="34" charset="0"/>
              <a:ea typeface="宋体" panose="02010600030101010101" pitchFamily="2" charset="-122"/>
            </a:endParaRPr>
          </a:p>
        </p:txBody>
      </p:sp>
      <p:sp>
        <p:nvSpPr>
          <p:cNvPr id="46102" name="Rectangle 35"/>
          <p:cNvSpPr/>
          <p:nvPr/>
        </p:nvSpPr>
        <p:spPr>
          <a:xfrm>
            <a:off x="684213" y="5516563"/>
            <a:ext cx="8140700" cy="504825"/>
          </a:xfrm>
          <a:prstGeom prst="rect">
            <a:avLst/>
          </a:prstGeom>
          <a:noFill/>
          <a:ln w="9525">
            <a:noFill/>
          </a:ln>
        </p:spPr>
        <p:txBody>
          <a:bodyPr anchor="t"/>
          <a:lstStyle/>
          <a:p>
            <a:pPr marL="342900" lvl="0" indent="-342900">
              <a:spcBef>
                <a:spcPct val="20000"/>
              </a:spcBef>
              <a:buClr>
                <a:schemeClr val="folHlink"/>
              </a:buClr>
              <a:buSzPct val="60000"/>
              <a:buFont typeface="Wingdings" panose="05000000000000000000" pitchFamily="2" charset="2"/>
              <a:buNone/>
            </a:pPr>
            <a:r>
              <a:rPr lang="en-US" altLang="zh-CN" sz="2400" dirty="0">
                <a:latin typeface="Arial" panose="020B0604020202020204" pitchFamily="34" charset="0"/>
                <a:ea typeface="宋体" panose="02010600030101010101" pitchFamily="2" charset="-122"/>
              </a:rPr>
              <a:t>000000</a:t>
            </a:r>
            <a:r>
              <a:rPr lang="en-US" altLang="zh-CN" sz="2400" dirty="0">
                <a:solidFill>
                  <a:srgbClr val="66FF66"/>
                </a:solidFill>
                <a:latin typeface="Arial" panose="020B0604020202020204" pitchFamily="34" charset="0"/>
                <a:ea typeface="宋体" panose="02010600030101010101" pitchFamily="2" charset="-122"/>
              </a:rPr>
              <a:t>10001</a:t>
            </a:r>
            <a:r>
              <a:rPr lang="en-US" altLang="zh-CN" sz="2400" dirty="0">
                <a:solidFill>
                  <a:srgbClr val="7030A0"/>
                </a:solidFill>
                <a:latin typeface="Arial" panose="020B0604020202020204" pitchFamily="34" charset="0"/>
                <a:ea typeface="宋体" panose="02010600030101010101" pitchFamily="2" charset="-122"/>
              </a:rPr>
              <a:t>10010</a:t>
            </a:r>
            <a:r>
              <a:rPr lang="en-US" altLang="zh-CN" sz="2400" dirty="0">
                <a:solidFill>
                  <a:srgbClr val="FF0000"/>
                </a:solidFill>
                <a:latin typeface="Arial" panose="020B0604020202020204" pitchFamily="34" charset="0"/>
                <a:ea typeface="宋体" panose="02010600030101010101" pitchFamily="2" charset="-122"/>
              </a:rPr>
              <a:t>01000</a:t>
            </a:r>
            <a:r>
              <a:rPr lang="en-US" altLang="zh-CN" sz="2400" dirty="0">
                <a:latin typeface="Arial" panose="020B0604020202020204" pitchFamily="34" charset="0"/>
                <a:ea typeface="宋体" panose="02010600030101010101" pitchFamily="2" charset="-122"/>
              </a:rPr>
              <a:t>00000</a:t>
            </a:r>
            <a:r>
              <a:rPr lang="en-US" altLang="zh-CN" sz="2400" dirty="0">
                <a:solidFill>
                  <a:srgbClr val="C00000"/>
                </a:solidFill>
                <a:latin typeface="Arial" panose="020B0604020202020204" pitchFamily="34" charset="0"/>
                <a:ea typeface="宋体" panose="02010600030101010101" pitchFamily="2" charset="-122"/>
              </a:rPr>
              <a:t>100000</a:t>
            </a:r>
            <a:r>
              <a:rPr lang="en-US" altLang="zh-CN" sz="2400" baseline="-25000" dirty="0">
                <a:latin typeface="Arial" panose="020B0604020202020204" pitchFamily="34" charset="0"/>
                <a:ea typeface="宋体" panose="02010600030101010101" pitchFamily="2" charset="-122"/>
              </a:rPr>
              <a:t>2</a:t>
            </a:r>
            <a:r>
              <a:rPr lang="en-US" altLang="zh-CN" sz="2400" dirty="0">
                <a:latin typeface="Arial" panose="020B0604020202020204" pitchFamily="34" charset="0"/>
                <a:ea typeface="宋体" panose="02010600030101010101" pitchFamily="2" charset="-122"/>
              </a:rPr>
              <a:t> = 02324020</a:t>
            </a:r>
            <a:r>
              <a:rPr lang="en-US" altLang="zh-CN" sz="2400" baseline="-25000" dirty="0">
                <a:latin typeface="Arial" panose="020B0604020202020204" pitchFamily="34" charset="0"/>
                <a:ea typeface="宋体" panose="02010600030101010101" pitchFamily="2" charset="-122"/>
              </a:rPr>
              <a:t>16</a:t>
            </a:r>
            <a:endParaRPr lang="en-AU" altLang="zh-CN" sz="2400" dirty="0">
              <a:latin typeface="Arial" panose="020B0604020202020204" pitchFamily="34" charset="0"/>
              <a:ea typeface="宋体" panose="02010600030101010101" pitchFamily="2" charset="-122"/>
            </a:endParaRPr>
          </a:p>
        </p:txBody>
      </p:sp>
      <p:grpSp>
        <p:nvGrpSpPr>
          <p:cNvPr id="46103" name="Group 38"/>
          <p:cNvGrpSpPr/>
          <p:nvPr/>
        </p:nvGrpSpPr>
        <p:grpSpPr>
          <a:xfrm>
            <a:off x="1331913" y="1412875"/>
            <a:ext cx="6913562" cy="806450"/>
            <a:chOff x="703" y="981"/>
            <a:chExt cx="4355" cy="508"/>
          </a:xfrm>
        </p:grpSpPr>
        <p:sp>
          <p:nvSpPr>
            <p:cNvPr id="46104" name="Text Box 39"/>
            <p:cNvSpPr txBox="1"/>
            <p:nvPr/>
          </p:nvSpPr>
          <p:spPr>
            <a:xfrm>
              <a:off x="703" y="981"/>
              <a:ext cx="817"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op</a:t>
              </a:r>
              <a:endParaRPr lang="en-AU" altLang="zh-CN" sz="2400" b="1" dirty="0">
                <a:latin typeface="宋体" panose="02010600030101010101" pitchFamily="2" charset="-122"/>
                <a:ea typeface="宋体" panose="02010600030101010101" pitchFamily="2" charset="-122"/>
              </a:endParaRPr>
            </a:p>
          </p:txBody>
        </p:sp>
        <p:sp>
          <p:nvSpPr>
            <p:cNvPr id="46105" name="Text Box 40"/>
            <p:cNvSpPr txBox="1"/>
            <p:nvPr/>
          </p:nvSpPr>
          <p:spPr>
            <a:xfrm>
              <a:off x="1520" y="981"/>
              <a:ext cx="680"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rs</a:t>
              </a:r>
              <a:endParaRPr lang="en-AU" altLang="zh-CN" sz="2400" b="1" dirty="0">
                <a:latin typeface="宋体" panose="02010600030101010101" pitchFamily="2" charset="-122"/>
                <a:ea typeface="宋体" panose="02010600030101010101" pitchFamily="2" charset="-122"/>
              </a:endParaRPr>
            </a:p>
          </p:txBody>
        </p:sp>
        <p:sp>
          <p:nvSpPr>
            <p:cNvPr id="46106" name="Text Box 41"/>
            <p:cNvSpPr txBox="1"/>
            <p:nvPr/>
          </p:nvSpPr>
          <p:spPr>
            <a:xfrm>
              <a:off x="2200" y="981"/>
              <a:ext cx="680"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rt</a:t>
              </a:r>
              <a:endParaRPr lang="en-AU" altLang="zh-CN" sz="2400" b="1" dirty="0">
                <a:latin typeface="宋体" panose="02010600030101010101" pitchFamily="2" charset="-122"/>
                <a:ea typeface="宋体" panose="02010600030101010101" pitchFamily="2" charset="-122"/>
              </a:endParaRPr>
            </a:p>
          </p:txBody>
        </p:sp>
        <p:sp>
          <p:nvSpPr>
            <p:cNvPr id="46107" name="Text Box 42"/>
            <p:cNvSpPr txBox="1"/>
            <p:nvPr/>
          </p:nvSpPr>
          <p:spPr>
            <a:xfrm>
              <a:off x="2880" y="981"/>
              <a:ext cx="680"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rd</a:t>
              </a:r>
              <a:endParaRPr lang="en-AU" altLang="zh-CN" sz="2400" b="1" dirty="0">
                <a:latin typeface="宋体" panose="02010600030101010101" pitchFamily="2" charset="-122"/>
                <a:ea typeface="宋体" panose="02010600030101010101" pitchFamily="2" charset="-122"/>
              </a:endParaRPr>
            </a:p>
          </p:txBody>
        </p:sp>
        <p:sp>
          <p:nvSpPr>
            <p:cNvPr id="46108" name="Text Box 43"/>
            <p:cNvSpPr txBox="1"/>
            <p:nvPr/>
          </p:nvSpPr>
          <p:spPr>
            <a:xfrm>
              <a:off x="3561" y="981"/>
              <a:ext cx="680"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shamt</a:t>
              </a:r>
              <a:endParaRPr lang="en-AU" altLang="zh-CN" sz="2400" b="1" dirty="0">
                <a:latin typeface="宋体" panose="02010600030101010101" pitchFamily="2" charset="-122"/>
                <a:ea typeface="宋体" panose="02010600030101010101" pitchFamily="2" charset="-122"/>
              </a:endParaRPr>
            </a:p>
          </p:txBody>
        </p:sp>
        <p:sp>
          <p:nvSpPr>
            <p:cNvPr id="46109" name="Text Box 44"/>
            <p:cNvSpPr txBox="1"/>
            <p:nvPr/>
          </p:nvSpPr>
          <p:spPr>
            <a:xfrm>
              <a:off x="4241" y="981"/>
              <a:ext cx="817"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funct</a:t>
              </a:r>
              <a:endParaRPr lang="en-AU" altLang="zh-CN" sz="2400" b="1" dirty="0">
                <a:latin typeface="宋体" panose="02010600030101010101" pitchFamily="2" charset="-122"/>
                <a:ea typeface="宋体" panose="02010600030101010101" pitchFamily="2" charset="-122"/>
              </a:endParaRPr>
            </a:p>
          </p:txBody>
        </p:sp>
        <p:sp>
          <p:nvSpPr>
            <p:cNvPr id="46110" name="Text Box 45"/>
            <p:cNvSpPr txBox="1"/>
            <p:nvPr/>
          </p:nvSpPr>
          <p:spPr>
            <a:xfrm>
              <a:off x="886"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6 bits</a:t>
              </a:r>
              <a:endParaRPr lang="en-AU" altLang="zh-CN" b="1" dirty="0">
                <a:latin typeface="宋体" panose="02010600030101010101" pitchFamily="2" charset="-122"/>
                <a:ea typeface="宋体" panose="02010600030101010101" pitchFamily="2" charset="-122"/>
              </a:endParaRPr>
            </a:p>
          </p:txBody>
        </p:sp>
        <p:sp>
          <p:nvSpPr>
            <p:cNvPr id="46111" name="Text Box 46"/>
            <p:cNvSpPr txBox="1"/>
            <p:nvPr/>
          </p:nvSpPr>
          <p:spPr>
            <a:xfrm>
              <a:off x="4424"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6 bits</a:t>
              </a:r>
              <a:endParaRPr lang="en-AU" altLang="zh-CN" b="1" dirty="0">
                <a:latin typeface="宋体" panose="02010600030101010101" pitchFamily="2" charset="-122"/>
                <a:ea typeface="宋体" panose="02010600030101010101" pitchFamily="2" charset="-122"/>
              </a:endParaRPr>
            </a:p>
          </p:txBody>
        </p:sp>
        <p:sp>
          <p:nvSpPr>
            <p:cNvPr id="46112" name="Text Box 47"/>
            <p:cNvSpPr txBox="1"/>
            <p:nvPr/>
          </p:nvSpPr>
          <p:spPr>
            <a:xfrm>
              <a:off x="1657"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5 bits</a:t>
              </a:r>
              <a:endParaRPr lang="en-AU" altLang="zh-CN" b="1" dirty="0">
                <a:latin typeface="宋体" panose="02010600030101010101" pitchFamily="2" charset="-122"/>
                <a:ea typeface="宋体" panose="02010600030101010101" pitchFamily="2" charset="-122"/>
              </a:endParaRPr>
            </a:p>
          </p:txBody>
        </p:sp>
        <p:sp>
          <p:nvSpPr>
            <p:cNvPr id="46113" name="Text Box 48"/>
            <p:cNvSpPr txBox="1"/>
            <p:nvPr/>
          </p:nvSpPr>
          <p:spPr>
            <a:xfrm>
              <a:off x="2338"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5 bits</a:t>
              </a:r>
              <a:endParaRPr lang="en-AU" altLang="zh-CN" b="1" dirty="0">
                <a:latin typeface="宋体" panose="02010600030101010101" pitchFamily="2" charset="-122"/>
                <a:ea typeface="宋体" panose="02010600030101010101" pitchFamily="2" charset="-122"/>
              </a:endParaRPr>
            </a:p>
          </p:txBody>
        </p:sp>
        <p:sp>
          <p:nvSpPr>
            <p:cNvPr id="46114" name="Text Box 49"/>
            <p:cNvSpPr txBox="1"/>
            <p:nvPr/>
          </p:nvSpPr>
          <p:spPr>
            <a:xfrm>
              <a:off x="3018"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5 bits</a:t>
              </a:r>
              <a:endParaRPr lang="en-AU" altLang="zh-CN" b="1" dirty="0">
                <a:latin typeface="宋体" panose="02010600030101010101" pitchFamily="2" charset="-122"/>
                <a:ea typeface="宋体" panose="02010600030101010101" pitchFamily="2" charset="-122"/>
              </a:endParaRPr>
            </a:p>
          </p:txBody>
        </p:sp>
        <p:sp>
          <p:nvSpPr>
            <p:cNvPr id="46115" name="Text Box 50"/>
            <p:cNvSpPr txBox="1"/>
            <p:nvPr/>
          </p:nvSpPr>
          <p:spPr>
            <a:xfrm>
              <a:off x="3698"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5 bits</a:t>
              </a:r>
              <a:endParaRPr lang="en-AU" altLang="zh-CN" b="1" dirty="0">
                <a:latin typeface="宋体" panose="02010600030101010101" pitchFamily="2" charset="-122"/>
                <a:ea typeface="宋体" panose="02010600030101010101" pitchFamily="2" charset="-122"/>
              </a:endParaRPr>
            </a:p>
          </p:txBody>
        </p:sp>
      </p:grpSp>
      <p:sp>
        <p:nvSpPr>
          <p:cNvPr id="46116" name="椭圆 1"/>
          <p:cNvSpPr/>
          <p:nvPr/>
        </p:nvSpPr>
        <p:spPr>
          <a:xfrm>
            <a:off x="2292350" y="2492375"/>
            <a:ext cx="554038" cy="504825"/>
          </a:xfrm>
          <a:prstGeom prst="ellipse">
            <a:avLst/>
          </a:prstGeom>
          <a:noFill/>
          <a:ln w="22225" cap="flat" cmpd="sng">
            <a:solidFill>
              <a:srgbClr val="FF0000"/>
            </a:solidFill>
            <a:prstDash val="solid"/>
            <a:round/>
            <a:headEnd type="none" w="med" len="med"/>
            <a:tailEnd type="none" w="med" len="med"/>
          </a:ln>
        </p:spPr>
        <p:txBody>
          <a:bodyPr anchor="t"/>
          <a:lstStyle/>
          <a:p>
            <a:pPr lvl="0" indent="0" eaLnBrk="0" hangingPunct="0"/>
            <a:endParaRPr lang="zh-CN" altLang="en-US" dirty="0">
              <a:latin typeface="Arial" panose="020B0604020202020204" pitchFamily="34" charset="0"/>
              <a:ea typeface="宋体" panose="02010600030101010101" pitchFamily="2" charset="-122"/>
            </a:endParaRPr>
          </a:p>
        </p:txBody>
      </p:sp>
      <p:sp>
        <p:nvSpPr>
          <p:cNvPr id="46117" name="椭圆 39"/>
          <p:cNvSpPr/>
          <p:nvPr/>
        </p:nvSpPr>
        <p:spPr>
          <a:xfrm>
            <a:off x="3503613" y="2492375"/>
            <a:ext cx="554037" cy="504825"/>
          </a:xfrm>
          <a:prstGeom prst="ellipse">
            <a:avLst/>
          </a:prstGeom>
          <a:noFill/>
          <a:ln w="22225" cap="flat" cmpd="sng">
            <a:solidFill>
              <a:srgbClr val="00B050"/>
            </a:solidFill>
            <a:prstDash val="solid"/>
            <a:round/>
            <a:headEnd type="none" w="med" len="med"/>
            <a:tailEnd type="none" w="med" len="med"/>
          </a:ln>
        </p:spPr>
        <p:txBody>
          <a:bodyPr anchor="t"/>
          <a:lstStyle/>
          <a:p>
            <a:pPr lvl="0" indent="0" eaLnBrk="0" hangingPunct="0"/>
            <a:endParaRPr lang="zh-CN" altLang="en-US" dirty="0">
              <a:latin typeface="Arial" panose="020B0604020202020204" pitchFamily="34" charset="0"/>
              <a:ea typeface="宋体" panose="02010600030101010101" pitchFamily="2" charset="-122"/>
            </a:endParaRPr>
          </a:p>
        </p:txBody>
      </p:sp>
      <p:sp>
        <p:nvSpPr>
          <p:cNvPr id="46118" name="椭圆 40"/>
          <p:cNvSpPr/>
          <p:nvPr/>
        </p:nvSpPr>
        <p:spPr>
          <a:xfrm>
            <a:off x="4757738" y="2492375"/>
            <a:ext cx="554037" cy="504825"/>
          </a:xfrm>
          <a:prstGeom prst="ellipse">
            <a:avLst/>
          </a:prstGeom>
          <a:noFill/>
          <a:ln w="22225" cap="flat" cmpd="sng">
            <a:solidFill>
              <a:srgbClr val="7030A0"/>
            </a:solidFill>
            <a:prstDash val="solid"/>
            <a:round/>
            <a:headEnd type="none" w="med" len="med"/>
            <a:tailEnd type="none" w="med" len="med"/>
          </a:ln>
        </p:spPr>
        <p:txBody>
          <a:bodyPr anchor="t"/>
          <a:lstStyle/>
          <a:p>
            <a:pPr lvl="0" indent="0" eaLnBrk="0" hangingPunct="0"/>
            <a:endParaRPr lang="zh-CN" altLang="en-US" dirty="0">
              <a:latin typeface="Arial" panose="020B0604020202020204" pitchFamily="34" charset="0"/>
              <a:ea typeface="宋体" panose="02010600030101010101" pitchFamily="2" charset="-122"/>
            </a:endParaRPr>
          </a:p>
        </p:txBody>
      </p:sp>
      <p:sp>
        <p:nvSpPr>
          <p:cNvPr id="46119" name="椭圆 41"/>
          <p:cNvSpPr/>
          <p:nvPr/>
        </p:nvSpPr>
        <p:spPr>
          <a:xfrm>
            <a:off x="5114925" y="3349625"/>
            <a:ext cx="554038" cy="1189038"/>
          </a:xfrm>
          <a:prstGeom prst="ellipse">
            <a:avLst/>
          </a:prstGeom>
          <a:noFill/>
          <a:ln w="22225" cap="flat" cmpd="sng">
            <a:solidFill>
              <a:srgbClr val="FF0000"/>
            </a:solidFill>
            <a:prstDash val="solid"/>
            <a:round/>
            <a:headEnd type="none" w="med" len="med"/>
            <a:tailEnd type="none" w="med" len="med"/>
          </a:ln>
        </p:spPr>
        <p:txBody>
          <a:bodyPr anchor="t"/>
          <a:lstStyle/>
          <a:p>
            <a:pPr lvl="0" indent="0" eaLnBrk="0" hangingPunct="0"/>
            <a:endParaRPr lang="zh-CN" altLang="en-US" dirty="0">
              <a:latin typeface="Arial" panose="020B0604020202020204" pitchFamily="34" charset="0"/>
              <a:ea typeface="宋体" panose="02010600030101010101" pitchFamily="2" charset="-122"/>
            </a:endParaRPr>
          </a:p>
        </p:txBody>
      </p:sp>
      <p:sp>
        <p:nvSpPr>
          <p:cNvPr id="46120" name="椭圆 42"/>
          <p:cNvSpPr/>
          <p:nvPr/>
        </p:nvSpPr>
        <p:spPr>
          <a:xfrm>
            <a:off x="2889250" y="3349625"/>
            <a:ext cx="554038" cy="1189038"/>
          </a:xfrm>
          <a:prstGeom prst="ellipse">
            <a:avLst/>
          </a:prstGeom>
          <a:noFill/>
          <a:ln w="22225" cap="flat" cmpd="sng">
            <a:solidFill>
              <a:srgbClr val="00B050"/>
            </a:solidFill>
            <a:prstDash val="solid"/>
            <a:round/>
            <a:headEnd type="none" w="med" len="med"/>
            <a:tailEnd type="none" w="med" len="med"/>
          </a:ln>
        </p:spPr>
        <p:txBody>
          <a:bodyPr anchor="t"/>
          <a:lstStyle/>
          <a:p>
            <a:pPr lvl="0" indent="0" eaLnBrk="0" hangingPunct="0"/>
            <a:endParaRPr lang="zh-CN" altLang="en-US" dirty="0">
              <a:latin typeface="Arial" panose="020B0604020202020204" pitchFamily="34" charset="0"/>
              <a:ea typeface="宋体" panose="02010600030101010101" pitchFamily="2" charset="-122"/>
            </a:endParaRPr>
          </a:p>
        </p:txBody>
      </p:sp>
      <p:sp>
        <p:nvSpPr>
          <p:cNvPr id="46121" name="椭圆 43"/>
          <p:cNvSpPr/>
          <p:nvPr/>
        </p:nvSpPr>
        <p:spPr>
          <a:xfrm>
            <a:off x="3984625" y="3349625"/>
            <a:ext cx="554038" cy="1189038"/>
          </a:xfrm>
          <a:prstGeom prst="ellipse">
            <a:avLst/>
          </a:prstGeom>
          <a:noFill/>
          <a:ln w="22225" cap="flat" cmpd="sng">
            <a:solidFill>
              <a:srgbClr val="7030A0"/>
            </a:solidFill>
            <a:prstDash val="solid"/>
            <a:round/>
            <a:headEnd type="none" w="med" len="med"/>
            <a:tailEnd type="none" w="med" len="med"/>
          </a:ln>
        </p:spPr>
        <p:txBody>
          <a:bodyPr anchor="t"/>
          <a:lstStyle/>
          <a:p>
            <a:pPr lvl="0" indent="0" eaLnBrk="0" hangingPunct="0"/>
            <a:endParaRPr lang="zh-CN" altLang="en-US" dirty="0">
              <a:latin typeface="Arial" panose="020B0604020202020204" pitchFamily="34" charset="0"/>
              <a:ea typeface="宋体" panose="02010600030101010101" pitchFamily="2" charset="-122"/>
            </a:endParaRPr>
          </a:p>
        </p:txBody>
      </p:sp>
      <p:cxnSp>
        <p:nvCxnSpPr>
          <p:cNvPr id="46122" name="直接箭头连接符 5"/>
          <p:cNvCxnSpPr>
            <a:stCxn id="46116" idx="4"/>
            <a:endCxn id="46119" idx="0"/>
          </p:cNvCxnSpPr>
          <p:nvPr/>
        </p:nvCxnSpPr>
        <p:spPr>
          <a:xfrm>
            <a:off x="2570163" y="2997200"/>
            <a:ext cx="2822575" cy="352425"/>
          </a:xfrm>
          <a:prstGeom prst="straightConnector1">
            <a:avLst/>
          </a:prstGeom>
          <a:ln w="9525" cap="flat" cmpd="sng">
            <a:solidFill>
              <a:schemeClr val="tx1"/>
            </a:solidFill>
            <a:prstDash val="solid"/>
            <a:round/>
            <a:headEnd type="none" w="med" len="med"/>
            <a:tailEnd type="triangle" w="med" len="med"/>
          </a:ln>
        </p:spPr>
      </p:cxnSp>
      <p:cxnSp>
        <p:nvCxnSpPr>
          <p:cNvPr id="46123" name="直接箭头连接符 7"/>
          <p:cNvCxnSpPr>
            <a:stCxn id="46117" idx="4"/>
            <a:endCxn id="46120" idx="0"/>
          </p:cNvCxnSpPr>
          <p:nvPr/>
        </p:nvCxnSpPr>
        <p:spPr>
          <a:xfrm flipH="1">
            <a:off x="3167063" y="2997200"/>
            <a:ext cx="614362" cy="352425"/>
          </a:xfrm>
          <a:prstGeom prst="straightConnector1">
            <a:avLst/>
          </a:prstGeom>
          <a:ln w="9525" cap="flat" cmpd="sng">
            <a:solidFill>
              <a:schemeClr val="tx1"/>
            </a:solidFill>
            <a:prstDash val="solid"/>
            <a:round/>
            <a:headEnd type="none" w="med" len="med"/>
            <a:tailEnd type="triangle" w="med" len="med"/>
          </a:ln>
        </p:spPr>
      </p:cxnSp>
      <p:cxnSp>
        <p:nvCxnSpPr>
          <p:cNvPr id="46124" name="直接箭头连接符 9"/>
          <p:cNvCxnSpPr>
            <a:stCxn id="46118" idx="4"/>
            <a:endCxn id="46121" idx="0"/>
          </p:cNvCxnSpPr>
          <p:nvPr/>
        </p:nvCxnSpPr>
        <p:spPr>
          <a:xfrm flipH="1">
            <a:off x="4262438" y="2997200"/>
            <a:ext cx="771525" cy="352425"/>
          </a:xfrm>
          <a:prstGeom prst="straightConnector1">
            <a:avLst/>
          </a:prstGeom>
          <a:ln w="9525" cap="flat" cmpd="sng">
            <a:solidFill>
              <a:schemeClr val="tx1"/>
            </a:solidFill>
            <a:prstDash val="solid"/>
            <a:round/>
            <a:headEnd type="none" w="med" len="med"/>
            <a:tailEnd type="triangle" w="med" len="med"/>
          </a:ln>
        </p:spPr>
      </p:cxnSp>
      <p:sp>
        <p:nvSpPr>
          <p:cNvPr id="46125" name="TextBox 45"/>
          <p:cNvSpPr txBox="1"/>
          <p:nvPr/>
        </p:nvSpPr>
        <p:spPr>
          <a:xfrm>
            <a:off x="0" y="4000500"/>
            <a:ext cx="987425" cy="461963"/>
          </a:xfrm>
          <a:prstGeom prst="rect">
            <a:avLst/>
          </a:prstGeom>
          <a:noFill/>
          <a:ln w="9525">
            <a:noFill/>
          </a:ln>
        </p:spPr>
        <p:txBody>
          <a:bodyPr wrap="none" anchor="t">
            <a:spAutoFit/>
          </a:bodyPr>
          <a:lstStyle/>
          <a:p>
            <a:pPr lvl="0" indent="0" eaLnBrk="0" hangingPunct="0"/>
            <a:r>
              <a:rPr lang="en-US" altLang="zh-CN" sz="2400" b="1" dirty="0">
                <a:latin typeface="Arial" panose="020B0604020202020204" pitchFamily="34" charset="0"/>
                <a:ea typeface="宋体" panose="02010600030101010101" pitchFamily="2" charset="-122"/>
              </a:rPr>
              <a:t>pp.53</a:t>
            </a:r>
            <a:endParaRPr lang="zh-CN" altLang="en-US" sz="2400" b="1" dirty="0">
              <a:latin typeface="Arial" panose="020B0604020202020204" pitchFamily="34" charset="0"/>
              <a:ea typeface="宋体" panose="02010600030101010101" pitchFamily="2"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115010"/>
            <a:ext cx="4022227" cy="1093957"/>
          </a:xfrm>
          <a:prstGeom prst="rect">
            <a:avLst/>
          </a:prstGeom>
        </p:spPr>
      </p:pic>
      <p:sp>
        <p:nvSpPr>
          <p:cNvPr id="3" name="矩形 2"/>
          <p:cNvSpPr/>
          <p:nvPr/>
        </p:nvSpPr>
        <p:spPr bwMode="auto">
          <a:xfrm>
            <a:off x="4814094" y="73734"/>
            <a:ext cx="4129881" cy="1151816"/>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25</a:t>
            </a:fld>
            <a:endParaRPr lang="en-AU" altLang="zh-CN" sz="1400" b="1" dirty="0">
              <a:ea typeface="宋体" panose="02010600030101010101" pitchFamily="2" charset="-122"/>
            </a:endParaRPr>
          </a:p>
        </p:txBody>
      </p:sp>
      <p:sp>
        <p:nvSpPr>
          <p:cNvPr id="48131" name="Rectangle 2"/>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十六进制</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2" name="Rectangle 3"/>
          <p:cNvSpPr>
            <a:spLocks noGrp="1"/>
          </p:cNvSpPr>
          <p:nvPr>
            <p:ph idx="1"/>
          </p:nvPr>
        </p:nvSpPr>
        <p:spPr>
          <a:xfrm>
            <a:off x="684213" y="1125538"/>
            <a:ext cx="8270875" cy="1582737"/>
          </a:xfrm>
          <a:ln/>
        </p:spPr>
        <p:txBody>
          <a:bodyPr wrap="square" lIns="91440" tIns="45720" rIns="91440" bIns="45720" anchor="t"/>
          <a:lstStyle/>
          <a:p>
            <a:pPr eaLnBrk="1" hangingPunct="1">
              <a:lnSpc>
                <a:spcPct val="90000"/>
              </a:lnSpc>
            </a:pPr>
            <a:r>
              <a:rPr lang="zh-CN" altLang="en-US" dirty="0">
                <a:ea typeface="宋体" panose="02010600030101010101" pitchFamily="2" charset="-122"/>
              </a:rPr>
              <a:t>基底是</a:t>
            </a:r>
            <a:r>
              <a:rPr lang="en-AU" altLang="zh-CN" dirty="0">
                <a:ea typeface="宋体" panose="02010600030101010101" pitchFamily="2" charset="-122"/>
              </a:rPr>
              <a:t> 16</a:t>
            </a:r>
          </a:p>
          <a:p>
            <a:pPr lvl="1" eaLnBrk="1" hangingPunct="1">
              <a:lnSpc>
                <a:spcPct val="90000"/>
              </a:lnSpc>
            </a:pPr>
            <a:r>
              <a:rPr lang="zh-CN" altLang="en-US" dirty="0">
                <a:ea typeface="宋体" panose="02010600030101010101" pitchFamily="2" charset="-122"/>
              </a:rPr>
              <a:t>二进制串的压缩表示（使用</a:t>
            </a:r>
            <a:r>
              <a:rPr lang="en-US" altLang="zh-CN" dirty="0">
                <a:ea typeface="宋体" panose="02010600030101010101" pitchFamily="2" charset="-122"/>
              </a:rPr>
              <a:t>16</a:t>
            </a:r>
            <a:r>
              <a:rPr lang="zh-CN" altLang="en-US" dirty="0">
                <a:ea typeface="宋体" panose="02010600030101010101" pitchFamily="2" charset="-122"/>
              </a:rPr>
              <a:t>进制的原因）</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四位二进制组成一个</a:t>
            </a:r>
            <a:r>
              <a:rPr lang="en-US" altLang="zh-CN" dirty="0">
                <a:ea typeface="宋体" panose="02010600030101010101" pitchFamily="2" charset="-122"/>
              </a:rPr>
              <a:t>16</a:t>
            </a:r>
            <a:r>
              <a:rPr lang="zh-CN" altLang="en-US" dirty="0">
                <a:ea typeface="宋体" panose="02010600030101010101" pitchFamily="2" charset="-122"/>
              </a:rPr>
              <a:t>进制数</a:t>
            </a:r>
            <a:endParaRPr lang="en-AU" altLang="zh-CN" dirty="0">
              <a:ea typeface="宋体" panose="02010600030101010101" pitchFamily="2" charset="-122"/>
            </a:endParaRPr>
          </a:p>
        </p:txBody>
      </p:sp>
      <p:graphicFrame>
        <p:nvGraphicFramePr>
          <p:cNvPr id="26629" name="表格 26628"/>
          <p:cNvGraphicFramePr/>
          <p:nvPr/>
        </p:nvGraphicFramePr>
        <p:xfrm>
          <a:off x="1116013" y="2852738"/>
          <a:ext cx="7127875" cy="1828800"/>
        </p:xfrm>
        <a:graphic>
          <a:graphicData uri="http://schemas.openxmlformats.org/drawingml/2006/table">
            <a:tbl>
              <a:tblPr/>
              <a:tblGrid>
                <a:gridCol w="647700"/>
                <a:gridCol w="1135063"/>
                <a:gridCol w="665162"/>
                <a:gridCol w="1116013"/>
                <a:gridCol w="684212"/>
                <a:gridCol w="1098550"/>
                <a:gridCol w="630238"/>
                <a:gridCol w="1150937"/>
              </a:tblGrid>
              <a:tr h="457200">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0</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0000</a:t>
                      </a:r>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4</a:t>
                      </a:r>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0100</a:t>
                      </a:r>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8</a:t>
                      </a:r>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1000</a:t>
                      </a:r>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c</a:t>
                      </a:r>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1100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0001</a:t>
                      </a:r>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5</a:t>
                      </a:r>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0101</a:t>
                      </a:r>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9</a:t>
                      </a:r>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1001</a:t>
                      </a:r>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d</a:t>
                      </a:r>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1101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2</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0010</a:t>
                      </a:r>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6</a:t>
                      </a:r>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0110</a:t>
                      </a:r>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a</a:t>
                      </a:r>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1010</a:t>
                      </a:r>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e</a:t>
                      </a:r>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1110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3</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0011</a:t>
                      </a:r>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7</a:t>
                      </a:r>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0111</a:t>
                      </a:r>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b</a:t>
                      </a:r>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1011</a:t>
                      </a:r>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f</a:t>
                      </a:r>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1111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48179" name="Rectangle 77"/>
          <p:cNvSpPr/>
          <p:nvPr/>
        </p:nvSpPr>
        <p:spPr>
          <a:xfrm>
            <a:off x="611188" y="4940300"/>
            <a:ext cx="8270875" cy="1152525"/>
          </a:xfrm>
          <a:prstGeom prst="rect">
            <a:avLst/>
          </a:prstGeom>
          <a:noFill/>
          <a:ln w="9525">
            <a:noFill/>
          </a:ln>
        </p:spPr>
        <p:txBody>
          <a:bodyPr anchor="t"/>
          <a:lstStyle/>
          <a:p>
            <a:pPr marL="342900" lvl="0" indent="-342900">
              <a:lnSpc>
                <a:spcPct val="90000"/>
              </a:lnSpc>
              <a:spcBef>
                <a:spcPct val="20000"/>
              </a:spcBef>
              <a:buClr>
                <a:schemeClr val="folHlink"/>
              </a:buClr>
              <a:buSzPct val="60000"/>
              <a:buFont typeface="Wingdings" panose="05000000000000000000" pitchFamily="2" charset="2"/>
              <a:buChar char="n"/>
            </a:pPr>
            <a:r>
              <a:rPr lang="en-AU" altLang="zh-CN" sz="3200" dirty="0">
                <a:latin typeface="Arial" panose="020B0604020202020204" pitchFamily="34" charset="0"/>
                <a:ea typeface="宋体" panose="02010600030101010101" pitchFamily="2" charset="-122"/>
              </a:rPr>
              <a:t>Example: eca8 6420</a:t>
            </a:r>
          </a:p>
          <a:p>
            <a:pPr marL="742950" lvl="1" indent="-285750" eaLnBrk="1" hangingPunct="1">
              <a:lnSpc>
                <a:spcPct val="90000"/>
              </a:lnSpc>
              <a:spcBef>
                <a:spcPct val="20000"/>
              </a:spcBef>
              <a:buClr>
                <a:schemeClr val="hlink"/>
              </a:buClr>
              <a:buSzPct val="55000"/>
              <a:buFont typeface="Wingdings" panose="05000000000000000000" pitchFamily="2" charset="2"/>
              <a:buChar char="n"/>
            </a:pPr>
            <a:r>
              <a:rPr lang="en-AU" altLang="zh-CN" sz="2800" dirty="0">
                <a:latin typeface="Arial" panose="020B0604020202020204" pitchFamily="34" charset="0"/>
                <a:ea typeface="宋体" panose="02010600030101010101" pitchFamily="2" charset="-122"/>
              </a:rPr>
              <a:t>1110 1100 1010 1000 0110 0100 0010 0000</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26</a:t>
            </a:fld>
            <a:endParaRPr lang="en-AU" altLang="zh-CN" sz="1400" b="1" dirty="0">
              <a:ea typeface="宋体" panose="02010600030101010101" pitchFamily="2" charset="-122"/>
            </a:endParaRPr>
          </a:p>
        </p:txBody>
      </p:sp>
      <p:sp>
        <p:nvSpPr>
          <p:cNvPr id="46082" name="Rectangle 36"/>
          <p:cNvSpPr>
            <a:spLocks noGrp="1"/>
          </p:cNvSpPr>
          <p:nvPr>
            <p:ph type="title"/>
          </p:nvPr>
        </p:nvSpPr>
        <p:spPr>
          <a:ln/>
        </p:spPr>
        <p:txBody>
          <a:bodyPr wrap="square" lIns="91440" tIns="45720" rIns="91440" bIns="45720" anchor="b">
            <a:spAutoFit/>
          </a:bodyPr>
          <a:lstStyle/>
          <a:p>
            <a:pPr eaLnBrk="1" hangingPunct="1"/>
            <a:r>
              <a:rPr lang="en-US" altLang="zh-CN" dirty="0">
                <a:ea typeface="宋体" panose="02010600030101010101" pitchFamily="2" charset="-122"/>
              </a:rPr>
              <a:t>R</a:t>
            </a:r>
            <a:r>
              <a:rPr lang="zh-CN" altLang="en-US" dirty="0">
                <a:ea typeface="宋体" panose="02010600030101010101" pitchFamily="2" charset="-122"/>
              </a:rPr>
              <a:t>型指令例子</a:t>
            </a:r>
            <a:endParaRPr lang="en-AU" altLang="zh-CN" dirty="0">
              <a:ea typeface="宋体" panose="02010600030101010101" pitchFamily="2" charset="-122"/>
            </a:endParaRPr>
          </a:p>
        </p:txBody>
      </p:sp>
      <p:sp>
        <p:nvSpPr>
          <p:cNvPr id="46083" name="Rectangle 37"/>
          <p:cNvSpPr>
            <a:spLocks noGrp="1"/>
          </p:cNvSpPr>
          <p:nvPr>
            <p:ph idx="1"/>
          </p:nvPr>
        </p:nvSpPr>
        <p:spPr>
          <a:xfrm>
            <a:off x="684213" y="2492375"/>
            <a:ext cx="8270875" cy="649288"/>
          </a:xfrm>
          <a:ln/>
        </p:spPr>
        <p:txBody>
          <a:bodyPr wrap="square" lIns="91440" tIns="45720" rIns="91440" bIns="45720" anchor="t"/>
          <a:lstStyle/>
          <a:p>
            <a:pPr eaLnBrk="1" hangingPunct="1">
              <a:buNone/>
            </a:pPr>
            <a:r>
              <a:rPr lang="en-US" altLang="zh-CN" dirty="0">
                <a:latin typeface="Lucida Console" panose="020B0609040504020204" pitchFamily="49" charset="0"/>
                <a:ea typeface="宋体" panose="02010600030101010101" pitchFamily="2" charset="-122"/>
              </a:rPr>
              <a:t>	</a:t>
            </a:r>
            <a:r>
              <a:rPr lang="en-US" altLang="zh-CN" dirty="0" err="1" smtClean="0">
                <a:latin typeface="Lucida Console" panose="020B0609040504020204" pitchFamily="49" charset="0"/>
                <a:ea typeface="宋体" panose="02010600030101010101" pitchFamily="2" charset="-122"/>
              </a:rPr>
              <a:t>lw</a:t>
            </a:r>
            <a:r>
              <a:rPr lang="en-US" altLang="zh-CN" dirty="0" smtClean="0">
                <a:latin typeface="Lucida Console" panose="020B0609040504020204" pitchFamily="49" charset="0"/>
                <a:ea typeface="宋体" panose="02010600030101010101" pitchFamily="2" charset="-122"/>
              </a:rPr>
              <a:t> $t0, 1000($s2)</a:t>
            </a:r>
            <a:endParaRPr lang="en-US" altLang="zh-CN" dirty="0">
              <a:latin typeface="Lucida Console" panose="020B0609040504020204" pitchFamily="49" charset="0"/>
              <a:ea typeface="宋体" panose="02010600030101010101" pitchFamily="2" charset="-122"/>
            </a:endParaRPr>
          </a:p>
        </p:txBody>
      </p:sp>
      <p:grpSp>
        <p:nvGrpSpPr>
          <p:cNvPr id="46103" name="Group 38"/>
          <p:cNvGrpSpPr/>
          <p:nvPr/>
        </p:nvGrpSpPr>
        <p:grpSpPr>
          <a:xfrm>
            <a:off x="1331913" y="1412875"/>
            <a:ext cx="6913562" cy="806450"/>
            <a:chOff x="703" y="981"/>
            <a:chExt cx="4355" cy="508"/>
          </a:xfrm>
        </p:grpSpPr>
        <p:sp>
          <p:nvSpPr>
            <p:cNvPr id="46104" name="Text Box 39"/>
            <p:cNvSpPr txBox="1"/>
            <p:nvPr/>
          </p:nvSpPr>
          <p:spPr>
            <a:xfrm>
              <a:off x="703" y="981"/>
              <a:ext cx="817"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op</a:t>
              </a:r>
              <a:endParaRPr lang="en-AU" altLang="zh-CN" sz="2400" b="1" dirty="0">
                <a:latin typeface="宋体" panose="02010600030101010101" pitchFamily="2" charset="-122"/>
                <a:ea typeface="宋体" panose="02010600030101010101" pitchFamily="2" charset="-122"/>
              </a:endParaRPr>
            </a:p>
          </p:txBody>
        </p:sp>
        <p:sp>
          <p:nvSpPr>
            <p:cNvPr id="46105" name="Text Box 40"/>
            <p:cNvSpPr txBox="1"/>
            <p:nvPr/>
          </p:nvSpPr>
          <p:spPr>
            <a:xfrm>
              <a:off x="1520" y="981"/>
              <a:ext cx="680"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rs</a:t>
              </a:r>
              <a:endParaRPr lang="en-AU" altLang="zh-CN" sz="2400" b="1" dirty="0">
                <a:latin typeface="宋体" panose="02010600030101010101" pitchFamily="2" charset="-122"/>
                <a:ea typeface="宋体" panose="02010600030101010101" pitchFamily="2" charset="-122"/>
              </a:endParaRPr>
            </a:p>
          </p:txBody>
        </p:sp>
        <p:sp>
          <p:nvSpPr>
            <p:cNvPr id="46106" name="Text Box 41"/>
            <p:cNvSpPr txBox="1"/>
            <p:nvPr/>
          </p:nvSpPr>
          <p:spPr>
            <a:xfrm>
              <a:off x="2200" y="981"/>
              <a:ext cx="680"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rt</a:t>
              </a:r>
              <a:endParaRPr lang="en-AU" altLang="zh-CN" sz="2400" b="1" dirty="0">
                <a:latin typeface="宋体" panose="02010600030101010101" pitchFamily="2" charset="-122"/>
                <a:ea typeface="宋体" panose="02010600030101010101" pitchFamily="2" charset="-122"/>
              </a:endParaRPr>
            </a:p>
          </p:txBody>
        </p:sp>
        <p:sp>
          <p:nvSpPr>
            <p:cNvPr id="46107" name="Text Box 42"/>
            <p:cNvSpPr txBox="1"/>
            <p:nvPr/>
          </p:nvSpPr>
          <p:spPr>
            <a:xfrm>
              <a:off x="2880" y="981"/>
              <a:ext cx="680"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rd</a:t>
              </a:r>
              <a:endParaRPr lang="en-AU" altLang="zh-CN" sz="2400" b="1" dirty="0">
                <a:latin typeface="宋体" panose="02010600030101010101" pitchFamily="2" charset="-122"/>
                <a:ea typeface="宋体" panose="02010600030101010101" pitchFamily="2" charset="-122"/>
              </a:endParaRPr>
            </a:p>
          </p:txBody>
        </p:sp>
        <p:sp>
          <p:nvSpPr>
            <p:cNvPr id="46108" name="Text Box 43"/>
            <p:cNvSpPr txBox="1"/>
            <p:nvPr/>
          </p:nvSpPr>
          <p:spPr>
            <a:xfrm>
              <a:off x="3561" y="981"/>
              <a:ext cx="680"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shamt</a:t>
              </a:r>
              <a:endParaRPr lang="en-AU" altLang="zh-CN" sz="2400" b="1" dirty="0">
                <a:latin typeface="宋体" panose="02010600030101010101" pitchFamily="2" charset="-122"/>
                <a:ea typeface="宋体" panose="02010600030101010101" pitchFamily="2" charset="-122"/>
              </a:endParaRPr>
            </a:p>
          </p:txBody>
        </p:sp>
        <p:sp>
          <p:nvSpPr>
            <p:cNvPr id="46109" name="Text Box 44"/>
            <p:cNvSpPr txBox="1"/>
            <p:nvPr/>
          </p:nvSpPr>
          <p:spPr>
            <a:xfrm>
              <a:off x="4241" y="981"/>
              <a:ext cx="817"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funct</a:t>
              </a:r>
              <a:endParaRPr lang="en-AU" altLang="zh-CN" sz="2400" b="1" dirty="0">
                <a:latin typeface="宋体" panose="02010600030101010101" pitchFamily="2" charset="-122"/>
                <a:ea typeface="宋体" panose="02010600030101010101" pitchFamily="2" charset="-122"/>
              </a:endParaRPr>
            </a:p>
          </p:txBody>
        </p:sp>
        <p:sp>
          <p:nvSpPr>
            <p:cNvPr id="46110" name="Text Box 45"/>
            <p:cNvSpPr txBox="1"/>
            <p:nvPr/>
          </p:nvSpPr>
          <p:spPr>
            <a:xfrm>
              <a:off x="886"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6 bits</a:t>
              </a:r>
              <a:endParaRPr lang="en-AU" altLang="zh-CN" b="1" dirty="0">
                <a:latin typeface="宋体" panose="02010600030101010101" pitchFamily="2" charset="-122"/>
                <a:ea typeface="宋体" panose="02010600030101010101" pitchFamily="2" charset="-122"/>
              </a:endParaRPr>
            </a:p>
          </p:txBody>
        </p:sp>
        <p:sp>
          <p:nvSpPr>
            <p:cNvPr id="46111" name="Text Box 46"/>
            <p:cNvSpPr txBox="1"/>
            <p:nvPr/>
          </p:nvSpPr>
          <p:spPr>
            <a:xfrm>
              <a:off x="4424"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6 bits</a:t>
              </a:r>
              <a:endParaRPr lang="en-AU" altLang="zh-CN" b="1" dirty="0">
                <a:latin typeface="宋体" panose="02010600030101010101" pitchFamily="2" charset="-122"/>
                <a:ea typeface="宋体" panose="02010600030101010101" pitchFamily="2" charset="-122"/>
              </a:endParaRPr>
            </a:p>
          </p:txBody>
        </p:sp>
        <p:sp>
          <p:nvSpPr>
            <p:cNvPr id="46112" name="Text Box 47"/>
            <p:cNvSpPr txBox="1"/>
            <p:nvPr/>
          </p:nvSpPr>
          <p:spPr>
            <a:xfrm>
              <a:off x="1657"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5 bits</a:t>
              </a:r>
              <a:endParaRPr lang="en-AU" altLang="zh-CN" b="1" dirty="0">
                <a:latin typeface="宋体" panose="02010600030101010101" pitchFamily="2" charset="-122"/>
                <a:ea typeface="宋体" panose="02010600030101010101" pitchFamily="2" charset="-122"/>
              </a:endParaRPr>
            </a:p>
          </p:txBody>
        </p:sp>
        <p:sp>
          <p:nvSpPr>
            <p:cNvPr id="46113" name="Text Box 48"/>
            <p:cNvSpPr txBox="1"/>
            <p:nvPr/>
          </p:nvSpPr>
          <p:spPr>
            <a:xfrm>
              <a:off x="2338"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5 bits</a:t>
              </a:r>
              <a:endParaRPr lang="en-AU" altLang="zh-CN" b="1" dirty="0">
                <a:latin typeface="宋体" panose="02010600030101010101" pitchFamily="2" charset="-122"/>
                <a:ea typeface="宋体" panose="02010600030101010101" pitchFamily="2" charset="-122"/>
              </a:endParaRPr>
            </a:p>
          </p:txBody>
        </p:sp>
        <p:sp>
          <p:nvSpPr>
            <p:cNvPr id="46114" name="Text Box 49"/>
            <p:cNvSpPr txBox="1"/>
            <p:nvPr/>
          </p:nvSpPr>
          <p:spPr>
            <a:xfrm>
              <a:off x="3018"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5 bits</a:t>
              </a:r>
              <a:endParaRPr lang="en-AU" altLang="zh-CN" b="1" dirty="0">
                <a:latin typeface="宋体" panose="02010600030101010101" pitchFamily="2" charset="-122"/>
                <a:ea typeface="宋体" panose="02010600030101010101" pitchFamily="2" charset="-122"/>
              </a:endParaRPr>
            </a:p>
          </p:txBody>
        </p:sp>
        <p:sp>
          <p:nvSpPr>
            <p:cNvPr id="46115" name="Text Box 50"/>
            <p:cNvSpPr txBox="1"/>
            <p:nvPr/>
          </p:nvSpPr>
          <p:spPr>
            <a:xfrm>
              <a:off x="3698"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5 bits</a:t>
              </a:r>
              <a:endParaRPr lang="en-AU" altLang="zh-CN" b="1" dirty="0">
                <a:latin typeface="宋体" panose="02010600030101010101" pitchFamily="2" charset="-122"/>
                <a:ea typeface="宋体" panose="02010600030101010101" pitchFamily="2" charset="-122"/>
              </a:endParaRPr>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115010"/>
            <a:ext cx="4022227" cy="1093957"/>
          </a:xfrm>
          <a:prstGeom prst="rect">
            <a:avLst/>
          </a:prstGeom>
        </p:spPr>
      </p:pic>
      <p:sp>
        <p:nvSpPr>
          <p:cNvPr id="3" name="矩形 2"/>
          <p:cNvSpPr/>
          <p:nvPr/>
        </p:nvSpPr>
        <p:spPr bwMode="auto">
          <a:xfrm>
            <a:off x="4814094" y="73734"/>
            <a:ext cx="4129881" cy="1151816"/>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ndParaRPr>
          </a:p>
        </p:txBody>
      </p:sp>
      <p:sp>
        <p:nvSpPr>
          <p:cNvPr id="49" name="Rectangle 37"/>
          <p:cNvSpPr txBox="1">
            <a:spLocks/>
          </p:cNvSpPr>
          <p:nvPr/>
        </p:nvSpPr>
        <p:spPr>
          <a:xfrm>
            <a:off x="628650" y="3791886"/>
            <a:ext cx="8270875" cy="649288"/>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Arial" panose="020B0604020202020204" pitchFamily="34" charset="0"/>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eaLnBrk="1" hangingPunct="1">
              <a:buFont typeface="Wingdings" panose="05000000000000000000" pitchFamily="2" charset="2"/>
              <a:buNone/>
            </a:pPr>
            <a:r>
              <a:rPr lang="zh-CN" altLang="en-US" kern="0" dirty="0" smtClean="0">
                <a:latin typeface="Lucida Console" panose="020B0609040504020204" pitchFamily="49" charset="0"/>
                <a:ea typeface="宋体" panose="02010600030101010101" pitchFamily="2" charset="-122"/>
              </a:rPr>
              <a:t>常数</a:t>
            </a:r>
            <a:r>
              <a:rPr lang="en-US" altLang="zh-CN" kern="0" dirty="0" smtClean="0">
                <a:latin typeface="Lucida Console" panose="020B0609040504020204" pitchFamily="49" charset="0"/>
                <a:ea typeface="宋体" panose="02010600030101010101" pitchFamily="2" charset="-122"/>
              </a:rPr>
              <a:t>1000</a:t>
            </a:r>
            <a:r>
              <a:rPr lang="zh-CN" altLang="en-US" kern="0" dirty="0" smtClean="0">
                <a:latin typeface="Lucida Console" panose="020B0609040504020204" pitchFamily="49" charset="0"/>
                <a:ea typeface="宋体" panose="02010600030101010101" pitchFamily="2" charset="-122"/>
              </a:rPr>
              <a:t>放在哪？</a:t>
            </a:r>
            <a:r>
              <a:rPr lang="en-US" altLang="zh-CN" kern="0" dirty="0" err="1">
                <a:latin typeface="Lucida Console" panose="020B0609040504020204" pitchFamily="49" charset="0"/>
                <a:ea typeface="宋体" panose="02010600030101010101" pitchFamily="2" charset="-122"/>
              </a:rPr>
              <a:t>r</a:t>
            </a:r>
            <a:r>
              <a:rPr lang="en-US" altLang="zh-CN" kern="0" dirty="0" err="1" smtClean="0">
                <a:latin typeface="Lucida Console" panose="020B0609040504020204" pitchFamily="49" charset="0"/>
                <a:ea typeface="宋体" panose="02010600030101010101" pitchFamily="2" charset="-122"/>
              </a:rPr>
              <a:t>s</a:t>
            </a:r>
            <a:r>
              <a:rPr lang="en-US" altLang="zh-CN" kern="0" dirty="0" smtClean="0">
                <a:latin typeface="Lucida Console" panose="020B0609040504020204" pitchFamily="49" charset="0"/>
                <a:ea typeface="宋体" panose="02010600030101010101" pitchFamily="2" charset="-122"/>
              </a:rPr>
              <a:t>, </a:t>
            </a:r>
            <a:r>
              <a:rPr lang="en-US" altLang="zh-CN" kern="0" dirty="0" err="1" smtClean="0">
                <a:latin typeface="Lucida Console" panose="020B0609040504020204" pitchFamily="49" charset="0"/>
                <a:ea typeface="宋体" panose="02010600030101010101" pitchFamily="2" charset="-122"/>
              </a:rPr>
              <a:t>rt</a:t>
            </a:r>
            <a:r>
              <a:rPr lang="en-US" altLang="zh-CN" kern="0" dirty="0" smtClean="0">
                <a:latin typeface="Lucida Console" panose="020B0609040504020204" pitchFamily="49" charset="0"/>
                <a:ea typeface="宋体" panose="02010600030101010101" pitchFamily="2" charset="-122"/>
              </a:rPr>
              <a:t>, or </a:t>
            </a:r>
            <a:r>
              <a:rPr lang="en-US" altLang="zh-CN" kern="0" dirty="0" err="1" smtClean="0">
                <a:latin typeface="Lucida Console" panose="020B0609040504020204" pitchFamily="49" charset="0"/>
                <a:ea typeface="宋体" panose="02010600030101010101" pitchFamily="2" charset="-122"/>
              </a:rPr>
              <a:t>shamt</a:t>
            </a:r>
            <a:r>
              <a:rPr lang="en-US" altLang="zh-CN" kern="0" dirty="0" smtClean="0">
                <a:latin typeface="Lucida Console" panose="020B0609040504020204" pitchFamily="49" charset="0"/>
                <a:ea typeface="宋体" panose="02010600030101010101" pitchFamily="2" charset="-122"/>
              </a:rPr>
              <a:t>?</a:t>
            </a:r>
          </a:p>
        </p:txBody>
      </p:sp>
      <p:sp>
        <p:nvSpPr>
          <p:cNvPr id="50" name="Rectangle 37"/>
          <p:cNvSpPr txBox="1">
            <a:spLocks/>
          </p:cNvSpPr>
          <p:nvPr/>
        </p:nvSpPr>
        <p:spPr>
          <a:xfrm>
            <a:off x="628650" y="5080109"/>
            <a:ext cx="8270875" cy="649288"/>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Arial" panose="020B0604020202020204" pitchFamily="34" charset="0"/>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eaLnBrk="1" hangingPunct="1">
              <a:buFont typeface="Wingdings" panose="05000000000000000000" pitchFamily="2" charset="2"/>
              <a:buNone/>
            </a:pPr>
            <a:r>
              <a:rPr lang="zh-CN" altLang="en-US" kern="0" dirty="0" smtClean="0">
                <a:latin typeface="Lucida Console" panose="020B0609040504020204" pitchFamily="49" charset="0"/>
                <a:ea typeface="宋体" panose="02010600030101010101" pitchFamily="2" charset="-122"/>
              </a:rPr>
              <a:t>规整：指令长度、格式</a:t>
            </a:r>
            <a:endParaRPr lang="en-US" altLang="zh-CN" kern="0" dirty="0" smtClean="0">
              <a:latin typeface="Lucida Console" panose="020B0609040504020204" pitchFamily="49" charset="0"/>
              <a:ea typeface="宋体" panose="02010600030101010101" pitchFamily="2" charset="-122"/>
            </a:endParaRPr>
          </a:p>
        </p:txBody>
      </p:sp>
    </p:spTree>
    <p:extLst>
      <p:ext uri="{BB962C8B-B14F-4D97-AF65-F5344CB8AC3E}">
        <p14:creationId xmlns:p14="http://schemas.microsoft.com/office/powerpoint/2010/main" val="2379806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27</a:t>
            </a:fld>
            <a:endParaRPr lang="en-AU" altLang="zh-CN" sz="1400" b="1" dirty="0">
              <a:ea typeface="宋体" panose="02010600030101010101" pitchFamily="2" charset="-122"/>
            </a:endParaRPr>
          </a:p>
        </p:txBody>
      </p:sp>
      <p:sp>
        <p:nvSpPr>
          <p:cNvPr id="50178" name="Rectangle 26"/>
          <p:cNvSpPr>
            <a:spLocks noGrp="1"/>
          </p:cNvSpPr>
          <p:nvPr>
            <p:ph type="title"/>
          </p:nvPr>
        </p:nvSpPr>
        <p:spPr>
          <a:ln/>
        </p:spPr>
        <p:txBody>
          <a:bodyPr wrap="square" lIns="91440" tIns="45720" rIns="91440" bIns="45720" anchor="b">
            <a:spAutoFit/>
          </a:bodyPr>
          <a:lstStyle/>
          <a:p>
            <a:pPr eaLnBrk="1" hangingPunct="1"/>
            <a:r>
              <a:rPr lang="en-US" altLang="zh-CN" dirty="0">
                <a:ea typeface="宋体" panose="02010600030101010101" pitchFamily="2" charset="-122"/>
              </a:rPr>
              <a:t>MIPS I-</a:t>
            </a:r>
            <a:r>
              <a:rPr lang="zh-CN" altLang="en-US" dirty="0">
                <a:ea typeface="宋体" panose="02010600030101010101" pitchFamily="2" charset="-122"/>
              </a:rPr>
              <a:t>型 指令</a:t>
            </a:r>
            <a:endParaRPr lang="en-AU" altLang="zh-CN" dirty="0">
              <a:ea typeface="宋体" panose="02010600030101010101" pitchFamily="2" charset="-122"/>
            </a:endParaRPr>
          </a:p>
        </p:txBody>
      </p:sp>
      <p:sp>
        <p:nvSpPr>
          <p:cNvPr id="50179" name="Rectangle 27"/>
          <p:cNvSpPr>
            <a:spLocks noGrp="1"/>
          </p:cNvSpPr>
          <p:nvPr>
            <p:ph idx="1"/>
          </p:nvPr>
        </p:nvSpPr>
        <p:spPr>
          <a:xfrm>
            <a:off x="684213" y="2349500"/>
            <a:ext cx="8270875" cy="3887788"/>
          </a:xfrm>
          <a:ln/>
        </p:spPr>
        <p:txBody>
          <a:bodyPr wrap="square" lIns="91440" tIns="45720" rIns="91440" bIns="45720" anchor="t"/>
          <a:lstStyle/>
          <a:p>
            <a:pPr eaLnBrk="1" hangingPunct="1">
              <a:lnSpc>
                <a:spcPct val="90000"/>
              </a:lnSpc>
              <a:buClr>
                <a:schemeClr val="tx2"/>
              </a:buClr>
            </a:pPr>
            <a:r>
              <a:rPr lang="zh-CN" altLang="en-US" sz="2400" dirty="0">
                <a:ea typeface="宋体" panose="02010600030101010101" pitchFamily="2" charset="-122"/>
              </a:rPr>
              <a:t>立即数算术和读数</a:t>
            </a:r>
            <a:r>
              <a:rPr lang="en-US" altLang="zh-CN" sz="2400" dirty="0">
                <a:ea typeface="宋体" panose="02010600030101010101" pitchFamily="2" charset="-122"/>
              </a:rPr>
              <a:t>/</a:t>
            </a:r>
            <a:r>
              <a:rPr lang="zh-CN" altLang="en-US" sz="2400" dirty="0">
                <a:ea typeface="宋体" panose="02010600030101010101" pitchFamily="2" charset="-122"/>
              </a:rPr>
              <a:t>存数指令（操作数地址）</a:t>
            </a:r>
            <a:endParaRPr lang="en-US" altLang="zh-CN" sz="2400" dirty="0">
              <a:ea typeface="宋体" panose="02010600030101010101" pitchFamily="2" charset="-122"/>
            </a:endParaRPr>
          </a:p>
          <a:p>
            <a:pPr lvl="1" eaLnBrk="1" hangingPunct="1">
              <a:lnSpc>
                <a:spcPct val="90000"/>
              </a:lnSpc>
              <a:buChar char="l"/>
            </a:pPr>
            <a:r>
              <a:rPr lang="en-US" altLang="zh-CN" sz="2400" dirty="0" err="1">
                <a:ea typeface="宋体" panose="02010600030101010101" pitchFamily="2" charset="-122"/>
              </a:rPr>
              <a:t>r</a:t>
            </a:r>
            <a:r>
              <a:rPr lang="en-US" altLang="zh-CN" sz="2400" dirty="0" err="1" smtClean="0">
                <a:ea typeface="宋体" panose="02010600030101010101" pitchFamily="2" charset="-122"/>
              </a:rPr>
              <a:t>s</a:t>
            </a:r>
            <a:r>
              <a:rPr lang="en-US" altLang="zh-CN" sz="2400" dirty="0" smtClean="0">
                <a:ea typeface="宋体" panose="02010600030101010101" pitchFamily="2" charset="-122"/>
              </a:rPr>
              <a:t>/</a:t>
            </a:r>
            <a:r>
              <a:rPr lang="en-US" altLang="zh-CN" sz="2400" dirty="0" err="1" smtClean="0">
                <a:ea typeface="宋体" panose="02010600030101010101" pitchFamily="2" charset="-122"/>
              </a:rPr>
              <a:t>rt</a:t>
            </a:r>
            <a:r>
              <a:rPr lang="en-US" altLang="zh-CN" sz="2400" dirty="0">
                <a:ea typeface="宋体" panose="02010600030101010101" pitchFamily="2" charset="-122"/>
              </a:rPr>
              <a:t>: </a:t>
            </a:r>
            <a:r>
              <a:rPr lang="zh-CN" altLang="en-US" sz="2400" dirty="0">
                <a:ea typeface="宋体" panose="02010600030101010101" pitchFamily="2" charset="-122"/>
              </a:rPr>
              <a:t>源或目的操作数</a:t>
            </a:r>
            <a:r>
              <a:rPr lang="zh-CN" altLang="en-US" sz="2400" dirty="0">
                <a:ea typeface="宋体" panose="02010600030101010101" pitchFamily="2" charset="-122"/>
              </a:rPr>
              <a:t>寄存器编号</a:t>
            </a:r>
            <a:endParaRPr lang="en-US" altLang="zh-CN" sz="2400"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常量的取值范围</a:t>
            </a:r>
            <a:r>
              <a:rPr lang="en-US" altLang="zh-CN" sz="2400" dirty="0">
                <a:ea typeface="宋体" panose="02010600030101010101" pitchFamily="2" charset="-122"/>
              </a:rPr>
              <a:t>: –2</a:t>
            </a:r>
            <a:r>
              <a:rPr lang="en-US" altLang="zh-CN" sz="2400" baseline="30000" dirty="0">
                <a:ea typeface="宋体" panose="02010600030101010101" pitchFamily="2" charset="-122"/>
              </a:rPr>
              <a:t>15</a:t>
            </a:r>
            <a:r>
              <a:rPr lang="en-US" altLang="zh-CN" sz="2400" dirty="0">
                <a:ea typeface="宋体" panose="02010600030101010101" pitchFamily="2" charset="-122"/>
              </a:rPr>
              <a:t> to +2</a:t>
            </a:r>
            <a:r>
              <a:rPr lang="en-US" altLang="zh-CN" sz="2400" baseline="30000" dirty="0">
                <a:ea typeface="宋体" panose="02010600030101010101" pitchFamily="2" charset="-122"/>
              </a:rPr>
              <a:t>15</a:t>
            </a:r>
            <a:r>
              <a:rPr lang="en-US" altLang="zh-CN" sz="2400" dirty="0">
                <a:ea typeface="宋体" panose="02010600030101010101" pitchFamily="2" charset="-122"/>
              </a:rPr>
              <a:t> – 1</a:t>
            </a:r>
          </a:p>
          <a:p>
            <a:pPr lvl="1" eaLnBrk="1" hangingPunct="1">
              <a:lnSpc>
                <a:spcPct val="90000"/>
              </a:lnSpc>
              <a:buChar char="l"/>
            </a:pPr>
            <a:r>
              <a:rPr lang="en-US" altLang="zh-CN" sz="2400" dirty="0">
                <a:ea typeface="宋体" panose="02010600030101010101" pitchFamily="2" charset="-122"/>
              </a:rPr>
              <a:t>Address: </a:t>
            </a:r>
            <a:r>
              <a:rPr lang="zh-CN" altLang="en-US" sz="2400" dirty="0">
                <a:ea typeface="宋体" panose="02010600030101010101" pitchFamily="2" charset="-122"/>
              </a:rPr>
              <a:t>偏移加上在</a:t>
            </a:r>
            <a:r>
              <a:rPr lang="en-US" altLang="zh-CN" sz="2400" dirty="0">
                <a:ea typeface="宋体" panose="02010600030101010101" pitchFamily="2" charset="-122"/>
              </a:rPr>
              <a:t>rs</a:t>
            </a:r>
            <a:r>
              <a:rPr lang="zh-CN" altLang="en-US" sz="2400" dirty="0">
                <a:ea typeface="宋体" panose="02010600030101010101" pitchFamily="2" charset="-122"/>
              </a:rPr>
              <a:t>中的基址</a:t>
            </a:r>
            <a:endParaRPr lang="en-US" altLang="zh-CN" sz="2400" dirty="0">
              <a:ea typeface="宋体" panose="02010600030101010101" pitchFamily="2" charset="-122"/>
            </a:endParaRPr>
          </a:p>
          <a:p>
            <a:pPr eaLnBrk="1" hangingPunct="1">
              <a:lnSpc>
                <a:spcPct val="90000"/>
              </a:lnSpc>
              <a:buClr>
                <a:schemeClr val="tx2"/>
              </a:buClr>
            </a:pPr>
            <a:r>
              <a:rPr lang="zh-CN" altLang="en-US" sz="2400" b="1" dirty="0">
                <a:ea typeface="宋体" panose="02010600030101010101" pitchFamily="2" charset="-122"/>
              </a:rPr>
              <a:t>设计原则</a:t>
            </a:r>
            <a:r>
              <a:rPr lang="en-US" altLang="zh-CN" sz="2400" b="1" dirty="0">
                <a:ea typeface="宋体" panose="02010600030101010101" pitchFamily="2" charset="-122"/>
              </a:rPr>
              <a:t>3</a:t>
            </a:r>
            <a:r>
              <a:rPr lang="en-US" altLang="zh-CN" sz="2400" dirty="0">
                <a:ea typeface="宋体" panose="02010600030101010101" pitchFamily="2" charset="-122"/>
              </a:rPr>
              <a:t>: </a:t>
            </a:r>
            <a:r>
              <a:rPr lang="zh-CN" altLang="en-US" sz="2400" dirty="0">
                <a:ea typeface="宋体" panose="02010600030101010101" pitchFamily="2" charset="-122"/>
              </a:rPr>
              <a:t>优秀的设计需要适当的折中方案</a:t>
            </a:r>
            <a:endParaRPr lang="en-US" altLang="zh-CN" sz="2400"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多种指令格式</a:t>
            </a:r>
            <a:r>
              <a:rPr lang="en-US" altLang="zh-CN" sz="2400" dirty="0">
                <a:ea typeface="宋体" panose="02010600030101010101" pitchFamily="2" charset="-122"/>
              </a:rPr>
              <a:t>/</a:t>
            </a:r>
            <a:r>
              <a:rPr lang="zh-CN" altLang="en-US" sz="2400" dirty="0">
                <a:ea typeface="宋体" panose="02010600030101010101" pitchFamily="2" charset="-122"/>
              </a:rPr>
              <a:t>类型使编码复杂化，但获得统一的</a:t>
            </a:r>
            <a:r>
              <a:rPr lang="en-US" altLang="zh-CN" sz="2400" dirty="0">
                <a:ea typeface="宋体" panose="02010600030101010101" pitchFamily="2" charset="-122"/>
              </a:rPr>
              <a:t>32</a:t>
            </a:r>
            <a:r>
              <a:rPr lang="zh-CN" altLang="en-US" sz="2400" dirty="0">
                <a:ea typeface="宋体" panose="02010600030101010101" pitchFamily="2" charset="-122"/>
              </a:rPr>
              <a:t>位指令长度</a:t>
            </a:r>
            <a:endParaRPr lang="en-US" altLang="zh-CN" sz="2400"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尽可能保持格式的相似性</a:t>
            </a:r>
            <a:endParaRPr lang="en-US" altLang="zh-CN" sz="2400" dirty="0">
              <a:ea typeface="宋体" panose="02010600030101010101" pitchFamily="2" charset="-122"/>
            </a:endParaRPr>
          </a:p>
        </p:txBody>
      </p:sp>
      <p:grpSp>
        <p:nvGrpSpPr>
          <p:cNvPr id="50180" name="Group 4"/>
          <p:cNvGrpSpPr/>
          <p:nvPr/>
        </p:nvGrpSpPr>
        <p:grpSpPr>
          <a:xfrm>
            <a:off x="1331913" y="1412875"/>
            <a:ext cx="6913562" cy="806450"/>
            <a:chOff x="884" y="981"/>
            <a:chExt cx="4355" cy="508"/>
          </a:xfrm>
        </p:grpSpPr>
        <p:sp>
          <p:nvSpPr>
            <p:cNvPr id="50181" name="Text Box 5"/>
            <p:cNvSpPr txBox="1"/>
            <p:nvPr/>
          </p:nvSpPr>
          <p:spPr>
            <a:xfrm>
              <a:off x="884" y="981"/>
              <a:ext cx="817"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op</a:t>
              </a:r>
              <a:endParaRPr lang="en-AU" altLang="zh-CN" sz="2400" b="1" dirty="0">
                <a:latin typeface="宋体" panose="02010600030101010101" pitchFamily="2" charset="-122"/>
                <a:ea typeface="宋体" panose="02010600030101010101" pitchFamily="2" charset="-122"/>
              </a:endParaRPr>
            </a:p>
          </p:txBody>
        </p:sp>
        <p:sp>
          <p:nvSpPr>
            <p:cNvPr id="50182" name="Text Box 6"/>
            <p:cNvSpPr txBox="1"/>
            <p:nvPr/>
          </p:nvSpPr>
          <p:spPr>
            <a:xfrm>
              <a:off x="1701" y="981"/>
              <a:ext cx="680"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rs</a:t>
              </a:r>
              <a:endParaRPr lang="en-AU" altLang="zh-CN" sz="2400" b="1" dirty="0">
                <a:latin typeface="宋体" panose="02010600030101010101" pitchFamily="2" charset="-122"/>
                <a:ea typeface="宋体" panose="02010600030101010101" pitchFamily="2" charset="-122"/>
              </a:endParaRPr>
            </a:p>
          </p:txBody>
        </p:sp>
        <p:sp>
          <p:nvSpPr>
            <p:cNvPr id="50183" name="Text Box 7"/>
            <p:cNvSpPr txBox="1"/>
            <p:nvPr/>
          </p:nvSpPr>
          <p:spPr>
            <a:xfrm>
              <a:off x="2381" y="981"/>
              <a:ext cx="680"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rt</a:t>
              </a:r>
              <a:endParaRPr lang="en-AU" altLang="zh-CN" sz="2400" b="1" dirty="0">
                <a:latin typeface="宋体" panose="02010600030101010101" pitchFamily="2" charset="-122"/>
                <a:ea typeface="宋体" panose="02010600030101010101" pitchFamily="2" charset="-122"/>
              </a:endParaRPr>
            </a:p>
          </p:txBody>
        </p:sp>
        <p:sp>
          <p:nvSpPr>
            <p:cNvPr id="50184" name="Text Box 8"/>
            <p:cNvSpPr txBox="1"/>
            <p:nvPr/>
          </p:nvSpPr>
          <p:spPr>
            <a:xfrm>
              <a:off x="3061" y="981"/>
              <a:ext cx="2178"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constant or address</a:t>
              </a:r>
              <a:endParaRPr lang="en-AU" altLang="zh-CN" sz="2400" b="1" dirty="0">
                <a:latin typeface="宋体" panose="02010600030101010101" pitchFamily="2" charset="-122"/>
                <a:ea typeface="宋体" panose="02010600030101010101" pitchFamily="2" charset="-122"/>
              </a:endParaRPr>
            </a:p>
          </p:txBody>
        </p:sp>
        <p:sp>
          <p:nvSpPr>
            <p:cNvPr id="50185" name="Text Box 9"/>
            <p:cNvSpPr txBox="1"/>
            <p:nvPr/>
          </p:nvSpPr>
          <p:spPr>
            <a:xfrm>
              <a:off x="1067"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6 bits</a:t>
              </a:r>
              <a:endParaRPr lang="en-AU" altLang="zh-CN" b="1" dirty="0">
                <a:latin typeface="宋体" panose="02010600030101010101" pitchFamily="2" charset="-122"/>
                <a:ea typeface="宋体" panose="02010600030101010101" pitchFamily="2" charset="-122"/>
              </a:endParaRPr>
            </a:p>
          </p:txBody>
        </p:sp>
        <p:sp>
          <p:nvSpPr>
            <p:cNvPr id="50186" name="Text Box 10"/>
            <p:cNvSpPr txBox="1"/>
            <p:nvPr/>
          </p:nvSpPr>
          <p:spPr>
            <a:xfrm>
              <a:off x="1838"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5 bits</a:t>
              </a:r>
              <a:endParaRPr lang="en-AU" altLang="zh-CN" b="1" dirty="0">
                <a:latin typeface="宋体" panose="02010600030101010101" pitchFamily="2" charset="-122"/>
                <a:ea typeface="宋体" panose="02010600030101010101" pitchFamily="2" charset="-122"/>
              </a:endParaRPr>
            </a:p>
          </p:txBody>
        </p:sp>
        <p:sp>
          <p:nvSpPr>
            <p:cNvPr id="50187" name="Text Box 11"/>
            <p:cNvSpPr txBox="1"/>
            <p:nvPr/>
          </p:nvSpPr>
          <p:spPr>
            <a:xfrm>
              <a:off x="2519"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5 bits</a:t>
              </a:r>
              <a:endParaRPr lang="en-AU" altLang="zh-CN" b="1" dirty="0">
                <a:latin typeface="宋体" panose="02010600030101010101" pitchFamily="2" charset="-122"/>
                <a:ea typeface="宋体" panose="02010600030101010101" pitchFamily="2" charset="-122"/>
              </a:endParaRPr>
            </a:p>
          </p:txBody>
        </p:sp>
        <p:sp>
          <p:nvSpPr>
            <p:cNvPr id="50188" name="Text Box 12"/>
            <p:cNvSpPr txBox="1"/>
            <p:nvPr/>
          </p:nvSpPr>
          <p:spPr>
            <a:xfrm>
              <a:off x="3935" y="1256"/>
              <a:ext cx="632"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16 bits</a:t>
              </a:r>
              <a:endParaRPr lang="en-AU" altLang="zh-CN" b="1" dirty="0">
                <a:latin typeface="宋体" panose="02010600030101010101" pitchFamily="2" charset="-122"/>
                <a:ea typeface="宋体" panose="02010600030101010101" pitchFamily="2" charset="-122"/>
              </a:endParaRPr>
            </a:p>
          </p:txBody>
        </p:sp>
      </p:grpSp>
      <p:sp>
        <p:nvSpPr>
          <p:cNvPr id="50189" name="文本框 1"/>
          <p:cNvSpPr txBox="1"/>
          <p:nvPr/>
        </p:nvSpPr>
        <p:spPr>
          <a:xfrm>
            <a:off x="4071938" y="981075"/>
            <a:ext cx="4387850" cy="400050"/>
          </a:xfrm>
          <a:prstGeom prst="rect">
            <a:avLst/>
          </a:prstGeom>
          <a:noFill/>
          <a:ln w="9525">
            <a:noFill/>
          </a:ln>
        </p:spPr>
        <p:txBody>
          <a:bodyPr anchor="t">
            <a:spAutoFit/>
          </a:bodyPr>
          <a:lstStyle/>
          <a:p>
            <a:pPr lvl="0" indent="0" eaLnBrk="0" hangingPunct="0"/>
            <a:r>
              <a:rPr lang="zh-CN" altLang="en-US" sz="2000" b="1" dirty="0">
                <a:solidFill>
                  <a:srgbClr val="00B050"/>
                </a:solidFill>
                <a:latin typeface="Arial" panose="020B0604020202020204" pitchFamily="34" charset="0"/>
                <a:ea typeface="宋体" panose="02010600030101010101" pitchFamily="2" charset="-122"/>
              </a:rPr>
              <a:t>对应</a:t>
            </a:r>
            <a:r>
              <a:rPr lang="en-US" altLang="zh-CN" sz="2000" b="1" dirty="0">
                <a:solidFill>
                  <a:srgbClr val="00B050"/>
                </a:solidFill>
                <a:latin typeface="Arial" panose="020B0604020202020204" pitchFamily="34" charset="0"/>
                <a:ea typeface="宋体" panose="02010600030101010101" pitchFamily="2" charset="-122"/>
              </a:rPr>
              <a:t>R</a:t>
            </a:r>
            <a:r>
              <a:rPr lang="zh-CN" altLang="en-US" sz="2000" b="1" dirty="0">
                <a:solidFill>
                  <a:srgbClr val="00B050"/>
                </a:solidFill>
                <a:latin typeface="Arial" panose="020B0604020202020204" pitchFamily="34" charset="0"/>
                <a:ea typeface="宋体" panose="02010600030101010101" pitchFamily="2" charset="-122"/>
              </a:rPr>
              <a:t>型指令的</a:t>
            </a:r>
            <a:r>
              <a:rPr lang="en-US" altLang="zh-CN" sz="2000" b="1" dirty="0">
                <a:solidFill>
                  <a:srgbClr val="00B050"/>
                </a:solidFill>
                <a:latin typeface="Arial" panose="020B0604020202020204" pitchFamily="34" charset="0"/>
                <a:ea typeface="宋体" panose="02010600030101010101" pitchFamily="2" charset="-122"/>
              </a:rPr>
              <a:t>rd/shamt/funct</a:t>
            </a:r>
            <a:r>
              <a:rPr lang="zh-CN" altLang="en-US" sz="2000" b="1" dirty="0">
                <a:solidFill>
                  <a:srgbClr val="00B050"/>
                </a:solidFill>
                <a:latin typeface="Arial" panose="020B0604020202020204" pitchFamily="34" charset="0"/>
                <a:ea typeface="宋体" panose="02010600030101010101" pitchFamily="2" charset="-122"/>
              </a:rPr>
              <a:t>字段</a:t>
            </a:r>
          </a:p>
        </p:txBody>
      </p:sp>
      <p:sp>
        <p:nvSpPr>
          <p:cNvPr id="50190" name="椭圆 2"/>
          <p:cNvSpPr/>
          <p:nvPr/>
        </p:nvSpPr>
        <p:spPr>
          <a:xfrm>
            <a:off x="2846388" y="1349375"/>
            <a:ext cx="669925" cy="479425"/>
          </a:xfrm>
          <a:prstGeom prst="ellipse">
            <a:avLst/>
          </a:prstGeom>
          <a:noFill/>
          <a:ln w="19050" cap="flat" cmpd="sng">
            <a:solidFill>
              <a:srgbClr val="FF0000"/>
            </a:solidFill>
            <a:prstDash val="solid"/>
            <a:round/>
            <a:headEnd type="none" w="med" len="med"/>
            <a:tailEnd type="none" w="med" len="med"/>
          </a:ln>
        </p:spPr>
        <p:txBody>
          <a:bodyPr anchor="t"/>
          <a:lstStyle/>
          <a:p>
            <a:pPr lvl="0" indent="0" eaLnBrk="0" hangingPunct="0"/>
            <a:endParaRPr lang="zh-CN" altLang="en-US" dirty="0">
              <a:latin typeface="Arial" panose="020B0604020202020204" pitchFamily="34" charset="0"/>
              <a:ea typeface="宋体" panose="02010600030101010101" pitchFamily="2" charset="-122"/>
            </a:endParaRPr>
          </a:p>
        </p:txBody>
      </p:sp>
      <p:cxnSp>
        <p:nvCxnSpPr>
          <p:cNvPr id="50191" name="直接箭头连接符 4"/>
          <p:cNvCxnSpPr>
            <a:endCxn id="50182" idx="2"/>
          </p:cNvCxnSpPr>
          <p:nvPr/>
        </p:nvCxnSpPr>
        <p:spPr>
          <a:xfrm flipH="1" flipV="1">
            <a:off x="3168650" y="1874838"/>
            <a:ext cx="1400175" cy="4252120"/>
          </a:xfrm>
          <a:prstGeom prst="straightConnector1">
            <a:avLst/>
          </a:prstGeom>
          <a:ln w="19050" cap="flat" cmpd="sng">
            <a:solidFill>
              <a:srgbClr val="009900"/>
            </a:solidFill>
            <a:prstDash val="dash"/>
            <a:round/>
            <a:headEnd type="none" w="med" len="med"/>
            <a:tailEnd type="triangle" w="lg" len="lg"/>
          </a:ln>
        </p:spPr>
      </p:cxnSp>
      <p:sp>
        <p:nvSpPr>
          <p:cNvPr id="17" name="流程图: 过程 16"/>
          <p:cNvSpPr/>
          <p:nvPr/>
        </p:nvSpPr>
        <p:spPr>
          <a:xfrm>
            <a:off x="6858000" y="2786063"/>
            <a:ext cx="2071688" cy="428625"/>
          </a:xfrm>
          <a:prstGeom prst="flowChartProcess">
            <a:avLst/>
          </a:prstGeom>
          <a:solidFill>
            <a:schemeClr val="accent1"/>
          </a:solidFill>
          <a:ln w="9525" cap="flat" cmpd="sng">
            <a:solidFill>
              <a:schemeClr val="tx1"/>
            </a:solidFill>
            <a:prstDash val="solid"/>
            <a:round/>
            <a:headEnd type="none" w="med" len="med"/>
            <a:tailEnd type="none" w="med" len="med"/>
          </a:ln>
        </p:spPr>
        <p:txBody>
          <a:bodyPr anchor="t"/>
          <a:lstStyle/>
          <a:p>
            <a:pPr lvl="0" indent="0" eaLnBrk="0" hangingPunct="0"/>
            <a:r>
              <a:rPr lang="zh-CN" altLang="en-US" sz="2400" b="1" dirty="0">
                <a:latin typeface="Arial" panose="020B0604020202020204" pitchFamily="34" charset="0"/>
                <a:ea typeface="宋体" panose="02010600030101010101" pitchFamily="2" charset="-122"/>
              </a:rPr>
              <a:t>寄存器数受限</a:t>
            </a:r>
          </a:p>
        </p:txBody>
      </p:sp>
      <p:sp>
        <p:nvSpPr>
          <p:cNvPr id="18" name="流程图: 过程 17"/>
          <p:cNvSpPr/>
          <p:nvPr/>
        </p:nvSpPr>
        <p:spPr>
          <a:xfrm>
            <a:off x="6858000" y="3429000"/>
            <a:ext cx="2071688" cy="428625"/>
          </a:xfrm>
          <a:prstGeom prst="flowChartProcess">
            <a:avLst/>
          </a:prstGeom>
          <a:solidFill>
            <a:schemeClr val="accent1"/>
          </a:solidFill>
          <a:ln w="9525" cap="flat" cmpd="sng">
            <a:solidFill>
              <a:schemeClr val="tx1"/>
            </a:solidFill>
            <a:prstDash val="solid"/>
            <a:round/>
            <a:headEnd type="none" w="med" len="med"/>
            <a:tailEnd type="none" w="med" len="med"/>
          </a:ln>
        </p:spPr>
        <p:txBody>
          <a:bodyPr anchor="t"/>
          <a:lstStyle/>
          <a:p>
            <a:pPr lvl="0" indent="0" eaLnBrk="0" hangingPunct="0"/>
            <a:r>
              <a:rPr lang="zh-CN" altLang="en-US" sz="2400" b="1" dirty="0">
                <a:latin typeface="Arial" panose="020B0604020202020204" pitchFamily="34" charset="0"/>
                <a:ea typeface="宋体" panose="02010600030101010101" pitchFamily="2" charset="-122"/>
              </a:rPr>
              <a:t>常数范围受限</a:t>
            </a:r>
          </a:p>
        </p:txBody>
      </p:sp>
      <p:sp>
        <p:nvSpPr>
          <p:cNvPr id="19" name="Rectangle 37"/>
          <p:cNvSpPr txBox="1">
            <a:spLocks/>
          </p:cNvSpPr>
          <p:nvPr/>
        </p:nvSpPr>
        <p:spPr>
          <a:xfrm>
            <a:off x="530225" y="5802312"/>
            <a:ext cx="8270875" cy="649288"/>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Arial" panose="020B0604020202020204" pitchFamily="34" charset="0"/>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eaLnBrk="1" hangingPunct="1">
              <a:buFont typeface="Wingdings" panose="05000000000000000000" pitchFamily="2" charset="2"/>
              <a:buNone/>
            </a:pPr>
            <a:r>
              <a:rPr lang="en-US" altLang="zh-CN" kern="0" dirty="0" smtClean="0">
                <a:latin typeface="Lucida Console" panose="020B0609040504020204" pitchFamily="49" charset="0"/>
                <a:ea typeface="宋体" panose="02010600030101010101" pitchFamily="2" charset="-122"/>
              </a:rPr>
              <a:t>	</a:t>
            </a:r>
            <a:r>
              <a:rPr lang="en-US" altLang="zh-CN" kern="0" dirty="0" err="1" smtClean="0">
                <a:latin typeface="Lucida Console" panose="020B0609040504020204" pitchFamily="49" charset="0"/>
                <a:ea typeface="宋体" panose="02010600030101010101" pitchFamily="2" charset="-122"/>
              </a:rPr>
              <a:t>lw</a:t>
            </a:r>
            <a:r>
              <a:rPr lang="en-US" altLang="zh-CN" kern="0" dirty="0" smtClean="0">
                <a:latin typeface="Lucida Console" panose="020B0609040504020204" pitchFamily="49" charset="0"/>
                <a:ea typeface="宋体" panose="02010600030101010101" pitchFamily="2" charset="-122"/>
              </a:rPr>
              <a:t> $t0, 1000($s2)</a:t>
            </a:r>
            <a:endParaRPr lang="en-US" altLang="zh-CN" kern="0" dirty="0">
              <a:latin typeface="Lucida Console" panose="020B0609040504020204" pitchFamily="49" charset="0"/>
              <a:ea typeface="宋体" panose="02010600030101010101" pitchFamily="2" charset="-122"/>
            </a:endParaRPr>
          </a:p>
        </p:txBody>
      </p:sp>
      <p:sp>
        <p:nvSpPr>
          <p:cNvPr id="21" name="椭圆 2"/>
          <p:cNvSpPr/>
          <p:nvPr/>
        </p:nvSpPr>
        <p:spPr>
          <a:xfrm>
            <a:off x="3898900" y="1420813"/>
            <a:ext cx="669925" cy="479425"/>
          </a:xfrm>
          <a:prstGeom prst="ellipse">
            <a:avLst/>
          </a:prstGeom>
          <a:noFill/>
          <a:ln w="19050" cap="flat" cmpd="sng">
            <a:solidFill>
              <a:srgbClr val="FF0000"/>
            </a:solidFill>
            <a:prstDash val="solid"/>
            <a:round/>
            <a:headEnd type="none" w="med" len="med"/>
            <a:tailEnd type="none" w="med" len="med"/>
          </a:ln>
        </p:spPr>
        <p:txBody>
          <a:bodyPr anchor="t"/>
          <a:lstStyle/>
          <a:p>
            <a:pPr lvl="0" indent="0" eaLnBrk="0" hangingPunct="0"/>
            <a:endParaRPr lang="zh-CN" altLang="en-US" dirty="0">
              <a:latin typeface="Arial" panose="020B0604020202020204" pitchFamily="34" charset="0"/>
              <a:ea typeface="宋体" panose="02010600030101010101" pitchFamily="2" charset="-122"/>
            </a:endParaRPr>
          </a:p>
        </p:txBody>
      </p:sp>
      <p:cxnSp>
        <p:nvCxnSpPr>
          <p:cNvPr id="22" name="直接箭头连接符 4"/>
          <p:cNvCxnSpPr/>
          <p:nvPr/>
        </p:nvCxnSpPr>
        <p:spPr>
          <a:xfrm flipV="1">
            <a:off x="2139156" y="1900238"/>
            <a:ext cx="2179866" cy="4049042"/>
          </a:xfrm>
          <a:prstGeom prst="straightConnector1">
            <a:avLst/>
          </a:prstGeom>
          <a:ln w="19050" cap="flat" cmpd="sng">
            <a:solidFill>
              <a:srgbClr val="009900"/>
            </a:solidFill>
            <a:prstDash val="dash"/>
            <a:round/>
            <a:headEnd type="none" w="med" len="med"/>
            <a:tailEnd type="triangle" w="lg" len="lg"/>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页脚占位符 1"/>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28</a:t>
            </a:fld>
            <a:endParaRPr lang="en-AU" altLang="zh-CN" sz="1400" b="1" dirty="0">
              <a:ea typeface="宋体" panose="02010600030101010101" pitchFamily="2" charset="-122"/>
            </a:endParaRPr>
          </a:p>
        </p:txBody>
      </p:sp>
      <p:pic>
        <p:nvPicPr>
          <p:cNvPr id="52226" name="图片 2"/>
          <p:cNvPicPr>
            <a:picLocks noChangeAspect="1"/>
          </p:cNvPicPr>
          <p:nvPr/>
        </p:nvPicPr>
        <p:blipFill>
          <a:blip r:embed="rId3"/>
          <a:stretch>
            <a:fillRect/>
          </a:stretch>
        </p:blipFill>
        <p:spPr>
          <a:xfrm>
            <a:off x="323850" y="1844675"/>
            <a:ext cx="8524875" cy="1920875"/>
          </a:xfrm>
          <a:prstGeom prst="rect">
            <a:avLst/>
          </a:prstGeom>
          <a:noFill/>
          <a:ln w="9525">
            <a:noFill/>
          </a:ln>
        </p:spPr>
      </p:pic>
      <p:sp>
        <p:nvSpPr>
          <p:cNvPr id="52227" name="矩形 3"/>
          <p:cNvSpPr/>
          <p:nvPr/>
        </p:nvSpPr>
        <p:spPr>
          <a:xfrm>
            <a:off x="5076825" y="2824163"/>
            <a:ext cx="2447925" cy="895350"/>
          </a:xfrm>
          <a:prstGeom prst="rect">
            <a:avLst/>
          </a:prstGeom>
          <a:pattFill prst="wdDnDiag">
            <a:fgClr>
              <a:schemeClr val="accent1"/>
            </a:fgClr>
            <a:bgClr>
              <a:schemeClr val="bg1"/>
            </a:bgClr>
          </a:pattFill>
          <a:ln w="9525" cap="flat" cmpd="sng">
            <a:solidFill>
              <a:schemeClr val="tx1">
                <a:alpha val="50195"/>
              </a:schemeClr>
            </a:solidFill>
            <a:prstDash val="solid"/>
            <a:round/>
            <a:headEnd type="none" w="med" len="med"/>
            <a:tailEnd type="none" w="med" len="med"/>
          </a:ln>
        </p:spPr>
        <p:txBody>
          <a:bodyPr anchor="t"/>
          <a:lstStyle/>
          <a:p>
            <a:pPr lvl="0" indent="0" eaLnBrk="0" hangingPunct="0"/>
            <a:endParaRPr lang="zh-CN" altLang="en-US" sz="3200" dirty="0">
              <a:latin typeface="Arial" panose="020B0604020202020204" pitchFamily="34" charset="0"/>
              <a:ea typeface="宋体" panose="02010600030101010101" pitchFamily="2" charset="-122"/>
            </a:endParaRPr>
          </a:p>
        </p:txBody>
      </p:sp>
      <p:sp>
        <p:nvSpPr>
          <p:cNvPr id="52228" name="矩形 4"/>
          <p:cNvSpPr/>
          <p:nvPr/>
        </p:nvSpPr>
        <p:spPr>
          <a:xfrm>
            <a:off x="7524750" y="2205038"/>
            <a:ext cx="1312863" cy="619125"/>
          </a:xfrm>
          <a:prstGeom prst="rect">
            <a:avLst/>
          </a:prstGeom>
          <a:pattFill prst="wdDnDiag">
            <a:fgClr>
              <a:schemeClr val="accent1"/>
            </a:fgClr>
            <a:bgClr>
              <a:schemeClr val="bg1"/>
            </a:bgClr>
          </a:pattFill>
          <a:ln w="9525" cap="flat" cmpd="sng">
            <a:solidFill>
              <a:schemeClr val="tx1">
                <a:alpha val="50195"/>
              </a:schemeClr>
            </a:solidFill>
            <a:prstDash val="solid"/>
            <a:round/>
            <a:headEnd type="none" w="med" len="med"/>
            <a:tailEnd type="none" w="med" len="med"/>
          </a:ln>
        </p:spPr>
        <p:txBody>
          <a:bodyPr anchor="t"/>
          <a:lstStyle/>
          <a:p>
            <a:pPr lvl="0" indent="0" eaLnBrk="0" hangingPunct="0"/>
            <a:endParaRPr lang="zh-CN" altLang="en-US" sz="3200" dirty="0">
              <a:latin typeface="Arial" panose="020B0604020202020204" pitchFamily="34" charset="0"/>
              <a:ea typeface="宋体" panose="02010600030101010101" pitchFamily="2" charset="-122"/>
            </a:endParaRPr>
          </a:p>
        </p:txBody>
      </p:sp>
      <p:sp>
        <p:nvSpPr>
          <p:cNvPr id="52229" name="文本框 6"/>
          <p:cNvSpPr txBox="1"/>
          <p:nvPr/>
        </p:nvSpPr>
        <p:spPr>
          <a:xfrm>
            <a:off x="571500" y="285750"/>
            <a:ext cx="8389938" cy="523875"/>
          </a:xfrm>
          <a:prstGeom prst="rect">
            <a:avLst/>
          </a:prstGeom>
          <a:noFill/>
          <a:ln w="9525">
            <a:noFill/>
          </a:ln>
        </p:spPr>
        <p:txBody>
          <a:bodyPr anchor="t">
            <a:spAutoFit/>
          </a:bodyPr>
          <a:lstStyle/>
          <a:p>
            <a:pPr lvl="0" indent="0" eaLnBrk="0" hangingPunct="0"/>
            <a:r>
              <a:rPr lang="en-US" altLang="zh-CN" sz="2800" b="1" dirty="0">
                <a:latin typeface="Arial" panose="020B0604020202020204" pitchFamily="34" charset="0"/>
                <a:ea typeface="宋体" panose="02010600030101010101" pitchFamily="2" charset="-122"/>
              </a:rPr>
              <a:t>MIPS</a:t>
            </a:r>
            <a:r>
              <a:rPr lang="zh-CN" altLang="en-US" sz="2800" b="1" dirty="0">
                <a:latin typeface="Arial" panose="020B0604020202020204" pitchFamily="34" charset="0"/>
                <a:ea typeface="宋体" panose="02010600030101010101" pitchFamily="2" charset="-122"/>
              </a:rPr>
              <a:t>指令（</a:t>
            </a:r>
            <a:r>
              <a:rPr lang="en-US" altLang="zh-CN" sz="2800" b="1" dirty="0">
                <a:latin typeface="Arial" panose="020B0604020202020204" pitchFamily="34" charset="0"/>
                <a:ea typeface="宋体" panose="02010600030101010101" pitchFamily="2" charset="-122"/>
              </a:rPr>
              <a:t>add/sub/addi/lw/sw</a:t>
            </a:r>
            <a:r>
              <a:rPr lang="zh-CN" altLang="en-US" sz="2800" b="1" dirty="0">
                <a:latin typeface="Arial" panose="020B0604020202020204" pitchFamily="34" charset="0"/>
                <a:ea typeface="宋体" panose="02010600030101010101" pitchFamily="2" charset="-122"/>
              </a:rPr>
              <a:t>）格式汇总</a:t>
            </a:r>
            <a:r>
              <a:rPr lang="en-US" altLang="zh-CN" sz="2800" b="1" dirty="0">
                <a:latin typeface="Arial" panose="020B0604020202020204" pitchFamily="34" charset="0"/>
                <a:ea typeface="宋体" panose="02010600030101010101" pitchFamily="2" charset="-122"/>
              </a:rPr>
              <a:t>-1</a:t>
            </a:r>
            <a:endParaRPr lang="zh-CN" altLang="en-US" sz="2800" b="1" dirty="0">
              <a:latin typeface="Arial" panose="020B0604020202020204" pitchFamily="34" charset="0"/>
              <a:ea typeface="宋体" panose="02010600030101010101" pitchFamily="2" charset="-122"/>
            </a:endParaRPr>
          </a:p>
        </p:txBody>
      </p:sp>
      <p:sp>
        <p:nvSpPr>
          <p:cNvPr id="2" name="文本框 1"/>
          <p:cNvSpPr txBox="1"/>
          <p:nvPr/>
        </p:nvSpPr>
        <p:spPr>
          <a:xfrm>
            <a:off x="1547664" y="4221088"/>
            <a:ext cx="4314001" cy="1384995"/>
          </a:xfrm>
          <a:prstGeom prst="rect">
            <a:avLst/>
          </a:prstGeom>
          <a:noFill/>
        </p:spPr>
        <p:txBody>
          <a:bodyPr wrap="none" rtlCol="0">
            <a:spAutoFit/>
          </a:bodyPr>
          <a:lstStyle/>
          <a:p>
            <a:r>
              <a:rPr lang="en-US" altLang="zh-CN" sz="2800" b="1" dirty="0" smtClean="0">
                <a:latin typeface="宋体" panose="02010600030101010101" pitchFamily="2" charset="-122"/>
                <a:ea typeface="宋体" panose="02010600030101010101" pitchFamily="2" charset="-122"/>
              </a:rPr>
              <a:t>1.</a:t>
            </a:r>
            <a:r>
              <a:rPr lang="zh-CN" altLang="en-US" sz="2800" b="1" dirty="0" smtClean="0">
                <a:latin typeface="宋体" panose="02010600030101010101" pitchFamily="2" charset="-122"/>
                <a:ea typeface="宋体" panose="02010600030101010101" pitchFamily="2" charset="-122"/>
              </a:rPr>
              <a:t>所有</a:t>
            </a:r>
            <a:r>
              <a:rPr lang="en-US" altLang="zh-CN" sz="2800" b="1" dirty="0" smtClean="0">
                <a:latin typeface="宋体" panose="02010600030101010101" pitchFamily="2" charset="-122"/>
                <a:ea typeface="宋体" panose="02010600030101010101" pitchFamily="2" charset="-122"/>
              </a:rPr>
              <a:t>MIPS</a:t>
            </a:r>
            <a:r>
              <a:rPr lang="zh-CN" altLang="en-US" sz="2800" b="1" dirty="0" smtClean="0">
                <a:latin typeface="宋体" panose="02010600030101010101" pitchFamily="2" charset="-122"/>
                <a:ea typeface="宋体" panose="02010600030101010101" pitchFamily="2" charset="-122"/>
              </a:rPr>
              <a:t>指令</a:t>
            </a:r>
            <a:r>
              <a:rPr lang="zh-CN" altLang="en-US" sz="2800" b="1" dirty="0">
                <a:latin typeface="宋体" panose="02010600030101010101" pitchFamily="2" charset="-122"/>
                <a:ea typeface="宋体" panose="02010600030101010101" pitchFamily="2" charset="-122"/>
              </a:rPr>
              <a:t>均</a:t>
            </a:r>
            <a:r>
              <a:rPr lang="zh-CN" altLang="en-US" sz="2800" b="1" dirty="0" smtClean="0">
                <a:latin typeface="宋体" panose="02010600030101010101" pitchFamily="2" charset="-122"/>
                <a:ea typeface="宋体" panose="02010600030101010101" pitchFamily="2" charset="-122"/>
              </a:rPr>
              <a:t>为</a:t>
            </a:r>
            <a:r>
              <a:rPr lang="en-US" altLang="zh-CN" sz="2800" b="1" dirty="0" smtClean="0">
                <a:latin typeface="宋体" panose="02010600030101010101" pitchFamily="2" charset="-122"/>
                <a:ea typeface="宋体" panose="02010600030101010101" pitchFamily="2" charset="-122"/>
              </a:rPr>
              <a:t>32</a:t>
            </a:r>
            <a:r>
              <a:rPr lang="zh-CN" altLang="en-US" sz="2800" b="1" dirty="0" smtClean="0">
                <a:latin typeface="宋体" panose="02010600030101010101" pitchFamily="2" charset="-122"/>
                <a:ea typeface="宋体" panose="02010600030101010101" pitchFamily="2" charset="-122"/>
              </a:rPr>
              <a:t>位</a:t>
            </a:r>
            <a:endParaRPr lang="en-US" altLang="zh-CN" sz="2800" b="1" dirty="0" smtClean="0">
              <a:latin typeface="宋体" panose="02010600030101010101" pitchFamily="2" charset="-122"/>
              <a:ea typeface="宋体" panose="02010600030101010101" pitchFamily="2" charset="-122"/>
            </a:endParaRPr>
          </a:p>
          <a:p>
            <a:r>
              <a:rPr lang="en-US" altLang="zh-CN" sz="2800" b="1" dirty="0" smtClean="0">
                <a:latin typeface="宋体" panose="02010600030101010101" pitchFamily="2" charset="-122"/>
                <a:ea typeface="宋体" panose="02010600030101010101" pitchFamily="2" charset="-122"/>
              </a:rPr>
              <a:t>2.R</a:t>
            </a:r>
            <a:r>
              <a:rPr lang="zh-CN" altLang="en-US" sz="2800" b="1" dirty="0" smtClean="0">
                <a:latin typeface="宋体" panose="02010600030101010101" pitchFamily="2" charset="-122"/>
                <a:ea typeface="宋体" panose="02010600030101010101" pitchFamily="2" charset="-122"/>
              </a:rPr>
              <a:t>型指令为算术指令</a:t>
            </a:r>
            <a:endParaRPr lang="en-US" altLang="zh-CN" sz="2800" b="1" dirty="0" smtClean="0">
              <a:latin typeface="宋体" panose="02010600030101010101" pitchFamily="2" charset="-122"/>
              <a:ea typeface="宋体" panose="02010600030101010101" pitchFamily="2" charset="-122"/>
            </a:endParaRPr>
          </a:p>
          <a:p>
            <a:r>
              <a:rPr lang="en-US" altLang="zh-CN" sz="2800" b="1" dirty="0" smtClean="0">
                <a:latin typeface="宋体" panose="02010600030101010101" pitchFamily="2" charset="-122"/>
                <a:ea typeface="宋体" panose="02010600030101010101" pitchFamily="2" charset="-122"/>
              </a:rPr>
              <a:t>3.I</a:t>
            </a:r>
            <a:r>
              <a:rPr lang="zh-CN" altLang="en-US" sz="2800" b="1" dirty="0" smtClean="0">
                <a:latin typeface="宋体" panose="02010600030101010101" pitchFamily="2" charset="-122"/>
                <a:ea typeface="宋体" panose="02010600030101010101" pitchFamily="2" charset="-122"/>
              </a:rPr>
              <a:t>型指令为数据传输指令</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页脚占位符 1"/>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29</a:t>
            </a:fld>
            <a:endParaRPr lang="en-AU" altLang="zh-CN" sz="1400" b="1" dirty="0">
              <a:ea typeface="宋体" panose="02010600030101010101" pitchFamily="2" charset="-122"/>
            </a:endParaRPr>
          </a:p>
        </p:txBody>
      </p:sp>
      <p:pic>
        <p:nvPicPr>
          <p:cNvPr id="54274" name="图片 2"/>
          <p:cNvPicPr>
            <a:picLocks noChangeAspect="1"/>
          </p:cNvPicPr>
          <p:nvPr/>
        </p:nvPicPr>
        <p:blipFill>
          <a:blip r:embed="rId3"/>
          <a:stretch>
            <a:fillRect/>
          </a:stretch>
        </p:blipFill>
        <p:spPr>
          <a:xfrm>
            <a:off x="476250" y="1428750"/>
            <a:ext cx="8412163" cy="2090738"/>
          </a:xfrm>
          <a:prstGeom prst="rect">
            <a:avLst/>
          </a:prstGeom>
          <a:noFill/>
          <a:ln w="9525">
            <a:noFill/>
          </a:ln>
        </p:spPr>
      </p:pic>
      <p:sp>
        <p:nvSpPr>
          <p:cNvPr id="54275" name="文本框 3"/>
          <p:cNvSpPr txBox="1"/>
          <p:nvPr/>
        </p:nvSpPr>
        <p:spPr>
          <a:xfrm>
            <a:off x="468313" y="71438"/>
            <a:ext cx="8461375" cy="954087"/>
          </a:xfrm>
          <a:prstGeom prst="rect">
            <a:avLst/>
          </a:prstGeom>
          <a:noFill/>
          <a:ln w="9525">
            <a:noFill/>
          </a:ln>
        </p:spPr>
        <p:txBody>
          <a:bodyPr anchor="t">
            <a:spAutoFit/>
          </a:bodyPr>
          <a:lstStyle/>
          <a:p>
            <a:pPr lvl="0" indent="0" eaLnBrk="0" hangingPunct="0"/>
            <a:r>
              <a:rPr lang="en-US" altLang="zh-CN" sz="2800" b="1" dirty="0">
                <a:latin typeface="Arial" panose="020B0604020202020204" pitchFamily="34" charset="0"/>
                <a:ea typeface="宋体" panose="02010600030101010101" pitchFamily="2" charset="-122"/>
              </a:rPr>
              <a:t>MIPS</a:t>
            </a:r>
            <a:r>
              <a:rPr lang="zh-CN" altLang="en-US" sz="2800" b="1" dirty="0">
                <a:latin typeface="Arial" panose="020B0604020202020204" pitchFamily="34" charset="0"/>
                <a:ea typeface="宋体" panose="02010600030101010101" pitchFamily="2" charset="-122"/>
              </a:rPr>
              <a:t>指令（</a:t>
            </a:r>
            <a:r>
              <a:rPr lang="en-US" altLang="zh-CN" sz="2800" b="1" dirty="0">
                <a:latin typeface="Arial" panose="020B0604020202020204" pitchFamily="34" charset="0"/>
                <a:ea typeface="宋体" panose="02010600030101010101" pitchFamily="2" charset="-122"/>
              </a:rPr>
              <a:t>add/sub/addi/lw/sw</a:t>
            </a:r>
            <a:r>
              <a:rPr lang="zh-CN" altLang="en-US" sz="2800" b="1" dirty="0">
                <a:latin typeface="Arial" panose="020B0604020202020204" pitchFamily="34" charset="0"/>
                <a:ea typeface="宋体" panose="02010600030101010101" pitchFamily="2" charset="-122"/>
              </a:rPr>
              <a:t>）格式汇总（含指令示例）</a:t>
            </a:r>
          </a:p>
        </p:txBody>
      </p:sp>
      <p:pic>
        <p:nvPicPr>
          <p:cNvPr id="54276" name="图片 4"/>
          <p:cNvPicPr>
            <a:picLocks noChangeAspect="1"/>
          </p:cNvPicPr>
          <p:nvPr/>
        </p:nvPicPr>
        <p:blipFill>
          <a:blip r:embed="rId4"/>
          <a:stretch>
            <a:fillRect/>
          </a:stretch>
        </p:blipFill>
        <p:spPr>
          <a:xfrm>
            <a:off x="357188" y="4056063"/>
            <a:ext cx="4789487" cy="2373312"/>
          </a:xfrm>
          <a:prstGeom prst="rect">
            <a:avLst/>
          </a:prstGeom>
          <a:noFill/>
          <a:ln w="9525">
            <a:noFill/>
          </a:ln>
        </p:spPr>
      </p:pic>
      <p:sp>
        <p:nvSpPr>
          <p:cNvPr id="54277" name="文本框 5"/>
          <p:cNvSpPr txBox="1"/>
          <p:nvPr/>
        </p:nvSpPr>
        <p:spPr>
          <a:xfrm>
            <a:off x="534988" y="1071563"/>
            <a:ext cx="1250950" cy="369887"/>
          </a:xfrm>
          <a:prstGeom prst="rect">
            <a:avLst/>
          </a:prstGeom>
          <a:noFill/>
          <a:ln w="9525">
            <a:noFill/>
          </a:ln>
        </p:spPr>
        <p:txBody>
          <a:bodyPr anchor="t">
            <a:spAutoFit/>
          </a:bodyPr>
          <a:lstStyle/>
          <a:p>
            <a:pPr lvl="0" indent="0" eaLnBrk="0" hangingPunct="0"/>
            <a:r>
              <a:rPr lang="zh-CN" altLang="en-US" dirty="0">
                <a:latin typeface="Arial" panose="020B0604020202020204" pitchFamily="34" charset="0"/>
                <a:ea typeface="宋体" panose="02010600030101010101" pitchFamily="2" charset="-122"/>
              </a:rPr>
              <a:t>例题  </a:t>
            </a:r>
            <a:r>
              <a:rPr lang="en-US" altLang="zh-CN" dirty="0">
                <a:latin typeface="Arial" panose="020B0604020202020204" pitchFamily="34" charset="0"/>
                <a:ea typeface="宋体" panose="02010600030101010101" pitchFamily="2" charset="-122"/>
              </a:rPr>
              <a:t>P57</a:t>
            </a:r>
            <a:endParaRPr lang="zh-CN" altLang="en-US" dirty="0">
              <a:latin typeface="Arial" panose="020B0604020202020204" pitchFamily="34" charset="0"/>
              <a:ea typeface="宋体" panose="02010600030101010101" pitchFamily="2" charset="-122"/>
            </a:endParaRPr>
          </a:p>
        </p:txBody>
      </p:sp>
      <p:sp>
        <p:nvSpPr>
          <p:cNvPr id="54278" name="文本框 5"/>
          <p:cNvSpPr txBox="1"/>
          <p:nvPr/>
        </p:nvSpPr>
        <p:spPr>
          <a:xfrm>
            <a:off x="428625" y="3698875"/>
            <a:ext cx="2381250" cy="369888"/>
          </a:xfrm>
          <a:prstGeom prst="rect">
            <a:avLst/>
          </a:prstGeom>
          <a:noFill/>
          <a:ln w="9525">
            <a:noFill/>
          </a:ln>
        </p:spPr>
        <p:txBody>
          <a:bodyPr anchor="t">
            <a:spAutoFit/>
          </a:bodyPr>
          <a:lstStyle/>
          <a:p>
            <a:pPr lvl="0" indent="0" eaLnBrk="0" hangingPunct="0"/>
            <a:r>
              <a:rPr lang="en-US" altLang="zh-CN" dirty="0">
                <a:latin typeface="Arial" panose="020B0604020202020204" pitchFamily="34" charset="0"/>
                <a:ea typeface="宋体" panose="02010600030101010101" pitchFamily="2" charset="-122"/>
              </a:rPr>
              <a:t>R - </a:t>
            </a:r>
            <a:r>
              <a:rPr lang="zh-CN" altLang="en-US" dirty="0">
                <a:latin typeface="Arial" panose="020B0604020202020204" pitchFamily="34" charset="0"/>
                <a:ea typeface="宋体" panose="02010600030101010101" pitchFamily="2" charset="-122"/>
              </a:rPr>
              <a:t>型指令格式  </a:t>
            </a:r>
            <a:r>
              <a:rPr lang="en-US" altLang="zh-CN" dirty="0">
                <a:latin typeface="Arial" panose="020B0604020202020204" pitchFamily="34" charset="0"/>
                <a:ea typeface="宋体" panose="02010600030101010101" pitchFamily="2" charset="-122"/>
              </a:rPr>
              <a:t>P55</a:t>
            </a:r>
            <a:endParaRPr lang="zh-CN" altLang="en-US" dirty="0">
              <a:latin typeface="Arial" panose="020B0604020202020204" pitchFamily="34" charset="0"/>
              <a:ea typeface="宋体" panose="02010600030101010101" pitchFamily="2" charset="-122"/>
            </a:endParaRPr>
          </a:p>
        </p:txBody>
      </p:sp>
      <p:sp>
        <p:nvSpPr>
          <p:cNvPr id="54279" name="矩形 7"/>
          <p:cNvSpPr/>
          <p:nvPr/>
        </p:nvSpPr>
        <p:spPr>
          <a:xfrm>
            <a:off x="2071688" y="2790825"/>
            <a:ext cx="4286250" cy="285750"/>
          </a:xfrm>
          <a:prstGeom prst="rect">
            <a:avLst/>
          </a:prstGeom>
          <a:noFill/>
          <a:ln w="31750" cap="flat" cmpd="sng">
            <a:solidFill>
              <a:srgbClr val="FF0000"/>
            </a:solidFill>
            <a:prstDash val="dash"/>
            <a:round/>
            <a:headEnd type="none" w="med" len="med"/>
            <a:tailEnd type="none" w="med" len="med"/>
          </a:ln>
        </p:spPr>
        <p:txBody>
          <a:bodyPr anchor="t"/>
          <a:lstStyle/>
          <a:p>
            <a:pPr lvl="0" indent="0" eaLnBrk="0" hangingPunct="0"/>
            <a:endParaRPr lang="zh-CN" altLang="en-US" dirty="0">
              <a:latin typeface="Arial" panose="020B0604020202020204" pitchFamily="34" charset="0"/>
              <a:ea typeface="宋体" panose="02010600030101010101" pitchFamily="2" charset="-122"/>
            </a:endParaRPr>
          </a:p>
        </p:txBody>
      </p:sp>
      <p:grpSp>
        <p:nvGrpSpPr>
          <p:cNvPr id="54280" name="Group 4"/>
          <p:cNvGrpSpPr/>
          <p:nvPr/>
        </p:nvGrpSpPr>
        <p:grpSpPr>
          <a:xfrm>
            <a:off x="4357688" y="5162550"/>
            <a:ext cx="4357687" cy="338138"/>
            <a:chOff x="884" y="981"/>
            <a:chExt cx="4355" cy="234"/>
          </a:xfrm>
        </p:grpSpPr>
        <p:sp>
          <p:nvSpPr>
            <p:cNvPr id="54281" name="Text Box 5"/>
            <p:cNvSpPr txBox="1"/>
            <p:nvPr/>
          </p:nvSpPr>
          <p:spPr>
            <a:xfrm>
              <a:off x="884" y="981"/>
              <a:ext cx="817" cy="234"/>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1600" b="1" dirty="0">
                  <a:latin typeface="宋体" panose="02010600030101010101" pitchFamily="2" charset="-122"/>
                  <a:ea typeface="宋体" panose="02010600030101010101" pitchFamily="2" charset="-122"/>
                </a:rPr>
                <a:t>op</a:t>
              </a:r>
              <a:endParaRPr lang="en-AU" altLang="zh-CN" sz="1600" b="1" dirty="0">
                <a:latin typeface="宋体" panose="02010600030101010101" pitchFamily="2" charset="-122"/>
                <a:ea typeface="宋体" panose="02010600030101010101" pitchFamily="2" charset="-122"/>
              </a:endParaRPr>
            </a:p>
          </p:txBody>
        </p:sp>
        <p:sp>
          <p:nvSpPr>
            <p:cNvPr id="54282" name="Text Box 6"/>
            <p:cNvSpPr txBox="1"/>
            <p:nvPr/>
          </p:nvSpPr>
          <p:spPr>
            <a:xfrm>
              <a:off x="1701" y="981"/>
              <a:ext cx="680" cy="234"/>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1600" b="1" dirty="0">
                  <a:latin typeface="宋体" panose="02010600030101010101" pitchFamily="2" charset="-122"/>
                  <a:ea typeface="宋体" panose="02010600030101010101" pitchFamily="2" charset="-122"/>
                </a:rPr>
                <a:t>rs</a:t>
              </a:r>
              <a:endParaRPr lang="en-AU" altLang="zh-CN" sz="1600" b="1" dirty="0">
                <a:latin typeface="宋体" panose="02010600030101010101" pitchFamily="2" charset="-122"/>
                <a:ea typeface="宋体" panose="02010600030101010101" pitchFamily="2" charset="-122"/>
              </a:endParaRPr>
            </a:p>
          </p:txBody>
        </p:sp>
        <p:sp>
          <p:nvSpPr>
            <p:cNvPr id="54283" name="Text Box 7"/>
            <p:cNvSpPr txBox="1"/>
            <p:nvPr/>
          </p:nvSpPr>
          <p:spPr>
            <a:xfrm>
              <a:off x="2381" y="981"/>
              <a:ext cx="680" cy="234"/>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1600" b="1" dirty="0">
                  <a:latin typeface="宋体" panose="02010600030101010101" pitchFamily="2" charset="-122"/>
                  <a:ea typeface="宋体" panose="02010600030101010101" pitchFamily="2" charset="-122"/>
                </a:rPr>
                <a:t>rt</a:t>
              </a:r>
              <a:endParaRPr lang="en-AU" altLang="zh-CN" sz="1600" b="1" dirty="0">
                <a:latin typeface="宋体" panose="02010600030101010101" pitchFamily="2" charset="-122"/>
                <a:ea typeface="宋体" panose="02010600030101010101" pitchFamily="2" charset="-122"/>
              </a:endParaRPr>
            </a:p>
          </p:txBody>
        </p:sp>
        <p:sp>
          <p:nvSpPr>
            <p:cNvPr id="54284" name="Text Box 8"/>
            <p:cNvSpPr txBox="1"/>
            <p:nvPr/>
          </p:nvSpPr>
          <p:spPr>
            <a:xfrm>
              <a:off x="3061" y="981"/>
              <a:ext cx="2178" cy="234"/>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1600" b="1" dirty="0">
                  <a:latin typeface="宋体" panose="02010600030101010101" pitchFamily="2" charset="-122"/>
                  <a:ea typeface="宋体" panose="02010600030101010101" pitchFamily="2" charset="-122"/>
                </a:rPr>
                <a:t>constant or address</a:t>
              </a:r>
              <a:endParaRPr lang="en-AU" altLang="zh-CN" sz="1600" b="1" dirty="0">
                <a:latin typeface="宋体" panose="02010600030101010101" pitchFamily="2" charset="-122"/>
                <a:ea typeface="宋体" panose="02010600030101010101" pitchFamily="2" charset="-122"/>
              </a:endParaRPr>
            </a:p>
          </p:txBody>
        </p:sp>
      </p:grpSp>
      <p:sp>
        <p:nvSpPr>
          <p:cNvPr id="54285" name="文本框 5"/>
          <p:cNvSpPr txBox="1"/>
          <p:nvPr/>
        </p:nvSpPr>
        <p:spPr>
          <a:xfrm>
            <a:off x="4357688" y="4733925"/>
            <a:ext cx="2381250" cy="368300"/>
          </a:xfrm>
          <a:prstGeom prst="rect">
            <a:avLst/>
          </a:prstGeom>
          <a:noFill/>
          <a:ln w="9525">
            <a:noFill/>
          </a:ln>
        </p:spPr>
        <p:txBody>
          <a:bodyPr anchor="t">
            <a:spAutoFit/>
          </a:bodyPr>
          <a:lstStyle/>
          <a:p>
            <a:pPr lvl="0" indent="0" eaLnBrk="0" hangingPunct="0"/>
            <a:r>
              <a:rPr lang="en-US" altLang="zh-CN" dirty="0">
                <a:latin typeface="Arial" panose="020B0604020202020204" pitchFamily="34" charset="0"/>
                <a:ea typeface="宋体" panose="02010600030101010101" pitchFamily="2" charset="-122"/>
              </a:rPr>
              <a:t>I - </a:t>
            </a:r>
            <a:r>
              <a:rPr lang="zh-CN" altLang="en-US" dirty="0">
                <a:latin typeface="Arial" panose="020B0604020202020204" pitchFamily="34" charset="0"/>
                <a:ea typeface="宋体" panose="02010600030101010101" pitchFamily="2" charset="-122"/>
              </a:rPr>
              <a:t>型指令格式  </a:t>
            </a:r>
            <a:r>
              <a:rPr lang="en-US" altLang="zh-CN" dirty="0">
                <a:latin typeface="Arial" panose="020B0604020202020204" pitchFamily="34" charset="0"/>
                <a:ea typeface="宋体" panose="02010600030101010101" pitchFamily="2" charset="-122"/>
              </a:rPr>
              <a:t>P55</a:t>
            </a:r>
            <a:endParaRPr lang="zh-CN" altLang="en-US" dirty="0">
              <a:latin typeface="Arial" panose="020B0604020202020204" pitchFamily="34" charset="0"/>
              <a:ea typeface="宋体" panose="02010600030101010101" pitchFamily="2" charset="-122"/>
            </a:endParaRPr>
          </a:p>
        </p:txBody>
      </p:sp>
      <p:sp>
        <p:nvSpPr>
          <p:cNvPr id="54286" name="矩形标注 19"/>
          <p:cNvSpPr/>
          <p:nvPr/>
        </p:nvSpPr>
        <p:spPr>
          <a:xfrm>
            <a:off x="3357563" y="5715000"/>
            <a:ext cx="2500312" cy="714375"/>
          </a:xfrm>
          <a:prstGeom prst="wedgeRectCallout">
            <a:avLst>
              <a:gd name="adj1" fmla="val -50727"/>
              <a:gd name="adj2" fmla="val -194810"/>
            </a:avLst>
          </a:prstGeom>
          <a:solidFill>
            <a:schemeClr val="accent1"/>
          </a:solidFill>
          <a:ln w="9525" cap="flat" cmpd="sng">
            <a:solidFill>
              <a:schemeClr val="tx1"/>
            </a:solidFill>
            <a:prstDash val="solid"/>
            <a:round/>
            <a:headEnd type="none" w="med" len="med"/>
            <a:tailEnd type="none" w="med" len="med"/>
          </a:ln>
        </p:spPr>
        <p:txBody>
          <a:bodyPr anchor="t"/>
          <a:lstStyle/>
          <a:p>
            <a:pPr lvl="0" indent="0" eaLnBrk="0" hangingPunct="0"/>
            <a:r>
              <a:rPr lang="zh-CN" altLang="en-US" dirty="0">
                <a:latin typeface="Arial" panose="020B0604020202020204" pitchFamily="34" charset="0"/>
                <a:ea typeface="宋体" panose="02010600030101010101" pitchFamily="2" charset="-122"/>
              </a:rPr>
              <a:t>请选择对应的</a:t>
            </a:r>
            <a:r>
              <a:rPr lang="en-US" altLang="zh-CN" dirty="0">
                <a:latin typeface="Arial" panose="020B0604020202020204" pitchFamily="34" charset="0"/>
                <a:ea typeface="宋体" panose="02010600030101010101" pitchFamily="2" charset="-122"/>
              </a:rPr>
              <a:t>MIPS</a:t>
            </a:r>
            <a:r>
              <a:rPr lang="zh-CN" altLang="en-US" dirty="0">
                <a:latin typeface="Arial" panose="020B0604020202020204" pitchFamily="34" charset="0"/>
                <a:ea typeface="宋体" panose="02010600030101010101" pitchFamily="2" charset="-122"/>
              </a:rPr>
              <a:t>指令 </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见</a:t>
            </a:r>
            <a:r>
              <a:rPr lang="en-US" altLang="zh-CN" dirty="0">
                <a:latin typeface="Arial" panose="020B0604020202020204" pitchFamily="34" charset="0"/>
                <a:ea typeface="宋体" panose="02010600030101010101" pitchFamily="2" charset="-122"/>
              </a:rPr>
              <a:t>P58</a:t>
            </a:r>
            <a:r>
              <a:rPr lang="zh-CN" altLang="en-US" dirty="0">
                <a:latin typeface="Arial" panose="020B0604020202020204" pitchFamily="34" charset="0"/>
                <a:ea typeface="宋体" panose="02010600030101010101" pitchFamily="2" charset="-122"/>
              </a:rPr>
              <a:t>页小测验）</a:t>
            </a: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0112" y="3689349"/>
            <a:ext cx="3052686" cy="830263"/>
          </a:xfrm>
          <a:prstGeom prst="rect">
            <a:avLst/>
          </a:prstGeom>
        </p:spPr>
      </p:pic>
      <p:sp>
        <p:nvSpPr>
          <p:cNvPr id="18" name="矩形 17"/>
          <p:cNvSpPr/>
          <p:nvPr/>
        </p:nvSpPr>
        <p:spPr bwMode="auto">
          <a:xfrm>
            <a:off x="5580113" y="3621442"/>
            <a:ext cx="2952328" cy="959686"/>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3</a:t>
            </a:fld>
            <a:endParaRPr lang="en-AU" altLang="zh-CN" sz="1400" b="1" dirty="0">
              <a:ea typeface="宋体" panose="02010600030101010101" pitchFamily="2" charset="-122"/>
            </a:endParaRPr>
          </a:p>
        </p:txBody>
      </p:sp>
      <p:sp>
        <p:nvSpPr>
          <p:cNvPr id="9218" name="Rectangle 2"/>
          <p:cNvSpPr>
            <a:spLocks noGrp="1"/>
          </p:cNvSpPr>
          <p:nvPr>
            <p:ph type="title"/>
          </p:nvPr>
        </p:nvSpPr>
        <p:spPr>
          <a:ln/>
        </p:spPr>
        <p:txBody>
          <a:bodyPr wrap="square" lIns="91440" tIns="45720" rIns="91440" bIns="45720" anchor="b">
            <a:spAutoFit/>
          </a:bodyPr>
          <a:lstStyle/>
          <a:p>
            <a:pPr eaLnBrk="1" hangingPunct="1"/>
            <a:r>
              <a:rPr lang="en-US" altLang="zh-CN" dirty="0">
                <a:ea typeface="宋体" panose="02010600030101010101" pitchFamily="2" charset="-122"/>
              </a:rPr>
              <a:t>The MIPS </a:t>
            </a:r>
            <a:r>
              <a:rPr lang="zh-CN" altLang="en-US" dirty="0">
                <a:ea typeface="宋体" panose="02010600030101010101" pitchFamily="2" charset="-122"/>
              </a:rPr>
              <a:t>指令集</a:t>
            </a:r>
            <a:endParaRPr lang="en-AU" altLang="zh-CN" dirty="0">
              <a:ea typeface="宋体" panose="02010600030101010101" pitchFamily="2" charset="-122"/>
            </a:endParaRPr>
          </a:p>
        </p:txBody>
      </p:sp>
      <p:sp>
        <p:nvSpPr>
          <p:cNvPr id="9219" name="Rectangle 3"/>
          <p:cNvSpPr>
            <a:spLocks noGrp="1"/>
          </p:cNvSpPr>
          <p:nvPr>
            <p:ph idx="1"/>
          </p:nvPr>
        </p:nvSpPr>
        <p:spPr>
          <a:ln/>
        </p:spPr>
        <p:txBody>
          <a:bodyPr wrap="square" lIns="91440" tIns="45720" rIns="91440" bIns="45720" anchor="t"/>
          <a:lstStyle/>
          <a:p>
            <a:pPr eaLnBrk="1" hangingPunct="1">
              <a:lnSpc>
                <a:spcPct val="90000"/>
              </a:lnSpc>
              <a:buClr>
                <a:schemeClr val="tx2"/>
              </a:buClr>
            </a:pPr>
            <a:r>
              <a:rPr lang="zh-CN" altLang="en-US" dirty="0">
                <a:ea typeface="宋体" panose="02010600030101010101" pitchFamily="2" charset="-122"/>
              </a:rPr>
              <a:t>用作贯穿全书的例子</a:t>
            </a:r>
            <a:endParaRPr lang="en-US" altLang="zh-CN" dirty="0">
              <a:ea typeface="宋体" panose="02010600030101010101" pitchFamily="2" charset="-122"/>
            </a:endParaRPr>
          </a:p>
          <a:p>
            <a:pPr eaLnBrk="1" hangingPunct="1">
              <a:lnSpc>
                <a:spcPct val="90000"/>
              </a:lnSpc>
              <a:buClr>
                <a:schemeClr val="tx2"/>
              </a:buClr>
            </a:pPr>
            <a:r>
              <a:rPr lang="zh-CN" altLang="en-US" dirty="0">
                <a:ea typeface="宋体" panose="02010600030101010101" pitchFamily="2" charset="-122"/>
              </a:rPr>
              <a:t>斯坦福大学的</a:t>
            </a:r>
            <a:r>
              <a:rPr lang="en-US" altLang="zh-CN" dirty="0">
                <a:ea typeface="宋体" panose="02010600030101010101" pitchFamily="2" charset="-122"/>
              </a:rPr>
              <a:t>MIPS</a:t>
            </a:r>
            <a:r>
              <a:rPr lang="zh-CN" altLang="en-US" dirty="0">
                <a:ea typeface="宋体" panose="02010600030101010101" pitchFamily="2" charset="-122"/>
              </a:rPr>
              <a:t>被</a:t>
            </a:r>
            <a:r>
              <a:rPr lang="en-US" altLang="zh-CN" dirty="0">
                <a:ea typeface="宋体" panose="02010600030101010101" pitchFamily="2" charset="-122"/>
              </a:rPr>
              <a:t>MIPS</a:t>
            </a:r>
            <a:r>
              <a:rPr lang="zh-CN" altLang="en-US" dirty="0">
                <a:ea typeface="宋体" panose="02010600030101010101" pitchFamily="2" charset="-122"/>
              </a:rPr>
              <a:t>科技公司商业化</a:t>
            </a:r>
            <a:endParaRPr lang="en-US" altLang="zh-CN" dirty="0">
              <a:ea typeface="宋体" panose="02010600030101010101" pitchFamily="2" charset="-122"/>
            </a:endParaRPr>
          </a:p>
          <a:p>
            <a:pPr eaLnBrk="1" hangingPunct="1">
              <a:lnSpc>
                <a:spcPct val="90000"/>
              </a:lnSpc>
              <a:buClr>
                <a:schemeClr val="tx2"/>
              </a:buClr>
            </a:pPr>
            <a:r>
              <a:rPr lang="zh-CN" altLang="en-US" dirty="0">
                <a:ea typeface="宋体" panose="02010600030101010101" pitchFamily="2" charset="-122"/>
              </a:rPr>
              <a:t>占有嵌入式芯片市场相当大的份额</a:t>
            </a:r>
            <a:endParaRPr lang="en-US" altLang="zh-CN" dirty="0">
              <a:ea typeface="宋体" panose="02010600030101010101" pitchFamily="2" charset="-122"/>
            </a:endParaRPr>
          </a:p>
          <a:p>
            <a:pPr lvl="1" eaLnBrk="1" hangingPunct="1">
              <a:lnSpc>
                <a:spcPct val="90000"/>
              </a:lnSpc>
              <a:buChar char="l"/>
            </a:pPr>
            <a:r>
              <a:rPr lang="zh-CN" altLang="en-US" dirty="0">
                <a:ea typeface="宋体" panose="02010600030101010101" pitchFamily="2" charset="-122"/>
              </a:rPr>
              <a:t>应用于消费类电子产品、网络</a:t>
            </a:r>
            <a:r>
              <a:rPr lang="en-US" altLang="zh-CN" dirty="0">
                <a:ea typeface="宋体" panose="02010600030101010101" pitchFamily="2" charset="-122"/>
              </a:rPr>
              <a:t>/</a:t>
            </a:r>
            <a:r>
              <a:rPr lang="zh-CN" altLang="en-US" dirty="0">
                <a:ea typeface="宋体" panose="02010600030101010101" pitchFamily="2" charset="-122"/>
              </a:rPr>
              <a:t>存储设备、相机、打印机等</a:t>
            </a:r>
            <a:endParaRPr lang="en-US" altLang="zh-CN" dirty="0">
              <a:ea typeface="宋体" panose="02010600030101010101" pitchFamily="2" charset="-122"/>
            </a:endParaRPr>
          </a:p>
          <a:p>
            <a:pPr eaLnBrk="1" hangingPunct="1">
              <a:lnSpc>
                <a:spcPct val="90000"/>
              </a:lnSpc>
              <a:buClr>
                <a:schemeClr val="tx2"/>
              </a:buClr>
            </a:pPr>
            <a:r>
              <a:rPr lang="zh-CN" altLang="en-US" dirty="0">
                <a:ea typeface="宋体" panose="02010600030101010101" pitchFamily="2" charset="-122"/>
              </a:rPr>
              <a:t>是许多现代</a:t>
            </a:r>
            <a:r>
              <a:rPr lang="en-US" altLang="zh-CN" dirty="0">
                <a:ea typeface="宋体" panose="02010600030101010101" pitchFamily="2" charset="-122"/>
              </a:rPr>
              <a:t>ISA</a:t>
            </a:r>
            <a:r>
              <a:rPr lang="zh-CN" altLang="en-US" dirty="0">
                <a:ea typeface="宋体" panose="02010600030101010101" pitchFamily="2" charset="-122"/>
              </a:rPr>
              <a:t>的范例</a:t>
            </a:r>
            <a:endParaRPr lang="en-US" altLang="zh-CN" dirty="0">
              <a:ea typeface="宋体" panose="02010600030101010101" pitchFamily="2" charset="-122"/>
            </a:endParaRPr>
          </a:p>
          <a:p>
            <a:pPr lvl="1" eaLnBrk="1" hangingPunct="1">
              <a:lnSpc>
                <a:spcPct val="90000"/>
              </a:lnSpc>
              <a:buChar char="l"/>
            </a:pPr>
            <a:r>
              <a:rPr lang="en-US" altLang="zh-CN" dirty="0">
                <a:ea typeface="宋体" panose="02010600030101010101" pitchFamily="2" charset="-122"/>
              </a:rPr>
              <a:t>ARMv7/X86/ARMv8</a:t>
            </a:r>
          </a:p>
          <a:p>
            <a:pPr lvl="1" eaLnBrk="1" hangingPunct="1">
              <a:lnSpc>
                <a:spcPct val="90000"/>
              </a:lnSpc>
              <a:buChar char="l"/>
            </a:pPr>
            <a:r>
              <a:rPr lang="zh-CN" altLang="en-US" dirty="0">
                <a:ea typeface="宋体" panose="02010600030101010101" pitchFamily="2" charset="-122"/>
              </a:rPr>
              <a:t>实验使用</a:t>
            </a:r>
            <a:r>
              <a:rPr lang="en-US" altLang="zh-CN" dirty="0">
                <a:ea typeface="宋体" panose="02010600030101010101" pitchFamily="2" charset="-122"/>
              </a:rPr>
              <a:t>WinMIPS64</a:t>
            </a:r>
          </a:p>
          <a:p>
            <a:pPr lvl="1" eaLnBrk="1" hangingPunct="1">
              <a:lnSpc>
                <a:spcPct val="90000"/>
              </a:lnSpc>
              <a:buChar char="l"/>
            </a:pPr>
            <a:r>
              <a:rPr lang="zh-CN" altLang="en-US" dirty="0">
                <a:ea typeface="宋体" panose="02010600030101010101" pitchFamily="2" charset="-122"/>
              </a:rPr>
              <a:t>参见图</a:t>
            </a:r>
            <a:r>
              <a:rPr lang="en-US" altLang="zh-CN" dirty="0">
                <a:ea typeface="宋体" panose="02010600030101010101" pitchFamily="2" charset="-122"/>
              </a:rPr>
              <a:t>2-1</a:t>
            </a:r>
            <a:r>
              <a:rPr lang="zh-CN" altLang="en-US" dirty="0">
                <a:ea typeface="宋体" panose="02010600030101010101" pitchFamily="2" charset="-122"/>
              </a:rPr>
              <a:t>、封</a:t>
            </a:r>
            <a:r>
              <a:rPr lang="en-US" altLang="zh-CN" dirty="0">
                <a:ea typeface="宋体" panose="02010600030101010101" pitchFamily="2" charset="-122"/>
              </a:rPr>
              <a:t>2</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30</a:t>
            </a:fld>
            <a:endParaRPr lang="en-AU" altLang="zh-CN" sz="1400" b="1" dirty="0">
              <a:ea typeface="宋体" panose="02010600030101010101" pitchFamily="2" charset="-122"/>
            </a:endParaRPr>
          </a:p>
        </p:txBody>
      </p:sp>
      <p:sp>
        <p:nvSpPr>
          <p:cNvPr id="56322" name="Rectangle 2"/>
          <p:cNvSpPr>
            <a:spLocks noGrp="1"/>
          </p:cNvSpPr>
          <p:nvPr>
            <p:ph type="title"/>
          </p:nvPr>
        </p:nvSpPr>
        <p:spPr>
          <a:xfrm>
            <a:off x="428625" y="146050"/>
            <a:ext cx="8715375" cy="584200"/>
          </a:xfrm>
          <a:ln/>
        </p:spPr>
        <p:txBody>
          <a:bodyPr wrap="square" lIns="91440" tIns="45720" rIns="91440" bIns="45720" anchor="b">
            <a:spAutoFit/>
          </a:bodyPr>
          <a:lstStyle/>
          <a:p>
            <a:pPr eaLnBrk="1" hangingPunct="1"/>
            <a:r>
              <a:rPr lang="zh-CN" altLang="en-US" sz="3200" dirty="0">
                <a:ea typeface="宋体" panose="02010600030101010101" pitchFamily="2" charset="-122"/>
              </a:rPr>
              <a:t>存储程序计算机</a:t>
            </a:r>
            <a:r>
              <a:rPr lang="en-US" altLang="zh-CN" sz="3200" dirty="0">
                <a:ea typeface="宋体" panose="02010600030101010101" pitchFamily="2" charset="-122"/>
              </a:rPr>
              <a:t> </a:t>
            </a:r>
            <a:r>
              <a:rPr lang="zh-CN" altLang="en-US" sz="3200" dirty="0">
                <a:ea typeface="宋体" panose="02010600030101010101" pitchFamily="2" charset="-122"/>
              </a:rPr>
              <a:t>（</a:t>
            </a:r>
            <a:r>
              <a:rPr lang="en-US" altLang="zh-CN" sz="2800" dirty="0">
                <a:ea typeface="宋体" panose="02010600030101010101" pitchFamily="2" charset="-122"/>
              </a:rPr>
              <a:t>Stored Program Computers</a:t>
            </a:r>
            <a:r>
              <a:rPr lang="zh-CN" altLang="en-US" sz="3200" dirty="0">
                <a:ea typeface="宋体" panose="02010600030101010101" pitchFamily="2" charset="-122"/>
              </a:rPr>
              <a:t>）</a:t>
            </a:r>
            <a:endParaRPr lang="en-AU" altLang="zh-CN" sz="3200" dirty="0">
              <a:ea typeface="宋体" panose="02010600030101010101" pitchFamily="2" charset="-122"/>
            </a:endParaRPr>
          </a:p>
        </p:txBody>
      </p:sp>
      <p:sp>
        <p:nvSpPr>
          <p:cNvPr id="56323" name="Rectangle 3"/>
          <p:cNvSpPr>
            <a:spLocks noGrp="1"/>
          </p:cNvSpPr>
          <p:nvPr>
            <p:ph idx="1"/>
          </p:nvPr>
        </p:nvSpPr>
        <p:spPr>
          <a:xfrm>
            <a:off x="3708400" y="1125538"/>
            <a:ext cx="5246688" cy="5111750"/>
          </a:xfrm>
          <a:ln/>
        </p:spPr>
        <p:txBody>
          <a:bodyPr wrap="square" lIns="91440" tIns="45720" rIns="91440" bIns="45720" anchor="t"/>
          <a:lstStyle/>
          <a:p>
            <a:pPr eaLnBrk="1" hangingPunct="1">
              <a:lnSpc>
                <a:spcPct val="90000"/>
              </a:lnSpc>
              <a:buClr>
                <a:schemeClr val="tx2"/>
              </a:buClr>
            </a:pPr>
            <a:r>
              <a:rPr lang="zh-CN" altLang="en-US" sz="2400" dirty="0">
                <a:ea typeface="宋体" panose="02010600030101010101" pitchFamily="2" charset="-122"/>
              </a:rPr>
              <a:t>指令和数据以二进制数的形式表示</a:t>
            </a:r>
            <a:endParaRPr lang="en-US" altLang="zh-CN" sz="2400" dirty="0">
              <a:ea typeface="宋体" panose="02010600030101010101" pitchFamily="2" charset="-122"/>
            </a:endParaRPr>
          </a:p>
          <a:p>
            <a:pPr eaLnBrk="1" hangingPunct="1">
              <a:lnSpc>
                <a:spcPct val="90000"/>
              </a:lnSpc>
              <a:buClr>
                <a:schemeClr val="tx2"/>
              </a:buClr>
            </a:pPr>
            <a:r>
              <a:rPr lang="zh-CN" altLang="en-US" sz="2400" dirty="0">
                <a:ea typeface="宋体" panose="02010600030101010101" pitchFamily="2" charset="-122"/>
              </a:rPr>
              <a:t>指令和数据被存放在内存中</a:t>
            </a:r>
            <a:endParaRPr lang="en-US" altLang="zh-CN" sz="2400" dirty="0">
              <a:ea typeface="宋体" panose="02010600030101010101" pitchFamily="2" charset="-122"/>
            </a:endParaRPr>
          </a:p>
          <a:p>
            <a:pPr eaLnBrk="1" hangingPunct="1">
              <a:lnSpc>
                <a:spcPct val="90000"/>
              </a:lnSpc>
              <a:buClr>
                <a:schemeClr val="tx2"/>
              </a:buClr>
            </a:pPr>
            <a:r>
              <a:rPr lang="zh-CN" altLang="en-US" sz="2400" dirty="0">
                <a:ea typeface="宋体" panose="02010600030101010101" pitchFamily="2" charset="-122"/>
              </a:rPr>
              <a:t>程序可操作程序</a:t>
            </a:r>
            <a:endParaRPr lang="en-US" altLang="zh-CN" sz="2400" dirty="0">
              <a:ea typeface="宋体" panose="02010600030101010101" pitchFamily="2" charset="-122"/>
            </a:endParaRPr>
          </a:p>
          <a:p>
            <a:pPr lvl="1" eaLnBrk="1" hangingPunct="1">
              <a:lnSpc>
                <a:spcPct val="90000"/>
              </a:lnSpc>
              <a:buChar char="l"/>
            </a:pPr>
            <a:r>
              <a:rPr lang="en-US" altLang="zh-CN" sz="2400" dirty="0">
                <a:ea typeface="宋体" panose="02010600030101010101" pitchFamily="2" charset="-122"/>
              </a:rPr>
              <a:t>e.g., </a:t>
            </a:r>
            <a:r>
              <a:rPr lang="zh-CN" altLang="en-US" sz="2400" dirty="0">
                <a:ea typeface="宋体" panose="02010600030101010101" pitchFamily="2" charset="-122"/>
              </a:rPr>
              <a:t>编译器，链接器</a:t>
            </a:r>
            <a:r>
              <a:rPr lang="en-US" altLang="zh-CN" sz="2400" dirty="0">
                <a:ea typeface="宋体" panose="02010600030101010101" pitchFamily="2" charset="-122"/>
              </a:rPr>
              <a:t>, …</a:t>
            </a:r>
          </a:p>
          <a:p>
            <a:pPr eaLnBrk="1" hangingPunct="1">
              <a:lnSpc>
                <a:spcPct val="90000"/>
              </a:lnSpc>
              <a:buClr>
                <a:schemeClr val="tx2"/>
              </a:buClr>
            </a:pPr>
            <a:r>
              <a:rPr lang="zh-CN" altLang="en-US" sz="2400" dirty="0">
                <a:ea typeface="宋体" panose="02010600030101010101" pitchFamily="2" charset="-122"/>
              </a:rPr>
              <a:t>二进制的通用性允许编译后的程序运行于不同的计算机上</a:t>
            </a:r>
            <a:endParaRPr lang="en-US" altLang="zh-CN" sz="2400"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标准化的</a:t>
            </a:r>
            <a:r>
              <a:rPr lang="en-US" altLang="zh-CN" sz="2400" dirty="0">
                <a:ea typeface="宋体" panose="02010600030101010101" pitchFamily="2" charset="-122"/>
              </a:rPr>
              <a:t>ISAs</a:t>
            </a:r>
            <a:endParaRPr lang="en-AU" altLang="zh-CN" sz="2400" dirty="0">
              <a:ea typeface="宋体" panose="02010600030101010101" pitchFamily="2" charset="-122"/>
            </a:endParaRPr>
          </a:p>
        </p:txBody>
      </p:sp>
      <p:sp>
        <p:nvSpPr>
          <p:cNvPr id="56324" name="Text Box 5"/>
          <p:cNvSpPr txBox="1"/>
          <p:nvPr/>
        </p:nvSpPr>
        <p:spPr>
          <a:xfrm>
            <a:off x="684213" y="1258888"/>
            <a:ext cx="2825750" cy="457200"/>
          </a:xfrm>
          <a:prstGeom prst="rect">
            <a:avLst/>
          </a:prstGeom>
          <a:solidFill>
            <a:schemeClr val="accent1"/>
          </a:solidFill>
          <a:ln w="9525">
            <a:noFill/>
          </a:ln>
        </p:spPr>
        <p:txBody>
          <a:bodyPr wrap="none" anchor="t">
            <a:spAutoFit/>
          </a:bodyPr>
          <a:lstStyle/>
          <a:p>
            <a:pPr lvl="0" indent="0" eaLnBrk="0" hangingPunct="0"/>
            <a:r>
              <a:rPr lang="en-US" altLang="zh-CN" sz="2400" b="1" dirty="0">
                <a:solidFill>
                  <a:schemeClr val="folHlink"/>
                </a:solidFill>
                <a:latin typeface="Arial Black" panose="020B0A04020102020204" pitchFamily="34" charset="0"/>
                <a:ea typeface="宋体" panose="02010600030101010101" pitchFamily="2" charset="-122"/>
              </a:rPr>
              <a:t>The BIG Picture</a:t>
            </a:r>
          </a:p>
        </p:txBody>
      </p:sp>
      <p:pic>
        <p:nvPicPr>
          <p:cNvPr id="56325" name="Picture 7" descr="f02-07-P374493"/>
          <p:cNvPicPr>
            <a:picLocks noChangeAspect="1"/>
          </p:cNvPicPr>
          <p:nvPr/>
        </p:nvPicPr>
        <p:blipFill>
          <a:blip r:embed="rId3"/>
          <a:stretch>
            <a:fillRect/>
          </a:stretch>
        </p:blipFill>
        <p:spPr>
          <a:xfrm>
            <a:off x="611188" y="2060575"/>
            <a:ext cx="2908300" cy="3846513"/>
          </a:xfrm>
          <a:prstGeom prst="rect">
            <a:avLst/>
          </a:prstGeom>
          <a:noFill/>
          <a:ln w="9525">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31</a:t>
            </a:fld>
            <a:endParaRPr lang="en-AU" altLang="zh-CN" sz="1400" b="1" dirty="0">
              <a:ea typeface="宋体" panose="02010600030101010101" pitchFamily="2" charset="-122"/>
            </a:endParaRPr>
          </a:p>
        </p:txBody>
      </p:sp>
      <p:sp>
        <p:nvSpPr>
          <p:cNvPr id="58370"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逻辑操作</a:t>
            </a:r>
            <a:endParaRPr lang="en-AU" altLang="zh-CN" dirty="0">
              <a:ea typeface="宋体" panose="02010600030101010101" pitchFamily="2" charset="-122"/>
            </a:endParaRPr>
          </a:p>
        </p:txBody>
      </p:sp>
      <p:sp>
        <p:nvSpPr>
          <p:cNvPr id="58371" name="Rectangle 3"/>
          <p:cNvSpPr>
            <a:spLocks noGrp="1"/>
          </p:cNvSpPr>
          <p:nvPr>
            <p:ph idx="1"/>
          </p:nvPr>
        </p:nvSpPr>
        <p:spPr>
          <a:xfrm>
            <a:off x="500063" y="1125538"/>
            <a:ext cx="8215312" cy="517525"/>
          </a:xfrm>
          <a:ln/>
        </p:spPr>
        <p:txBody>
          <a:bodyPr wrap="square" lIns="91440" tIns="45720" rIns="91440" bIns="45720" anchor="t"/>
          <a:lstStyle/>
          <a:p>
            <a:pPr eaLnBrk="1" hangingPunct="1">
              <a:lnSpc>
                <a:spcPct val="90000"/>
              </a:lnSpc>
              <a:buClr>
                <a:schemeClr val="tx2"/>
              </a:buClr>
            </a:pPr>
            <a:r>
              <a:rPr lang="zh-CN" altLang="en-US" sz="2400" b="1" dirty="0">
                <a:ea typeface="宋体" panose="02010600030101010101" pitchFamily="2" charset="-122"/>
              </a:rPr>
              <a:t>对位进行处理的指令</a:t>
            </a:r>
            <a:endParaRPr lang="en-AU" altLang="zh-CN" sz="2400" b="1" dirty="0">
              <a:ea typeface="宋体" panose="02010600030101010101" pitchFamily="2" charset="-122"/>
            </a:endParaRPr>
          </a:p>
        </p:txBody>
      </p:sp>
      <p:graphicFrame>
        <p:nvGraphicFramePr>
          <p:cNvPr id="275503" name="Group 47"/>
          <p:cNvGraphicFramePr>
            <a:graphicFrameLocks noGrp="1"/>
          </p:cNvGraphicFramePr>
          <p:nvPr/>
        </p:nvGraphicFramePr>
        <p:xfrm>
          <a:off x="1042988" y="1916113"/>
          <a:ext cx="7200900" cy="2824164"/>
        </p:xfrm>
        <a:graphic>
          <a:graphicData uri="http://schemas.openxmlformats.org/drawingml/2006/table">
            <a:tbl>
              <a:tblPr/>
              <a:tblGrid>
                <a:gridCol w="2233612"/>
                <a:gridCol w="1366838"/>
                <a:gridCol w="1512887"/>
                <a:gridCol w="2087563"/>
              </a:tblGrid>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逻辑操作</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Java</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MIPS</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左移</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&lt;&lt;</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&lt;&lt;</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sll</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右移</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&gt;&gt;</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&gt;&gt;&gt;</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srl</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按位与</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&amp;</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&amp;</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and, andi</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按位或</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or, ori</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按位取反</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nor</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8409" name="Rectangle 41"/>
          <p:cNvSpPr/>
          <p:nvPr/>
        </p:nvSpPr>
        <p:spPr>
          <a:xfrm>
            <a:off x="571500" y="5013325"/>
            <a:ext cx="8001000" cy="630238"/>
          </a:xfrm>
          <a:prstGeom prst="rect">
            <a:avLst/>
          </a:prstGeom>
          <a:noFill/>
          <a:ln w="9525">
            <a:noFill/>
          </a:ln>
        </p:spPr>
        <p:txBody>
          <a:bodyPr anchor="t"/>
          <a:lstStyle/>
          <a:p>
            <a:pPr marL="342900" lvl="0" indent="-342900">
              <a:lnSpc>
                <a:spcPct val="90000"/>
              </a:lnSpc>
              <a:spcBef>
                <a:spcPct val="20000"/>
              </a:spcBef>
              <a:buClr>
                <a:schemeClr val="tx2"/>
              </a:buClr>
              <a:buFont typeface="Wingdings" panose="05000000000000000000" pitchFamily="2" charset="2"/>
              <a:buChar char="n"/>
            </a:pPr>
            <a:r>
              <a:rPr lang="zh-CN" altLang="en-US" sz="2400" b="1" dirty="0">
                <a:latin typeface="Arial" panose="020B0604020202020204" pitchFamily="34" charset="0"/>
                <a:ea typeface="宋体" panose="02010600030101010101" pitchFamily="2" charset="-122"/>
              </a:rPr>
              <a:t>用于对字中的若干“位”打包和拆包的操作</a:t>
            </a:r>
            <a:endParaRPr lang="en-AU" altLang="zh-CN" sz="2400" b="1" dirty="0">
              <a:latin typeface="Arial" panose="020B0604020202020204" pitchFamily="34" charset="0"/>
              <a:ea typeface="宋体" panose="02010600030101010101" pitchFamily="2" charset="-122"/>
            </a:endParaRPr>
          </a:p>
        </p:txBody>
      </p:sp>
      <p:sp>
        <p:nvSpPr>
          <p:cNvPr id="58410" name="Text Box 42"/>
          <p:cNvSpPr txBox="1"/>
          <p:nvPr/>
        </p:nvSpPr>
        <p:spPr>
          <a:xfrm rot="5400000">
            <a:off x="7659688" y="1112838"/>
            <a:ext cx="25971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chemeClr val="folHlink"/>
                </a:solidFill>
                <a:latin typeface="Arial" panose="020B0604020202020204" pitchFamily="34" charset="0"/>
                <a:ea typeface="宋体" panose="02010600030101010101" pitchFamily="2" charset="-122"/>
              </a:rPr>
              <a:t>§2.6 Logical Operations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Footer Placeholder 3"/>
          <p:cNvSpPr>
            <a:spLocks noGrp="1"/>
          </p:cNvSpPr>
          <p:nvPr>
            <p:ph type="ftr" sz="quarter" idx="10"/>
          </p:nvPr>
        </p:nvSpPr>
        <p:spPr>
          <a:xfrm>
            <a:off x="1643063" y="6499225"/>
            <a:ext cx="7272337" cy="358775"/>
          </a:xfrm>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32</a:t>
            </a:fld>
            <a:endParaRPr lang="en-AU" altLang="zh-CN" sz="1400" b="1" dirty="0">
              <a:ea typeface="宋体" panose="02010600030101010101" pitchFamily="2" charset="-122"/>
            </a:endParaRPr>
          </a:p>
        </p:txBody>
      </p:sp>
      <p:sp>
        <p:nvSpPr>
          <p:cNvPr id="60418"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移位操作</a:t>
            </a:r>
            <a:endParaRPr lang="en-AU" altLang="zh-CN" dirty="0">
              <a:ea typeface="宋体" panose="02010600030101010101" pitchFamily="2" charset="-122"/>
            </a:endParaRPr>
          </a:p>
        </p:txBody>
      </p:sp>
      <p:sp>
        <p:nvSpPr>
          <p:cNvPr id="60419" name="Rectangle 3"/>
          <p:cNvSpPr>
            <a:spLocks noGrp="1"/>
          </p:cNvSpPr>
          <p:nvPr>
            <p:ph idx="1"/>
          </p:nvPr>
        </p:nvSpPr>
        <p:spPr>
          <a:xfrm>
            <a:off x="693738" y="2071688"/>
            <a:ext cx="8270875" cy="3760787"/>
          </a:xfrm>
          <a:ln/>
        </p:spPr>
        <p:txBody>
          <a:bodyPr wrap="square" lIns="91440" tIns="45720" rIns="91440" bIns="45720" anchor="t"/>
          <a:lstStyle/>
          <a:p>
            <a:pPr eaLnBrk="1" hangingPunct="1">
              <a:lnSpc>
                <a:spcPct val="90000"/>
              </a:lnSpc>
              <a:buClr>
                <a:schemeClr val="tx2"/>
              </a:buClr>
            </a:pPr>
            <a:r>
              <a:rPr lang="en-US" altLang="zh-CN" sz="2400" b="1" dirty="0">
                <a:ea typeface="宋体" panose="02010600030101010101" pitchFamily="2" charset="-122"/>
              </a:rPr>
              <a:t>shamt: </a:t>
            </a:r>
            <a:r>
              <a:rPr lang="zh-CN" altLang="en-US" sz="2400" b="1" dirty="0">
                <a:ea typeface="宋体" panose="02010600030101010101" pitchFamily="2" charset="-122"/>
              </a:rPr>
              <a:t>移多少位</a:t>
            </a:r>
            <a:endParaRPr lang="en-US" altLang="zh-CN" sz="2400" b="1" dirty="0">
              <a:ea typeface="宋体" panose="02010600030101010101" pitchFamily="2" charset="-122"/>
            </a:endParaRPr>
          </a:p>
          <a:p>
            <a:pPr eaLnBrk="1" hangingPunct="1">
              <a:lnSpc>
                <a:spcPct val="90000"/>
              </a:lnSpc>
              <a:buClr>
                <a:schemeClr val="tx2"/>
              </a:buClr>
            </a:pPr>
            <a:r>
              <a:rPr lang="zh-CN" altLang="en-US" sz="2400" b="1" dirty="0">
                <a:ea typeface="宋体" panose="02010600030101010101" pitchFamily="2" charset="-122"/>
              </a:rPr>
              <a:t>逻辑左移</a:t>
            </a:r>
            <a:r>
              <a:rPr lang="en-US" altLang="zh-CN" sz="2400" b="1" dirty="0">
                <a:ea typeface="宋体" panose="02010600030101010101" pitchFamily="2" charset="-122"/>
              </a:rPr>
              <a:t>sll</a:t>
            </a:r>
          </a:p>
          <a:p>
            <a:pPr lvl="1" eaLnBrk="1" hangingPunct="1">
              <a:lnSpc>
                <a:spcPct val="90000"/>
              </a:lnSpc>
              <a:buChar char="l"/>
            </a:pPr>
            <a:r>
              <a:rPr lang="zh-CN" altLang="en-US" sz="2400" dirty="0">
                <a:ea typeface="宋体" panose="02010600030101010101" pitchFamily="2" charset="-122"/>
              </a:rPr>
              <a:t>左移空位填</a:t>
            </a:r>
            <a:r>
              <a:rPr lang="en-US" altLang="zh-CN" sz="2400" dirty="0">
                <a:ea typeface="宋体" panose="02010600030101010101" pitchFamily="2" charset="-122"/>
              </a:rPr>
              <a:t>0</a:t>
            </a:r>
          </a:p>
          <a:p>
            <a:pPr lvl="1" eaLnBrk="1" hangingPunct="1">
              <a:lnSpc>
                <a:spcPct val="90000"/>
              </a:lnSpc>
              <a:buChar char="l"/>
            </a:pPr>
            <a:r>
              <a:rPr lang="zh-CN" altLang="en-US" sz="2400" dirty="0">
                <a:ea typeface="宋体" panose="02010600030101010101" pitchFamily="2" charset="-122"/>
              </a:rPr>
              <a:t>逻辑左移</a:t>
            </a:r>
            <a:r>
              <a:rPr lang="en-US" altLang="zh-CN" sz="2400" dirty="0">
                <a:ea typeface="宋体" panose="02010600030101010101" pitchFamily="2" charset="-122"/>
              </a:rPr>
              <a:t>i</a:t>
            </a:r>
            <a:r>
              <a:rPr lang="zh-CN" altLang="en-US" sz="2400" dirty="0">
                <a:ea typeface="宋体" panose="02010600030101010101" pitchFamily="2" charset="-122"/>
              </a:rPr>
              <a:t>位相当于乘</a:t>
            </a:r>
            <a:r>
              <a:rPr lang="en-US" altLang="zh-CN" sz="2400" dirty="0">
                <a:ea typeface="宋体" panose="02010600030101010101" pitchFamily="2" charset="-122"/>
              </a:rPr>
              <a:t> 2</a:t>
            </a:r>
            <a:r>
              <a:rPr lang="en-US" altLang="zh-CN" sz="2400" baseline="30000" dirty="0">
                <a:ea typeface="宋体" panose="02010600030101010101" pitchFamily="2" charset="-122"/>
              </a:rPr>
              <a:t>i</a:t>
            </a:r>
          </a:p>
          <a:p>
            <a:pPr eaLnBrk="1" hangingPunct="1">
              <a:lnSpc>
                <a:spcPct val="90000"/>
              </a:lnSpc>
              <a:buClr>
                <a:schemeClr val="tx2"/>
              </a:buClr>
            </a:pPr>
            <a:r>
              <a:rPr lang="zh-CN" altLang="en-US" sz="2400" b="1" dirty="0">
                <a:ea typeface="宋体" panose="02010600030101010101" pitchFamily="2" charset="-122"/>
              </a:rPr>
              <a:t>逻辑右移</a:t>
            </a:r>
            <a:r>
              <a:rPr lang="en-US" altLang="zh-CN" sz="2400" b="1" dirty="0">
                <a:ea typeface="宋体" panose="02010600030101010101" pitchFamily="2" charset="-122"/>
              </a:rPr>
              <a:t>srl</a:t>
            </a:r>
          </a:p>
          <a:p>
            <a:pPr lvl="1" eaLnBrk="1" hangingPunct="1">
              <a:lnSpc>
                <a:spcPct val="90000"/>
              </a:lnSpc>
              <a:buChar char="l"/>
            </a:pPr>
            <a:r>
              <a:rPr lang="zh-CN" altLang="en-US" sz="2400" dirty="0">
                <a:ea typeface="宋体" panose="02010600030101010101" pitchFamily="2" charset="-122"/>
              </a:rPr>
              <a:t>逻辑右移空位填</a:t>
            </a:r>
            <a:r>
              <a:rPr lang="en-US" altLang="zh-CN" sz="2400" dirty="0">
                <a:ea typeface="宋体" panose="02010600030101010101" pitchFamily="2" charset="-122"/>
              </a:rPr>
              <a:t>0</a:t>
            </a:r>
          </a:p>
          <a:p>
            <a:pPr lvl="1" eaLnBrk="1" hangingPunct="1">
              <a:lnSpc>
                <a:spcPct val="90000"/>
              </a:lnSpc>
              <a:buChar char="l"/>
            </a:pPr>
            <a:r>
              <a:rPr lang="zh-CN" altLang="en-US" sz="2400" dirty="0">
                <a:ea typeface="宋体" panose="02010600030101010101" pitchFamily="2" charset="-122"/>
              </a:rPr>
              <a:t>逻辑右移</a:t>
            </a:r>
            <a:r>
              <a:rPr lang="en-US" altLang="zh-CN" sz="2400" dirty="0">
                <a:ea typeface="宋体" panose="02010600030101010101" pitchFamily="2" charset="-122"/>
              </a:rPr>
              <a:t>i</a:t>
            </a:r>
            <a:r>
              <a:rPr lang="zh-CN" altLang="en-US" sz="2400" dirty="0">
                <a:ea typeface="宋体" panose="02010600030101010101" pitchFamily="2" charset="-122"/>
              </a:rPr>
              <a:t>位相当于除</a:t>
            </a:r>
            <a:r>
              <a:rPr lang="en-US" altLang="zh-CN" sz="2400" dirty="0">
                <a:ea typeface="宋体" panose="02010600030101010101" pitchFamily="2" charset="-122"/>
              </a:rPr>
              <a:t> 2</a:t>
            </a:r>
            <a:r>
              <a:rPr lang="en-US" altLang="zh-CN" sz="2400" baseline="30000" dirty="0">
                <a:ea typeface="宋体" panose="02010600030101010101" pitchFamily="2" charset="-122"/>
              </a:rPr>
              <a:t>i </a:t>
            </a:r>
            <a:r>
              <a:rPr lang="en-US" altLang="zh-CN" sz="2400" dirty="0">
                <a:ea typeface="宋体" panose="02010600030101010101" pitchFamily="2" charset="-122"/>
              </a:rPr>
              <a:t>(</a:t>
            </a:r>
            <a:r>
              <a:rPr lang="zh-CN" altLang="en-US" sz="2400" dirty="0">
                <a:ea typeface="宋体" panose="02010600030101010101" pitchFamily="2" charset="-122"/>
              </a:rPr>
              <a:t>仅对无符号数</a:t>
            </a:r>
            <a:r>
              <a:rPr lang="en-US" altLang="zh-CN" sz="2400" dirty="0">
                <a:ea typeface="宋体" panose="02010600030101010101" pitchFamily="2" charset="-122"/>
              </a:rPr>
              <a:t>)</a:t>
            </a:r>
            <a:endParaRPr lang="en-AU" altLang="zh-CN" sz="2400" dirty="0">
              <a:ea typeface="宋体" panose="02010600030101010101" pitchFamily="2" charset="-122"/>
            </a:endParaRPr>
          </a:p>
        </p:txBody>
      </p:sp>
      <p:grpSp>
        <p:nvGrpSpPr>
          <p:cNvPr id="60420" name="Group 4"/>
          <p:cNvGrpSpPr/>
          <p:nvPr/>
        </p:nvGrpSpPr>
        <p:grpSpPr>
          <a:xfrm>
            <a:off x="1317625" y="1227138"/>
            <a:ext cx="6913563" cy="773112"/>
            <a:chOff x="703" y="981"/>
            <a:chExt cx="4355" cy="487"/>
          </a:xfrm>
        </p:grpSpPr>
        <p:sp>
          <p:nvSpPr>
            <p:cNvPr id="60421" name="Text Box 5"/>
            <p:cNvSpPr txBox="1"/>
            <p:nvPr/>
          </p:nvSpPr>
          <p:spPr>
            <a:xfrm>
              <a:off x="703" y="981"/>
              <a:ext cx="817" cy="262"/>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op</a:t>
              </a:r>
              <a:endParaRPr lang="en-AU" altLang="zh-CN" sz="2000" dirty="0">
                <a:latin typeface="Arial" panose="020B0604020202020204" pitchFamily="34" charset="0"/>
                <a:ea typeface="宋体" panose="02010600030101010101" pitchFamily="2" charset="-122"/>
              </a:endParaRPr>
            </a:p>
          </p:txBody>
        </p:sp>
        <p:sp>
          <p:nvSpPr>
            <p:cNvPr id="60422" name="Text Box 6"/>
            <p:cNvSpPr txBox="1"/>
            <p:nvPr/>
          </p:nvSpPr>
          <p:spPr>
            <a:xfrm>
              <a:off x="1520" y="981"/>
              <a:ext cx="680" cy="262"/>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rs</a:t>
              </a:r>
              <a:endParaRPr lang="en-AU" altLang="zh-CN" sz="2000" dirty="0">
                <a:latin typeface="Arial" panose="020B0604020202020204" pitchFamily="34" charset="0"/>
                <a:ea typeface="宋体" panose="02010600030101010101" pitchFamily="2" charset="-122"/>
              </a:endParaRPr>
            </a:p>
          </p:txBody>
        </p:sp>
        <p:sp>
          <p:nvSpPr>
            <p:cNvPr id="60423" name="Text Box 7"/>
            <p:cNvSpPr txBox="1"/>
            <p:nvPr/>
          </p:nvSpPr>
          <p:spPr>
            <a:xfrm>
              <a:off x="2200" y="981"/>
              <a:ext cx="680" cy="262"/>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rt</a:t>
              </a:r>
              <a:endParaRPr lang="en-AU" altLang="zh-CN" sz="2000" dirty="0">
                <a:latin typeface="Arial" panose="020B0604020202020204" pitchFamily="34" charset="0"/>
                <a:ea typeface="宋体" panose="02010600030101010101" pitchFamily="2" charset="-122"/>
              </a:endParaRPr>
            </a:p>
          </p:txBody>
        </p:sp>
        <p:sp>
          <p:nvSpPr>
            <p:cNvPr id="60424" name="Text Box 8"/>
            <p:cNvSpPr txBox="1"/>
            <p:nvPr/>
          </p:nvSpPr>
          <p:spPr>
            <a:xfrm>
              <a:off x="2880" y="981"/>
              <a:ext cx="680" cy="262"/>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rd</a:t>
              </a:r>
              <a:endParaRPr lang="en-AU" altLang="zh-CN" sz="2000" dirty="0">
                <a:latin typeface="Arial" panose="020B0604020202020204" pitchFamily="34" charset="0"/>
                <a:ea typeface="宋体" panose="02010600030101010101" pitchFamily="2" charset="-122"/>
              </a:endParaRPr>
            </a:p>
          </p:txBody>
        </p:sp>
        <p:sp>
          <p:nvSpPr>
            <p:cNvPr id="60425" name="Text Box 9"/>
            <p:cNvSpPr txBox="1"/>
            <p:nvPr/>
          </p:nvSpPr>
          <p:spPr>
            <a:xfrm>
              <a:off x="3561" y="981"/>
              <a:ext cx="680" cy="262"/>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shamt</a:t>
              </a:r>
              <a:endParaRPr lang="en-AU" altLang="zh-CN" sz="2000" dirty="0">
                <a:latin typeface="Arial" panose="020B0604020202020204" pitchFamily="34" charset="0"/>
                <a:ea typeface="宋体" panose="02010600030101010101" pitchFamily="2" charset="-122"/>
              </a:endParaRPr>
            </a:p>
          </p:txBody>
        </p:sp>
        <p:sp>
          <p:nvSpPr>
            <p:cNvPr id="60426" name="Text Box 10"/>
            <p:cNvSpPr txBox="1"/>
            <p:nvPr/>
          </p:nvSpPr>
          <p:spPr>
            <a:xfrm>
              <a:off x="4241" y="981"/>
              <a:ext cx="817" cy="262"/>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funct</a:t>
              </a:r>
              <a:endParaRPr lang="en-AU" altLang="zh-CN" sz="2000" dirty="0">
                <a:latin typeface="Arial" panose="020B0604020202020204" pitchFamily="34" charset="0"/>
                <a:ea typeface="宋体" panose="02010600030101010101" pitchFamily="2" charset="-122"/>
              </a:endParaRPr>
            </a:p>
          </p:txBody>
        </p:sp>
        <p:sp>
          <p:nvSpPr>
            <p:cNvPr id="60427" name="Text Box 11"/>
            <p:cNvSpPr txBox="1"/>
            <p:nvPr/>
          </p:nvSpPr>
          <p:spPr>
            <a:xfrm>
              <a:off x="886" y="1256"/>
              <a:ext cx="422" cy="212"/>
            </a:xfrm>
            <a:prstGeom prst="rect">
              <a:avLst/>
            </a:prstGeom>
            <a:noFill/>
            <a:ln w="9525">
              <a:noFill/>
            </a:ln>
          </p:spPr>
          <p:txBody>
            <a:bodyPr wrap="none" anchor="t">
              <a:spAutoFit/>
            </a:bodyPr>
            <a:lstStyle/>
            <a:p>
              <a:pPr lvl="0" indent="0" algn="ctr" eaLnBrk="0" hangingPunct="0"/>
              <a:r>
                <a:rPr lang="en-US" altLang="zh-CN" sz="1600" dirty="0">
                  <a:latin typeface="Arial" panose="020B0604020202020204" pitchFamily="34" charset="0"/>
                  <a:ea typeface="宋体" panose="02010600030101010101" pitchFamily="2" charset="-122"/>
                </a:rPr>
                <a:t>6 bits</a:t>
              </a:r>
              <a:endParaRPr lang="en-AU" altLang="zh-CN" sz="1600" dirty="0">
                <a:latin typeface="Arial" panose="020B0604020202020204" pitchFamily="34" charset="0"/>
                <a:ea typeface="宋体" panose="02010600030101010101" pitchFamily="2" charset="-122"/>
              </a:endParaRPr>
            </a:p>
          </p:txBody>
        </p:sp>
        <p:sp>
          <p:nvSpPr>
            <p:cNvPr id="60428" name="Text Box 12"/>
            <p:cNvSpPr txBox="1"/>
            <p:nvPr/>
          </p:nvSpPr>
          <p:spPr>
            <a:xfrm>
              <a:off x="4424" y="1256"/>
              <a:ext cx="422" cy="212"/>
            </a:xfrm>
            <a:prstGeom prst="rect">
              <a:avLst/>
            </a:prstGeom>
            <a:noFill/>
            <a:ln w="9525">
              <a:noFill/>
            </a:ln>
          </p:spPr>
          <p:txBody>
            <a:bodyPr wrap="none" anchor="t">
              <a:spAutoFit/>
            </a:bodyPr>
            <a:lstStyle/>
            <a:p>
              <a:pPr lvl="0" indent="0" algn="ctr" eaLnBrk="0" hangingPunct="0"/>
              <a:r>
                <a:rPr lang="en-US" altLang="zh-CN" sz="1600" dirty="0">
                  <a:latin typeface="Arial" panose="020B0604020202020204" pitchFamily="34" charset="0"/>
                  <a:ea typeface="宋体" panose="02010600030101010101" pitchFamily="2" charset="-122"/>
                </a:rPr>
                <a:t>6 bits</a:t>
              </a:r>
              <a:endParaRPr lang="en-AU" altLang="zh-CN" sz="1600" dirty="0">
                <a:latin typeface="Arial" panose="020B0604020202020204" pitchFamily="34" charset="0"/>
                <a:ea typeface="宋体" panose="02010600030101010101" pitchFamily="2" charset="-122"/>
              </a:endParaRPr>
            </a:p>
          </p:txBody>
        </p:sp>
        <p:sp>
          <p:nvSpPr>
            <p:cNvPr id="60429" name="Text Box 13"/>
            <p:cNvSpPr txBox="1"/>
            <p:nvPr/>
          </p:nvSpPr>
          <p:spPr>
            <a:xfrm>
              <a:off x="1657" y="1256"/>
              <a:ext cx="422" cy="212"/>
            </a:xfrm>
            <a:prstGeom prst="rect">
              <a:avLst/>
            </a:prstGeom>
            <a:noFill/>
            <a:ln w="9525">
              <a:noFill/>
            </a:ln>
          </p:spPr>
          <p:txBody>
            <a:bodyPr wrap="none" anchor="t">
              <a:spAutoFit/>
            </a:bodyPr>
            <a:lstStyle/>
            <a:p>
              <a:pPr lvl="0" indent="0" algn="ctr" eaLnBrk="0" hangingPunct="0"/>
              <a:r>
                <a:rPr lang="en-US" altLang="zh-CN" sz="1600" dirty="0">
                  <a:latin typeface="Arial" panose="020B0604020202020204" pitchFamily="34" charset="0"/>
                  <a:ea typeface="宋体" panose="02010600030101010101" pitchFamily="2" charset="-122"/>
                </a:rPr>
                <a:t>5 bits</a:t>
              </a:r>
              <a:endParaRPr lang="en-AU" altLang="zh-CN" sz="1600" dirty="0">
                <a:latin typeface="Arial" panose="020B0604020202020204" pitchFamily="34" charset="0"/>
                <a:ea typeface="宋体" panose="02010600030101010101" pitchFamily="2" charset="-122"/>
              </a:endParaRPr>
            </a:p>
          </p:txBody>
        </p:sp>
        <p:sp>
          <p:nvSpPr>
            <p:cNvPr id="60430" name="Text Box 14"/>
            <p:cNvSpPr txBox="1"/>
            <p:nvPr/>
          </p:nvSpPr>
          <p:spPr>
            <a:xfrm>
              <a:off x="2338" y="1256"/>
              <a:ext cx="422" cy="212"/>
            </a:xfrm>
            <a:prstGeom prst="rect">
              <a:avLst/>
            </a:prstGeom>
            <a:noFill/>
            <a:ln w="9525">
              <a:noFill/>
            </a:ln>
          </p:spPr>
          <p:txBody>
            <a:bodyPr wrap="none" anchor="t">
              <a:spAutoFit/>
            </a:bodyPr>
            <a:lstStyle/>
            <a:p>
              <a:pPr lvl="0" indent="0" algn="ctr" eaLnBrk="0" hangingPunct="0"/>
              <a:r>
                <a:rPr lang="en-US" altLang="zh-CN" sz="1600" dirty="0">
                  <a:latin typeface="Arial" panose="020B0604020202020204" pitchFamily="34" charset="0"/>
                  <a:ea typeface="宋体" panose="02010600030101010101" pitchFamily="2" charset="-122"/>
                </a:rPr>
                <a:t>5 bits</a:t>
              </a:r>
              <a:endParaRPr lang="en-AU" altLang="zh-CN" sz="1600" dirty="0">
                <a:latin typeface="Arial" panose="020B0604020202020204" pitchFamily="34" charset="0"/>
                <a:ea typeface="宋体" panose="02010600030101010101" pitchFamily="2" charset="-122"/>
              </a:endParaRPr>
            </a:p>
          </p:txBody>
        </p:sp>
        <p:sp>
          <p:nvSpPr>
            <p:cNvPr id="60431" name="Text Box 15"/>
            <p:cNvSpPr txBox="1"/>
            <p:nvPr/>
          </p:nvSpPr>
          <p:spPr>
            <a:xfrm>
              <a:off x="3018" y="1256"/>
              <a:ext cx="422" cy="212"/>
            </a:xfrm>
            <a:prstGeom prst="rect">
              <a:avLst/>
            </a:prstGeom>
            <a:noFill/>
            <a:ln w="9525">
              <a:noFill/>
            </a:ln>
          </p:spPr>
          <p:txBody>
            <a:bodyPr wrap="none" anchor="t">
              <a:spAutoFit/>
            </a:bodyPr>
            <a:lstStyle/>
            <a:p>
              <a:pPr lvl="0" indent="0" algn="ctr" eaLnBrk="0" hangingPunct="0"/>
              <a:r>
                <a:rPr lang="en-US" altLang="zh-CN" sz="1600" dirty="0">
                  <a:latin typeface="Arial" panose="020B0604020202020204" pitchFamily="34" charset="0"/>
                  <a:ea typeface="宋体" panose="02010600030101010101" pitchFamily="2" charset="-122"/>
                </a:rPr>
                <a:t>5 bits</a:t>
              </a:r>
              <a:endParaRPr lang="en-AU" altLang="zh-CN" sz="1600" dirty="0">
                <a:latin typeface="Arial" panose="020B0604020202020204" pitchFamily="34" charset="0"/>
                <a:ea typeface="宋体" panose="02010600030101010101" pitchFamily="2" charset="-122"/>
              </a:endParaRPr>
            </a:p>
          </p:txBody>
        </p:sp>
        <p:sp>
          <p:nvSpPr>
            <p:cNvPr id="60432" name="Text Box 16"/>
            <p:cNvSpPr txBox="1"/>
            <p:nvPr/>
          </p:nvSpPr>
          <p:spPr>
            <a:xfrm>
              <a:off x="3698" y="1256"/>
              <a:ext cx="422" cy="212"/>
            </a:xfrm>
            <a:prstGeom prst="rect">
              <a:avLst/>
            </a:prstGeom>
            <a:noFill/>
            <a:ln w="9525">
              <a:noFill/>
            </a:ln>
          </p:spPr>
          <p:txBody>
            <a:bodyPr wrap="none" anchor="t">
              <a:spAutoFit/>
            </a:bodyPr>
            <a:lstStyle/>
            <a:p>
              <a:pPr lvl="0" indent="0" algn="ctr" eaLnBrk="0" hangingPunct="0"/>
              <a:r>
                <a:rPr lang="en-US" altLang="zh-CN" sz="1600" dirty="0">
                  <a:latin typeface="Arial" panose="020B0604020202020204" pitchFamily="34" charset="0"/>
                  <a:ea typeface="宋体" panose="02010600030101010101" pitchFamily="2" charset="-122"/>
                </a:rPr>
                <a:t>5 bits</a:t>
              </a:r>
              <a:endParaRPr lang="en-AU" altLang="zh-CN" sz="1600" dirty="0">
                <a:latin typeface="Arial" panose="020B0604020202020204" pitchFamily="34" charset="0"/>
                <a:ea typeface="宋体" panose="02010600030101010101" pitchFamily="2" charset="-122"/>
              </a:endParaRPr>
            </a:p>
          </p:txBody>
        </p:sp>
      </p:grpSp>
      <p:pic>
        <p:nvPicPr>
          <p:cNvPr id="60433" name="图片 1"/>
          <p:cNvPicPr>
            <a:picLocks noChangeAspect="1"/>
          </p:cNvPicPr>
          <p:nvPr/>
        </p:nvPicPr>
        <p:blipFill>
          <a:blip r:embed="rId3"/>
          <a:stretch>
            <a:fillRect/>
          </a:stretch>
        </p:blipFill>
        <p:spPr>
          <a:xfrm>
            <a:off x="571500" y="5143500"/>
            <a:ext cx="7786688" cy="758825"/>
          </a:xfrm>
          <a:prstGeom prst="rect">
            <a:avLst/>
          </a:prstGeom>
          <a:noFill/>
          <a:ln w="9525">
            <a:noFill/>
          </a:ln>
        </p:spPr>
      </p:pic>
      <p:sp>
        <p:nvSpPr>
          <p:cNvPr id="19" name="椭圆 2"/>
          <p:cNvSpPr/>
          <p:nvPr/>
        </p:nvSpPr>
        <p:spPr>
          <a:xfrm>
            <a:off x="982662" y="5423581"/>
            <a:ext cx="669925" cy="479425"/>
          </a:xfrm>
          <a:prstGeom prst="ellipse">
            <a:avLst/>
          </a:prstGeom>
          <a:noFill/>
          <a:ln w="19050" cap="flat" cmpd="sng">
            <a:solidFill>
              <a:srgbClr val="FF0000"/>
            </a:solidFill>
            <a:prstDash val="solid"/>
            <a:round/>
            <a:headEnd type="none" w="med" len="med"/>
            <a:tailEnd type="none" w="med" len="med"/>
          </a:ln>
        </p:spPr>
        <p:txBody>
          <a:bodyPr anchor="t"/>
          <a:lstStyle/>
          <a:p>
            <a:pPr lvl="0" indent="0" eaLnBrk="0" hangingPunct="0"/>
            <a:endParaRPr lang="zh-CN" altLang="en-US" dirty="0">
              <a:latin typeface="Arial" panose="020B0604020202020204" pitchFamily="34" charset="0"/>
              <a:ea typeface="宋体" panose="02010600030101010101" pitchFamily="2" charset="-122"/>
            </a:endParaRPr>
          </a:p>
        </p:txBody>
      </p:sp>
      <p:sp>
        <p:nvSpPr>
          <p:cNvPr id="20" name="椭圆 2"/>
          <p:cNvSpPr/>
          <p:nvPr/>
        </p:nvSpPr>
        <p:spPr>
          <a:xfrm>
            <a:off x="7358459" y="5373216"/>
            <a:ext cx="669925" cy="479425"/>
          </a:xfrm>
          <a:prstGeom prst="ellipse">
            <a:avLst/>
          </a:prstGeom>
          <a:noFill/>
          <a:ln w="19050" cap="flat" cmpd="sng">
            <a:solidFill>
              <a:srgbClr val="FF0000"/>
            </a:solidFill>
            <a:prstDash val="solid"/>
            <a:round/>
            <a:headEnd type="none" w="med" len="med"/>
            <a:tailEnd type="none" w="med" len="med"/>
          </a:ln>
        </p:spPr>
        <p:txBody>
          <a:bodyPr anchor="t"/>
          <a:lstStyle/>
          <a:p>
            <a:pPr lvl="0" indent="0" eaLnBrk="0" hangingPunct="0"/>
            <a:endParaRPr lang="zh-CN" altLang="en-US" dirty="0">
              <a:latin typeface="Arial" panose="020B0604020202020204" pitchFamily="34" charset="0"/>
              <a:ea typeface="宋体" panose="02010600030101010101" pitchFamily="2" charset="-122"/>
            </a:endParaRPr>
          </a:p>
        </p:txBody>
      </p:sp>
      <p:sp>
        <p:nvSpPr>
          <p:cNvPr id="21" name="椭圆 2"/>
          <p:cNvSpPr/>
          <p:nvPr/>
        </p:nvSpPr>
        <p:spPr>
          <a:xfrm>
            <a:off x="2219099" y="5387975"/>
            <a:ext cx="669925" cy="479425"/>
          </a:xfrm>
          <a:prstGeom prst="ellipse">
            <a:avLst/>
          </a:prstGeom>
          <a:noFill/>
          <a:ln w="19050" cap="flat" cmpd="sng">
            <a:solidFill>
              <a:schemeClr val="tx2"/>
            </a:solidFill>
            <a:prstDash val="solid"/>
            <a:round/>
            <a:headEnd type="none" w="med" len="med"/>
            <a:tailEnd type="none" w="med" len="med"/>
          </a:ln>
        </p:spPr>
        <p:txBody>
          <a:bodyPr anchor="t"/>
          <a:lstStyle/>
          <a:p>
            <a:pPr lvl="0" indent="0" eaLnBrk="0" hangingPunct="0"/>
            <a:endParaRPr lang="zh-CN" altLang="en-US" dirty="0">
              <a:solidFill>
                <a:srgbClr val="002060"/>
              </a:solidFill>
              <a:latin typeface="Arial" panose="020B0604020202020204" pitchFamily="34" charset="0"/>
              <a:ea typeface="宋体" panose="02010600030101010101" pitchFamily="2" charset="-122"/>
            </a:endParaRPr>
          </a:p>
        </p:txBody>
      </p:sp>
      <p:sp>
        <p:nvSpPr>
          <p:cNvPr id="2" name="文本框 1"/>
          <p:cNvSpPr txBox="1"/>
          <p:nvPr/>
        </p:nvSpPr>
        <p:spPr>
          <a:xfrm>
            <a:off x="4560775" y="6068080"/>
            <a:ext cx="2204450" cy="523220"/>
          </a:xfrm>
          <a:prstGeom prst="rect">
            <a:avLst/>
          </a:prstGeom>
          <a:noFill/>
        </p:spPr>
        <p:txBody>
          <a:bodyPr wrap="none" rtlCol="0">
            <a:spAutoFit/>
          </a:bodyPr>
          <a:lstStyle/>
          <a:p>
            <a:r>
              <a:rPr lang="en-US" altLang="zh-CN" sz="2800" b="1" dirty="0" err="1"/>
              <a:t>s</a:t>
            </a:r>
            <a:r>
              <a:rPr lang="en-US" altLang="zh-CN" sz="2800" b="1" dirty="0" err="1" smtClean="0"/>
              <a:t>ll</a:t>
            </a:r>
            <a:r>
              <a:rPr lang="en-US" altLang="zh-CN" sz="2800" b="1" dirty="0" smtClean="0"/>
              <a:t> $t0,$s0,4</a:t>
            </a:r>
            <a:endParaRPr lang="zh-CN" altLang="en-US" sz="2800" b="1" dirty="0"/>
          </a:p>
        </p:txBody>
      </p:sp>
      <p:cxnSp>
        <p:nvCxnSpPr>
          <p:cNvPr id="23" name="直接箭头连接符 4"/>
          <p:cNvCxnSpPr/>
          <p:nvPr/>
        </p:nvCxnSpPr>
        <p:spPr>
          <a:xfrm flipH="1" flipV="1">
            <a:off x="3832453" y="5832475"/>
            <a:ext cx="2239735" cy="279400"/>
          </a:xfrm>
          <a:prstGeom prst="straightConnector1">
            <a:avLst/>
          </a:prstGeom>
          <a:ln w="19050" cap="flat" cmpd="sng">
            <a:solidFill>
              <a:srgbClr val="009900"/>
            </a:solidFill>
            <a:prstDash val="dash"/>
            <a:round/>
            <a:headEnd type="none" w="med" len="med"/>
            <a:tailEnd type="triangle" w="lg" len="lg"/>
          </a:ln>
        </p:spPr>
      </p:cxnSp>
      <p:cxnSp>
        <p:nvCxnSpPr>
          <p:cNvPr id="25" name="直接箭头连接符 4"/>
          <p:cNvCxnSpPr/>
          <p:nvPr/>
        </p:nvCxnSpPr>
        <p:spPr>
          <a:xfrm flipH="1" flipV="1">
            <a:off x="5250875" y="5700889"/>
            <a:ext cx="28356" cy="410986"/>
          </a:xfrm>
          <a:prstGeom prst="straightConnector1">
            <a:avLst/>
          </a:prstGeom>
          <a:ln w="19050" cap="flat" cmpd="sng">
            <a:solidFill>
              <a:srgbClr val="009900"/>
            </a:solidFill>
            <a:prstDash val="dash"/>
            <a:round/>
            <a:headEnd type="none" w="med" len="med"/>
            <a:tailEnd type="triangle" w="lg" len="lg"/>
          </a:ln>
        </p:spPr>
      </p:cxnSp>
      <p:cxnSp>
        <p:nvCxnSpPr>
          <p:cNvPr id="28" name="直接箭头连接符 4"/>
          <p:cNvCxnSpPr/>
          <p:nvPr/>
        </p:nvCxnSpPr>
        <p:spPr>
          <a:xfrm flipV="1">
            <a:off x="6565502" y="5760333"/>
            <a:ext cx="0" cy="351542"/>
          </a:xfrm>
          <a:prstGeom prst="straightConnector1">
            <a:avLst/>
          </a:prstGeom>
          <a:ln w="19050" cap="flat" cmpd="sng">
            <a:solidFill>
              <a:srgbClr val="009900"/>
            </a:solidFill>
            <a:prstDash val="dash"/>
            <a:round/>
            <a:headEnd type="none" w="med" len="med"/>
            <a:tailEnd type="triangle" w="lg" len="lg"/>
          </a:ln>
        </p:spPr>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p:nvPr>
        </p:nvSpPr>
        <p:spPr>
          <a:xfrm>
            <a:off x="684213" y="138609"/>
            <a:ext cx="8259762" cy="769441"/>
          </a:xfrm>
          <a:ln/>
        </p:spPr>
        <p:txBody>
          <a:bodyPr wrap="square" lIns="91440" tIns="45720" rIns="91440" bIns="45720" anchor="b">
            <a:spAutoFit/>
          </a:bodyPr>
          <a:lstStyle/>
          <a:p>
            <a:r>
              <a:rPr lang="zh-CN" altLang="en-US" dirty="0">
                <a:ea typeface="宋体" panose="02010600030101010101" pitchFamily="2" charset="-122"/>
              </a:rPr>
              <a:t>逻辑运算</a:t>
            </a:r>
          </a:p>
        </p:txBody>
      </p:sp>
      <p:sp>
        <p:nvSpPr>
          <p:cNvPr id="62466" name="内容占位符 2"/>
          <p:cNvSpPr>
            <a:spLocks noGrp="1"/>
          </p:cNvSpPr>
          <p:nvPr>
            <p:ph idx="1"/>
          </p:nvPr>
        </p:nvSpPr>
        <p:spPr>
          <a:ln/>
        </p:spPr>
        <p:txBody>
          <a:bodyPr wrap="square" lIns="91440" tIns="45720" rIns="91440" bIns="45720" anchor="t"/>
          <a:lstStyle/>
          <a:p>
            <a:pPr eaLnBrk="1" hangingPunct="1">
              <a:lnSpc>
                <a:spcPct val="90000"/>
              </a:lnSpc>
              <a:buClr>
                <a:schemeClr val="tx2"/>
              </a:buClr>
            </a:pPr>
            <a:r>
              <a:rPr lang="zh-CN" altLang="en-US" b="1" dirty="0" smtClean="0">
                <a:ea typeface="宋体" panose="02010600030101010101" pitchFamily="2" charset="-122"/>
              </a:rPr>
              <a:t>例子</a:t>
            </a:r>
            <a:endParaRPr lang="en-US" altLang="zh-CN" b="1" dirty="0">
              <a:ea typeface="宋体" panose="02010600030101010101" pitchFamily="2" charset="-122"/>
            </a:endParaRPr>
          </a:p>
          <a:p>
            <a:pPr eaLnBrk="1" hangingPunct="1">
              <a:lnSpc>
                <a:spcPct val="90000"/>
              </a:lnSpc>
              <a:buClr>
                <a:schemeClr val="tx2"/>
              </a:buClr>
              <a:buNone/>
            </a:pPr>
            <a:endParaRPr lang="en-US" altLang="zh-CN" b="1" dirty="0">
              <a:ea typeface="宋体" panose="02010600030101010101" pitchFamily="2" charset="-122"/>
            </a:endParaRPr>
          </a:p>
          <a:p>
            <a:pPr lvl="1" eaLnBrk="1" hangingPunct="1">
              <a:lnSpc>
                <a:spcPct val="90000"/>
              </a:lnSpc>
              <a:buChar char="l"/>
            </a:pPr>
            <a:r>
              <a:rPr lang="en-US" altLang="zh-CN" sz="3200" dirty="0">
                <a:ea typeface="宋体" panose="02010600030101010101" pitchFamily="2" charset="-122"/>
              </a:rPr>
              <a:t>and $t0, $t1, $t2</a:t>
            </a:r>
          </a:p>
          <a:p>
            <a:pPr lvl="1" eaLnBrk="1" hangingPunct="1">
              <a:lnSpc>
                <a:spcPct val="90000"/>
              </a:lnSpc>
              <a:buNone/>
            </a:pPr>
            <a:endParaRPr lang="en-US" altLang="zh-CN" sz="3200" dirty="0">
              <a:ea typeface="宋体" panose="02010600030101010101" pitchFamily="2" charset="-122"/>
            </a:endParaRPr>
          </a:p>
          <a:p>
            <a:pPr lvl="1" eaLnBrk="1" hangingPunct="1">
              <a:lnSpc>
                <a:spcPct val="90000"/>
              </a:lnSpc>
              <a:buChar char="l"/>
            </a:pPr>
            <a:r>
              <a:rPr lang="en-US" altLang="zh-CN" sz="3200" dirty="0">
                <a:ea typeface="宋体" panose="02010600030101010101" pitchFamily="2" charset="-122"/>
              </a:rPr>
              <a:t>or $t0, $t1, $t2</a:t>
            </a:r>
          </a:p>
          <a:p>
            <a:pPr lvl="1" eaLnBrk="1" hangingPunct="1">
              <a:lnSpc>
                <a:spcPct val="90000"/>
              </a:lnSpc>
              <a:buNone/>
            </a:pPr>
            <a:endParaRPr lang="en-US" altLang="zh-CN" sz="3200" dirty="0">
              <a:ea typeface="宋体" panose="02010600030101010101" pitchFamily="2" charset="-122"/>
            </a:endParaRPr>
          </a:p>
          <a:p>
            <a:pPr lvl="1" eaLnBrk="1" hangingPunct="1">
              <a:lnSpc>
                <a:spcPct val="90000"/>
              </a:lnSpc>
              <a:buChar char="l"/>
            </a:pPr>
            <a:r>
              <a:rPr lang="en-US" altLang="zh-CN" sz="3200" dirty="0">
                <a:ea typeface="宋体" panose="02010600030101010101" pitchFamily="2" charset="-122"/>
              </a:rPr>
              <a:t>nor $t0, $t1, $zero</a:t>
            </a:r>
            <a:endParaRPr lang="en-AU" altLang="zh-CN" sz="3200" dirty="0">
              <a:ea typeface="宋体" panose="02010600030101010101" pitchFamily="2" charset="-122"/>
            </a:endParaRPr>
          </a:p>
        </p:txBody>
      </p:sp>
      <p:sp>
        <p:nvSpPr>
          <p:cNvPr id="62467" name="页脚占位符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33</a:t>
            </a:fld>
            <a:endParaRPr lang="en-AU" altLang="zh-CN" sz="14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34</a:t>
            </a:fld>
            <a:endParaRPr lang="en-AU" altLang="zh-CN" sz="1400" b="1" dirty="0">
              <a:ea typeface="宋体" panose="02010600030101010101" pitchFamily="2" charset="-122"/>
            </a:endParaRPr>
          </a:p>
        </p:txBody>
      </p:sp>
      <p:sp>
        <p:nvSpPr>
          <p:cNvPr id="64514" name="Rectangle 2"/>
          <p:cNvSpPr/>
          <p:nvPr/>
        </p:nvSpPr>
        <p:spPr>
          <a:xfrm>
            <a:off x="4824413" y="3408363"/>
            <a:ext cx="647700" cy="1604962"/>
          </a:xfrm>
          <a:prstGeom prst="rect">
            <a:avLst/>
          </a:prstGeom>
          <a:solidFill>
            <a:schemeClr val="accent1"/>
          </a:solidFill>
          <a:ln w="9525">
            <a:noFill/>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58372" name="Rectangle 3"/>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**与操作</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64516" name="Rectangle 4"/>
          <p:cNvSpPr>
            <a:spLocks noGrp="1"/>
          </p:cNvSpPr>
          <p:nvPr>
            <p:ph idx="1"/>
          </p:nvPr>
        </p:nvSpPr>
        <p:spPr>
          <a:xfrm>
            <a:off x="684213" y="1125538"/>
            <a:ext cx="8270875" cy="2073275"/>
          </a:xfrm>
          <a:ln/>
        </p:spPr>
        <p:txBody>
          <a:bodyPr wrap="square" lIns="91440" tIns="45720" rIns="91440" bIns="45720" anchor="t"/>
          <a:lstStyle/>
          <a:p>
            <a:pPr eaLnBrk="1" hangingPunct="1"/>
            <a:r>
              <a:rPr lang="zh-CN" altLang="en-US" dirty="0">
                <a:ea typeface="宋体" panose="02010600030101010101" pitchFamily="2" charset="-122"/>
              </a:rPr>
              <a:t>可用于一个字中的掩码操作</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Select </a:t>
            </a:r>
            <a:r>
              <a:rPr lang="zh-CN" altLang="en-US" dirty="0">
                <a:ea typeface="宋体" panose="02010600030101010101" pitchFamily="2" charset="-122"/>
              </a:rPr>
              <a:t>选择某些位，其他位清零</a:t>
            </a:r>
            <a:endParaRPr lang="en-US" altLang="zh-CN" dirty="0">
              <a:ea typeface="宋体" panose="02010600030101010101" pitchFamily="2" charset="-122"/>
            </a:endParaRPr>
          </a:p>
          <a:p>
            <a:pPr eaLnBrk="1" hangingPunct="1">
              <a:spcBef>
                <a:spcPct val="50000"/>
              </a:spcBef>
              <a:spcAft>
                <a:spcPct val="30000"/>
              </a:spcAft>
              <a:buNone/>
            </a:pPr>
            <a:r>
              <a:rPr lang="en-US" altLang="zh-CN" sz="2800" dirty="0">
                <a:latin typeface="Lucida Console" panose="020B0609040504020204" pitchFamily="49" charset="0"/>
                <a:ea typeface="宋体" panose="02010600030101010101" pitchFamily="2" charset="-122"/>
              </a:rPr>
              <a:t>	</a:t>
            </a:r>
            <a:r>
              <a:rPr lang="en-US" altLang="zh-CN" sz="2800" dirty="0">
                <a:solidFill>
                  <a:srgbClr val="FF0000"/>
                </a:solidFill>
                <a:latin typeface="Lucida Console" panose="020B0609040504020204" pitchFamily="49" charset="0"/>
                <a:ea typeface="宋体" panose="02010600030101010101" pitchFamily="2" charset="-122"/>
              </a:rPr>
              <a:t>and $t0, $t1, $t2</a:t>
            </a:r>
            <a:endParaRPr lang="en-AU" altLang="zh-CN" sz="2800" dirty="0">
              <a:solidFill>
                <a:srgbClr val="FF0000"/>
              </a:solidFill>
              <a:latin typeface="Lucida Console" panose="020B0609040504020204" pitchFamily="49" charset="0"/>
              <a:ea typeface="宋体" panose="02010600030101010101" pitchFamily="2" charset="-122"/>
            </a:endParaRPr>
          </a:p>
        </p:txBody>
      </p:sp>
      <p:sp>
        <p:nvSpPr>
          <p:cNvPr id="64517" name="Text Box 5"/>
          <p:cNvSpPr txBox="1"/>
          <p:nvPr/>
        </p:nvSpPr>
        <p:spPr>
          <a:xfrm>
            <a:off x="1924050" y="3403600"/>
            <a:ext cx="5203825" cy="406400"/>
          </a:xfrm>
          <a:prstGeom prst="rect">
            <a:avLst/>
          </a:prstGeom>
          <a:noFill/>
          <a:ln w="9525" cap="flat" cmpd="sng">
            <a:solidFill>
              <a:schemeClr val="tx1"/>
            </a:solidFill>
            <a:prstDash val="solid"/>
            <a:miter/>
            <a:headEnd type="none" w="med" len="med"/>
            <a:tailEnd type="none" w="med" len="med"/>
          </a:ln>
        </p:spPr>
        <p:txBody>
          <a:bodyPr wrap="none" anchor="t">
            <a:spAutoFit/>
          </a:bodyPr>
          <a:lstStyle/>
          <a:p>
            <a:pPr lvl="0" indent="0" eaLnBrk="0" hangingPunct="0"/>
            <a:r>
              <a:rPr lang="en-US" altLang="zh-CN" sz="2000" dirty="0">
                <a:latin typeface="Arial" panose="020B0604020202020204" pitchFamily="34" charset="0"/>
                <a:ea typeface="宋体" panose="02010600030101010101" pitchFamily="2" charset="-122"/>
              </a:rPr>
              <a:t>0000 0000 0000 0000 0000 1101 1100 0000</a:t>
            </a:r>
            <a:endParaRPr lang="en-AU" altLang="zh-CN" sz="2000" dirty="0">
              <a:latin typeface="Arial" panose="020B0604020202020204" pitchFamily="34" charset="0"/>
              <a:ea typeface="宋体" panose="02010600030101010101" pitchFamily="2" charset="-122"/>
            </a:endParaRPr>
          </a:p>
        </p:txBody>
      </p:sp>
      <p:sp>
        <p:nvSpPr>
          <p:cNvPr id="64518" name="Text Box 6"/>
          <p:cNvSpPr txBox="1"/>
          <p:nvPr/>
        </p:nvSpPr>
        <p:spPr>
          <a:xfrm>
            <a:off x="1924050" y="3963988"/>
            <a:ext cx="5203825" cy="406400"/>
          </a:xfrm>
          <a:prstGeom prst="rect">
            <a:avLst/>
          </a:prstGeom>
          <a:noFill/>
          <a:ln w="9525" cap="flat" cmpd="sng">
            <a:solidFill>
              <a:schemeClr val="tx1"/>
            </a:solidFill>
            <a:prstDash val="solid"/>
            <a:miter/>
            <a:headEnd type="none" w="med" len="med"/>
            <a:tailEnd type="none" w="med" len="med"/>
          </a:ln>
        </p:spPr>
        <p:txBody>
          <a:bodyPr wrap="none" anchor="t">
            <a:spAutoFit/>
          </a:bodyPr>
          <a:lstStyle/>
          <a:p>
            <a:pPr lvl="0" indent="0" eaLnBrk="0" hangingPunct="0"/>
            <a:r>
              <a:rPr lang="en-US" altLang="zh-CN" sz="2000" dirty="0">
                <a:latin typeface="Arial" panose="020B0604020202020204" pitchFamily="34" charset="0"/>
                <a:ea typeface="宋体" panose="02010600030101010101" pitchFamily="2" charset="-122"/>
              </a:rPr>
              <a:t>0000 0000 0000 0000 0011 1100 0000 0000</a:t>
            </a:r>
            <a:endParaRPr lang="en-AU" altLang="zh-CN" sz="2000" dirty="0">
              <a:latin typeface="Arial" panose="020B0604020202020204" pitchFamily="34" charset="0"/>
              <a:ea typeface="宋体" panose="02010600030101010101" pitchFamily="2" charset="-122"/>
            </a:endParaRPr>
          </a:p>
        </p:txBody>
      </p:sp>
      <p:sp>
        <p:nvSpPr>
          <p:cNvPr id="64519" name="Text Box 7"/>
          <p:cNvSpPr txBox="1"/>
          <p:nvPr/>
        </p:nvSpPr>
        <p:spPr>
          <a:xfrm>
            <a:off x="1287463" y="3403600"/>
            <a:ext cx="536575" cy="396875"/>
          </a:xfrm>
          <a:prstGeom prst="rect">
            <a:avLst/>
          </a:prstGeom>
          <a:noFill/>
          <a:ln w="9525">
            <a:noFill/>
          </a:ln>
        </p:spPr>
        <p:txBody>
          <a:bodyPr wrap="none" anchor="t">
            <a:spAutoFit/>
          </a:bodyPr>
          <a:lstStyle/>
          <a:p>
            <a:pPr lvl="0" indent="0" eaLnBrk="0" hangingPunct="0"/>
            <a:r>
              <a:rPr lang="en-US" altLang="zh-CN" sz="2000" dirty="0">
                <a:latin typeface="Arial" panose="020B0604020202020204" pitchFamily="34" charset="0"/>
                <a:ea typeface="宋体" panose="02010600030101010101" pitchFamily="2" charset="-122"/>
              </a:rPr>
              <a:t>$t2</a:t>
            </a:r>
            <a:endParaRPr lang="en-AU" altLang="zh-CN" sz="2000" dirty="0">
              <a:latin typeface="Arial" panose="020B0604020202020204" pitchFamily="34" charset="0"/>
              <a:ea typeface="宋体" panose="02010600030101010101" pitchFamily="2" charset="-122"/>
            </a:endParaRPr>
          </a:p>
        </p:txBody>
      </p:sp>
      <p:sp>
        <p:nvSpPr>
          <p:cNvPr id="64520" name="Text Box 8"/>
          <p:cNvSpPr txBox="1"/>
          <p:nvPr/>
        </p:nvSpPr>
        <p:spPr>
          <a:xfrm>
            <a:off x="1287463" y="3963988"/>
            <a:ext cx="536575" cy="396875"/>
          </a:xfrm>
          <a:prstGeom prst="rect">
            <a:avLst/>
          </a:prstGeom>
          <a:noFill/>
          <a:ln w="9525">
            <a:noFill/>
          </a:ln>
        </p:spPr>
        <p:txBody>
          <a:bodyPr wrap="none" anchor="t">
            <a:spAutoFit/>
          </a:bodyPr>
          <a:lstStyle/>
          <a:p>
            <a:pPr lvl="0" indent="0" eaLnBrk="0" hangingPunct="0"/>
            <a:r>
              <a:rPr lang="en-US" altLang="zh-CN" sz="2000" dirty="0">
                <a:latin typeface="Arial" panose="020B0604020202020204" pitchFamily="34" charset="0"/>
                <a:ea typeface="宋体" panose="02010600030101010101" pitchFamily="2" charset="-122"/>
              </a:rPr>
              <a:t>$t1</a:t>
            </a:r>
            <a:endParaRPr lang="en-AU" altLang="zh-CN" sz="2000" dirty="0">
              <a:latin typeface="Arial" panose="020B0604020202020204" pitchFamily="34" charset="0"/>
              <a:ea typeface="宋体" panose="02010600030101010101" pitchFamily="2" charset="-122"/>
            </a:endParaRPr>
          </a:p>
        </p:txBody>
      </p:sp>
      <p:sp>
        <p:nvSpPr>
          <p:cNvPr id="64521" name="Text Box 9"/>
          <p:cNvSpPr txBox="1"/>
          <p:nvPr/>
        </p:nvSpPr>
        <p:spPr>
          <a:xfrm>
            <a:off x="1924050" y="4611688"/>
            <a:ext cx="5203825" cy="406400"/>
          </a:xfrm>
          <a:prstGeom prst="rect">
            <a:avLst/>
          </a:prstGeom>
          <a:noFill/>
          <a:ln w="9525" cap="flat" cmpd="sng">
            <a:solidFill>
              <a:schemeClr val="tx1"/>
            </a:solidFill>
            <a:prstDash val="solid"/>
            <a:miter/>
            <a:headEnd type="none" w="med" len="med"/>
            <a:tailEnd type="none" w="med" len="med"/>
          </a:ln>
        </p:spPr>
        <p:txBody>
          <a:bodyPr wrap="none" anchor="t">
            <a:spAutoFit/>
          </a:bodyPr>
          <a:lstStyle/>
          <a:p>
            <a:pPr lvl="0" indent="0" eaLnBrk="0" hangingPunct="0"/>
            <a:r>
              <a:rPr lang="en-US" altLang="zh-CN" sz="2000" dirty="0">
                <a:latin typeface="Arial" panose="020B0604020202020204" pitchFamily="34" charset="0"/>
                <a:ea typeface="宋体" panose="02010600030101010101" pitchFamily="2" charset="-122"/>
              </a:rPr>
              <a:t>0000 0000 0000 0000 0000 1100 0000 0000</a:t>
            </a:r>
            <a:endParaRPr lang="en-AU" altLang="zh-CN" sz="2000" dirty="0">
              <a:latin typeface="Arial" panose="020B0604020202020204" pitchFamily="34" charset="0"/>
              <a:ea typeface="宋体" panose="02010600030101010101" pitchFamily="2" charset="-122"/>
            </a:endParaRPr>
          </a:p>
        </p:txBody>
      </p:sp>
      <p:sp>
        <p:nvSpPr>
          <p:cNvPr id="64522" name="Text Box 10"/>
          <p:cNvSpPr txBox="1"/>
          <p:nvPr/>
        </p:nvSpPr>
        <p:spPr>
          <a:xfrm>
            <a:off x="1287463" y="4611688"/>
            <a:ext cx="536575" cy="396875"/>
          </a:xfrm>
          <a:prstGeom prst="rect">
            <a:avLst/>
          </a:prstGeom>
          <a:noFill/>
          <a:ln w="9525">
            <a:noFill/>
          </a:ln>
        </p:spPr>
        <p:txBody>
          <a:bodyPr wrap="none" anchor="t">
            <a:spAutoFit/>
          </a:bodyPr>
          <a:lstStyle/>
          <a:p>
            <a:pPr lvl="0" indent="0" eaLnBrk="0" hangingPunct="0"/>
            <a:r>
              <a:rPr lang="en-US" altLang="zh-CN" sz="2000" dirty="0">
                <a:latin typeface="Arial" panose="020B0604020202020204" pitchFamily="34" charset="0"/>
                <a:ea typeface="宋体" panose="02010600030101010101" pitchFamily="2" charset="-122"/>
              </a:rPr>
              <a:t>$t0</a:t>
            </a:r>
            <a:endParaRPr lang="en-AU" altLang="zh-CN" sz="20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35</a:t>
            </a:fld>
            <a:endParaRPr lang="en-AU" altLang="zh-CN" sz="1400" b="1" dirty="0">
              <a:ea typeface="宋体" panose="02010600030101010101" pitchFamily="2" charset="-122"/>
            </a:endParaRPr>
          </a:p>
        </p:txBody>
      </p:sp>
      <p:sp>
        <p:nvSpPr>
          <p:cNvPr id="66562" name="Rectangle 2"/>
          <p:cNvSpPr/>
          <p:nvPr/>
        </p:nvSpPr>
        <p:spPr>
          <a:xfrm>
            <a:off x="4859338" y="3408363"/>
            <a:ext cx="612775" cy="1604962"/>
          </a:xfrm>
          <a:prstGeom prst="rect">
            <a:avLst/>
          </a:prstGeom>
          <a:solidFill>
            <a:schemeClr val="accent1"/>
          </a:solidFill>
          <a:ln w="9525">
            <a:noFill/>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60420" name="Rectangle 3"/>
          <p:cNvSpPr>
            <a:spLocks noGrp="1" noChangeArrowheads="1"/>
          </p:cNvSpPr>
          <p:nvPr>
            <p:ph type="title"/>
          </p:nvPr>
        </p:nvSpPr>
        <p:spPr>
          <a:xfrm>
            <a:off x="706438" y="282575"/>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**或操作</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66564" name="Rectangle 4"/>
          <p:cNvSpPr>
            <a:spLocks noGrp="1"/>
          </p:cNvSpPr>
          <p:nvPr>
            <p:ph idx="1"/>
          </p:nvPr>
        </p:nvSpPr>
        <p:spPr>
          <a:xfrm>
            <a:off x="684213" y="1125538"/>
            <a:ext cx="8270875" cy="2073275"/>
          </a:xfrm>
          <a:ln/>
        </p:spPr>
        <p:txBody>
          <a:bodyPr wrap="square" lIns="91440" tIns="45720" rIns="91440" bIns="45720" anchor="t"/>
          <a:lstStyle/>
          <a:p>
            <a:pPr eaLnBrk="1" hangingPunct="1"/>
            <a:r>
              <a:rPr lang="zh-CN" altLang="en-US" dirty="0">
                <a:ea typeface="宋体" panose="02010600030101010101" pitchFamily="2" charset="-122"/>
              </a:rPr>
              <a:t>用于把包含字中的一些位置</a:t>
            </a:r>
            <a:r>
              <a:rPr lang="en-US" altLang="zh-CN" dirty="0">
                <a:ea typeface="宋体" panose="02010600030101010101" pitchFamily="2" charset="-122"/>
              </a:rPr>
              <a:t>1</a:t>
            </a:r>
            <a:r>
              <a:rPr lang="zh-CN" altLang="en-US" dirty="0">
                <a:ea typeface="宋体" panose="02010600030101010101" pitchFamily="2" charset="-122"/>
              </a:rPr>
              <a:t>，其他不变</a:t>
            </a:r>
            <a:endParaRPr lang="en-US" altLang="zh-CN" dirty="0">
              <a:ea typeface="宋体" panose="02010600030101010101" pitchFamily="2" charset="-122"/>
            </a:endParaRPr>
          </a:p>
          <a:p>
            <a:pPr eaLnBrk="1" hangingPunct="1">
              <a:spcBef>
                <a:spcPct val="50000"/>
              </a:spcBef>
              <a:spcAft>
                <a:spcPct val="30000"/>
              </a:spcAft>
              <a:buNone/>
            </a:pPr>
            <a:r>
              <a:rPr lang="en-US" altLang="zh-CN" sz="2800" dirty="0">
                <a:latin typeface="Lucida Console" panose="020B0609040504020204" pitchFamily="49" charset="0"/>
                <a:ea typeface="宋体" panose="02010600030101010101" pitchFamily="2" charset="-122"/>
              </a:rPr>
              <a:t>	</a:t>
            </a:r>
            <a:r>
              <a:rPr lang="en-US" altLang="zh-CN" sz="2800" dirty="0">
                <a:solidFill>
                  <a:srgbClr val="FF0000"/>
                </a:solidFill>
                <a:latin typeface="Lucida Console" panose="020B0609040504020204" pitchFamily="49" charset="0"/>
                <a:ea typeface="宋体" panose="02010600030101010101" pitchFamily="2" charset="-122"/>
              </a:rPr>
              <a:t>or $t0, $t1, $t2</a:t>
            </a:r>
            <a:endParaRPr lang="en-AU" altLang="zh-CN" sz="2800" dirty="0">
              <a:solidFill>
                <a:srgbClr val="FF0000"/>
              </a:solidFill>
              <a:latin typeface="Lucida Console" panose="020B0609040504020204" pitchFamily="49" charset="0"/>
              <a:ea typeface="宋体" panose="02010600030101010101" pitchFamily="2" charset="-122"/>
            </a:endParaRPr>
          </a:p>
        </p:txBody>
      </p:sp>
      <p:sp>
        <p:nvSpPr>
          <p:cNvPr id="66565" name="Text Box 5"/>
          <p:cNvSpPr txBox="1"/>
          <p:nvPr/>
        </p:nvSpPr>
        <p:spPr>
          <a:xfrm>
            <a:off x="1924050" y="3403600"/>
            <a:ext cx="5203825" cy="406400"/>
          </a:xfrm>
          <a:prstGeom prst="rect">
            <a:avLst/>
          </a:prstGeom>
          <a:noFill/>
          <a:ln w="9525" cap="flat" cmpd="sng">
            <a:solidFill>
              <a:schemeClr val="tx1"/>
            </a:solidFill>
            <a:prstDash val="solid"/>
            <a:miter/>
            <a:headEnd type="none" w="med" len="med"/>
            <a:tailEnd type="none" w="med" len="med"/>
          </a:ln>
        </p:spPr>
        <p:txBody>
          <a:bodyPr wrap="none" anchor="t">
            <a:spAutoFit/>
          </a:bodyPr>
          <a:lstStyle/>
          <a:p>
            <a:pPr lvl="0" indent="0" eaLnBrk="0" hangingPunct="0"/>
            <a:r>
              <a:rPr lang="en-US" altLang="zh-CN" sz="2000" dirty="0">
                <a:latin typeface="Arial" panose="020B0604020202020204" pitchFamily="34" charset="0"/>
                <a:ea typeface="宋体" panose="02010600030101010101" pitchFamily="2" charset="-122"/>
              </a:rPr>
              <a:t>0000 0000 0000 0000 0000 1101 1100 0000</a:t>
            </a:r>
            <a:endParaRPr lang="en-AU" altLang="zh-CN" sz="2000" dirty="0">
              <a:latin typeface="Arial" panose="020B0604020202020204" pitchFamily="34" charset="0"/>
              <a:ea typeface="宋体" panose="02010600030101010101" pitchFamily="2" charset="-122"/>
            </a:endParaRPr>
          </a:p>
        </p:txBody>
      </p:sp>
      <p:sp>
        <p:nvSpPr>
          <p:cNvPr id="66566" name="Text Box 6"/>
          <p:cNvSpPr txBox="1"/>
          <p:nvPr/>
        </p:nvSpPr>
        <p:spPr>
          <a:xfrm>
            <a:off x="1924050" y="3963988"/>
            <a:ext cx="5203825" cy="406400"/>
          </a:xfrm>
          <a:prstGeom prst="rect">
            <a:avLst/>
          </a:prstGeom>
          <a:noFill/>
          <a:ln w="9525" cap="flat" cmpd="sng">
            <a:solidFill>
              <a:schemeClr val="tx1"/>
            </a:solidFill>
            <a:prstDash val="solid"/>
            <a:miter/>
            <a:headEnd type="none" w="med" len="med"/>
            <a:tailEnd type="none" w="med" len="med"/>
          </a:ln>
        </p:spPr>
        <p:txBody>
          <a:bodyPr wrap="none" anchor="t">
            <a:spAutoFit/>
          </a:bodyPr>
          <a:lstStyle/>
          <a:p>
            <a:pPr lvl="0" indent="0" eaLnBrk="0" hangingPunct="0"/>
            <a:r>
              <a:rPr lang="en-US" altLang="zh-CN" sz="2000" dirty="0">
                <a:latin typeface="Arial" panose="020B0604020202020204" pitchFamily="34" charset="0"/>
                <a:ea typeface="宋体" panose="02010600030101010101" pitchFamily="2" charset="-122"/>
              </a:rPr>
              <a:t>0000 0000 0000 0000 0011 1100 0000 0000</a:t>
            </a:r>
            <a:endParaRPr lang="en-AU" altLang="zh-CN" sz="2000" dirty="0">
              <a:latin typeface="Arial" panose="020B0604020202020204" pitchFamily="34" charset="0"/>
              <a:ea typeface="宋体" panose="02010600030101010101" pitchFamily="2" charset="-122"/>
            </a:endParaRPr>
          </a:p>
        </p:txBody>
      </p:sp>
      <p:sp>
        <p:nvSpPr>
          <p:cNvPr id="66567" name="Text Box 7"/>
          <p:cNvSpPr txBox="1"/>
          <p:nvPr/>
        </p:nvSpPr>
        <p:spPr>
          <a:xfrm>
            <a:off x="1287463" y="3403600"/>
            <a:ext cx="536575" cy="396875"/>
          </a:xfrm>
          <a:prstGeom prst="rect">
            <a:avLst/>
          </a:prstGeom>
          <a:noFill/>
          <a:ln w="9525">
            <a:noFill/>
          </a:ln>
        </p:spPr>
        <p:txBody>
          <a:bodyPr wrap="none" anchor="t">
            <a:spAutoFit/>
          </a:bodyPr>
          <a:lstStyle/>
          <a:p>
            <a:pPr lvl="0" indent="0" eaLnBrk="0" hangingPunct="0"/>
            <a:r>
              <a:rPr lang="en-US" altLang="zh-CN" sz="2000" dirty="0">
                <a:latin typeface="Arial" panose="020B0604020202020204" pitchFamily="34" charset="0"/>
                <a:ea typeface="宋体" panose="02010600030101010101" pitchFamily="2" charset="-122"/>
              </a:rPr>
              <a:t>$t2</a:t>
            </a:r>
            <a:endParaRPr lang="en-AU" altLang="zh-CN" sz="2000" dirty="0">
              <a:latin typeface="Arial" panose="020B0604020202020204" pitchFamily="34" charset="0"/>
              <a:ea typeface="宋体" panose="02010600030101010101" pitchFamily="2" charset="-122"/>
            </a:endParaRPr>
          </a:p>
        </p:txBody>
      </p:sp>
      <p:sp>
        <p:nvSpPr>
          <p:cNvPr id="66568" name="Text Box 8"/>
          <p:cNvSpPr txBox="1"/>
          <p:nvPr/>
        </p:nvSpPr>
        <p:spPr>
          <a:xfrm>
            <a:off x="1287463" y="3963988"/>
            <a:ext cx="536575" cy="396875"/>
          </a:xfrm>
          <a:prstGeom prst="rect">
            <a:avLst/>
          </a:prstGeom>
          <a:noFill/>
          <a:ln w="9525">
            <a:noFill/>
          </a:ln>
        </p:spPr>
        <p:txBody>
          <a:bodyPr wrap="none" anchor="t">
            <a:spAutoFit/>
          </a:bodyPr>
          <a:lstStyle/>
          <a:p>
            <a:pPr lvl="0" indent="0" eaLnBrk="0" hangingPunct="0"/>
            <a:r>
              <a:rPr lang="en-US" altLang="zh-CN" sz="2000" dirty="0">
                <a:latin typeface="Arial" panose="020B0604020202020204" pitchFamily="34" charset="0"/>
                <a:ea typeface="宋体" panose="02010600030101010101" pitchFamily="2" charset="-122"/>
              </a:rPr>
              <a:t>$t1</a:t>
            </a:r>
            <a:endParaRPr lang="en-AU" altLang="zh-CN" sz="2000" dirty="0">
              <a:latin typeface="Arial" panose="020B0604020202020204" pitchFamily="34" charset="0"/>
              <a:ea typeface="宋体" panose="02010600030101010101" pitchFamily="2" charset="-122"/>
            </a:endParaRPr>
          </a:p>
        </p:txBody>
      </p:sp>
      <p:sp>
        <p:nvSpPr>
          <p:cNvPr id="66569" name="Text Box 9"/>
          <p:cNvSpPr txBox="1"/>
          <p:nvPr/>
        </p:nvSpPr>
        <p:spPr>
          <a:xfrm>
            <a:off x="1924050" y="4611688"/>
            <a:ext cx="5203825" cy="406400"/>
          </a:xfrm>
          <a:prstGeom prst="rect">
            <a:avLst/>
          </a:prstGeom>
          <a:noFill/>
          <a:ln w="9525" cap="flat" cmpd="sng">
            <a:solidFill>
              <a:schemeClr val="tx1"/>
            </a:solidFill>
            <a:prstDash val="solid"/>
            <a:miter/>
            <a:headEnd type="none" w="med" len="med"/>
            <a:tailEnd type="none" w="med" len="med"/>
          </a:ln>
        </p:spPr>
        <p:txBody>
          <a:bodyPr wrap="none" anchor="t">
            <a:spAutoFit/>
          </a:bodyPr>
          <a:lstStyle/>
          <a:p>
            <a:pPr lvl="0" indent="0" eaLnBrk="0" hangingPunct="0"/>
            <a:r>
              <a:rPr lang="en-US" altLang="zh-CN" sz="2000" dirty="0">
                <a:latin typeface="Arial" panose="020B0604020202020204" pitchFamily="34" charset="0"/>
                <a:ea typeface="宋体" panose="02010600030101010101" pitchFamily="2" charset="-122"/>
              </a:rPr>
              <a:t>0000 0000 0000 0000 0011 1101 1100 0000</a:t>
            </a:r>
            <a:endParaRPr lang="en-AU" altLang="zh-CN" sz="2000" dirty="0">
              <a:latin typeface="Arial" panose="020B0604020202020204" pitchFamily="34" charset="0"/>
              <a:ea typeface="宋体" panose="02010600030101010101" pitchFamily="2" charset="-122"/>
            </a:endParaRPr>
          </a:p>
        </p:txBody>
      </p:sp>
      <p:sp>
        <p:nvSpPr>
          <p:cNvPr id="66570" name="Text Box 10"/>
          <p:cNvSpPr txBox="1"/>
          <p:nvPr/>
        </p:nvSpPr>
        <p:spPr>
          <a:xfrm>
            <a:off x="1287463" y="4611688"/>
            <a:ext cx="536575" cy="396875"/>
          </a:xfrm>
          <a:prstGeom prst="rect">
            <a:avLst/>
          </a:prstGeom>
          <a:noFill/>
          <a:ln w="9525">
            <a:noFill/>
          </a:ln>
        </p:spPr>
        <p:txBody>
          <a:bodyPr wrap="none" anchor="t">
            <a:spAutoFit/>
          </a:bodyPr>
          <a:lstStyle/>
          <a:p>
            <a:pPr lvl="0" indent="0" eaLnBrk="0" hangingPunct="0"/>
            <a:r>
              <a:rPr lang="en-US" altLang="zh-CN" sz="2000" dirty="0">
                <a:latin typeface="Arial" panose="020B0604020202020204" pitchFamily="34" charset="0"/>
                <a:ea typeface="宋体" panose="02010600030101010101" pitchFamily="2" charset="-122"/>
              </a:rPr>
              <a:t>$t0</a:t>
            </a:r>
            <a:endParaRPr lang="en-AU" altLang="zh-CN" sz="20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36</a:t>
            </a:fld>
            <a:endParaRPr lang="en-AU" altLang="zh-CN" sz="1400" b="1" dirty="0">
              <a:ea typeface="宋体" panose="02010600030101010101" pitchFamily="2" charset="-122"/>
            </a:endParaRPr>
          </a:p>
        </p:txBody>
      </p:sp>
      <p:sp>
        <p:nvSpPr>
          <p:cNvPr id="62467" name="Rectangle 2"/>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**按位取反操作</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68611" name="Rectangle 3"/>
          <p:cNvSpPr>
            <a:spLocks noGrp="1"/>
          </p:cNvSpPr>
          <p:nvPr>
            <p:ph idx="1"/>
          </p:nvPr>
        </p:nvSpPr>
        <p:spPr>
          <a:xfrm>
            <a:off x="684213" y="1125538"/>
            <a:ext cx="8270875" cy="3227387"/>
          </a:xfrm>
          <a:ln/>
        </p:spPr>
        <p:txBody>
          <a:bodyPr wrap="square" lIns="91440" tIns="45720" rIns="91440" bIns="45720" anchor="t"/>
          <a:lstStyle/>
          <a:p>
            <a:pPr eaLnBrk="1" hangingPunct="1"/>
            <a:r>
              <a:rPr lang="zh-CN" altLang="en-US" dirty="0">
                <a:ea typeface="宋体" panose="02010600030101010101" pitchFamily="2" charset="-122"/>
              </a:rPr>
              <a:t>用于改变字中的一些位</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0 </a:t>
            </a:r>
            <a:r>
              <a:rPr lang="zh-CN" altLang="en-US" dirty="0">
                <a:ea typeface="宋体" panose="02010600030101010101" pitchFamily="2" charset="-122"/>
              </a:rPr>
              <a:t>变成</a:t>
            </a:r>
            <a:r>
              <a:rPr lang="en-US" altLang="zh-CN" dirty="0">
                <a:ea typeface="宋体" panose="02010600030101010101" pitchFamily="2" charset="-122"/>
              </a:rPr>
              <a:t> 1, 1 </a:t>
            </a:r>
            <a:r>
              <a:rPr lang="zh-CN" altLang="en-US" dirty="0">
                <a:ea typeface="宋体" panose="02010600030101010101" pitchFamily="2" charset="-122"/>
              </a:rPr>
              <a:t>变成</a:t>
            </a:r>
            <a:r>
              <a:rPr lang="en-US" altLang="zh-CN" dirty="0">
                <a:ea typeface="宋体" panose="02010600030101010101" pitchFamily="2" charset="-122"/>
              </a:rPr>
              <a:t> 0</a:t>
            </a:r>
          </a:p>
          <a:p>
            <a:pPr eaLnBrk="1" hangingPunct="1"/>
            <a:r>
              <a:rPr lang="en-US" altLang="zh-CN" dirty="0">
                <a:ea typeface="宋体" panose="02010600030101010101" pitchFamily="2" charset="-122"/>
              </a:rPr>
              <a:t>MIPS 3-</a:t>
            </a:r>
            <a:r>
              <a:rPr lang="zh-CN" altLang="en-US" dirty="0">
                <a:ea typeface="宋体" panose="02010600030101010101" pitchFamily="2" charset="-122"/>
              </a:rPr>
              <a:t>操作数指令</a:t>
            </a:r>
            <a:r>
              <a:rPr lang="en-US" altLang="zh-CN" dirty="0">
                <a:ea typeface="宋体" panose="02010600030101010101" pitchFamily="2" charset="-122"/>
              </a:rPr>
              <a:t> NOR </a:t>
            </a:r>
          </a:p>
          <a:p>
            <a:pPr lvl="1" eaLnBrk="1" hangingPunct="1"/>
            <a:r>
              <a:rPr lang="en-US" altLang="zh-CN" dirty="0">
                <a:ea typeface="宋体" panose="02010600030101010101" pitchFamily="2" charset="-122"/>
              </a:rPr>
              <a:t>a NOR b == NOT ( a OR b ) </a:t>
            </a:r>
            <a:r>
              <a:rPr lang="zh-CN" altLang="en-US" dirty="0">
                <a:ea typeface="宋体" panose="02010600030101010101" pitchFamily="2" charset="-122"/>
              </a:rPr>
              <a:t>“或非”</a:t>
            </a:r>
            <a:endParaRPr lang="en-US" altLang="zh-CN" dirty="0">
              <a:ea typeface="宋体" panose="02010600030101010101" pitchFamily="2" charset="-122"/>
            </a:endParaRPr>
          </a:p>
          <a:p>
            <a:pPr eaLnBrk="1" hangingPunct="1">
              <a:spcBef>
                <a:spcPct val="50000"/>
              </a:spcBef>
              <a:spcAft>
                <a:spcPct val="30000"/>
              </a:spcAft>
              <a:buNone/>
            </a:pPr>
            <a:r>
              <a:rPr lang="en-US" altLang="zh-CN" sz="2800" dirty="0">
                <a:latin typeface="Lucida Console" panose="020B0609040504020204" pitchFamily="49" charset="0"/>
                <a:ea typeface="宋体" panose="02010600030101010101" pitchFamily="2" charset="-122"/>
              </a:rPr>
              <a:t>	</a:t>
            </a:r>
            <a:r>
              <a:rPr lang="en-US" altLang="zh-CN" sz="2800" dirty="0">
                <a:solidFill>
                  <a:srgbClr val="FF0000"/>
                </a:solidFill>
                <a:latin typeface="Lucida Console" panose="020B0609040504020204" pitchFamily="49" charset="0"/>
                <a:ea typeface="宋体" panose="02010600030101010101" pitchFamily="2" charset="-122"/>
              </a:rPr>
              <a:t>nor $t0, $t1, $zero</a:t>
            </a:r>
            <a:endParaRPr lang="en-AU" altLang="zh-CN" sz="2800" dirty="0">
              <a:solidFill>
                <a:srgbClr val="FF0000"/>
              </a:solidFill>
              <a:latin typeface="Lucida Console" panose="020B0609040504020204" pitchFamily="49" charset="0"/>
              <a:ea typeface="宋体" panose="02010600030101010101" pitchFamily="2" charset="-122"/>
            </a:endParaRPr>
          </a:p>
        </p:txBody>
      </p:sp>
      <p:sp>
        <p:nvSpPr>
          <p:cNvPr id="68612" name="Text Box 4"/>
          <p:cNvSpPr txBox="1"/>
          <p:nvPr/>
        </p:nvSpPr>
        <p:spPr>
          <a:xfrm>
            <a:off x="1924050" y="4586288"/>
            <a:ext cx="5203825" cy="406400"/>
          </a:xfrm>
          <a:prstGeom prst="rect">
            <a:avLst/>
          </a:prstGeom>
          <a:noFill/>
          <a:ln w="9525" cap="flat" cmpd="sng">
            <a:solidFill>
              <a:schemeClr val="tx1"/>
            </a:solidFill>
            <a:prstDash val="solid"/>
            <a:miter/>
            <a:headEnd type="none" w="med" len="med"/>
            <a:tailEnd type="none" w="med" len="med"/>
          </a:ln>
        </p:spPr>
        <p:txBody>
          <a:bodyPr wrap="none" anchor="t">
            <a:spAutoFit/>
          </a:bodyPr>
          <a:lstStyle/>
          <a:p>
            <a:pPr lvl="0" indent="0" eaLnBrk="0" hangingPunct="0"/>
            <a:r>
              <a:rPr lang="en-US" altLang="zh-CN" sz="2000" dirty="0">
                <a:latin typeface="Arial" panose="020B0604020202020204" pitchFamily="34" charset="0"/>
                <a:ea typeface="宋体" panose="02010600030101010101" pitchFamily="2" charset="-122"/>
              </a:rPr>
              <a:t>0000 0000 0000 0000 0011 1100 0000 0000</a:t>
            </a:r>
            <a:endParaRPr lang="en-AU" altLang="zh-CN" sz="2000" dirty="0">
              <a:latin typeface="Arial" panose="020B0604020202020204" pitchFamily="34" charset="0"/>
              <a:ea typeface="宋体" panose="02010600030101010101" pitchFamily="2" charset="-122"/>
            </a:endParaRPr>
          </a:p>
        </p:txBody>
      </p:sp>
      <p:sp>
        <p:nvSpPr>
          <p:cNvPr id="68613" name="Text Box 5"/>
          <p:cNvSpPr txBox="1"/>
          <p:nvPr/>
        </p:nvSpPr>
        <p:spPr>
          <a:xfrm>
            <a:off x="1287463" y="4586288"/>
            <a:ext cx="536575" cy="396875"/>
          </a:xfrm>
          <a:prstGeom prst="rect">
            <a:avLst/>
          </a:prstGeom>
          <a:noFill/>
          <a:ln w="9525">
            <a:noFill/>
          </a:ln>
        </p:spPr>
        <p:txBody>
          <a:bodyPr wrap="none" anchor="t">
            <a:spAutoFit/>
          </a:bodyPr>
          <a:lstStyle/>
          <a:p>
            <a:pPr lvl="0" indent="0" eaLnBrk="0" hangingPunct="0"/>
            <a:r>
              <a:rPr lang="en-US" altLang="zh-CN" sz="2000" dirty="0">
                <a:latin typeface="Arial" panose="020B0604020202020204" pitchFamily="34" charset="0"/>
                <a:ea typeface="宋体" panose="02010600030101010101" pitchFamily="2" charset="-122"/>
              </a:rPr>
              <a:t>$t1</a:t>
            </a:r>
            <a:endParaRPr lang="en-AU" altLang="zh-CN" sz="2000" dirty="0">
              <a:latin typeface="Arial" panose="020B0604020202020204" pitchFamily="34" charset="0"/>
              <a:ea typeface="宋体" panose="02010600030101010101" pitchFamily="2" charset="-122"/>
            </a:endParaRPr>
          </a:p>
        </p:txBody>
      </p:sp>
      <p:sp>
        <p:nvSpPr>
          <p:cNvPr id="68614" name="Text Box 6"/>
          <p:cNvSpPr txBox="1"/>
          <p:nvPr/>
        </p:nvSpPr>
        <p:spPr>
          <a:xfrm>
            <a:off x="1924050" y="5233988"/>
            <a:ext cx="5144998" cy="400110"/>
          </a:xfrm>
          <a:prstGeom prst="rect">
            <a:avLst/>
          </a:prstGeom>
          <a:noFill/>
          <a:ln w="9525" cap="flat" cmpd="sng">
            <a:solidFill>
              <a:schemeClr val="tx1"/>
            </a:solidFill>
            <a:prstDash val="solid"/>
            <a:miter/>
            <a:headEnd type="none" w="med" len="med"/>
            <a:tailEnd type="none" w="med" len="med"/>
          </a:ln>
        </p:spPr>
        <p:txBody>
          <a:bodyPr wrap="none" anchor="t">
            <a:spAutoFit/>
          </a:bodyPr>
          <a:lstStyle/>
          <a:p>
            <a:pPr lvl="0" indent="0" eaLnBrk="0" hangingPunct="0"/>
            <a:r>
              <a:rPr lang="en-US" altLang="zh-CN" sz="2000" dirty="0">
                <a:latin typeface="Arial" panose="020B0604020202020204" pitchFamily="34" charset="0"/>
                <a:ea typeface="宋体" panose="02010600030101010101" pitchFamily="2" charset="-122"/>
              </a:rPr>
              <a:t>1111 </a:t>
            </a:r>
            <a:r>
              <a:rPr lang="en-US" altLang="zh-CN" sz="2000" dirty="0" smtClean="0">
                <a:latin typeface="Arial" panose="020B0604020202020204" pitchFamily="34" charset="0"/>
                <a:ea typeface="宋体" panose="02010600030101010101" pitchFamily="2" charset="-122"/>
              </a:rPr>
              <a:t> 1111 </a:t>
            </a:r>
            <a:r>
              <a:rPr lang="en-US" altLang="zh-CN" sz="2000" dirty="0">
                <a:latin typeface="Arial" panose="020B0604020202020204" pitchFamily="34" charset="0"/>
                <a:ea typeface="宋体" panose="02010600030101010101" pitchFamily="2" charset="-122"/>
              </a:rPr>
              <a:t>1111 </a:t>
            </a:r>
            <a:r>
              <a:rPr lang="en-US" altLang="zh-CN" sz="2000" dirty="0" smtClean="0">
                <a:latin typeface="Arial" panose="020B0604020202020204" pitchFamily="34" charset="0"/>
                <a:ea typeface="宋体" panose="02010600030101010101" pitchFamily="2" charset="-122"/>
              </a:rPr>
              <a:t> 1111  1100  0011 </a:t>
            </a:r>
            <a:r>
              <a:rPr lang="en-US" altLang="zh-CN" sz="2000" dirty="0">
                <a:latin typeface="Arial" panose="020B0604020202020204" pitchFamily="34" charset="0"/>
                <a:ea typeface="宋体" panose="02010600030101010101" pitchFamily="2" charset="-122"/>
              </a:rPr>
              <a:t>1111 1111</a:t>
            </a:r>
            <a:endParaRPr lang="en-AU" altLang="zh-CN" sz="2000" dirty="0">
              <a:latin typeface="Arial" panose="020B0604020202020204" pitchFamily="34" charset="0"/>
              <a:ea typeface="宋体" panose="02010600030101010101" pitchFamily="2" charset="-122"/>
            </a:endParaRPr>
          </a:p>
        </p:txBody>
      </p:sp>
      <p:sp>
        <p:nvSpPr>
          <p:cNvPr id="68615" name="Text Box 7"/>
          <p:cNvSpPr txBox="1"/>
          <p:nvPr/>
        </p:nvSpPr>
        <p:spPr>
          <a:xfrm>
            <a:off x="1287463" y="5233988"/>
            <a:ext cx="536575" cy="396875"/>
          </a:xfrm>
          <a:prstGeom prst="rect">
            <a:avLst/>
          </a:prstGeom>
          <a:noFill/>
          <a:ln w="9525">
            <a:noFill/>
          </a:ln>
        </p:spPr>
        <p:txBody>
          <a:bodyPr wrap="none" anchor="t">
            <a:spAutoFit/>
          </a:bodyPr>
          <a:lstStyle/>
          <a:p>
            <a:pPr lvl="0" indent="0" eaLnBrk="0" hangingPunct="0"/>
            <a:r>
              <a:rPr lang="en-US" altLang="zh-CN" sz="2000" dirty="0">
                <a:latin typeface="Arial" panose="020B0604020202020204" pitchFamily="34" charset="0"/>
                <a:ea typeface="宋体" panose="02010600030101010101" pitchFamily="2" charset="-122"/>
              </a:rPr>
              <a:t>$t0</a:t>
            </a:r>
            <a:endParaRPr lang="en-AU" altLang="zh-CN" sz="2000" dirty="0">
              <a:latin typeface="Arial" panose="020B0604020202020204" pitchFamily="34" charset="0"/>
              <a:ea typeface="宋体" panose="02010600030101010101" pitchFamily="2" charset="-122"/>
            </a:endParaRPr>
          </a:p>
        </p:txBody>
      </p:sp>
      <p:sp>
        <p:nvSpPr>
          <p:cNvPr id="68616" name="AutoShape 8"/>
          <p:cNvSpPr/>
          <p:nvPr/>
        </p:nvSpPr>
        <p:spPr>
          <a:xfrm>
            <a:off x="6877050" y="3573463"/>
            <a:ext cx="2084388" cy="609600"/>
          </a:xfrm>
          <a:prstGeom prst="borderCallout1">
            <a:avLst>
              <a:gd name="adj1" fmla="val 18750"/>
              <a:gd name="adj2" fmla="val -3657"/>
              <a:gd name="adj3" fmla="val 26301"/>
              <a:gd name="adj4" fmla="val -75477"/>
            </a:avLst>
          </a:prstGeom>
          <a:solidFill>
            <a:schemeClr val="accent1"/>
          </a:solidFill>
          <a:ln w="9525" cap="flat" cmpd="sng">
            <a:solidFill>
              <a:schemeClr val="tx1"/>
            </a:solidFill>
            <a:prstDash val="solid"/>
            <a:miter/>
            <a:headEnd type="none" w="med" len="med"/>
            <a:tailEnd type="triangle" w="med" len="med"/>
          </a:ln>
        </p:spPr>
        <p:txBody>
          <a:bodyPr anchor="t"/>
          <a:lstStyle/>
          <a:p>
            <a:pPr lvl="0" indent="0" eaLnBrk="0" hangingPunct="0"/>
            <a:r>
              <a:rPr lang="en-US" altLang="zh-CN" dirty="0">
                <a:latin typeface="Arial" panose="020B0604020202020204" pitchFamily="34" charset="0"/>
                <a:ea typeface="宋体" panose="02010600030101010101" pitchFamily="2" charset="-122"/>
              </a:rPr>
              <a:t>Register 0: always read as zero</a:t>
            </a:r>
            <a:endParaRPr lang="en-AU" altLang="zh-CN" dirty="0">
              <a:latin typeface="Arial" panose="020B060402020202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对应课后练习</a:t>
            </a:r>
            <a:endParaRPr lang="zh-CN" altLang="en-US" dirty="0"/>
          </a:p>
        </p:txBody>
      </p:sp>
      <p:sp>
        <p:nvSpPr>
          <p:cNvPr id="3" name="内容占位符 2"/>
          <p:cNvSpPr>
            <a:spLocks noGrp="1"/>
          </p:cNvSpPr>
          <p:nvPr>
            <p:ph idx="1"/>
          </p:nvPr>
        </p:nvSpPr>
        <p:spPr/>
        <p:txBody>
          <a:bodyPr/>
          <a:lstStyle/>
          <a:p>
            <a:r>
              <a:rPr lang="zh-CN" altLang="zh-CN" dirty="0"/>
              <a:t>指令集与</a:t>
            </a:r>
            <a:r>
              <a:rPr lang="zh-CN" altLang="zh-CN" dirty="0" smtClean="0"/>
              <a:t>指令格式</a:t>
            </a:r>
            <a:r>
              <a:rPr lang="zh-CN" altLang="en-US" dirty="0" smtClean="0"/>
              <a:t>（</a:t>
            </a:r>
            <a:r>
              <a:rPr lang="en-US" altLang="zh-CN" dirty="0" smtClean="0"/>
              <a:t>P112</a:t>
            </a:r>
            <a:r>
              <a:rPr lang="zh-CN" altLang="en-US" dirty="0" smtClean="0"/>
              <a:t>）</a:t>
            </a:r>
            <a:endParaRPr lang="en-US" altLang="zh-CN" dirty="0" smtClean="0"/>
          </a:p>
          <a:p>
            <a:r>
              <a:rPr lang="en-US" altLang="zh-CN" dirty="0" smtClean="0"/>
              <a:t>2.3</a:t>
            </a:r>
          </a:p>
          <a:p>
            <a:r>
              <a:rPr lang="en-US" altLang="zh-CN" dirty="0" smtClean="0"/>
              <a:t>2.11</a:t>
            </a:r>
          </a:p>
          <a:p>
            <a:r>
              <a:rPr lang="en-US" altLang="zh-CN" dirty="0" smtClean="0"/>
              <a:t>2.14</a:t>
            </a:r>
            <a:endParaRPr lang="zh-CN" altLang="en-US" dirty="0"/>
          </a:p>
        </p:txBody>
      </p:sp>
    </p:spTree>
    <p:extLst>
      <p:ext uri="{BB962C8B-B14F-4D97-AF65-F5344CB8AC3E}">
        <p14:creationId xmlns:p14="http://schemas.microsoft.com/office/powerpoint/2010/main" val="34400513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38</a:t>
            </a:fld>
            <a:endParaRPr lang="en-AU" altLang="zh-CN" sz="1400" b="1" dirty="0">
              <a:ea typeface="宋体" panose="02010600030101010101" pitchFamily="2" charset="-122"/>
            </a:endParaRPr>
          </a:p>
        </p:txBody>
      </p:sp>
      <p:sp>
        <p:nvSpPr>
          <p:cNvPr id="70658"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决策指令</a:t>
            </a:r>
            <a:endParaRPr lang="en-AU" altLang="zh-CN" dirty="0">
              <a:ea typeface="宋体" panose="02010600030101010101" pitchFamily="2" charset="-122"/>
            </a:endParaRPr>
          </a:p>
        </p:txBody>
      </p:sp>
      <p:sp>
        <p:nvSpPr>
          <p:cNvPr id="70659" name="Rectangle 3"/>
          <p:cNvSpPr>
            <a:spLocks noGrp="1"/>
          </p:cNvSpPr>
          <p:nvPr>
            <p:ph idx="1"/>
          </p:nvPr>
        </p:nvSpPr>
        <p:spPr>
          <a:ln/>
        </p:spPr>
        <p:txBody>
          <a:bodyPr wrap="square" lIns="91440" tIns="45720" rIns="91440" bIns="45720" anchor="t"/>
          <a:lstStyle/>
          <a:p>
            <a:pPr eaLnBrk="1" hangingPunct="1">
              <a:lnSpc>
                <a:spcPct val="90000"/>
              </a:lnSpc>
              <a:buClr>
                <a:schemeClr val="tx2"/>
              </a:buClr>
            </a:pPr>
            <a:r>
              <a:rPr lang="en-US" altLang="zh-CN" sz="2800" b="1" dirty="0">
                <a:ea typeface="宋体" panose="02010600030101010101" pitchFamily="2" charset="-122"/>
              </a:rPr>
              <a:t> </a:t>
            </a:r>
            <a:r>
              <a:rPr lang="zh-CN" altLang="en-US" sz="2800" b="1" dirty="0">
                <a:ea typeface="宋体" panose="02010600030101010101" pitchFamily="2" charset="-122"/>
              </a:rPr>
              <a:t>如果条件为真，跳转到被标签的指令执行</a:t>
            </a:r>
            <a:endParaRPr lang="en-US" altLang="zh-CN" sz="2800" b="1" dirty="0">
              <a:ea typeface="宋体" panose="02010600030101010101" pitchFamily="2" charset="-122"/>
            </a:endParaRPr>
          </a:p>
          <a:p>
            <a:pPr lvl="1" eaLnBrk="1" hangingPunct="1">
              <a:lnSpc>
                <a:spcPct val="90000"/>
              </a:lnSpc>
              <a:buChar char="l"/>
            </a:pPr>
            <a:r>
              <a:rPr lang="zh-CN" altLang="en-US" dirty="0">
                <a:ea typeface="宋体" panose="02010600030101010101" pitchFamily="2" charset="-122"/>
              </a:rPr>
              <a:t>否则，继续执行</a:t>
            </a:r>
            <a:endParaRPr lang="en-US" altLang="zh-CN" dirty="0">
              <a:ea typeface="宋体" panose="02010600030101010101" pitchFamily="2" charset="-122"/>
            </a:endParaRPr>
          </a:p>
          <a:p>
            <a:pPr lvl="1" eaLnBrk="1" hangingPunct="1">
              <a:lnSpc>
                <a:spcPct val="90000"/>
              </a:lnSpc>
              <a:buNone/>
            </a:pPr>
            <a:endParaRPr lang="en-US" altLang="zh-CN" dirty="0">
              <a:ea typeface="宋体" panose="02010600030101010101" pitchFamily="2" charset="-122"/>
            </a:endParaRPr>
          </a:p>
          <a:p>
            <a:pPr eaLnBrk="1" hangingPunct="1">
              <a:lnSpc>
                <a:spcPct val="90000"/>
              </a:lnSpc>
              <a:buClr>
                <a:schemeClr val="tx2"/>
              </a:buClr>
            </a:pPr>
            <a:r>
              <a:rPr lang="en-US" altLang="zh-CN" sz="2800" b="1" dirty="0">
                <a:solidFill>
                  <a:srgbClr val="C00000"/>
                </a:solidFill>
                <a:ea typeface="宋体" panose="02010600030101010101" pitchFamily="2" charset="-122"/>
              </a:rPr>
              <a:t>beq</a:t>
            </a:r>
            <a:r>
              <a:rPr lang="en-US" altLang="zh-CN" sz="2800" b="1" dirty="0">
                <a:ea typeface="宋体" panose="02010600030101010101" pitchFamily="2" charset="-122"/>
              </a:rPr>
              <a:t> rs, rt, L1</a:t>
            </a:r>
          </a:p>
          <a:p>
            <a:pPr lvl="1" eaLnBrk="1" hangingPunct="1">
              <a:lnSpc>
                <a:spcPct val="90000"/>
              </a:lnSpc>
              <a:buChar char="l"/>
            </a:pPr>
            <a:r>
              <a:rPr lang="en-US" altLang="zh-CN" dirty="0">
                <a:ea typeface="宋体" panose="02010600030101010101" pitchFamily="2" charset="-122"/>
              </a:rPr>
              <a:t>if (rs == rt) </a:t>
            </a:r>
            <a:r>
              <a:rPr lang="zh-CN" altLang="en-US" dirty="0">
                <a:ea typeface="宋体" panose="02010600030101010101" pitchFamily="2" charset="-122"/>
              </a:rPr>
              <a:t>转到标签为</a:t>
            </a:r>
            <a:r>
              <a:rPr lang="en-US" altLang="zh-CN" dirty="0">
                <a:ea typeface="宋体" panose="02010600030101010101" pitchFamily="2" charset="-122"/>
              </a:rPr>
              <a:t>L1</a:t>
            </a:r>
            <a:r>
              <a:rPr lang="zh-CN" altLang="en-US" dirty="0">
                <a:ea typeface="宋体" panose="02010600030101010101" pitchFamily="2" charset="-122"/>
              </a:rPr>
              <a:t>的指令执行</a:t>
            </a:r>
            <a:r>
              <a:rPr lang="en-US" altLang="zh-CN" dirty="0">
                <a:ea typeface="宋体" panose="02010600030101010101" pitchFamily="2" charset="-122"/>
              </a:rPr>
              <a:t>;</a:t>
            </a:r>
          </a:p>
          <a:p>
            <a:pPr lvl="1" eaLnBrk="1" hangingPunct="1">
              <a:lnSpc>
                <a:spcPct val="90000"/>
              </a:lnSpc>
              <a:buNone/>
            </a:pPr>
            <a:endParaRPr lang="en-US" altLang="zh-CN" dirty="0">
              <a:ea typeface="宋体" panose="02010600030101010101" pitchFamily="2" charset="-122"/>
            </a:endParaRPr>
          </a:p>
          <a:p>
            <a:pPr eaLnBrk="1" hangingPunct="1">
              <a:lnSpc>
                <a:spcPct val="90000"/>
              </a:lnSpc>
              <a:buClr>
                <a:schemeClr val="tx2"/>
              </a:buClr>
            </a:pPr>
            <a:r>
              <a:rPr lang="en-US" altLang="zh-CN" sz="2800" b="1" dirty="0">
                <a:solidFill>
                  <a:srgbClr val="C00000"/>
                </a:solidFill>
                <a:ea typeface="宋体" panose="02010600030101010101" pitchFamily="2" charset="-122"/>
              </a:rPr>
              <a:t>bne </a:t>
            </a:r>
            <a:r>
              <a:rPr lang="en-US" altLang="zh-CN" sz="2800" b="1" dirty="0">
                <a:ea typeface="宋体" panose="02010600030101010101" pitchFamily="2" charset="-122"/>
              </a:rPr>
              <a:t>rs, rt, L1</a:t>
            </a:r>
          </a:p>
          <a:p>
            <a:pPr lvl="1" eaLnBrk="1" hangingPunct="1">
              <a:lnSpc>
                <a:spcPct val="90000"/>
              </a:lnSpc>
              <a:buChar char="l"/>
            </a:pPr>
            <a:r>
              <a:rPr lang="en-US" altLang="zh-CN" dirty="0">
                <a:ea typeface="宋体" panose="02010600030101010101" pitchFamily="2" charset="-122"/>
              </a:rPr>
              <a:t>if (rs != rt)</a:t>
            </a:r>
            <a:r>
              <a:rPr lang="zh-CN" altLang="en-US" dirty="0">
                <a:ea typeface="宋体" panose="02010600030101010101" pitchFamily="2" charset="-122"/>
              </a:rPr>
              <a:t>转到标签为</a:t>
            </a:r>
            <a:r>
              <a:rPr lang="en-US" altLang="zh-CN" dirty="0">
                <a:ea typeface="宋体" panose="02010600030101010101" pitchFamily="2" charset="-122"/>
              </a:rPr>
              <a:t>L1</a:t>
            </a:r>
            <a:r>
              <a:rPr lang="zh-CN" altLang="en-US" dirty="0">
                <a:ea typeface="宋体" panose="02010600030101010101" pitchFamily="2" charset="-122"/>
              </a:rPr>
              <a:t>的指令执行</a:t>
            </a:r>
            <a:r>
              <a:rPr lang="en-US" altLang="zh-CN" dirty="0">
                <a:ea typeface="宋体" panose="02010600030101010101" pitchFamily="2" charset="-122"/>
              </a:rPr>
              <a:t>;</a:t>
            </a:r>
          </a:p>
          <a:p>
            <a:pPr lvl="1" eaLnBrk="1" hangingPunct="1">
              <a:lnSpc>
                <a:spcPct val="90000"/>
              </a:lnSpc>
              <a:buNone/>
            </a:pPr>
            <a:endParaRPr lang="en-US" altLang="zh-CN" dirty="0">
              <a:ea typeface="宋体" panose="02010600030101010101" pitchFamily="2" charset="-122"/>
            </a:endParaRPr>
          </a:p>
          <a:p>
            <a:pPr eaLnBrk="1" hangingPunct="1">
              <a:lnSpc>
                <a:spcPct val="90000"/>
              </a:lnSpc>
              <a:buClr>
                <a:schemeClr val="tx2"/>
              </a:buClr>
            </a:pPr>
            <a:r>
              <a:rPr lang="en-US" altLang="zh-CN" sz="2800" b="1" dirty="0">
                <a:ea typeface="宋体" panose="02010600030101010101" pitchFamily="2" charset="-122"/>
              </a:rPr>
              <a:t>j L1</a:t>
            </a:r>
          </a:p>
          <a:p>
            <a:pPr lvl="1" eaLnBrk="1" hangingPunct="1">
              <a:lnSpc>
                <a:spcPct val="90000"/>
              </a:lnSpc>
              <a:buChar char="l"/>
            </a:pPr>
            <a:r>
              <a:rPr lang="zh-CN" altLang="en-US" dirty="0">
                <a:ea typeface="宋体" panose="02010600030101010101" pitchFamily="2" charset="-122"/>
              </a:rPr>
              <a:t>无条件跳转到标签为</a:t>
            </a:r>
            <a:r>
              <a:rPr lang="en-US" altLang="zh-CN" dirty="0">
                <a:ea typeface="宋体" panose="02010600030101010101" pitchFamily="2" charset="-122"/>
              </a:rPr>
              <a:t>L1</a:t>
            </a:r>
            <a:r>
              <a:rPr lang="zh-CN" altLang="en-US" dirty="0">
                <a:ea typeface="宋体" panose="02010600030101010101" pitchFamily="2" charset="-122"/>
              </a:rPr>
              <a:t>的指令执行</a:t>
            </a:r>
            <a:endParaRPr lang="en-AU" altLang="zh-CN" dirty="0">
              <a:ea typeface="宋体" panose="02010600030101010101" pitchFamily="2" charset="-122"/>
            </a:endParaRPr>
          </a:p>
        </p:txBody>
      </p:sp>
      <p:sp>
        <p:nvSpPr>
          <p:cNvPr id="70660" name="Text Box 4"/>
          <p:cNvSpPr txBox="1"/>
          <p:nvPr/>
        </p:nvSpPr>
        <p:spPr>
          <a:xfrm rot="5400000">
            <a:off x="6935788" y="1836738"/>
            <a:ext cx="40449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chemeClr val="folHlink"/>
                </a:solidFill>
                <a:latin typeface="Arial" panose="020B0604020202020204" pitchFamily="34" charset="0"/>
                <a:ea typeface="宋体" panose="02010600030101010101" pitchFamily="2" charset="-122"/>
              </a:rPr>
              <a:t>§2.7 Instructions for Making Decisions</a:t>
            </a:r>
          </a:p>
        </p:txBody>
      </p:sp>
      <p:sp>
        <p:nvSpPr>
          <p:cNvPr id="70661" name="矩形标注 5"/>
          <p:cNvSpPr/>
          <p:nvPr/>
        </p:nvSpPr>
        <p:spPr>
          <a:xfrm>
            <a:off x="3995936" y="1980714"/>
            <a:ext cx="2000250" cy="512181"/>
          </a:xfrm>
          <a:prstGeom prst="wedgeRectCallout">
            <a:avLst>
              <a:gd name="adj1" fmla="val -168734"/>
              <a:gd name="adj2" fmla="val 83293"/>
            </a:avLst>
          </a:prstGeom>
          <a:solidFill>
            <a:schemeClr val="accent1"/>
          </a:solidFill>
          <a:ln w="9525" cap="flat" cmpd="sng">
            <a:solidFill>
              <a:schemeClr val="tx1"/>
            </a:solidFill>
            <a:prstDash val="solid"/>
            <a:round/>
            <a:headEnd type="none" w="med" len="med"/>
            <a:tailEnd type="none" w="med" len="med"/>
          </a:ln>
        </p:spPr>
        <p:txBody>
          <a:bodyPr anchor="t"/>
          <a:lstStyle/>
          <a:p>
            <a:pPr lvl="0" indent="0" eaLnBrk="0" hangingPunct="0"/>
            <a:r>
              <a:rPr lang="en-US" altLang="zh-CN" dirty="0">
                <a:latin typeface="Arial" panose="020B0604020202020204" pitchFamily="34" charset="0"/>
                <a:ea typeface="宋体" panose="02010600030101010101" pitchFamily="2" charset="-122"/>
              </a:rPr>
              <a:t>Branch if equal</a:t>
            </a:r>
            <a:endParaRPr lang="zh-CN" altLang="en-US" dirty="0">
              <a:latin typeface="Arial" panose="020B0604020202020204" pitchFamily="34" charset="0"/>
              <a:ea typeface="宋体" panose="02010600030101010101" pitchFamily="2" charset="-122"/>
            </a:endParaRPr>
          </a:p>
        </p:txBody>
      </p:sp>
      <p:sp>
        <p:nvSpPr>
          <p:cNvPr id="70662" name="矩形 6"/>
          <p:cNvSpPr/>
          <p:nvPr/>
        </p:nvSpPr>
        <p:spPr>
          <a:xfrm>
            <a:off x="5292080" y="3450704"/>
            <a:ext cx="3137545" cy="914400"/>
          </a:xfrm>
          <a:prstGeom prst="rect">
            <a:avLst/>
          </a:prstGeom>
          <a:solidFill>
            <a:schemeClr val="accent1"/>
          </a:solidFill>
          <a:ln w="9525" cap="flat" cmpd="sng">
            <a:solidFill>
              <a:schemeClr val="tx1"/>
            </a:solidFill>
            <a:prstDash val="solid"/>
            <a:round/>
            <a:headEnd type="none" w="med" len="med"/>
            <a:tailEnd type="none" w="med" len="med"/>
          </a:ln>
        </p:spPr>
        <p:txBody>
          <a:bodyPr anchor="t"/>
          <a:lstStyle/>
          <a:p>
            <a:pPr lvl="0" indent="0" algn="ctr" eaLnBrk="0" hangingPunct="0"/>
            <a:r>
              <a:rPr lang="zh-CN" altLang="en-US" sz="2000" b="1" dirty="0">
                <a:solidFill>
                  <a:srgbClr val="C00000"/>
                </a:solidFill>
                <a:latin typeface="Arial" panose="020B0604020202020204" pitchFamily="34" charset="0"/>
                <a:ea typeface="宋体" panose="02010600030101010101" pitchFamily="2" charset="-122"/>
              </a:rPr>
              <a:t>条件分支 </a:t>
            </a:r>
            <a:endParaRPr lang="en-US" altLang="zh-CN" sz="2000" b="1" dirty="0" smtClean="0">
              <a:solidFill>
                <a:srgbClr val="C00000"/>
              </a:solidFill>
              <a:latin typeface="Arial" panose="020B0604020202020204" pitchFamily="34" charset="0"/>
              <a:ea typeface="宋体" panose="02010600030101010101" pitchFamily="2" charset="-122"/>
            </a:endParaRPr>
          </a:p>
          <a:p>
            <a:pPr lvl="0" indent="0" algn="ctr" eaLnBrk="0" hangingPunct="0"/>
            <a:r>
              <a:rPr lang="zh-CN" altLang="en-US" sz="2000" b="1" dirty="0" smtClean="0">
                <a:solidFill>
                  <a:srgbClr val="C00000"/>
                </a:solidFill>
                <a:latin typeface="Arial" panose="020B0604020202020204" pitchFamily="34" charset="0"/>
                <a:ea typeface="宋体" panose="02010600030101010101" pitchFamily="2" charset="-122"/>
              </a:rPr>
              <a:t>（</a:t>
            </a:r>
            <a:r>
              <a:rPr lang="en-US" altLang="zh-CN" sz="2000" b="1" dirty="0">
                <a:solidFill>
                  <a:srgbClr val="C00000"/>
                </a:solidFill>
                <a:latin typeface="Arial" panose="020B0604020202020204" pitchFamily="34" charset="0"/>
                <a:ea typeface="宋体" panose="02010600030101010101" pitchFamily="2" charset="-122"/>
              </a:rPr>
              <a:t>Conditional Branch</a:t>
            </a:r>
            <a:r>
              <a:rPr lang="zh-CN" altLang="en-US" sz="2000" b="1" dirty="0">
                <a:solidFill>
                  <a:srgbClr val="C00000"/>
                </a:solidFill>
                <a:latin typeface="Arial" panose="020B0604020202020204" pitchFamily="34" charset="0"/>
                <a:ea typeface="宋体" panose="02010600030101010101" pitchFamily="2" charset="-122"/>
              </a:rPr>
              <a:t>）</a:t>
            </a:r>
          </a:p>
        </p:txBody>
      </p:sp>
      <p:cxnSp>
        <p:nvCxnSpPr>
          <p:cNvPr id="70663" name="直接箭头连接符 8"/>
          <p:cNvCxnSpPr>
            <a:stCxn id="70662" idx="1"/>
          </p:cNvCxnSpPr>
          <p:nvPr/>
        </p:nvCxnSpPr>
        <p:spPr>
          <a:xfrm flipH="1" flipV="1">
            <a:off x="1692276" y="2996952"/>
            <a:ext cx="3599804" cy="910952"/>
          </a:xfrm>
          <a:prstGeom prst="straightConnector1">
            <a:avLst/>
          </a:prstGeom>
          <a:ln w="9525" cap="flat" cmpd="sng">
            <a:solidFill>
              <a:srgbClr val="7030A0"/>
            </a:solidFill>
            <a:prstDash val="solid"/>
            <a:round/>
            <a:headEnd type="none" w="med" len="med"/>
            <a:tailEnd type="arrow" w="med" len="med"/>
          </a:ln>
        </p:spPr>
      </p:cxnSp>
      <p:cxnSp>
        <p:nvCxnSpPr>
          <p:cNvPr id="70664" name="直接箭头连接符 12"/>
          <p:cNvCxnSpPr>
            <a:stCxn id="70662" idx="1"/>
          </p:cNvCxnSpPr>
          <p:nvPr/>
        </p:nvCxnSpPr>
        <p:spPr>
          <a:xfrm flipH="1">
            <a:off x="1571626" y="3907904"/>
            <a:ext cx="3720454" cy="185738"/>
          </a:xfrm>
          <a:prstGeom prst="straightConnector1">
            <a:avLst/>
          </a:prstGeom>
          <a:ln w="9525" cap="flat" cmpd="sng">
            <a:solidFill>
              <a:srgbClr val="7030A0"/>
            </a:solidFill>
            <a:prstDash val="solid"/>
            <a:round/>
            <a:headEnd type="none" w="med" len="med"/>
            <a:tailEnd type="arrow" w="med" len="med"/>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39</a:t>
            </a:fld>
            <a:endParaRPr lang="en-AU" altLang="zh-CN" sz="1400" b="1" dirty="0">
              <a:ea typeface="宋体" panose="02010600030101010101" pitchFamily="2" charset="-122"/>
            </a:endParaRPr>
          </a:p>
        </p:txBody>
      </p:sp>
      <p:sp>
        <p:nvSpPr>
          <p:cNvPr id="72706"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编译</a:t>
            </a:r>
            <a:r>
              <a:rPr lang="en-US" altLang="zh-CN" dirty="0">
                <a:ea typeface="宋体" panose="02010600030101010101" pitchFamily="2" charset="-122"/>
              </a:rPr>
              <a:t>IF</a:t>
            </a:r>
            <a:r>
              <a:rPr lang="zh-CN" altLang="en-US" dirty="0">
                <a:ea typeface="宋体" panose="02010600030101010101" pitchFamily="2" charset="-122"/>
              </a:rPr>
              <a:t>语句</a:t>
            </a:r>
            <a:endParaRPr lang="en-AU" altLang="zh-CN" dirty="0">
              <a:ea typeface="宋体" panose="02010600030101010101" pitchFamily="2" charset="-122"/>
            </a:endParaRPr>
          </a:p>
        </p:txBody>
      </p:sp>
      <p:sp>
        <p:nvSpPr>
          <p:cNvPr id="38916"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tx2"/>
              </a:buClr>
              <a:buSzPct val="100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uLnTx/>
                <a:uFillTx/>
                <a:latin typeface="+mn-ea"/>
                <a:ea typeface="+mn-ea"/>
                <a:cs typeface="+mn-cs"/>
              </a:rPr>
              <a:t>C code:</a:t>
            </a:r>
          </a:p>
          <a:p>
            <a:pPr marL="342900" marR="0" lvl="0" indent="-342900" algn="l" defTabSz="914400" rtl="0" eaLnBrk="1" fontAlgn="base" latinLnBrk="0" hangingPunct="1">
              <a:lnSpc>
                <a:spcPct val="90000"/>
              </a:lnSpc>
              <a:spcBef>
                <a:spcPct val="50000"/>
              </a:spcBef>
              <a:spcAft>
                <a:spcPct val="3000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2800" b="0" i="0" u="none" strike="noStrike" kern="0" cap="none" spc="0" normalizeH="0" baseline="0" noProof="0" dirty="0" smtClean="0">
                <a:ln>
                  <a:noFill/>
                </a:ln>
                <a:solidFill>
                  <a:srgbClr val="7030A0"/>
                </a:solidFill>
                <a:effectLst/>
                <a:uLnTx/>
                <a:uFillTx/>
                <a:latin typeface="Lucida Console" panose="020B0609040504020204" pitchFamily="49" charset="0"/>
                <a:ea typeface="宋体" panose="02010600030101010101" pitchFamily="2" charset="-122"/>
                <a:cs typeface="+mn-cs"/>
              </a:rPr>
              <a:t>if (</a:t>
            </a:r>
            <a:r>
              <a:rPr kumimoji="0" lang="en-US" altLang="zh-CN" sz="2800" b="0" i="0" u="none" strike="noStrike" kern="0" cap="none" spc="0" normalizeH="0" baseline="0" noProof="0" dirty="0" err="1" smtClean="0">
                <a:ln>
                  <a:noFill/>
                </a:ln>
                <a:solidFill>
                  <a:srgbClr val="7030A0"/>
                </a:solidFill>
                <a:effectLst/>
                <a:uLnTx/>
                <a:uFillTx/>
                <a:latin typeface="Lucida Console" panose="020B0609040504020204" pitchFamily="49" charset="0"/>
                <a:ea typeface="宋体" panose="02010600030101010101" pitchFamily="2" charset="-122"/>
                <a:cs typeface="+mn-cs"/>
              </a:rPr>
              <a:t>i</a:t>
            </a:r>
            <a:r>
              <a:rPr kumimoji="0" lang="en-US" altLang="zh-CN" sz="2800" b="0" i="0" u="none" strike="noStrike" kern="0" cap="none" spc="0" normalizeH="0" baseline="0" noProof="0" dirty="0" smtClean="0">
                <a:ln>
                  <a:noFill/>
                </a:ln>
                <a:solidFill>
                  <a:srgbClr val="7030A0"/>
                </a:solidFill>
                <a:effectLst/>
                <a:uLnTx/>
                <a:uFillTx/>
                <a:latin typeface="Lucida Console" panose="020B0609040504020204" pitchFamily="49" charset="0"/>
                <a:ea typeface="宋体" panose="02010600030101010101" pitchFamily="2" charset="-122"/>
                <a:cs typeface="+mn-cs"/>
              </a:rPr>
              <a:t>==j) f = </a:t>
            </a:r>
            <a:r>
              <a:rPr kumimoji="0" lang="en-US" altLang="zh-CN" sz="2800" b="0" i="0" u="none" strike="noStrike" kern="0" cap="none" spc="0" normalizeH="0" baseline="0" noProof="0" dirty="0" err="1" smtClean="0">
                <a:ln>
                  <a:noFill/>
                </a:ln>
                <a:solidFill>
                  <a:srgbClr val="7030A0"/>
                </a:solidFill>
                <a:effectLst/>
                <a:uLnTx/>
                <a:uFillTx/>
                <a:latin typeface="Lucida Console" panose="020B0609040504020204" pitchFamily="49" charset="0"/>
                <a:ea typeface="宋体" panose="02010600030101010101" pitchFamily="2" charset="-122"/>
                <a:cs typeface="+mn-cs"/>
              </a:rPr>
              <a:t>g+h</a:t>
            </a:r>
            <a:r>
              <a:rPr kumimoji="0" lang="en-US" altLang="zh-CN" sz="2800" b="0" i="0" u="none" strike="noStrike" kern="0" cap="none" spc="0" normalizeH="0" baseline="0" noProof="0" dirty="0" smtClean="0">
                <a:ln>
                  <a:noFill/>
                </a:ln>
                <a:solidFill>
                  <a:srgbClr val="7030A0"/>
                </a:solidFill>
                <a:effectLst/>
                <a:uLnTx/>
                <a:uFillTx/>
                <a:latin typeface="Lucida Console" panose="020B0609040504020204" pitchFamily="49" charset="0"/>
                <a:ea typeface="宋体" panose="02010600030101010101" pitchFamily="2" charset="-122"/>
                <a:cs typeface="+mn-cs"/>
              </a:rPr>
              <a:t>;</a:t>
            </a:r>
            <a:br>
              <a:rPr kumimoji="0" lang="en-US" altLang="zh-CN" sz="2800" b="0" i="0" u="none" strike="noStrike" kern="0" cap="none" spc="0" normalizeH="0" baseline="0" noProof="0" dirty="0" smtClean="0">
                <a:ln>
                  <a:noFill/>
                </a:ln>
                <a:solidFill>
                  <a:srgbClr val="7030A0"/>
                </a:solidFill>
                <a:effectLst/>
                <a:uLnTx/>
                <a:uFillTx/>
                <a:latin typeface="Lucida Console" panose="020B0609040504020204" pitchFamily="49" charset="0"/>
                <a:ea typeface="宋体" panose="02010600030101010101" pitchFamily="2" charset="-122"/>
                <a:cs typeface="+mn-cs"/>
              </a:rPr>
            </a:br>
            <a:r>
              <a:rPr kumimoji="0" lang="en-US" altLang="zh-CN" sz="2800" b="0" i="0" u="none" strike="noStrike" kern="0" cap="none" spc="0" normalizeH="0" baseline="0" noProof="0" dirty="0" smtClean="0">
                <a:ln>
                  <a:noFill/>
                </a:ln>
                <a:solidFill>
                  <a:srgbClr val="7030A0"/>
                </a:solidFill>
                <a:effectLst/>
                <a:uLnTx/>
                <a:uFillTx/>
                <a:latin typeface="Lucida Console" panose="020B0609040504020204" pitchFamily="49" charset="0"/>
                <a:ea typeface="宋体" panose="02010600030101010101" pitchFamily="2" charset="-122"/>
                <a:cs typeface="+mn-cs"/>
              </a:rPr>
              <a:t>else f = g-h;</a:t>
            </a:r>
          </a:p>
          <a:p>
            <a:pPr marL="742950" marR="0" lvl="1" indent="-285750" algn="l" defTabSz="914400" rtl="0" eaLnBrk="1" fontAlgn="base" latinLnBrk="0" hangingPunct="1">
              <a:lnSpc>
                <a:spcPct val="90000"/>
              </a:lnSpc>
              <a:spcBef>
                <a:spcPct val="20000"/>
              </a:spcBef>
              <a:spcAft>
                <a:spcPct val="0"/>
              </a:spcAft>
              <a:buClr>
                <a:schemeClr val="hlink"/>
              </a:buClr>
              <a:buSzPct val="100000"/>
              <a:buFont typeface="Wingdings" panose="05000000000000000000" pitchFamily="2" charset="2"/>
              <a:buChar char="l"/>
              <a:defRPr/>
            </a:pPr>
            <a:r>
              <a:rPr kumimoji="0" lang="en-US" altLang="zh-CN" sz="2400" b="0" i="0" u="none" strike="noStrike" kern="0" cap="none" spc="0" normalizeH="0" baseline="0" noProof="0" dirty="0" smtClean="0">
                <a:ln>
                  <a:noFill/>
                </a:ln>
                <a:solidFill>
                  <a:schemeClr val="tx1"/>
                </a:solidFill>
                <a:effectLst/>
                <a:uLnTx/>
                <a:uFillTx/>
                <a:latin typeface="+mn-ea"/>
                <a:ea typeface="+mn-ea"/>
                <a:cs typeface="Arial" panose="020B0604020202020204" pitchFamily="34" charset="0"/>
              </a:rPr>
              <a:t>f, </a:t>
            </a:r>
            <a:r>
              <a:rPr kumimoji="0" lang="en-US" altLang="zh-CN" sz="2400" b="0" i="0" u="none" strike="noStrike" kern="0" cap="none" spc="0" normalizeH="0" baseline="0" noProof="0" dirty="0" smtClean="0">
                <a:ln>
                  <a:noFill/>
                </a:ln>
                <a:solidFill>
                  <a:srgbClr val="FF0000"/>
                </a:solidFill>
                <a:effectLst/>
                <a:uLnTx/>
                <a:uFillTx/>
                <a:latin typeface="+mn-ea"/>
                <a:ea typeface="+mn-ea"/>
                <a:cs typeface="Arial" panose="020B0604020202020204" pitchFamily="34" charset="0"/>
              </a:rPr>
              <a:t>g</a:t>
            </a:r>
            <a:r>
              <a:rPr kumimoji="0" lang="en-US" altLang="zh-CN" sz="2400" b="0" i="0" u="none" strike="noStrike" kern="0" cap="none" spc="0" normalizeH="0" baseline="0" noProof="0" dirty="0" smtClean="0">
                <a:ln>
                  <a:noFill/>
                </a:ln>
                <a:solidFill>
                  <a:schemeClr val="tx1"/>
                </a:solidFill>
                <a:effectLst/>
                <a:uLnTx/>
                <a:uFillTx/>
                <a:latin typeface="+mn-ea"/>
                <a:ea typeface="+mn-ea"/>
                <a:cs typeface="Arial" panose="020B0604020202020204" pitchFamily="34" charset="0"/>
              </a:rPr>
              <a:t>, </a:t>
            </a:r>
            <a:r>
              <a:rPr kumimoji="0" lang="en-US" altLang="zh-CN" sz="2400" b="0" i="0" u="none" strike="noStrike" kern="0" cap="none" spc="0" normalizeH="0" baseline="0" noProof="0" dirty="0" smtClean="0">
                <a:ln>
                  <a:noFill/>
                </a:ln>
                <a:solidFill>
                  <a:srgbClr val="FFC000"/>
                </a:solidFill>
                <a:effectLst/>
                <a:uLnTx/>
                <a:uFillTx/>
                <a:latin typeface="+mn-ea"/>
                <a:ea typeface="+mn-ea"/>
                <a:cs typeface="Arial" panose="020B0604020202020204" pitchFamily="34" charset="0"/>
              </a:rPr>
              <a:t>h</a:t>
            </a:r>
            <a:r>
              <a:rPr kumimoji="0" lang="en-US" altLang="zh-CN" sz="2400" b="0" i="0" u="none" strike="noStrike" kern="0" cap="none" spc="0" normalizeH="0" baseline="0" noProof="0" dirty="0" smtClean="0">
                <a:ln>
                  <a:noFill/>
                </a:ln>
                <a:solidFill>
                  <a:schemeClr val="tx1"/>
                </a:solidFill>
                <a:effectLst/>
                <a:uLnTx/>
                <a:uFillTx/>
                <a:latin typeface="+mn-ea"/>
                <a:ea typeface="+mn-ea"/>
                <a:cs typeface="Arial" panose="020B0604020202020204" pitchFamily="34" charset="0"/>
              </a:rPr>
              <a:t>, </a:t>
            </a:r>
            <a:r>
              <a:rPr kumimoji="0" lang="en-US" altLang="zh-CN" sz="2400" b="0" i="0" u="none" strike="noStrike" kern="0" cap="none" spc="0" normalizeH="0" baseline="0" noProof="0" dirty="0" err="1" smtClean="0">
                <a:ln>
                  <a:noFill/>
                </a:ln>
                <a:solidFill>
                  <a:srgbClr val="0070C0"/>
                </a:solidFill>
                <a:effectLst/>
                <a:uLnTx/>
                <a:uFillTx/>
                <a:latin typeface="+mn-ea"/>
                <a:ea typeface="+mn-ea"/>
                <a:cs typeface="Arial" panose="020B0604020202020204" pitchFamily="34" charset="0"/>
              </a:rPr>
              <a:t>i</a:t>
            </a:r>
            <a:r>
              <a:rPr kumimoji="0" lang="en-US" altLang="zh-CN" sz="2400" b="0" i="0" u="none" strike="noStrike" kern="0" cap="none" spc="0" normalizeH="0" baseline="0" noProof="0" dirty="0" smtClean="0">
                <a:ln>
                  <a:noFill/>
                </a:ln>
                <a:solidFill>
                  <a:schemeClr val="tx1"/>
                </a:solidFill>
                <a:effectLst/>
                <a:uLnTx/>
                <a:uFillTx/>
                <a:latin typeface="+mn-ea"/>
                <a:ea typeface="+mn-ea"/>
                <a:cs typeface="Arial" panose="020B0604020202020204" pitchFamily="34" charset="0"/>
              </a:rPr>
              <a:t>, j in $s0, </a:t>
            </a:r>
            <a:r>
              <a:rPr kumimoji="0" lang="en-US" altLang="zh-CN" sz="2400" b="0" i="0" u="none" strike="noStrike" kern="0" cap="none" spc="0" normalizeH="0" baseline="0" noProof="0" dirty="0" smtClean="0">
                <a:ln>
                  <a:noFill/>
                </a:ln>
                <a:solidFill>
                  <a:srgbClr val="FF0000"/>
                </a:solidFill>
                <a:effectLst/>
                <a:uLnTx/>
                <a:uFillTx/>
                <a:latin typeface="+mn-ea"/>
                <a:ea typeface="+mn-ea"/>
                <a:cs typeface="Arial" panose="020B0604020202020204" pitchFamily="34" charset="0"/>
              </a:rPr>
              <a:t>$s1</a:t>
            </a:r>
            <a:r>
              <a:rPr kumimoji="0" lang="en-US" altLang="zh-CN" sz="2400" b="0" i="0" u="none" strike="noStrike" kern="0" cap="none" spc="0" normalizeH="0" baseline="0" noProof="0" dirty="0" smtClean="0">
                <a:ln>
                  <a:noFill/>
                </a:ln>
                <a:solidFill>
                  <a:schemeClr val="tx1"/>
                </a:solidFill>
                <a:effectLst/>
                <a:uLnTx/>
                <a:uFillTx/>
                <a:latin typeface="+mn-ea"/>
                <a:ea typeface="+mn-ea"/>
                <a:cs typeface="Arial" panose="020B0604020202020204" pitchFamily="34" charset="0"/>
              </a:rPr>
              <a:t>, </a:t>
            </a:r>
            <a:r>
              <a:rPr lang="en-US" altLang="zh-CN" sz="2400" dirty="0">
                <a:solidFill>
                  <a:srgbClr val="FFC000"/>
                </a:solidFill>
                <a:latin typeface="+mn-ea"/>
                <a:ea typeface="+mn-ea"/>
              </a:rPr>
              <a:t>$s2</a:t>
            </a:r>
            <a:r>
              <a:rPr kumimoji="0" lang="en-US" altLang="zh-CN" sz="2400" b="0" i="0" u="none" strike="noStrike" kern="0" cap="none" spc="0" normalizeH="0" baseline="0" noProof="0" dirty="0" smtClean="0">
                <a:ln>
                  <a:noFill/>
                </a:ln>
                <a:solidFill>
                  <a:schemeClr val="tx1"/>
                </a:solidFill>
                <a:effectLst/>
                <a:uLnTx/>
                <a:uFillTx/>
                <a:latin typeface="+mn-ea"/>
                <a:ea typeface="+mn-ea"/>
                <a:cs typeface="Arial" panose="020B0604020202020204" pitchFamily="34" charset="0"/>
              </a:rPr>
              <a:t>, </a:t>
            </a:r>
            <a:r>
              <a:rPr lang="en-US" altLang="zh-CN" sz="2400" dirty="0">
                <a:solidFill>
                  <a:srgbClr val="0070C0"/>
                </a:solidFill>
                <a:latin typeface="+mn-ea"/>
                <a:ea typeface="+mn-ea"/>
              </a:rPr>
              <a:t>$s3</a:t>
            </a:r>
            <a:r>
              <a:rPr kumimoji="0" lang="en-US" altLang="zh-CN" sz="2400" b="0" i="0" u="none" strike="noStrike" kern="0" cap="none" spc="0" normalizeH="0" baseline="0" noProof="0" dirty="0" smtClean="0">
                <a:ln>
                  <a:noFill/>
                </a:ln>
                <a:solidFill>
                  <a:schemeClr val="tx1"/>
                </a:solidFill>
                <a:effectLst/>
                <a:uLnTx/>
                <a:uFillTx/>
                <a:latin typeface="+mn-ea"/>
                <a:ea typeface="+mn-ea"/>
                <a:cs typeface="Arial" panose="020B0604020202020204" pitchFamily="34" charset="0"/>
              </a:rPr>
              <a:t>, $s4</a:t>
            </a:r>
          </a:p>
          <a:p>
            <a:pPr marL="342900" marR="0" lvl="0" indent="-342900" algn="l" defTabSz="914400" rtl="0" eaLnBrk="1" fontAlgn="base" latinLnBrk="0" hangingPunct="1">
              <a:lnSpc>
                <a:spcPct val="90000"/>
              </a:lnSpc>
              <a:spcBef>
                <a:spcPct val="20000"/>
              </a:spcBef>
              <a:spcAft>
                <a:spcPct val="0"/>
              </a:spcAft>
              <a:buClr>
                <a:schemeClr val="tx2"/>
              </a:buClr>
              <a:buSzPct val="100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uLnTx/>
                <a:uFillTx/>
                <a:latin typeface="+mn-ea"/>
                <a:ea typeface="+mn-ea"/>
                <a:cs typeface="+mn-cs"/>
              </a:rPr>
              <a:t>Compiled MIPS code:</a:t>
            </a:r>
          </a:p>
          <a:p>
            <a:pPr marL="342900" marR="0" lvl="0" indent="-342900" algn="l" defTabSz="914400" rtl="0" eaLnBrk="1" fontAlgn="base" latinLnBrk="0" hangingPunct="1">
              <a:lnSpc>
                <a:spcPct val="90000"/>
              </a:lnSpc>
              <a:spcBef>
                <a:spcPct val="50000"/>
              </a:spcBef>
              <a:spcAft>
                <a:spcPct val="3000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2800" b="0" i="0" u="none" strike="noStrike" kern="0" cap="none" spc="0" normalizeH="0" baseline="0" noProof="0" dirty="0" err="1" smtClean="0">
                <a:ln>
                  <a:noFill/>
                </a:ln>
                <a:solidFill>
                  <a:schemeClr val="tx1"/>
                </a:solidFill>
                <a:effectLst/>
                <a:uLnTx/>
                <a:uFillTx/>
                <a:latin typeface="Lucida Console" panose="020B0609040504020204" pitchFamily="49" charset="0"/>
                <a:ea typeface="宋体" panose="02010600030101010101" pitchFamily="2" charset="-122"/>
                <a:cs typeface="+mn-cs"/>
              </a:rPr>
              <a:t>bne</a:t>
            </a:r>
            <a:r>
              <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2800" b="0" i="0" u="none" strike="noStrike" kern="0" cap="none" spc="0" normalizeH="0" baseline="0" noProof="0" dirty="0" smtClean="0">
                <a:ln>
                  <a:noFill/>
                </a:ln>
                <a:solidFill>
                  <a:srgbClr val="0070C0"/>
                </a:solidFill>
                <a:effectLst/>
                <a:uLnTx/>
                <a:uFillTx/>
                <a:latin typeface="Lucida Console" panose="020B0609040504020204" pitchFamily="49" charset="0"/>
                <a:ea typeface="宋体" panose="02010600030101010101" pitchFamily="2" charset="-122"/>
                <a:cs typeface="+mn-cs"/>
              </a:rPr>
              <a:t>$s3</a:t>
            </a:r>
            <a:r>
              <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$s4, Else</a:t>
            </a:r>
            <a:br>
              <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add $s0, </a:t>
            </a:r>
            <a:r>
              <a:rPr kumimoji="0" lang="en-US" altLang="zh-CN" sz="2800" b="0" i="0" u="none" strike="noStrike" kern="0" cap="none" spc="0" normalizeH="0" baseline="0" noProof="0" dirty="0" smtClean="0">
                <a:ln>
                  <a:noFill/>
                </a:ln>
                <a:solidFill>
                  <a:srgbClr val="FF0000"/>
                </a:solidFill>
                <a:effectLst/>
                <a:uLnTx/>
                <a:uFillTx/>
                <a:latin typeface="Lucida Console" panose="020B0609040504020204" pitchFamily="49" charset="0"/>
                <a:ea typeface="宋体" panose="02010600030101010101" pitchFamily="2" charset="-122"/>
                <a:cs typeface="+mn-cs"/>
              </a:rPr>
              <a:t>$s1</a:t>
            </a:r>
            <a:r>
              <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2800" b="0" i="0" u="none" strike="noStrike" kern="0" cap="none" spc="0" normalizeH="0" baseline="0" noProof="0" dirty="0" smtClean="0">
                <a:ln>
                  <a:noFill/>
                </a:ln>
                <a:solidFill>
                  <a:srgbClr val="FFC000"/>
                </a:solidFill>
                <a:effectLst/>
                <a:uLnTx/>
                <a:uFillTx/>
                <a:latin typeface="Lucida Console" panose="020B0609040504020204" pitchFamily="49" charset="0"/>
                <a:ea typeface="宋体" panose="02010600030101010101" pitchFamily="2" charset="-122"/>
                <a:cs typeface="+mn-cs"/>
              </a:rPr>
              <a:t>$s2</a:t>
            </a:r>
            <a:r>
              <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a:r>
            <a:br>
              <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j   Exit</a:t>
            </a:r>
            <a:br>
              <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Else: sub $s0, $s1, $s2</a:t>
            </a:r>
            <a:br>
              <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Exit: …</a:t>
            </a:r>
            <a:endParaRPr kumimoji="0" lang="en-AU"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endParaRPr>
          </a:p>
        </p:txBody>
      </p:sp>
      <p:sp>
        <p:nvSpPr>
          <p:cNvPr id="72708" name="AutoShape 5"/>
          <p:cNvSpPr/>
          <p:nvPr/>
        </p:nvSpPr>
        <p:spPr>
          <a:xfrm>
            <a:off x="3635375" y="5661248"/>
            <a:ext cx="3529013" cy="547465"/>
          </a:xfrm>
          <a:prstGeom prst="borderCallout1">
            <a:avLst>
              <a:gd name="adj1" fmla="val 28347"/>
              <a:gd name="adj2" fmla="val -2157"/>
              <a:gd name="adj3" fmla="val -23450"/>
              <a:gd name="adj4" fmla="val -41925"/>
            </a:avLst>
          </a:prstGeom>
          <a:solidFill>
            <a:schemeClr val="accent1"/>
          </a:solidFill>
          <a:ln w="9525" cap="flat" cmpd="sng">
            <a:solidFill>
              <a:schemeClr val="tx1"/>
            </a:solidFill>
            <a:prstDash val="solid"/>
            <a:miter/>
            <a:headEnd type="none" w="med" len="med"/>
            <a:tailEnd type="triangle" w="med" len="med"/>
          </a:ln>
        </p:spPr>
        <p:txBody>
          <a:bodyPr anchor="t"/>
          <a:lstStyle/>
          <a:p>
            <a:pPr lvl="0" indent="0" algn="ctr" eaLnBrk="0" hangingPunct="0"/>
            <a:r>
              <a:rPr lang="zh-CN" altLang="en-US" sz="2800" dirty="0">
                <a:latin typeface="Arial" panose="020B0604020202020204" pitchFamily="34" charset="0"/>
                <a:ea typeface="宋体" panose="02010600030101010101" pitchFamily="2" charset="-122"/>
              </a:rPr>
              <a:t>汇编程序计算地址</a:t>
            </a:r>
            <a:endParaRPr lang="en-AU" altLang="zh-CN" sz="2800" dirty="0">
              <a:latin typeface="Arial" panose="020B0604020202020204" pitchFamily="34" charset="0"/>
              <a:ea typeface="宋体" panose="02010600030101010101" pitchFamily="2" charset="-122"/>
            </a:endParaRPr>
          </a:p>
        </p:txBody>
      </p:sp>
      <p:pic>
        <p:nvPicPr>
          <p:cNvPr id="72709" name="Picture 6" descr="f02-09-P374493"/>
          <p:cNvPicPr>
            <a:picLocks noChangeAspect="1"/>
          </p:cNvPicPr>
          <p:nvPr/>
        </p:nvPicPr>
        <p:blipFill>
          <a:blip r:embed="rId3"/>
          <a:stretch>
            <a:fillRect/>
          </a:stretch>
        </p:blipFill>
        <p:spPr>
          <a:xfrm>
            <a:off x="5072063" y="214313"/>
            <a:ext cx="3878262" cy="2357437"/>
          </a:xfrm>
          <a:prstGeom prst="rect">
            <a:avLst/>
          </a:prstGeom>
          <a:noFill/>
          <a:ln w="9525">
            <a:noFill/>
          </a:ln>
        </p:spPr>
      </p:pic>
      <p:sp>
        <p:nvSpPr>
          <p:cNvPr id="72710" name="矩形 6"/>
          <p:cNvSpPr/>
          <p:nvPr/>
        </p:nvSpPr>
        <p:spPr>
          <a:xfrm>
            <a:off x="6320705" y="3000374"/>
            <a:ext cx="2643783" cy="1141413"/>
          </a:xfrm>
          <a:prstGeom prst="rect">
            <a:avLst/>
          </a:prstGeom>
          <a:solidFill>
            <a:schemeClr val="accent1"/>
          </a:solidFill>
          <a:ln w="9525" cap="flat" cmpd="sng">
            <a:solidFill>
              <a:schemeClr val="tx1"/>
            </a:solidFill>
            <a:prstDash val="solid"/>
            <a:round/>
            <a:headEnd type="none" w="med" len="med"/>
            <a:tailEnd type="none" w="med" len="med"/>
          </a:ln>
        </p:spPr>
        <p:txBody>
          <a:bodyPr anchor="t"/>
          <a:lstStyle/>
          <a:p>
            <a:pPr lvl="0" indent="0" algn="ctr" eaLnBrk="0" hangingPunct="0"/>
            <a:r>
              <a:rPr lang="zh-CN" altLang="en-US" sz="2400" b="1" dirty="0">
                <a:solidFill>
                  <a:srgbClr val="C00000"/>
                </a:solidFill>
                <a:latin typeface="Arial" panose="020B0604020202020204" pitchFamily="34" charset="0"/>
                <a:ea typeface="宋体" panose="02010600030101010101" pitchFamily="2" charset="-122"/>
              </a:rPr>
              <a:t>无条件分支 </a:t>
            </a:r>
            <a:endParaRPr lang="en-US" altLang="zh-CN" sz="2400" b="1" dirty="0" smtClean="0">
              <a:solidFill>
                <a:srgbClr val="C00000"/>
              </a:solidFill>
              <a:latin typeface="Arial" panose="020B0604020202020204" pitchFamily="34" charset="0"/>
              <a:ea typeface="宋体" panose="02010600030101010101" pitchFamily="2" charset="-122"/>
            </a:endParaRPr>
          </a:p>
          <a:p>
            <a:pPr lvl="0" indent="0" algn="ctr" eaLnBrk="0" hangingPunct="0"/>
            <a:r>
              <a:rPr lang="zh-CN" altLang="en-US" sz="2400" b="1" dirty="0" smtClean="0">
                <a:solidFill>
                  <a:srgbClr val="C00000"/>
                </a:solidFill>
                <a:latin typeface="Arial" panose="020B0604020202020204" pitchFamily="34" charset="0"/>
                <a:ea typeface="宋体" panose="02010600030101010101" pitchFamily="2" charset="-122"/>
              </a:rPr>
              <a:t>（</a:t>
            </a:r>
            <a:r>
              <a:rPr lang="en-US" altLang="zh-CN" sz="2400" b="1" dirty="0">
                <a:solidFill>
                  <a:srgbClr val="C00000"/>
                </a:solidFill>
                <a:latin typeface="Arial" panose="020B0604020202020204" pitchFamily="34" charset="0"/>
                <a:ea typeface="宋体" panose="02010600030101010101" pitchFamily="2" charset="-122"/>
              </a:rPr>
              <a:t>unconditional Branch</a:t>
            </a:r>
            <a:r>
              <a:rPr lang="zh-CN" altLang="en-US" sz="2400" b="1" dirty="0">
                <a:solidFill>
                  <a:srgbClr val="C00000"/>
                </a:solidFill>
                <a:latin typeface="Arial" panose="020B0604020202020204" pitchFamily="34" charset="0"/>
                <a:ea typeface="宋体" panose="02010600030101010101" pitchFamily="2" charset="-122"/>
              </a:rPr>
              <a:t>）</a:t>
            </a:r>
          </a:p>
        </p:txBody>
      </p:sp>
      <p:cxnSp>
        <p:nvCxnSpPr>
          <p:cNvPr id="72711" name="直接箭头连接符 7"/>
          <p:cNvCxnSpPr>
            <a:stCxn id="72710" idx="1"/>
          </p:cNvCxnSpPr>
          <p:nvPr/>
        </p:nvCxnSpPr>
        <p:spPr>
          <a:xfrm flipH="1">
            <a:off x="2735139" y="3571081"/>
            <a:ext cx="3585566" cy="1000919"/>
          </a:xfrm>
          <a:prstGeom prst="straightConnector1">
            <a:avLst/>
          </a:prstGeom>
          <a:ln w="9525" cap="flat" cmpd="sng">
            <a:solidFill>
              <a:srgbClr val="7030A0"/>
            </a:solidFill>
            <a:prstDash val="solid"/>
            <a:round/>
            <a:headEnd type="none" w="med" len="med"/>
            <a:tailEnd type="arrow"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4</a:t>
            </a:fld>
            <a:endParaRPr lang="en-AU" altLang="zh-CN" sz="1400" b="1" dirty="0">
              <a:ea typeface="宋体" panose="02010600030101010101" pitchFamily="2" charset="-122"/>
            </a:endParaRPr>
          </a:p>
        </p:txBody>
      </p:sp>
      <p:sp>
        <p:nvSpPr>
          <p:cNvPr id="11266" name="Rectangle 5"/>
          <p:cNvSpPr>
            <a:spLocks noGrp="1"/>
          </p:cNvSpPr>
          <p:nvPr>
            <p:ph type="title"/>
          </p:nvPr>
        </p:nvSpPr>
        <p:spPr>
          <a:xfrm>
            <a:off x="684213" y="138113"/>
            <a:ext cx="8259762" cy="769937"/>
          </a:xfrm>
          <a:ln/>
        </p:spPr>
        <p:txBody>
          <a:bodyPr wrap="square" lIns="91440" tIns="45720" rIns="91440" bIns="45720" anchor="b">
            <a:spAutoFit/>
          </a:bodyPr>
          <a:lstStyle/>
          <a:p>
            <a:pPr eaLnBrk="1" hangingPunct="1"/>
            <a:r>
              <a:rPr lang="zh-CN" altLang="en-US" dirty="0">
                <a:ea typeface="宋体" panose="02010600030101010101" pitchFamily="2" charset="-122"/>
              </a:rPr>
              <a:t>算术运算</a:t>
            </a:r>
            <a:endParaRPr lang="en-AU" altLang="zh-CN" dirty="0">
              <a:ea typeface="宋体" panose="02010600030101010101" pitchFamily="2" charset="-122"/>
            </a:endParaRPr>
          </a:p>
        </p:txBody>
      </p:sp>
      <p:sp>
        <p:nvSpPr>
          <p:cNvPr id="11267" name="Rectangle 6"/>
          <p:cNvSpPr>
            <a:spLocks noGrp="1"/>
          </p:cNvSpPr>
          <p:nvPr>
            <p:ph idx="1"/>
          </p:nvPr>
        </p:nvSpPr>
        <p:spPr>
          <a:xfrm>
            <a:off x="539553" y="1124744"/>
            <a:ext cx="8415536" cy="5112544"/>
          </a:xfrm>
          <a:ln/>
        </p:spPr>
        <p:txBody>
          <a:bodyPr wrap="square" lIns="91440" tIns="45720" rIns="91440" bIns="45720" anchor="t"/>
          <a:lstStyle/>
          <a:p>
            <a:pPr eaLnBrk="1" hangingPunct="1">
              <a:lnSpc>
                <a:spcPct val="90000"/>
              </a:lnSpc>
              <a:buClr>
                <a:schemeClr val="tx2"/>
              </a:buClr>
            </a:pPr>
            <a:r>
              <a:rPr lang="zh-CN" altLang="en-US" dirty="0">
                <a:ea typeface="宋体" panose="02010600030101010101" pitchFamily="2" charset="-122"/>
              </a:rPr>
              <a:t>加减运算</a:t>
            </a:r>
            <a:r>
              <a:rPr lang="en-US" altLang="zh-CN" dirty="0">
                <a:ea typeface="宋体" panose="02010600030101010101" pitchFamily="2" charset="-122"/>
              </a:rPr>
              <a:t>,</a:t>
            </a:r>
            <a:r>
              <a:rPr lang="zh-CN" altLang="en-US" dirty="0">
                <a:ea typeface="宋体" panose="02010600030101010101" pitchFamily="2" charset="-122"/>
              </a:rPr>
              <a:t>三个操作数</a:t>
            </a:r>
            <a:endParaRPr lang="en-US" altLang="zh-CN" dirty="0">
              <a:ea typeface="宋体" panose="02010600030101010101" pitchFamily="2" charset="-122"/>
            </a:endParaRPr>
          </a:p>
          <a:p>
            <a:pPr lvl="1" eaLnBrk="1" hangingPunct="1">
              <a:lnSpc>
                <a:spcPct val="90000"/>
              </a:lnSpc>
              <a:buChar char="l"/>
            </a:pPr>
            <a:r>
              <a:rPr lang="zh-CN" altLang="en-US" dirty="0">
                <a:ea typeface="宋体" panose="02010600030101010101" pitchFamily="2" charset="-122"/>
              </a:rPr>
              <a:t>两个源操作数和一个目的操作数</a:t>
            </a:r>
            <a:endParaRPr lang="en-US" altLang="zh-CN" dirty="0">
              <a:ea typeface="宋体" panose="02010600030101010101" pitchFamily="2" charset="-122"/>
            </a:endParaRPr>
          </a:p>
          <a:p>
            <a:pPr eaLnBrk="1" hangingPunct="1">
              <a:buNone/>
            </a:pPr>
            <a:r>
              <a:rPr lang="en-US" altLang="zh-CN" dirty="0">
                <a:ea typeface="宋体" panose="02010600030101010101" pitchFamily="2" charset="-122"/>
              </a:rPr>
              <a:t>	add a, b, c  </a:t>
            </a:r>
            <a:r>
              <a:rPr lang="en-US" altLang="zh-CN" dirty="0">
                <a:solidFill>
                  <a:srgbClr val="00B050"/>
                </a:solidFill>
                <a:ea typeface="宋体" panose="02010600030101010101" pitchFamily="2" charset="-122"/>
              </a:rPr>
              <a:t># a gets b + c</a:t>
            </a:r>
          </a:p>
          <a:p>
            <a:pPr eaLnBrk="1" hangingPunct="1">
              <a:lnSpc>
                <a:spcPct val="90000"/>
              </a:lnSpc>
              <a:buClr>
                <a:schemeClr val="tx2"/>
              </a:buClr>
            </a:pPr>
            <a:r>
              <a:rPr lang="zh-CN" altLang="en-US" dirty="0">
                <a:ea typeface="宋体" panose="02010600030101010101" pitchFamily="2" charset="-122"/>
              </a:rPr>
              <a:t>所有算术运算遵循这一格式</a:t>
            </a:r>
            <a:endParaRPr lang="en-US" altLang="zh-CN" dirty="0">
              <a:ea typeface="宋体" panose="02010600030101010101" pitchFamily="2" charset="-122"/>
            </a:endParaRPr>
          </a:p>
          <a:p>
            <a:pPr eaLnBrk="1" hangingPunct="1">
              <a:lnSpc>
                <a:spcPct val="90000"/>
              </a:lnSpc>
              <a:buClr>
                <a:schemeClr val="tx2"/>
              </a:buClr>
            </a:pPr>
            <a:r>
              <a:rPr lang="zh-CN" altLang="en-US" b="1" dirty="0">
                <a:ea typeface="宋体" panose="02010600030101010101" pitchFamily="2" charset="-122"/>
              </a:rPr>
              <a:t>设计原则</a:t>
            </a:r>
            <a:r>
              <a:rPr lang="en-US" altLang="zh-CN" b="1" dirty="0">
                <a:ea typeface="宋体" panose="02010600030101010101" pitchFamily="2" charset="-122"/>
              </a:rPr>
              <a:t>1</a:t>
            </a:r>
            <a:r>
              <a:rPr lang="zh-CN" altLang="en-US" dirty="0">
                <a:ea typeface="宋体" panose="02010600030101010101" pitchFamily="2" charset="-122"/>
              </a:rPr>
              <a:t>：简单源于规整（</a:t>
            </a:r>
            <a:r>
              <a:rPr lang="en-US" altLang="zh-CN" dirty="0">
                <a:ea typeface="宋体" panose="02010600030101010101" pitchFamily="2" charset="-122"/>
              </a:rPr>
              <a:t>Simplicity favours </a:t>
            </a:r>
            <a:r>
              <a:rPr lang="en-US" altLang="zh-CN" b="1" dirty="0">
                <a:solidFill>
                  <a:srgbClr val="FF0000"/>
                </a:solidFill>
                <a:ea typeface="宋体" panose="02010600030101010101" pitchFamily="2" charset="-122"/>
              </a:rPr>
              <a:t>regularity</a:t>
            </a:r>
            <a:r>
              <a:rPr lang="zh-CN" altLang="en-US" dirty="0">
                <a:ea typeface="宋体" panose="02010600030101010101" pitchFamily="2" charset="-122"/>
              </a:rPr>
              <a:t>）</a:t>
            </a:r>
            <a:endParaRPr lang="en-US" altLang="zh-CN" dirty="0">
              <a:ea typeface="宋体" panose="02010600030101010101" pitchFamily="2" charset="-122"/>
            </a:endParaRPr>
          </a:p>
          <a:p>
            <a:pPr lvl="1" eaLnBrk="1" hangingPunct="1">
              <a:lnSpc>
                <a:spcPct val="90000"/>
              </a:lnSpc>
              <a:buChar char="l"/>
            </a:pPr>
            <a:r>
              <a:rPr lang="zh-CN" altLang="en-US" b="1" dirty="0">
                <a:solidFill>
                  <a:srgbClr val="FF0000"/>
                </a:solidFill>
                <a:ea typeface="宋体" panose="02010600030101010101" pitchFamily="2" charset="-122"/>
              </a:rPr>
              <a:t>规律</a:t>
            </a:r>
            <a:r>
              <a:rPr lang="zh-CN" altLang="en-US" dirty="0">
                <a:ea typeface="宋体" panose="02010600030101010101" pitchFamily="2" charset="-122"/>
              </a:rPr>
              <a:t>简化实现</a:t>
            </a:r>
            <a:endParaRPr lang="en-US" altLang="zh-CN" dirty="0">
              <a:ea typeface="宋体" panose="02010600030101010101" pitchFamily="2" charset="-122"/>
            </a:endParaRPr>
          </a:p>
          <a:p>
            <a:pPr lvl="1" eaLnBrk="1" hangingPunct="1">
              <a:lnSpc>
                <a:spcPct val="90000"/>
              </a:lnSpc>
              <a:buChar char="l"/>
            </a:pPr>
            <a:r>
              <a:rPr lang="zh-CN" altLang="en-US" dirty="0">
                <a:ea typeface="宋体" panose="02010600030101010101" pitchFamily="2" charset="-122"/>
              </a:rPr>
              <a:t>简单降低高性能的成本。</a:t>
            </a:r>
            <a:endParaRPr lang="en-AU" altLang="zh-CN" dirty="0">
              <a:ea typeface="宋体" panose="02010600030101010101" pitchFamily="2" charset="-122"/>
            </a:endParaRPr>
          </a:p>
        </p:txBody>
      </p:sp>
      <p:sp>
        <p:nvSpPr>
          <p:cNvPr id="11268" name="Text Box 4"/>
          <p:cNvSpPr txBox="1"/>
          <p:nvPr/>
        </p:nvSpPr>
        <p:spPr>
          <a:xfrm rot="5400000">
            <a:off x="6675438" y="2097088"/>
            <a:ext cx="45656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chemeClr val="folHlink"/>
                </a:solidFill>
                <a:latin typeface="Arial" panose="020B0604020202020204" pitchFamily="34" charset="0"/>
                <a:ea typeface="宋体" panose="02010600030101010101" pitchFamily="2" charset="-122"/>
              </a:rPr>
              <a:t>§2.2 Operations of the Computer Hardware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40</a:t>
            </a:fld>
            <a:endParaRPr lang="en-AU" altLang="zh-CN" sz="1400" b="1" dirty="0">
              <a:ea typeface="宋体" panose="02010600030101010101" pitchFamily="2" charset="-122"/>
            </a:endParaRPr>
          </a:p>
        </p:txBody>
      </p:sp>
      <p:sp>
        <p:nvSpPr>
          <p:cNvPr id="74754"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编译循环语句</a:t>
            </a:r>
            <a:endParaRPr lang="en-AU" altLang="zh-CN" dirty="0">
              <a:ea typeface="宋体" panose="02010600030101010101" pitchFamily="2" charset="-122"/>
            </a:endParaRPr>
          </a:p>
        </p:txBody>
      </p:sp>
      <p:sp>
        <p:nvSpPr>
          <p:cNvPr id="74755" name="Rectangle 3"/>
          <p:cNvSpPr>
            <a:spLocks noGrp="1"/>
          </p:cNvSpPr>
          <p:nvPr>
            <p:ph idx="1"/>
          </p:nvPr>
        </p:nvSpPr>
        <p:spPr>
          <a:ln/>
        </p:spPr>
        <p:txBody>
          <a:bodyPr wrap="square" lIns="91440" tIns="45720" rIns="91440" bIns="45720" anchor="t"/>
          <a:lstStyle/>
          <a:p>
            <a:pPr eaLnBrk="1" hangingPunct="1">
              <a:lnSpc>
                <a:spcPct val="90000"/>
              </a:lnSpc>
              <a:buClr>
                <a:schemeClr val="tx2"/>
              </a:buClr>
            </a:pPr>
            <a:r>
              <a:rPr lang="en-US" altLang="zh-CN" sz="2400" b="1" dirty="0">
                <a:ea typeface="宋体" panose="02010600030101010101" pitchFamily="2" charset="-122"/>
              </a:rPr>
              <a:t>C code:</a:t>
            </a:r>
          </a:p>
          <a:p>
            <a:pPr eaLnBrk="1" hangingPunct="1">
              <a:lnSpc>
                <a:spcPct val="80000"/>
              </a:lnSpc>
              <a:spcBef>
                <a:spcPct val="50000"/>
              </a:spcBef>
              <a:spcAft>
                <a:spcPct val="30000"/>
              </a:spcAft>
              <a:buNone/>
            </a:pPr>
            <a:r>
              <a:rPr lang="en-US" altLang="zh-CN" sz="2800" dirty="0">
                <a:latin typeface="Lucida Console" panose="020B0609040504020204" pitchFamily="49" charset="0"/>
                <a:ea typeface="宋体" panose="02010600030101010101" pitchFamily="2" charset="-122"/>
              </a:rPr>
              <a:t>	while (save[i] == k) i += 1;</a:t>
            </a:r>
          </a:p>
          <a:p>
            <a:pPr lvl="1" eaLnBrk="1" hangingPunct="1">
              <a:lnSpc>
                <a:spcPct val="90000"/>
              </a:lnSpc>
              <a:buChar char="l"/>
            </a:pPr>
            <a:r>
              <a:rPr lang="en-US" altLang="zh-CN" dirty="0">
                <a:ea typeface="宋体" panose="02010600030101010101" pitchFamily="2" charset="-122"/>
              </a:rPr>
              <a:t>i in $s3, k in $s5, address of save in $s6</a:t>
            </a:r>
          </a:p>
          <a:p>
            <a:pPr eaLnBrk="1" hangingPunct="1">
              <a:lnSpc>
                <a:spcPct val="90000"/>
              </a:lnSpc>
              <a:buClr>
                <a:schemeClr val="tx2"/>
              </a:buClr>
            </a:pPr>
            <a:r>
              <a:rPr lang="zh-CN" altLang="en-US" sz="2400" b="1" dirty="0">
                <a:ea typeface="宋体" panose="02010600030101010101" pitchFamily="2" charset="-122"/>
              </a:rPr>
              <a:t>编译后的</a:t>
            </a:r>
            <a:r>
              <a:rPr lang="en-US" altLang="zh-CN" sz="2400" b="1" dirty="0">
                <a:ea typeface="宋体" panose="02010600030101010101" pitchFamily="2" charset="-122"/>
              </a:rPr>
              <a:t> MIPS code:</a:t>
            </a:r>
          </a:p>
          <a:p>
            <a:pPr eaLnBrk="1" hangingPunct="1">
              <a:lnSpc>
                <a:spcPct val="80000"/>
              </a:lnSpc>
              <a:spcBef>
                <a:spcPct val="50000"/>
              </a:spcBef>
              <a:spcAft>
                <a:spcPct val="30000"/>
              </a:spcAft>
              <a:buNone/>
            </a:pPr>
            <a:r>
              <a:rPr lang="en-US" altLang="zh-CN" sz="2800" dirty="0">
                <a:latin typeface="Lucida Console" panose="020B0609040504020204" pitchFamily="49" charset="0"/>
                <a:ea typeface="宋体" panose="02010600030101010101" pitchFamily="2" charset="-122"/>
              </a:rPr>
              <a:t>	</a:t>
            </a:r>
            <a:r>
              <a:rPr lang="en-US" altLang="zh-CN" sz="2800" dirty="0">
                <a:solidFill>
                  <a:srgbClr val="0070C0"/>
                </a:solidFill>
                <a:latin typeface="Lucida Console" panose="020B0609040504020204" pitchFamily="49" charset="0"/>
                <a:ea typeface="宋体" panose="02010600030101010101" pitchFamily="2" charset="-122"/>
              </a:rPr>
              <a:t>Loop</a:t>
            </a:r>
            <a:r>
              <a:rPr lang="en-US" altLang="zh-CN" sz="2800" dirty="0">
                <a:latin typeface="Lucida Console" panose="020B0609040504020204" pitchFamily="49" charset="0"/>
                <a:ea typeface="宋体" panose="02010600030101010101" pitchFamily="2" charset="-122"/>
              </a:rPr>
              <a:t>: </a:t>
            </a:r>
            <a:r>
              <a:rPr lang="en-US" altLang="zh-CN" sz="2800" dirty="0">
                <a:solidFill>
                  <a:srgbClr val="7030A0"/>
                </a:solidFill>
                <a:latin typeface="Lucida Console" panose="020B0609040504020204" pitchFamily="49" charset="0"/>
                <a:ea typeface="宋体" panose="02010600030101010101" pitchFamily="2" charset="-122"/>
              </a:rPr>
              <a:t>sll  $t1, $s3, 2</a:t>
            </a:r>
            <a:br>
              <a:rPr lang="en-US" altLang="zh-CN" sz="2800" dirty="0">
                <a:solidFill>
                  <a:srgbClr val="7030A0"/>
                </a:solidFill>
                <a:latin typeface="Lucida Console" panose="020B0609040504020204" pitchFamily="49" charset="0"/>
                <a:ea typeface="宋体" panose="02010600030101010101" pitchFamily="2" charset="-122"/>
              </a:rPr>
            </a:br>
            <a:r>
              <a:rPr lang="en-US" altLang="zh-CN" sz="2800" dirty="0">
                <a:latin typeface="Lucida Console" panose="020B0609040504020204" pitchFamily="49" charset="0"/>
                <a:ea typeface="宋体" panose="02010600030101010101" pitchFamily="2" charset="-122"/>
              </a:rPr>
              <a:t>      add  $t1, $t1, $s6</a:t>
            </a:r>
            <a:br>
              <a:rPr lang="en-US" altLang="zh-CN" sz="2800" dirty="0">
                <a:latin typeface="Lucida Console" panose="020B0609040504020204" pitchFamily="49" charset="0"/>
                <a:ea typeface="宋体" panose="02010600030101010101" pitchFamily="2" charset="-122"/>
              </a:rPr>
            </a:br>
            <a:r>
              <a:rPr lang="en-US" altLang="zh-CN" sz="2800" dirty="0">
                <a:latin typeface="Lucida Console" panose="020B0609040504020204" pitchFamily="49" charset="0"/>
                <a:ea typeface="宋体" panose="02010600030101010101" pitchFamily="2" charset="-122"/>
              </a:rPr>
              <a:t>      lw   $t0, 0($t1)</a:t>
            </a:r>
            <a:br>
              <a:rPr lang="en-US" altLang="zh-CN" sz="2800" dirty="0">
                <a:latin typeface="Lucida Console" panose="020B0609040504020204" pitchFamily="49" charset="0"/>
                <a:ea typeface="宋体" panose="02010600030101010101" pitchFamily="2" charset="-122"/>
              </a:rPr>
            </a:br>
            <a:r>
              <a:rPr lang="en-US" altLang="zh-CN" sz="2800" dirty="0">
                <a:latin typeface="Lucida Console" panose="020B0609040504020204" pitchFamily="49" charset="0"/>
                <a:ea typeface="宋体" panose="02010600030101010101" pitchFamily="2" charset="-122"/>
              </a:rPr>
              <a:t>      </a:t>
            </a:r>
            <a:r>
              <a:rPr lang="en-US" altLang="zh-CN" sz="2800" dirty="0">
                <a:solidFill>
                  <a:srgbClr val="FF0000"/>
                </a:solidFill>
                <a:latin typeface="Lucida Console" panose="020B0609040504020204" pitchFamily="49" charset="0"/>
                <a:ea typeface="宋体" panose="02010600030101010101" pitchFamily="2" charset="-122"/>
              </a:rPr>
              <a:t>bne  $t0, $s5, Exit</a:t>
            </a:r>
            <a:r>
              <a:rPr lang="en-US" altLang="zh-CN" sz="2800" dirty="0">
                <a:latin typeface="Lucida Console" panose="020B0609040504020204" pitchFamily="49" charset="0"/>
                <a:ea typeface="宋体" panose="02010600030101010101" pitchFamily="2" charset="-122"/>
              </a:rPr>
              <a:t/>
            </a:r>
            <a:br>
              <a:rPr lang="en-US" altLang="zh-CN" sz="2800" dirty="0">
                <a:latin typeface="Lucida Console" panose="020B0609040504020204" pitchFamily="49" charset="0"/>
                <a:ea typeface="宋体" panose="02010600030101010101" pitchFamily="2" charset="-122"/>
              </a:rPr>
            </a:br>
            <a:r>
              <a:rPr lang="en-US" altLang="zh-CN" sz="2800" dirty="0">
                <a:latin typeface="Lucida Console" panose="020B0609040504020204" pitchFamily="49" charset="0"/>
                <a:ea typeface="宋体" panose="02010600030101010101" pitchFamily="2" charset="-122"/>
              </a:rPr>
              <a:t>      addi $s3, $s3, 1</a:t>
            </a:r>
            <a:br>
              <a:rPr lang="en-US" altLang="zh-CN" sz="2800" dirty="0">
                <a:latin typeface="Lucida Console" panose="020B0609040504020204" pitchFamily="49" charset="0"/>
                <a:ea typeface="宋体" panose="02010600030101010101" pitchFamily="2" charset="-122"/>
              </a:rPr>
            </a:br>
            <a:r>
              <a:rPr lang="en-US" altLang="zh-CN" sz="2800" dirty="0">
                <a:latin typeface="Lucida Console" panose="020B0609040504020204" pitchFamily="49" charset="0"/>
                <a:ea typeface="宋体" panose="02010600030101010101" pitchFamily="2" charset="-122"/>
              </a:rPr>
              <a:t>      </a:t>
            </a:r>
            <a:r>
              <a:rPr lang="en-US" altLang="zh-CN" sz="2800" dirty="0">
                <a:solidFill>
                  <a:srgbClr val="FF0000"/>
                </a:solidFill>
                <a:latin typeface="Lucida Console" panose="020B0609040504020204" pitchFamily="49" charset="0"/>
                <a:ea typeface="宋体" panose="02010600030101010101" pitchFamily="2" charset="-122"/>
              </a:rPr>
              <a:t>j    Loop</a:t>
            </a:r>
            <a:br>
              <a:rPr lang="en-US" altLang="zh-CN" sz="2800" dirty="0">
                <a:solidFill>
                  <a:srgbClr val="FF0000"/>
                </a:solidFill>
                <a:latin typeface="Lucida Console" panose="020B0609040504020204" pitchFamily="49" charset="0"/>
                <a:ea typeface="宋体" panose="02010600030101010101" pitchFamily="2" charset="-122"/>
              </a:rPr>
            </a:br>
            <a:r>
              <a:rPr lang="en-US" altLang="zh-CN" sz="2800" dirty="0">
                <a:solidFill>
                  <a:srgbClr val="0070C0"/>
                </a:solidFill>
                <a:latin typeface="Lucida Console" panose="020B0609040504020204" pitchFamily="49" charset="0"/>
                <a:ea typeface="宋体" panose="02010600030101010101" pitchFamily="2" charset="-122"/>
              </a:rPr>
              <a:t>Exit</a:t>
            </a:r>
            <a:r>
              <a:rPr lang="en-US" altLang="zh-CN" sz="2800" dirty="0">
                <a:latin typeface="Lucida Console" panose="020B0609040504020204" pitchFamily="49" charset="0"/>
                <a:ea typeface="宋体" panose="02010600030101010101" pitchFamily="2" charset="-122"/>
              </a:rPr>
              <a:t>: …</a:t>
            </a:r>
            <a:endParaRPr lang="en-AU" altLang="zh-CN" sz="2800" dirty="0">
              <a:latin typeface="Lucida Console" panose="020B0609040504020204" pitchFamily="49"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41</a:t>
            </a:fld>
            <a:endParaRPr lang="en-AU" altLang="zh-CN" sz="1400" b="1" dirty="0">
              <a:ea typeface="宋体" panose="02010600030101010101" pitchFamily="2" charset="-122"/>
            </a:endParaRPr>
          </a:p>
        </p:txBody>
      </p:sp>
      <p:sp>
        <p:nvSpPr>
          <p:cNvPr id="76802"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基本块</a:t>
            </a:r>
            <a:endParaRPr lang="en-AU" altLang="zh-CN" dirty="0">
              <a:ea typeface="宋体" panose="02010600030101010101" pitchFamily="2" charset="-122"/>
            </a:endParaRPr>
          </a:p>
        </p:txBody>
      </p:sp>
      <p:sp>
        <p:nvSpPr>
          <p:cNvPr id="76803" name="Rectangle 3"/>
          <p:cNvSpPr>
            <a:spLocks noGrp="1"/>
          </p:cNvSpPr>
          <p:nvPr>
            <p:ph idx="1"/>
          </p:nvPr>
        </p:nvSpPr>
        <p:spPr>
          <a:xfrm>
            <a:off x="571500" y="1125538"/>
            <a:ext cx="3643313" cy="2303462"/>
          </a:xfrm>
          <a:ln w="25400">
            <a:solidFill>
              <a:srgbClr val="00B050"/>
            </a:solidFill>
            <a:prstDash val="dash"/>
            <a:miter/>
          </a:ln>
        </p:spPr>
        <p:txBody>
          <a:bodyPr wrap="square" lIns="91440" tIns="45720" rIns="91440" bIns="45720" anchor="t"/>
          <a:lstStyle/>
          <a:p>
            <a:pPr eaLnBrk="1" hangingPunct="1">
              <a:lnSpc>
                <a:spcPct val="90000"/>
              </a:lnSpc>
              <a:buClr>
                <a:schemeClr val="tx2"/>
              </a:buClr>
            </a:pPr>
            <a:r>
              <a:rPr lang="zh-CN" altLang="en-US" sz="2400" b="1" dirty="0">
                <a:ea typeface="宋体" panose="02010600030101010101" pitchFamily="2" charset="-122"/>
              </a:rPr>
              <a:t>一个基本块就是一个指令序列，其内部</a:t>
            </a:r>
            <a:endParaRPr lang="en-US" altLang="zh-CN" sz="2400" b="1"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没有跳出的指令（结束指令除外）</a:t>
            </a:r>
            <a:endParaRPr lang="en-US" altLang="zh-CN" sz="2400"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没有被跳转到的指令</a:t>
            </a:r>
            <a:r>
              <a:rPr lang="en-US" altLang="zh-CN" sz="2400" dirty="0">
                <a:ea typeface="宋体" panose="02010600030101010101" pitchFamily="2" charset="-122"/>
              </a:rPr>
              <a:t>(</a:t>
            </a:r>
            <a:r>
              <a:rPr lang="zh-CN" altLang="en-US" sz="2400" dirty="0">
                <a:ea typeface="宋体" panose="02010600030101010101" pitchFamily="2" charset="-122"/>
              </a:rPr>
              <a:t>开始指令除外）</a:t>
            </a:r>
            <a:endParaRPr lang="en-AU" altLang="zh-CN" sz="2400" dirty="0">
              <a:ea typeface="宋体" panose="02010600030101010101" pitchFamily="2" charset="-122"/>
            </a:endParaRPr>
          </a:p>
        </p:txBody>
      </p:sp>
      <p:grpSp>
        <p:nvGrpSpPr>
          <p:cNvPr id="76804" name="Group 4"/>
          <p:cNvGrpSpPr/>
          <p:nvPr/>
        </p:nvGrpSpPr>
        <p:grpSpPr>
          <a:xfrm>
            <a:off x="684213" y="3694113"/>
            <a:ext cx="3173412" cy="2663825"/>
            <a:chOff x="1429" y="2296"/>
            <a:chExt cx="2086" cy="1633"/>
          </a:xfrm>
        </p:grpSpPr>
        <p:sp>
          <p:nvSpPr>
            <p:cNvPr id="76805" name="Rectangle 5"/>
            <p:cNvSpPr/>
            <p:nvPr/>
          </p:nvSpPr>
          <p:spPr>
            <a:xfrm>
              <a:off x="1791" y="2614"/>
              <a:ext cx="1270" cy="1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76806" name="Rectangle 6"/>
            <p:cNvSpPr/>
            <p:nvPr/>
          </p:nvSpPr>
          <p:spPr>
            <a:xfrm>
              <a:off x="1791" y="2750"/>
              <a:ext cx="1270" cy="1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76807" name="Rectangle 7"/>
            <p:cNvSpPr/>
            <p:nvPr/>
          </p:nvSpPr>
          <p:spPr>
            <a:xfrm>
              <a:off x="1791" y="2886"/>
              <a:ext cx="1270" cy="1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76808" name="Rectangle 8"/>
            <p:cNvSpPr/>
            <p:nvPr/>
          </p:nvSpPr>
          <p:spPr>
            <a:xfrm>
              <a:off x="1791" y="3022"/>
              <a:ext cx="1270" cy="1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76809" name="Rectangle 9"/>
            <p:cNvSpPr/>
            <p:nvPr/>
          </p:nvSpPr>
          <p:spPr>
            <a:xfrm>
              <a:off x="1791" y="3158"/>
              <a:ext cx="1270" cy="1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76810" name="Rectangle 10"/>
            <p:cNvSpPr/>
            <p:nvPr/>
          </p:nvSpPr>
          <p:spPr>
            <a:xfrm>
              <a:off x="1791" y="3294"/>
              <a:ext cx="1270" cy="1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76811" name="Rectangle 11"/>
            <p:cNvSpPr/>
            <p:nvPr/>
          </p:nvSpPr>
          <p:spPr>
            <a:xfrm>
              <a:off x="1791" y="3430"/>
              <a:ext cx="1270" cy="1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76812" name="Line 12"/>
            <p:cNvSpPr/>
            <p:nvPr/>
          </p:nvSpPr>
          <p:spPr>
            <a:xfrm>
              <a:off x="2426" y="2296"/>
              <a:ext cx="0" cy="318"/>
            </a:xfrm>
            <a:prstGeom prst="line">
              <a:avLst/>
            </a:prstGeom>
            <a:ln w="19050" cap="flat" cmpd="sng">
              <a:solidFill>
                <a:schemeClr val="tx1"/>
              </a:solidFill>
              <a:prstDash val="solid"/>
              <a:round/>
              <a:headEnd type="none" w="med" len="med"/>
              <a:tailEnd type="triangle" w="med" len="med"/>
            </a:ln>
          </p:spPr>
        </p:sp>
        <p:sp>
          <p:nvSpPr>
            <p:cNvPr id="76813" name="Line 13"/>
            <p:cNvSpPr/>
            <p:nvPr/>
          </p:nvSpPr>
          <p:spPr>
            <a:xfrm>
              <a:off x="2426" y="2614"/>
              <a:ext cx="0" cy="907"/>
            </a:xfrm>
            <a:prstGeom prst="line">
              <a:avLst/>
            </a:prstGeom>
            <a:ln w="19050" cap="flat" cmpd="sng">
              <a:solidFill>
                <a:schemeClr val="tx1"/>
              </a:solidFill>
              <a:prstDash val="solid"/>
              <a:round/>
              <a:headEnd type="none" w="med" len="med"/>
              <a:tailEnd type="triangle" w="med" len="med"/>
            </a:ln>
          </p:spPr>
        </p:sp>
        <p:sp>
          <p:nvSpPr>
            <p:cNvPr id="76814" name="Line 14"/>
            <p:cNvSpPr/>
            <p:nvPr/>
          </p:nvSpPr>
          <p:spPr>
            <a:xfrm>
              <a:off x="2426" y="3521"/>
              <a:ext cx="0" cy="408"/>
            </a:xfrm>
            <a:prstGeom prst="line">
              <a:avLst/>
            </a:prstGeom>
            <a:ln w="19050" cap="flat" cmpd="sng">
              <a:solidFill>
                <a:schemeClr val="tx1"/>
              </a:solidFill>
              <a:prstDash val="solid"/>
              <a:round/>
              <a:headEnd type="none" w="med" len="med"/>
              <a:tailEnd type="triangle" w="med" len="med"/>
            </a:ln>
          </p:spPr>
        </p:sp>
        <p:sp>
          <p:nvSpPr>
            <p:cNvPr id="76815" name="Line 15"/>
            <p:cNvSpPr/>
            <p:nvPr/>
          </p:nvSpPr>
          <p:spPr>
            <a:xfrm>
              <a:off x="2426" y="3521"/>
              <a:ext cx="1089" cy="0"/>
            </a:xfrm>
            <a:prstGeom prst="line">
              <a:avLst/>
            </a:prstGeom>
            <a:ln w="19050" cap="flat" cmpd="sng">
              <a:solidFill>
                <a:schemeClr val="tx1"/>
              </a:solidFill>
              <a:prstDash val="solid"/>
              <a:round/>
              <a:headEnd type="none" w="med" len="med"/>
              <a:tailEnd type="triangle" w="med" len="med"/>
            </a:ln>
          </p:spPr>
        </p:sp>
        <p:sp>
          <p:nvSpPr>
            <p:cNvPr id="76816" name="Line 16"/>
            <p:cNvSpPr/>
            <p:nvPr/>
          </p:nvSpPr>
          <p:spPr>
            <a:xfrm>
              <a:off x="1429" y="2659"/>
              <a:ext cx="363" cy="0"/>
            </a:xfrm>
            <a:prstGeom prst="line">
              <a:avLst/>
            </a:prstGeom>
            <a:ln w="19050" cap="flat" cmpd="sng">
              <a:solidFill>
                <a:schemeClr val="tx1"/>
              </a:solidFill>
              <a:prstDash val="solid"/>
              <a:round/>
              <a:headEnd type="none" w="med" len="med"/>
              <a:tailEnd type="triangle" w="med" len="med"/>
            </a:ln>
          </p:spPr>
        </p:sp>
        <p:sp>
          <p:nvSpPr>
            <p:cNvPr id="76817" name="Rectangle 17"/>
            <p:cNvSpPr/>
            <p:nvPr/>
          </p:nvSpPr>
          <p:spPr>
            <a:xfrm>
              <a:off x="1791" y="2478"/>
              <a:ext cx="1270" cy="136"/>
            </a:xfrm>
            <a:prstGeom prst="rect">
              <a:avLst/>
            </a:prstGeom>
            <a:no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76818" name="Rectangle 18"/>
            <p:cNvSpPr/>
            <p:nvPr/>
          </p:nvSpPr>
          <p:spPr>
            <a:xfrm>
              <a:off x="1791" y="2341"/>
              <a:ext cx="1270" cy="136"/>
            </a:xfrm>
            <a:prstGeom prst="rect">
              <a:avLst/>
            </a:prstGeom>
            <a:no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76819" name="Rectangle 19"/>
            <p:cNvSpPr/>
            <p:nvPr/>
          </p:nvSpPr>
          <p:spPr>
            <a:xfrm>
              <a:off x="1791" y="3566"/>
              <a:ext cx="1270" cy="136"/>
            </a:xfrm>
            <a:prstGeom prst="rect">
              <a:avLst/>
            </a:prstGeom>
            <a:no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76820" name="Rectangle 20"/>
            <p:cNvSpPr/>
            <p:nvPr/>
          </p:nvSpPr>
          <p:spPr>
            <a:xfrm>
              <a:off x="1791" y="3702"/>
              <a:ext cx="1270" cy="136"/>
            </a:xfrm>
            <a:prstGeom prst="rect">
              <a:avLst/>
            </a:prstGeom>
            <a:no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grpSp>
      <p:sp>
        <p:nvSpPr>
          <p:cNvPr id="76821" name="Rectangle 21"/>
          <p:cNvSpPr/>
          <p:nvPr/>
        </p:nvSpPr>
        <p:spPr>
          <a:xfrm>
            <a:off x="4330700" y="1123950"/>
            <a:ext cx="4670425" cy="5305425"/>
          </a:xfrm>
          <a:prstGeom prst="rect">
            <a:avLst/>
          </a:prstGeom>
          <a:noFill/>
          <a:ln w="25400" cap="flat" cmpd="sng">
            <a:solidFill>
              <a:srgbClr val="00B050"/>
            </a:solidFill>
            <a:prstDash val="dash"/>
            <a:miter/>
            <a:headEnd type="none" w="med" len="med"/>
            <a:tailEnd type="none" w="med" len="med"/>
          </a:ln>
        </p:spPr>
        <p:txBody>
          <a:bodyPr anchor="t"/>
          <a:lstStyle/>
          <a:p>
            <a:pPr marL="342900" lvl="0" indent="-342900">
              <a:lnSpc>
                <a:spcPct val="90000"/>
              </a:lnSpc>
              <a:spcBef>
                <a:spcPct val="20000"/>
              </a:spcBef>
              <a:buClr>
                <a:schemeClr val="tx2"/>
              </a:buClr>
              <a:buFont typeface="Wingdings" panose="05000000000000000000" pitchFamily="2" charset="2"/>
              <a:buChar char="n"/>
            </a:pPr>
            <a:r>
              <a:rPr lang="zh-CN" altLang="en-US" sz="2400" b="1" dirty="0">
                <a:latin typeface="Arial" panose="020B0604020202020204" pitchFamily="34" charset="0"/>
                <a:ea typeface="宋体" panose="02010600030101010101" pitchFamily="2" charset="-122"/>
              </a:rPr>
              <a:t>编译器标识基本块用于优化</a:t>
            </a:r>
            <a:endParaRPr lang="en-US" altLang="zh-CN" sz="2400" b="1" dirty="0">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2"/>
              </a:buClr>
            </a:pPr>
            <a:r>
              <a:rPr lang="en-US" altLang="zh-CN" sz="2400" b="1" dirty="0">
                <a:latin typeface="Arial" panose="020B0604020202020204" pitchFamily="34" charset="0"/>
                <a:ea typeface="宋体" panose="02010600030101010101" pitchFamily="2" charset="-122"/>
              </a:rPr>
              <a:t>     </a:t>
            </a:r>
          </a:p>
          <a:p>
            <a:pPr marL="342900" lvl="0" indent="-342900">
              <a:lnSpc>
                <a:spcPct val="90000"/>
              </a:lnSpc>
              <a:spcBef>
                <a:spcPct val="20000"/>
              </a:spcBef>
              <a:buClr>
                <a:schemeClr val="tx2"/>
              </a:buClr>
            </a:pPr>
            <a:r>
              <a:rPr lang="en-US" altLang="zh-CN" sz="2400" b="1" dirty="0">
                <a:latin typeface="Arial" panose="020B0604020202020204" pitchFamily="34" charset="0"/>
                <a:ea typeface="宋体" panose="02010600030101010101" pitchFamily="2" charset="-122"/>
              </a:rPr>
              <a:t>     …</a:t>
            </a:r>
          </a:p>
          <a:p>
            <a:pPr marL="342900" lvl="0" indent="-342900">
              <a:lnSpc>
                <a:spcPct val="90000"/>
              </a:lnSpc>
              <a:spcBef>
                <a:spcPct val="20000"/>
              </a:spcBef>
              <a:buClr>
                <a:schemeClr val="tx2"/>
              </a:buClr>
            </a:pPr>
            <a:r>
              <a:rPr lang="en-US" altLang="zh-CN" sz="2400" b="1" dirty="0">
                <a:latin typeface="Arial" panose="020B0604020202020204" pitchFamily="34" charset="0"/>
                <a:ea typeface="宋体" panose="02010600030101010101" pitchFamily="2" charset="-122"/>
              </a:rPr>
              <a:t>     t1 = A[10];</a:t>
            </a:r>
          </a:p>
          <a:p>
            <a:pPr marL="342900" lvl="0" indent="-342900">
              <a:lnSpc>
                <a:spcPct val="90000"/>
              </a:lnSpc>
              <a:spcBef>
                <a:spcPct val="20000"/>
              </a:spcBef>
              <a:buClr>
                <a:schemeClr val="tx2"/>
              </a:buClr>
            </a:pPr>
            <a:r>
              <a:rPr lang="en-US" altLang="zh-CN" sz="2400" b="1" dirty="0">
                <a:latin typeface="Arial" panose="020B0604020202020204" pitchFamily="34" charset="0"/>
                <a:ea typeface="宋体" panose="02010600030101010101" pitchFamily="2" charset="-122"/>
              </a:rPr>
              <a:t>     num = t1;</a:t>
            </a:r>
          </a:p>
          <a:p>
            <a:pPr marL="342900" lvl="0" indent="-342900">
              <a:lnSpc>
                <a:spcPct val="90000"/>
              </a:lnSpc>
              <a:spcBef>
                <a:spcPct val="20000"/>
              </a:spcBef>
              <a:buClr>
                <a:schemeClr val="tx2"/>
              </a:buClr>
            </a:pPr>
            <a:r>
              <a:rPr lang="en-US" altLang="zh-CN" sz="2400" b="1" dirty="0">
                <a:latin typeface="Arial" panose="020B0604020202020204" pitchFamily="34" charset="0"/>
                <a:ea typeface="宋体" panose="02010600030101010101" pitchFamily="2" charset="-122"/>
              </a:rPr>
              <a:t>	 …</a:t>
            </a:r>
          </a:p>
          <a:p>
            <a:pPr marL="342900" lvl="0" indent="-342900">
              <a:lnSpc>
                <a:spcPct val="90000"/>
              </a:lnSpc>
              <a:spcBef>
                <a:spcPct val="20000"/>
              </a:spcBef>
              <a:buClr>
                <a:schemeClr val="tx2"/>
              </a:buClr>
            </a:pPr>
            <a:endParaRPr lang="en-US" altLang="zh-CN" sz="2400" b="1" dirty="0">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2"/>
              </a:buClr>
            </a:pPr>
            <a:endParaRPr lang="en-US" altLang="zh-CN" sz="2400" b="1" dirty="0">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2"/>
              </a:buClr>
              <a:buFont typeface="Wingdings" panose="05000000000000000000" pitchFamily="2" charset="2"/>
              <a:buChar char="n"/>
            </a:pPr>
            <a:endParaRPr lang="en-US" altLang="zh-CN" sz="2400" b="1" dirty="0">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2"/>
              </a:buClr>
              <a:buFont typeface="Wingdings" panose="05000000000000000000" pitchFamily="2" charset="2"/>
              <a:buChar char="n"/>
            </a:pPr>
            <a:r>
              <a:rPr lang="zh-CN" altLang="en-US" sz="2400" b="1" dirty="0">
                <a:latin typeface="Arial" panose="020B0604020202020204" pitchFamily="34" charset="0"/>
                <a:ea typeface="宋体" panose="02010600030101010101" pitchFamily="2" charset="-122"/>
              </a:rPr>
              <a:t>高级处理器能够加速基本块的执行</a:t>
            </a:r>
            <a:endParaRPr lang="en-US" altLang="zh-CN" sz="2400" b="1" dirty="0">
              <a:latin typeface="Arial" panose="020B0604020202020204" pitchFamily="34"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42</a:t>
            </a:fld>
            <a:endParaRPr lang="en-AU" altLang="zh-CN" sz="1400" b="1" dirty="0">
              <a:ea typeface="宋体" panose="02010600030101010101" pitchFamily="2" charset="-122"/>
            </a:endParaRPr>
          </a:p>
        </p:txBody>
      </p:sp>
      <p:sp>
        <p:nvSpPr>
          <p:cNvPr id="78850"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更多的条件操作</a:t>
            </a:r>
            <a:endParaRPr lang="en-AU" altLang="zh-CN" dirty="0">
              <a:ea typeface="宋体" panose="02010600030101010101" pitchFamily="2" charset="-122"/>
            </a:endParaRPr>
          </a:p>
        </p:txBody>
      </p:sp>
      <p:sp>
        <p:nvSpPr>
          <p:cNvPr id="78851" name="Rectangle 3"/>
          <p:cNvSpPr>
            <a:spLocks noGrp="1"/>
          </p:cNvSpPr>
          <p:nvPr>
            <p:ph idx="1"/>
          </p:nvPr>
        </p:nvSpPr>
        <p:spPr>
          <a:ln/>
        </p:spPr>
        <p:txBody>
          <a:bodyPr wrap="square" lIns="91440" tIns="45720" rIns="91440" bIns="45720" anchor="t"/>
          <a:lstStyle/>
          <a:p>
            <a:pPr eaLnBrk="1" hangingPunct="1">
              <a:lnSpc>
                <a:spcPct val="90000"/>
              </a:lnSpc>
              <a:buClr>
                <a:schemeClr val="tx2"/>
              </a:buClr>
            </a:pPr>
            <a:r>
              <a:rPr lang="zh-CN" altLang="en-US" sz="2400" b="1" dirty="0">
                <a:ea typeface="宋体" panose="02010600030101010101" pitchFamily="2" charset="-122"/>
              </a:rPr>
              <a:t>如果条件为真置</a:t>
            </a:r>
            <a:r>
              <a:rPr lang="en-US" altLang="zh-CN" sz="2400" b="1" dirty="0">
                <a:ea typeface="宋体" panose="02010600030101010101" pitchFamily="2" charset="-122"/>
              </a:rPr>
              <a:t>1</a:t>
            </a:r>
            <a:r>
              <a:rPr lang="zh-CN" altLang="en-US" sz="2400" b="1" dirty="0">
                <a:ea typeface="宋体" panose="02010600030101010101" pitchFamily="2" charset="-122"/>
              </a:rPr>
              <a:t>，否则置</a:t>
            </a:r>
            <a:r>
              <a:rPr lang="en-US" altLang="zh-CN" sz="2400" b="1" dirty="0">
                <a:ea typeface="宋体" panose="02010600030101010101" pitchFamily="2" charset="-122"/>
              </a:rPr>
              <a:t>0 </a:t>
            </a:r>
          </a:p>
          <a:p>
            <a:pPr eaLnBrk="1" hangingPunct="1">
              <a:lnSpc>
                <a:spcPct val="90000"/>
              </a:lnSpc>
              <a:buClr>
                <a:schemeClr val="tx2"/>
              </a:buClr>
              <a:buNone/>
            </a:pPr>
            <a:endParaRPr lang="en-US" altLang="zh-CN" sz="2400" b="1" dirty="0">
              <a:ea typeface="宋体" panose="02010600030101010101" pitchFamily="2" charset="-122"/>
            </a:endParaRPr>
          </a:p>
          <a:p>
            <a:pPr eaLnBrk="1" hangingPunct="1">
              <a:lnSpc>
                <a:spcPct val="90000"/>
              </a:lnSpc>
              <a:buClr>
                <a:schemeClr val="tx2"/>
              </a:buClr>
            </a:pPr>
            <a:r>
              <a:rPr lang="en-US" altLang="zh-CN" sz="2400" b="1" dirty="0">
                <a:ea typeface="宋体" panose="02010600030101010101" pitchFamily="2" charset="-122"/>
              </a:rPr>
              <a:t>slt rd, rs, rt </a:t>
            </a:r>
            <a:r>
              <a:rPr lang="zh-CN" altLang="en-US" sz="2400" b="1" dirty="0">
                <a:ea typeface="宋体" panose="02010600030101010101" pitchFamily="2" charset="-122"/>
              </a:rPr>
              <a:t>小于则置位</a:t>
            </a:r>
            <a:endParaRPr lang="en-US" altLang="zh-CN" sz="2400" b="1" dirty="0">
              <a:ea typeface="宋体" panose="02010600030101010101" pitchFamily="2" charset="-122"/>
            </a:endParaRPr>
          </a:p>
          <a:p>
            <a:pPr lvl="1" eaLnBrk="1" hangingPunct="1">
              <a:lnSpc>
                <a:spcPct val="90000"/>
              </a:lnSpc>
              <a:buChar char="l"/>
            </a:pPr>
            <a:r>
              <a:rPr lang="en-US" altLang="zh-CN" sz="2400" dirty="0">
                <a:ea typeface="宋体" panose="02010600030101010101" pitchFamily="2" charset="-122"/>
              </a:rPr>
              <a:t>if (rs &lt; rt) rd = 1; else rd = 0;</a:t>
            </a:r>
          </a:p>
          <a:p>
            <a:pPr lvl="1" eaLnBrk="1" hangingPunct="1">
              <a:lnSpc>
                <a:spcPct val="90000"/>
              </a:lnSpc>
              <a:buNone/>
            </a:pPr>
            <a:endParaRPr lang="en-US" altLang="zh-CN" sz="2400" dirty="0">
              <a:ea typeface="宋体" panose="02010600030101010101" pitchFamily="2" charset="-122"/>
            </a:endParaRPr>
          </a:p>
          <a:p>
            <a:pPr eaLnBrk="1" hangingPunct="1">
              <a:lnSpc>
                <a:spcPct val="90000"/>
              </a:lnSpc>
              <a:buClr>
                <a:schemeClr val="tx2"/>
              </a:buClr>
            </a:pPr>
            <a:r>
              <a:rPr lang="en-US" altLang="zh-CN" sz="2400" b="1" dirty="0">
                <a:ea typeface="宋体" panose="02010600030101010101" pitchFamily="2" charset="-122"/>
              </a:rPr>
              <a:t>slti rt, rs, constant</a:t>
            </a:r>
          </a:p>
          <a:p>
            <a:pPr lvl="1" eaLnBrk="1" hangingPunct="1">
              <a:lnSpc>
                <a:spcPct val="90000"/>
              </a:lnSpc>
              <a:buChar char="l"/>
            </a:pPr>
            <a:r>
              <a:rPr lang="en-US" altLang="zh-CN" sz="2400" dirty="0">
                <a:ea typeface="宋体" panose="02010600030101010101" pitchFamily="2" charset="-122"/>
              </a:rPr>
              <a:t>if (rs &lt; constant) rt = 1; else rt = 0;</a:t>
            </a:r>
          </a:p>
          <a:p>
            <a:pPr lvl="1" eaLnBrk="1" hangingPunct="1">
              <a:lnSpc>
                <a:spcPct val="90000"/>
              </a:lnSpc>
              <a:buNone/>
            </a:pPr>
            <a:endParaRPr lang="en-US" altLang="zh-CN" sz="2400" dirty="0">
              <a:ea typeface="宋体" panose="02010600030101010101" pitchFamily="2" charset="-122"/>
            </a:endParaRPr>
          </a:p>
          <a:p>
            <a:pPr eaLnBrk="1" hangingPunct="1">
              <a:lnSpc>
                <a:spcPct val="90000"/>
              </a:lnSpc>
              <a:buClr>
                <a:schemeClr val="tx2"/>
              </a:buClr>
            </a:pPr>
            <a:r>
              <a:rPr lang="en-US" altLang="zh-CN" sz="2400" b="1" dirty="0">
                <a:ea typeface="宋体" panose="02010600030101010101" pitchFamily="2" charset="-122"/>
              </a:rPr>
              <a:t>beq, bne</a:t>
            </a:r>
            <a:r>
              <a:rPr lang="zh-CN" altLang="en-US" sz="2400" b="1" dirty="0">
                <a:ea typeface="宋体" panose="02010600030101010101" pitchFamily="2" charset="-122"/>
              </a:rPr>
              <a:t>可以和其他指令结合使用</a:t>
            </a:r>
            <a:endParaRPr lang="en-US" altLang="zh-CN" sz="2400" b="1" dirty="0">
              <a:ea typeface="宋体" panose="02010600030101010101" pitchFamily="2" charset="-122"/>
            </a:endParaRPr>
          </a:p>
          <a:p>
            <a:pPr lvl="1" eaLnBrk="1" hangingPunct="1">
              <a:buNone/>
            </a:pPr>
            <a:r>
              <a:rPr lang="en-US" altLang="zh-CN" sz="2400" dirty="0">
                <a:ea typeface="宋体" panose="02010600030101010101" pitchFamily="2" charset="-122"/>
              </a:rPr>
              <a:t>	</a:t>
            </a:r>
            <a:r>
              <a:rPr lang="en-US" altLang="zh-CN" sz="2400" dirty="0">
                <a:latin typeface="Lucida Console" panose="020B0609040504020204" pitchFamily="49" charset="0"/>
                <a:ea typeface="宋体" panose="02010600030101010101" pitchFamily="2" charset="-122"/>
              </a:rPr>
              <a:t>slt $t0, $s1, $s2  # if ($s1 &lt; $s2)</a:t>
            </a:r>
            <a:br>
              <a:rPr lang="en-US" altLang="zh-CN" sz="2400" dirty="0">
                <a:latin typeface="Lucida Console" panose="020B0609040504020204" pitchFamily="49" charset="0"/>
                <a:ea typeface="宋体" panose="02010600030101010101" pitchFamily="2" charset="-122"/>
              </a:rPr>
            </a:br>
            <a:r>
              <a:rPr lang="en-US" altLang="zh-CN" sz="2400" dirty="0">
                <a:latin typeface="Lucida Console" panose="020B0609040504020204" pitchFamily="49" charset="0"/>
                <a:ea typeface="宋体" panose="02010600030101010101" pitchFamily="2" charset="-122"/>
              </a:rPr>
              <a:t>bne $t0, $zero, L  #   branch to 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43</a:t>
            </a:fld>
            <a:endParaRPr lang="en-AU" altLang="zh-CN" sz="1400" b="1" dirty="0">
              <a:ea typeface="宋体" panose="02010600030101010101" pitchFamily="2" charset="-122"/>
            </a:endParaRPr>
          </a:p>
        </p:txBody>
      </p:sp>
      <p:sp>
        <p:nvSpPr>
          <p:cNvPr id="80898"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分支指令设计</a:t>
            </a:r>
            <a:endParaRPr lang="en-AU" altLang="zh-CN" dirty="0">
              <a:ea typeface="宋体" panose="02010600030101010101" pitchFamily="2" charset="-122"/>
            </a:endParaRPr>
          </a:p>
        </p:txBody>
      </p:sp>
      <p:sp>
        <p:nvSpPr>
          <p:cNvPr id="80899" name="Rectangle 3"/>
          <p:cNvSpPr>
            <a:spLocks noGrp="1"/>
          </p:cNvSpPr>
          <p:nvPr>
            <p:ph idx="1"/>
          </p:nvPr>
        </p:nvSpPr>
        <p:spPr>
          <a:ln/>
        </p:spPr>
        <p:txBody>
          <a:bodyPr wrap="square" lIns="91440" tIns="45720" rIns="91440" bIns="45720" anchor="t"/>
          <a:lstStyle/>
          <a:p>
            <a:pPr eaLnBrk="1" hangingPunct="1">
              <a:lnSpc>
                <a:spcPct val="90000"/>
              </a:lnSpc>
              <a:buClr>
                <a:schemeClr val="tx2"/>
              </a:buClr>
            </a:pPr>
            <a:r>
              <a:rPr lang="zh-CN" altLang="en-US" sz="2400" b="1" dirty="0">
                <a:ea typeface="宋体" panose="02010600030101010101" pitchFamily="2" charset="-122"/>
              </a:rPr>
              <a:t>为什么没有</a:t>
            </a:r>
            <a:r>
              <a:rPr lang="en-US" altLang="zh-CN" sz="2400" b="1" dirty="0">
                <a:ea typeface="宋体" panose="02010600030101010101" pitchFamily="2" charset="-122"/>
              </a:rPr>
              <a:t>blt, bge, </a:t>
            </a:r>
            <a:r>
              <a:rPr lang="zh-CN" altLang="en-US" sz="2400" b="1" dirty="0">
                <a:ea typeface="宋体" panose="02010600030101010101" pitchFamily="2" charset="-122"/>
              </a:rPr>
              <a:t>等指令</a:t>
            </a:r>
            <a:r>
              <a:rPr lang="en-US" altLang="zh-CN" sz="2400" b="1" dirty="0">
                <a:ea typeface="宋体" panose="02010600030101010101" pitchFamily="2" charset="-122"/>
              </a:rPr>
              <a:t>?</a:t>
            </a:r>
          </a:p>
          <a:p>
            <a:pPr eaLnBrk="1" hangingPunct="1">
              <a:lnSpc>
                <a:spcPct val="90000"/>
              </a:lnSpc>
              <a:buClr>
                <a:schemeClr val="tx2"/>
              </a:buClr>
            </a:pPr>
            <a:endParaRPr lang="en-US" altLang="zh-CN" sz="2400" b="1" dirty="0">
              <a:ea typeface="宋体" panose="02010600030101010101" pitchFamily="2" charset="-122"/>
            </a:endParaRPr>
          </a:p>
          <a:p>
            <a:pPr eaLnBrk="1" hangingPunct="1">
              <a:lnSpc>
                <a:spcPct val="90000"/>
              </a:lnSpc>
              <a:buClr>
                <a:schemeClr val="tx2"/>
              </a:buClr>
            </a:pPr>
            <a:r>
              <a:rPr lang="zh-CN" altLang="en-US" sz="2400" b="1" dirty="0">
                <a:ea typeface="宋体" panose="02010600030101010101" pitchFamily="2" charset="-122"/>
              </a:rPr>
              <a:t>硬件执行</a:t>
            </a:r>
            <a:r>
              <a:rPr lang="en-US" altLang="zh-CN" sz="2400" b="1" dirty="0">
                <a:ea typeface="宋体" panose="02010600030101010101" pitchFamily="2" charset="-122"/>
              </a:rPr>
              <a:t>&lt;, ≥, … </a:t>
            </a:r>
            <a:r>
              <a:rPr lang="zh-CN" altLang="en-US" sz="2400" b="1" dirty="0">
                <a:ea typeface="宋体" panose="02010600030101010101" pitchFamily="2" charset="-122"/>
              </a:rPr>
              <a:t>比</a:t>
            </a:r>
            <a:r>
              <a:rPr lang="en-US" altLang="zh-CN" sz="2400" b="1" dirty="0">
                <a:ea typeface="宋体" panose="02010600030101010101" pitchFamily="2" charset="-122"/>
              </a:rPr>
              <a:t> =, ≠</a:t>
            </a:r>
            <a:r>
              <a:rPr lang="zh-CN" altLang="en-US" sz="2400" b="1" dirty="0">
                <a:ea typeface="宋体" panose="02010600030101010101" pitchFamily="2" charset="-122"/>
              </a:rPr>
              <a:t>慢</a:t>
            </a:r>
            <a:endParaRPr lang="en-US" altLang="zh-CN" sz="2400" b="1"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指令中结合分支指令包含更多工作，需要更慢的时钟</a:t>
            </a:r>
            <a:r>
              <a:rPr lang="en-US" altLang="zh-CN" sz="2400" dirty="0">
                <a:ea typeface="宋体" panose="02010600030101010101" pitchFamily="2" charset="-122"/>
              </a:rPr>
              <a:t> </a:t>
            </a:r>
          </a:p>
          <a:p>
            <a:pPr lvl="1" eaLnBrk="1" hangingPunct="1">
              <a:lnSpc>
                <a:spcPct val="90000"/>
              </a:lnSpc>
              <a:buChar char="l"/>
            </a:pPr>
            <a:r>
              <a:rPr lang="zh-CN" altLang="en-US" sz="2400" dirty="0">
                <a:ea typeface="宋体" panose="02010600030101010101" pitchFamily="2" charset="-122"/>
              </a:rPr>
              <a:t>所有的指令都受到影响</a:t>
            </a:r>
            <a:r>
              <a:rPr lang="en-US" altLang="zh-CN" sz="2400" dirty="0">
                <a:ea typeface="宋体" panose="02010600030101010101" pitchFamily="2" charset="-122"/>
              </a:rPr>
              <a:t>!</a:t>
            </a:r>
          </a:p>
          <a:p>
            <a:pPr lvl="1" eaLnBrk="1" hangingPunct="1">
              <a:lnSpc>
                <a:spcPct val="90000"/>
              </a:lnSpc>
              <a:buNone/>
            </a:pPr>
            <a:endParaRPr lang="en-US" altLang="zh-CN" sz="2400" dirty="0">
              <a:ea typeface="宋体" panose="02010600030101010101" pitchFamily="2" charset="-122"/>
            </a:endParaRPr>
          </a:p>
          <a:p>
            <a:pPr eaLnBrk="1" hangingPunct="1">
              <a:lnSpc>
                <a:spcPct val="90000"/>
              </a:lnSpc>
              <a:buClr>
                <a:schemeClr val="tx2"/>
              </a:buClr>
            </a:pPr>
            <a:r>
              <a:rPr lang="en-US" altLang="zh-CN" sz="2400" b="1" dirty="0">
                <a:ea typeface="宋体" panose="02010600030101010101" pitchFamily="2" charset="-122"/>
              </a:rPr>
              <a:t>beq and bne </a:t>
            </a:r>
            <a:r>
              <a:rPr lang="zh-CN" altLang="en-US" sz="2400" b="1" dirty="0">
                <a:ea typeface="宋体" panose="02010600030101010101" pitchFamily="2" charset="-122"/>
              </a:rPr>
              <a:t>是较常用的</a:t>
            </a:r>
            <a:endParaRPr lang="en-US" altLang="zh-CN" sz="2400" b="1" dirty="0">
              <a:ea typeface="宋体" panose="02010600030101010101" pitchFamily="2" charset="-122"/>
            </a:endParaRPr>
          </a:p>
          <a:p>
            <a:pPr eaLnBrk="1" hangingPunct="1">
              <a:lnSpc>
                <a:spcPct val="90000"/>
              </a:lnSpc>
              <a:buClr>
                <a:schemeClr val="tx2"/>
              </a:buClr>
              <a:buNone/>
            </a:pPr>
            <a:endParaRPr lang="en-US" altLang="zh-CN" sz="2400" b="1" dirty="0">
              <a:ea typeface="宋体" panose="02010600030101010101" pitchFamily="2" charset="-122"/>
            </a:endParaRPr>
          </a:p>
          <a:p>
            <a:pPr eaLnBrk="1" hangingPunct="1">
              <a:lnSpc>
                <a:spcPct val="90000"/>
              </a:lnSpc>
              <a:buClr>
                <a:schemeClr val="tx2"/>
              </a:buClr>
            </a:pPr>
            <a:r>
              <a:rPr lang="zh-CN" altLang="en-US" sz="2400" b="1" dirty="0">
                <a:ea typeface="宋体" panose="02010600030101010101" pitchFamily="2" charset="-122"/>
              </a:rPr>
              <a:t>这是一个很好的设计折中方案</a:t>
            </a:r>
            <a:endParaRPr lang="en-US" altLang="zh-CN" sz="2400" b="1" dirty="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44</a:t>
            </a:fld>
            <a:endParaRPr lang="en-AU" altLang="zh-CN" sz="1400" b="1" dirty="0">
              <a:ea typeface="宋体" panose="02010600030101010101" pitchFamily="2" charset="-122"/>
            </a:endParaRPr>
          </a:p>
        </p:txBody>
      </p:sp>
      <p:sp>
        <p:nvSpPr>
          <p:cNvPr id="76803" name="Rectangle 2"/>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有符号数</a:t>
            </a:r>
            <a:r>
              <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 vs. </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无符号数</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82947" name="Rectangle 3"/>
          <p:cNvSpPr>
            <a:spLocks noGrp="1"/>
          </p:cNvSpPr>
          <p:nvPr>
            <p:ph idx="1"/>
          </p:nvPr>
        </p:nvSpPr>
        <p:spPr>
          <a:ln/>
        </p:spPr>
        <p:txBody>
          <a:bodyPr wrap="square" lIns="91440" tIns="45720" rIns="91440" bIns="45720" anchor="t"/>
          <a:lstStyle/>
          <a:p>
            <a:pPr eaLnBrk="1" hangingPunct="1"/>
            <a:r>
              <a:rPr lang="zh-CN" altLang="en-US" dirty="0">
                <a:ea typeface="宋体" panose="02010600030101010101" pitchFamily="2" charset="-122"/>
              </a:rPr>
              <a:t>有符号数比较</a:t>
            </a:r>
            <a:r>
              <a:rPr lang="en-AU" altLang="zh-CN" dirty="0">
                <a:ea typeface="宋体" panose="02010600030101010101" pitchFamily="2" charset="-122"/>
              </a:rPr>
              <a:t>: </a:t>
            </a:r>
            <a:r>
              <a:rPr lang="en-AU" altLang="zh-CN" dirty="0">
                <a:latin typeface="Lucida Console" panose="020B0609040504020204" pitchFamily="49" charset="0"/>
                <a:ea typeface="宋体" panose="02010600030101010101" pitchFamily="2" charset="-122"/>
              </a:rPr>
              <a:t>slt</a:t>
            </a:r>
            <a:r>
              <a:rPr lang="en-AU" altLang="zh-CN" dirty="0">
                <a:ea typeface="宋体" panose="02010600030101010101" pitchFamily="2" charset="-122"/>
              </a:rPr>
              <a:t>, </a:t>
            </a:r>
            <a:r>
              <a:rPr lang="en-AU" altLang="zh-CN" dirty="0">
                <a:latin typeface="Lucida Console" panose="020B0609040504020204" pitchFamily="49" charset="0"/>
                <a:ea typeface="宋体" panose="02010600030101010101" pitchFamily="2" charset="-122"/>
              </a:rPr>
              <a:t>slti</a:t>
            </a:r>
          </a:p>
          <a:p>
            <a:pPr eaLnBrk="1" hangingPunct="1"/>
            <a:r>
              <a:rPr lang="zh-CN" altLang="en-US" dirty="0">
                <a:ea typeface="宋体" panose="02010600030101010101" pitchFamily="2" charset="-122"/>
              </a:rPr>
              <a:t>无符号数比较</a:t>
            </a:r>
            <a:r>
              <a:rPr lang="en-AU" altLang="zh-CN" dirty="0">
                <a:ea typeface="宋体" panose="02010600030101010101" pitchFamily="2" charset="-122"/>
              </a:rPr>
              <a:t>: </a:t>
            </a:r>
            <a:r>
              <a:rPr lang="en-AU" altLang="zh-CN" dirty="0">
                <a:latin typeface="Lucida Console" panose="020B0609040504020204" pitchFamily="49" charset="0"/>
                <a:ea typeface="宋体" panose="02010600030101010101" pitchFamily="2" charset="-122"/>
              </a:rPr>
              <a:t>sltu</a:t>
            </a:r>
            <a:r>
              <a:rPr lang="en-AU" altLang="zh-CN" dirty="0">
                <a:ea typeface="宋体" panose="02010600030101010101" pitchFamily="2" charset="-122"/>
              </a:rPr>
              <a:t>, </a:t>
            </a:r>
            <a:r>
              <a:rPr lang="en-AU" altLang="zh-CN" dirty="0">
                <a:latin typeface="Lucida Console" panose="020B0609040504020204" pitchFamily="49" charset="0"/>
                <a:ea typeface="宋体" panose="02010600030101010101" pitchFamily="2" charset="-122"/>
              </a:rPr>
              <a:t>sltui</a:t>
            </a:r>
          </a:p>
          <a:p>
            <a:pPr eaLnBrk="1" hangingPunct="1"/>
            <a:r>
              <a:rPr lang="en-AU" altLang="zh-CN" dirty="0">
                <a:ea typeface="宋体" panose="02010600030101010101" pitchFamily="2" charset="-122"/>
              </a:rPr>
              <a:t>Example</a:t>
            </a:r>
          </a:p>
          <a:p>
            <a:pPr lvl="1" eaLnBrk="1" hangingPunct="1"/>
            <a:r>
              <a:rPr lang="en-AU" altLang="zh-CN" dirty="0">
                <a:ea typeface="宋体" panose="02010600030101010101" pitchFamily="2" charset="-122"/>
              </a:rPr>
              <a:t>$s0 = </a:t>
            </a:r>
            <a:r>
              <a:rPr lang="en-AU" altLang="zh-CN" sz="2400" dirty="0">
                <a:ea typeface="宋体" panose="02010600030101010101" pitchFamily="2" charset="-122"/>
              </a:rPr>
              <a:t>1111 1111 1111 1111 1111 1111 1111 1111</a:t>
            </a:r>
          </a:p>
          <a:p>
            <a:pPr lvl="1" eaLnBrk="1" hangingPunct="1"/>
            <a:r>
              <a:rPr lang="en-AU" altLang="zh-CN" dirty="0">
                <a:ea typeface="宋体" panose="02010600030101010101" pitchFamily="2" charset="-122"/>
              </a:rPr>
              <a:t>$s1 = </a:t>
            </a:r>
            <a:r>
              <a:rPr lang="en-AU" altLang="zh-CN" sz="2400" dirty="0">
                <a:ea typeface="宋体" panose="02010600030101010101" pitchFamily="2" charset="-122"/>
              </a:rPr>
              <a:t>0000 0000 0000 0000 0000 0000 0000 0001</a:t>
            </a:r>
          </a:p>
          <a:p>
            <a:pPr lvl="1" eaLnBrk="1" hangingPunct="1"/>
            <a:r>
              <a:rPr lang="en-AU" altLang="zh-CN" dirty="0">
                <a:latin typeface="Lucida Console" panose="020B0609040504020204" pitchFamily="49" charset="0"/>
                <a:ea typeface="宋体" panose="02010600030101010101" pitchFamily="2" charset="-122"/>
              </a:rPr>
              <a:t>slt  $t0, $s0, $s1  # signed</a:t>
            </a:r>
          </a:p>
          <a:p>
            <a:pPr lvl="2" eaLnBrk="1" hangingPunct="1"/>
            <a:r>
              <a:rPr lang="en-AU" altLang="zh-CN" dirty="0">
                <a:ea typeface="宋体" panose="02010600030101010101" pitchFamily="2" charset="-122"/>
              </a:rPr>
              <a:t>–1 &lt; +1 </a:t>
            </a:r>
            <a:r>
              <a:rPr lang="en-AU" altLang="zh-CN" dirty="0">
                <a:ea typeface="宋体" panose="02010600030101010101" pitchFamily="2" charset="-122"/>
                <a:sym typeface="Symbol" panose="05050102010706020507" pitchFamily="18" charset="2"/>
              </a:rPr>
              <a:t> $t0 = 1</a:t>
            </a:r>
          </a:p>
          <a:p>
            <a:pPr lvl="1" eaLnBrk="1" hangingPunct="1"/>
            <a:r>
              <a:rPr lang="en-AU" altLang="zh-CN" dirty="0">
                <a:latin typeface="Lucida Console" panose="020B0609040504020204" pitchFamily="49" charset="0"/>
                <a:ea typeface="宋体" panose="02010600030101010101" pitchFamily="2" charset="-122"/>
                <a:sym typeface="Symbol" panose="05050102010706020507" pitchFamily="18" charset="2"/>
              </a:rPr>
              <a:t>sltu $t0, $s0, $s1  # unsigned</a:t>
            </a:r>
          </a:p>
          <a:p>
            <a:pPr lvl="2" eaLnBrk="1" hangingPunct="1"/>
            <a:r>
              <a:rPr lang="en-US" altLang="zh-CN" dirty="0">
                <a:ea typeface="宋体" panose="02010600030101010101" pitchFamily="2" charset="-122"/>
              </a:rPr>
              <a:t>+4,294,967,295 &gt; +1 </a:t>
            </a:r>
            <a:r>
              <a:rPr lang="en-AU" altLang="zh-CN" dirty="0">
                <a:ea typeface="宋体" panose="02010600030101010101" pitchFamily="2" charset="-122"/>
                <a:sym typeface="Symbol" panose="05050102010706020507" pitchFamily="18" charset="2"/>
              </a:rPr>
              <a:t> $t0 = 0</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对应课后练习</a:t>
            </a:r>
            <a:endParaRPr lang="zh-CN" altLang="en-US" dirty="0"/>
          </a:p>
        </p:txBody>
      </p:sp>
      <p:sp>
        <p:nvSpPr>
          <p:cNvPr id="3" name="内容占位符 2"/>
          <p:cNvSpPr>
            <a:spLocks noGrp="1"/>
          </p:cNvSpPr>
          <p:nvPr>
            <p:ph idx="1"/>
          </p:nvPr>
        </p:nvSpPr>
        <p:spPr/>
        <p:txBody>
          <a:bodyPr/>
          <a:lstStyle/>
          <a:p>
            <a:r>
              <a:rPr lang="zh-CN" altLang="zh-CN" dirty="0"/>
              <a:t>决策</a:t>
            </a:r>
            <a:r>
              <a:rPr lang="zh-CN" altLang="zh-CN" dirty="0" smtClean="0"/>
              <a:t>指令</a:t>
            </a:r>
            <a:r>
              <a:rPr lang="zh-CN" altLang="en-US" dirty="0" smtClean="0"/>
              <a:t>（</a:t>
            </a:r>
            <a:r>
              <a:rPr lang="en-US" altLang="zh-CN" dirty="0" smtClean="0"/>
              <a:t>P114</a:t>
            </a:r>
            <a:r>
              <a:rPr lang="zh-CN" altLang="en-US" dirty="0" smtClean="0"/>
              <a:t>）</a:t>
            </a:r>
            <a:endParaRPr lang="en-US" altLang="zh-CN" dirty="0" smtClean="0"/>
          </a:p>
          <a:p>
            <a:r>
              <a:rPr lang="en-US" altLang="zh-CN" dirty="0" smtClean="0"/>
              <a:t>2.26</a:t>
            </a:r>
          </a:p>
          <a:p>
            <a:r>
              <a:rPr lang="en-US" altLang="zh-CN" dirty="0" smtClean="0"/>
              <a:t>2.27</a:t>
            </a:r>
            <a:endParaRPr lang="zh-CN" altLang="en-US" dirty="0"/>
          </a:p>
        </p:txBody>
      </p:sp>
    </p:spTree>
    <p:extLst>
      <p:ext uri="{BB962C8B-B14F-4D97-AF65-F5344CB8AC3E}">
        <p14:creationId xmlns:p14="http://schemas.microsoft.com/office/powerpoint/2010/main" val="16454670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46</a:t>
            </a:fld>
            <a:endParaRPr lang="en-AU" altLang="zh-CN" sz="1400" b="1" dirty="0">
              <a:ea typeface="宋体" panose="02010600030101010101" pitchFamily="2" charset="-122"/>
            </a:endParaRPr>
          </a:p>
        </p:txBody>
      </p:sp>
      <p:sp>
        <p:nvSpPr>
          <p:cNvPr id="84994"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过程调用</a:t>
            </a:r>
            <a:endParaRPr lang="en-AU" altLang="zh-CN" dirty="0">
              <a:ea typeface="宋体" panose="02010600030101010101" pitchFamily="2" charset="-122"/>
            </a:endParaRPr>
          </a:p>
        </p:txBody>
      </p:sp>
      <p:sp>
        <p:nvSpPr>
          <p:cNvPr id="84995" name="Text Box 4"/>
          <p:cNvSpPr txBox="1"/>
          <p:nvPr/>
        </p:nvSpPr>
        <p:spPr>
          <a:xfrm rot="5400000">
            <a:off x="6262688" y="2509838"/>
            <a:ext cx="53911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chemeClr val="folHlink"/>
                </a:solidFill>
                <a:latin typeface="Arial" panose="020B0604020202020204" pitchFamily="34" charset="0"/>
                <a:ea typeface="宋体" panose="02010600030101010101" pitchFamily="2" charset="-122"/>
              </a:rPr>
              <a:t>§2.8 Supporting Procedures in Computer Hardware</a:t>
            </a:r>
          </a:p>
        </p:txBody>
      </p:sp>
      <p:sp>
        <p:nvSpPr>
          <p:cNvPr id="84996" name="Rectangle 3"/>
          <p:cNvSpPr>
            <a:spLocks noGrp="1"/>
          </p:cNvSpPr>
          <p:nvPr>
            <p:ph idx="1"/>
          </p:nvPr>
        </p:nvSpPr>
        <p:spPr>
          <a:xfrm>
            <a:off x="571500" y="1285875"/>
            <a:ext cx="8143875" cy="3929063"/>
          </a:xfrm>
          <a:ln/>
        </p:spPr>
        <p:txBody>
          <a:bodyPr wrap="square" lIns="91440" tIns="45720" rIns="91440" bIns="45720" anchor="t"/>
          <a:lstStyle/>
          <a:p>
            <a:pPr eaLnBrk="1" hangingPunct="1">
              <a:lnSpc>
                <a:spcPct val="90000"/>
              </a:lnSpc>
              <a:buClr>
                <a:schemeClr val="tx2"/>
              </a:buClr>
            </a:pPr>
            <a:r>
              <a:rPr lang="zh-CN" altLang="en-US" sz="2800" b="1" dirty="0">
                <a:ea typeface="宋体" panose="02010600030101010101" pitchFamily="2" charset="-122"/>
              </a:rPr>
              <a:t>遵循步骤</a:t>
            </a:r>
            <a:endParaRPr lang="en-US" altLang="zh-CN" sz="2800" b="1" dirty="0">
              <a:ea typeface="宋体" panose="02010600030101010101" pitchFamily="2" charset="-122"/>
            </a:endParaRPr>
          </a:p>
          <a:p>
            <a:pPr marL="990600" lvl="1" indent="-533400" eaLnBrk="1" hangingPunct="1">
              <a:buAutoNum type="arabicPeriod"/>
            </a:pPr>
            <a:r>
              <a:rPr lang="zh-CN" altLang="en-US" sz="2400" b="1" dirty="0">
                <a:ea typeface="宋体" panose="02010600030101010101" pitchFamily="2" charset="-122"/>
              </a:rPr>
              <a:t>将</a:t>
            </a:r>
            <a:r>
              <a:rPr lang="zh-CN" altLang="en-US" sz="2400" b="1" dirty="0">
                <a:solidFill>
                  <a:srgbClr val="FF0000"/>
                </a:solidFill>
                <a:ea typeface="宋体" panose="02010600030101010101" pitchFamily="2" charset="-122"/>
              </a:rPr>
              <a:t>参数</a:t>
            </a:r>
            <a:r>
              <a:rPr lang="zh-CN" altLang="en-US" sz="2400" b="1" dirty="0">
                <a:ea typeface="宋体" panose="02010600030101010101" pitchFamily="2" charset="-122"/>
              </a:rPr>
              <a:t>放在过程可以访问的</a:t>
            </a:r>
            <a:r>
              <a:rPr lang="zh-CN" altLang="en-US" sz="2400" b="1" dirty="0">
                <a:solidFill>
                  <a:srgbClr val="FF0000"/>
                </a:solidFill>
                <a:ea typeface="宋体" panose="02010600030101010101" pitchFamily="2" charset="-122"/>
              </a:rPr>
              <a:t>寄存器</a:t>
            </a:r>
            <a:r>
              <a:rPr lang="zh-CN" altLang="en-US" sz="2400" b="1" dirty="0">
                <a:ea typeface="宋体" panose="02010600030101010101" pitchFamily="2" charset="-122"/>
              </a:rPr>
              <a:t>里</a:t>
            </a:r>
            <a:endParaRPr lang="en-US" altLang="zh-CN" sz="2400" b="1" dirty="0">
              <a:ea typeface="宋体" panose="02010600030101010101" pitchFamily="2" charset="-122"/>
            </a:endParaRPr>
          </a:p>
          <a:p>
            <a:pPr marL="990600" lvl="1" indent="-533400" eaLnBrk="1" hangingPunct="1">
              <a:buAutoNum type="arabicPeriod"/>
            </a:pPr>
            <a:r>
              <a:rPr lang="zh-CN" altLang="en-US" sz="2400" b="1" dirty="0">
                <a:ea typeface="宋体" panose="02010600030101010101" pitchFamily="2" charset="-122"/>
              </a:rPr>
              <a:t>将</a:t>
            </a:r>
            <a:r>
              <a:rPr lang="zh-CN" altLang="en-US" sz="2400" b="1" dirty="0">
                <a:solidFill>
                  <a:srgbClr val="FF0000"/>
                </a:solidFill>
                <a:ea typeface="宋体" panose="02010600030101010101" pitchFamily="2" charset="-122"/>
              </a:rPr>
              <a:t>控制权转移</a:t>
            </a:r>
            <a:r>
              <a:rPr lang="zh-CN" altLang="en-US" sz="2400" b="1" dirty="0">
                <a:ea typeface="宋体" panose="02010600030101010101" pitchFamily="2" charset="-122"/>
              </a:rPr>
              <a:t>给过程</a:t>
            </a:r>
            <a:endParaRPr lang="en-US" altLang="zh-CN" sz="2400" b="1" dirty="0">
              <a:ea typeface="宋体" panose="02010600030101010101" pitchFamily="2" charset="-122"/>
            </a:endParaRPr>
          </a:p>
          <a:p>
            <a:pPr marL="990600" lvl="1" indent="-533400" eaLnBrk="1" hangingPunct="1">
              <a:buAutoNum type="arabicPeriod"/>
            </a:pPr>
            <a:r>
              <a:rPr lang="zh-CN" altLang="en-US" sz="2400" b="1" dirty="0">
                <a:ea typeface="宋体" panose="02010600030101010101" pitchFamily="2" charset="-122"/>
              </a:rPr>
              <a:t>获得过程所需要的</a:t>
            </a:r>
            <a:r>
              <a:rPr lang="zh-CN" altLang="en-US" sz="2400" b="1" dirty="0">
                <a:solidFill>
                  <a:srgbClr val="FF0000"/>
                </a:solidFill>
                <a:ea typeface="宋体" panose="02010600030101010101" pitchFamily="2" charset="-122"/>
              </a:rPr>
              <a:t>存储资源</a:t>
            </a:r>
            <a:endParaRPr lang="en-US" altLang="zh-CN" sz="2400" b="1" dirty="0">
              <a:solidFill>
                <a:srgbClr val="FF0000"/>
              </a:solidFill>
              <a:ea typeface="宋体" panose="02010600030101010101" pitchFamily="2" charset="-122"/>
            </a:endParaRPr>
          </a:p>
          <a:p>
            <a:pPr marL="990600" lvl="1" indent="-533400" eaLnBrk="1" hangingPunct="1">
              <a:buAutoNum type="arabicPeriod"/>
            </a:pPr>
            <a:r>
              <a:rPr lang="zh-CN" altLang="en-US" sz="2400" b="1" dirty="0">
                <a:solidFill>
                  <a:srgbClr val="FF0000"/>
                </a:solidFill>
                <a:ea typeface="宋体" panose="02010600030101010101" pitchFamily="2" charset="-122"/>
              </a:rPr>
              <a:t>执行</a:t>
            </a:r>
            <a:r>
              <a:rPr lang="zh-CN" altLang="en-US" sz="2400" b="1" dirty="0">
                <a:ea typeface="宋体" panose="02010600030101010101" pitchFamily="2" charset="-122"/>
              </a:rPr>
              <a:t>过程的操作</a:t>
            </a:r>
            <a:endParaRPr lang="en-US" altLang="zh-CN" sz="2400" b="1" dirty="0">
              <a:ea typeface="宋体" panose="02010600030101010101" pitchFamily="2" charset="-122"/>
            </a:endParaRPr>
          </a:p>
          <a:p>
            <a:pPr marL="990600" lvl="1" indent="-533400" eaLnBrk="1" hangingPunct="1">
              <a:buAutoNum type="arabicPeriod"/>
            </a:pPr>
            <a:r>
              <a:rPr lang="zh-CN" altLang="en-US" sz="2400" b="1" dirty="0">
                <a:ea typeface="宋体" panose="02010600030101010101" pitchFamily="2" charset="-122"/>
              </a:rPr>
              <a:t>将</a:t>
            </a:r>
            <a:r>
              <a:rPr lang="zh-CN" altLang="en-US" sz="2400" b="1" dirty="0">
                <a:solidFill>
                  <a:srgbClr val="FF0000"/>
                </a:solidFill>
                <a:ea typeface="宋体" panose="02010600030101010101" pitchFamily="2" charset="-122"/>
              </a:rPr>
              <a:t>结果</a:t>
            </a:r>
            <a:r>
              <a:rPr lang="zh-CN" altLang="en-US" sz="2400" b="1" dirty="0">
                <a:ea typeface="宋体" panose="02010600030101010101" pitchFamily="2" charset="-122"/>
              </a:rPr>
              <a:t>的值放在调用程序可以访问到的</a:t>
            </a:r>
            <a:r>
              <a:rPr lang="zh-CN" altLang="en-US" sz="2400" b="1" dirty="0">
                <a:solidFill>
                  <a:srgbClr val="FF0000"/>
                </a:solidFill>
                <a:ea typeface="宋体" panose="02010600030101010101" pitchFamily="2" charset="-122"/>
              </a:rPr>
              <a:t>寄存器</a:t>
            </a:r>
            <a:endParaRPr lang="en-US" altLang="zh-CN" sz="2400" b="1" dirty="0">
              <a:solidFill>
                <a:srgbClr val="FF0000"/>
              </a:solidFill>
              <a:ea typeface="宋体" panose="02010600030101010101" pitchFamily="2" charset="-122"/>
            </a:endParaRPr>
          </a:p>
          <a:p>
            <a:pPr marL="990600" lvl="1" indent="-533400" eaLnBrk="1" hangingPunct="1">
              <a:buAutoNum type="arabicPeriod"/>
            </a:pPr>
            <a:r>
              <a:rPr lang="zh-CN" altLang="en-US" sz="2400" b="1" dirty="0">
                <a:ea typeface="宋体" panose="02010600030101010101" pitchFamily="2" charset="-122"/>
              </a:rPr>
              <a:t>将</a:t>
            </a:r>
            <a:r>
              <a:rPr lang="zh-CN" altLang="en-US" sz="2400" b="1" dirty="0">
                <a:solidFill>
                  <a:srgbClr val="FF0000"/>
                </a:solidFill>
                <a:ea typeface="宋体" panose="02010600030101010101" pitchFamily="2" charset="-122"/>
              </a:rPr>
              <a:t>控制权返回</a:t>
            </a:r>
            <a:r>
              <a:rPr lang="zh-CN" altLang="en-US" sz="2400" b="1" dirty="0">
                <a:ea typeface="宋体" panose="02010600030101010101" pitchFamily="2" charset="-122"/>
              </a:rPr>
              <a:t>到调用点</a:t>
            </a:r>
            <a:endParaRPr lang="en-US" altLang="zh-CN" sz="24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47</a:t>
            </a:fld>
            <a:endParaRPr lang="en-AU" altLang="zh-CN" sz="1400" b="1" dirty="0">
              <a:ea typeface="宋体" panose="02010600030101010101" pitchFamily="2" charset="-122"/>
            </a:endParaRPr>
          </a:p>
        </p:txBody>
      </p:sp>
      <p:sp>
        <p:nvSpPr>
          <p:cNvPr id="87042" name="Rectangle 2"/>
          <p:cNvSpPr>
            <a:spLocks noGrp="1"/>
          </p:cNvSpPr>
          <p:nvPr>
            <p:ph type="title"/>
          </p:nvPr>
        </p:nvSpPr>
        <p:spPr>
          <a:ln/>
        </p:spPr>
        <p:txBody>
          <a:bodyPr wrap="square" lIns="91440" tIns="45720" rIns="91440" bIns="45720" anchor="b">
            <a:spAutoFit/>
          </a:bodyPr>
          <a:lstStyle/>
          <a:p>
            <a:pPr eaLnBrk="1" hangingPunct="1"/>
            <a:r>
              <a:rPr lang="en-US" altLang="zh-CN" dirty="0">
                <a:ea typeface="宋体" panose="02010600030101010101" pitchFamily="2" charset="-122"/>
              </a:rPr>
              <a:t>Register Usage</a:t>
            </a:r>
            <a:endParaRPr lang="en-AU" altLang="zh-CN" dirty="0">
              <a:ea typeface="宋体" panose="02010600030101010101" pitchFamily="2" charset="-122"/>
            </a:endParaRPr>
          </a:p>
        </p:txBody>
      </p:sp>
      <p:sp>
        <p:nvSpPr>
          <p:cNvPr id="87043" name="Rectangle 3"/>
          <p:cNvSpPr>
            <a:spLocks noGrp="1"/>
          </p:cNvSpPr>
          <p:nvPr>
            <p:ph idx="1"/>
          </p:nvPr>
        </p:nvSpPr>
        <p:spPr>
          <a:ln/>
        </p:spPr>
        <p:txBody>
          <a:bodyPr wrap="square" lIns="91440" tIns="45720" rIns="91440" bIns="45720" anchor="t"/>
          <a:lstStyle/>
          <a:p>
            <a:pPr eaLnBrk="1" hangingPunct="1">
              <a:lnSpc>
                <a:spcPct val="90000"/>
              </a:lnSpc>
              <a:buClr>
                <a:schemeClr val="tx2"/>
              </a:buClr>
            </a:pPr>
            <a:r>
              <a:rPr lang="en-US" altLang="zh-CN" sz="2400" b="1" dirty="0">
                <a:ea typeface="宋体" panose="02010600030101010101" pitchFamily="2" charset="-122"/>
              </a:rPr>
              <a:t>$a0 – $a3: </a:t>
            </a:r>
            <a:r>
              <a:rPr lang="zh-CN" altLang="en-US" sz="2400" b="1" dirty="0">
                <a:ea typeface="宋体" panose="02010600030101010101" pitchFamily="2" charset="-122"/>
              </a:rPr>
              <a:t>传递参数</a:t>
            </a:r>
            <a:r>
              <a:rPr lang="en-US" altLang="zh-CN" sz="2400" b="1" dirty="0">
                <a:ea typeface="宋体" panose="02010600030101010101" pitchFamily="2" charset="-122"/>
              </a:rPr>
              <a:t>(reg’s 4 – 7)</a:t>
            </a:r>
          </a:p>
          <a:p>
            <a:pPr eaLnBrk="1" hangingPunct="1">
              <a:lnSpc>
                <a:spcPct val="90000"/>
              </a:lnSpc>
              <a:buClr>
                <a:schemeClr val="tx2"/>
              </a:buClr>
            </a:pPr>
            <a:r>
              <a:rPr lang="en-US" altLang="zh-CN" sz="2400" b="1" dirty="0">
                <a:ea typeface="宋体" panose="02010600030101010101" pitchFamily="2" charset="-122"/>
              </a:rPr>
              <a:t>$v0, $v1: </a:t>
            </a:r>
            <a:r>
              <a:rPr lang="zh-CN" altLang="en-US" sz="2400" b="1" dirty="0">
                <a:ea typeface="宋体" panose="02010600030101010101" pitchFamily="2" charset="-122"/>
              </a:rPr>
              <a:t>返回结果值</a:t>
            </a:r>
            <a:r>
              <a:rPr lang="en-US" altLang="zh-CN" sz="2400" b="1" dirty="0">
                <a:ea typeface="宋体" panose="02010600030101010101" pitchFamily="2" charset="-122"/>
              </a:rPr>
              <a:t>(reg’s 2 and 3)</a:t>
            </a:r>
          </a:p>
          <a:p>
            <a:pPr eaLnBrk="1" hangingPunct="1">
              <a:lnSpc>
                <a:spcPct val="90000"/>
              </a:lnSpc>
              <a:buClr>
                <a:schemeClr val="tx2"/>
              </a:buClr>
            </a:pPr>
            <a:r>
              <a:rPr lang="en-US" altLang="zh-CN" sz="2400" b="1" dirty="0">
                <a:ea typeface="宋体" panose="02010600030101010101" pitchFamily="2" charset="-122"/>
              </a:rPr>
              <a:t>$t0 – $t9: </a:t>
            </a:r>
            <a:r>
              <a:rPr lang="zh-CN" altLang="en-US" sz="2400" b="1" dirty="0">
                <a:ea typeface="宋体" panose="02010600030101010101" pitchFamily="2" charset="-122"/>
              </a:rPr>
              <a:t>临时寄存器</a:t>
            </a:r>
            <a:endParaRPr lang="en-US" altLang="zh-CN" sz="2400" b="1"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可以被调用者改写</a:t>
            </a:r>
            <a:endParaRPr lang="en-US" altLang="zh-CN" sz="2400" dirty="0">
              <a:ea typeface="宋体" panose="02010600030101010101" pitchFamily="2" charset="-122"/>
            </a:endParaRPr>
          </a:p>
          <a:p>
            <a:pPr eaLnBrk="1" hangingPunct="1">
              <a:lnSpc>
                <a:spcPct val="90000"/>
              </a:lnSpc>
              <a:buClr>
                <a:schemeClr val="tx2"/>
              </a:buClr>
            </a:pPr>
            <a:r>
              <a:rPr lang="en-US" altLang="zh-CN" sz="2400" b="1" dirty="0">
                <a:ea typeface="宋体" panose="02010600030101010101" pitchFamily="2" charset="-122"/>
              </a:rPr>
              <a:t>$s0 – $s7: </a:t>
            </a:r>
            <a:r>
              <a:rPr lang="zh-CN" altLang="en-US" sz="2400" b="1" dirty="0" smtClean="0">
                <a:ea typeface="宋体" panose="02010600030101010101" pitchFamily="2" charset="-122"/>
              </a:rPr>
              <a:t>保存寄存器（</a:t>
            </a:r>
            <a:r>
              <a:rPr lang="en-US" altLang="zh-CN" sz="2400" b="1" dirty="0" smtClean="0">
                <a:ea typeface="宋体" panose="02010600030101010101" pitchFamily="2" charset="-122"/>
              </a:rPr>
              <a:t>saved</a:t>
            </a:r>
            <a:r>
              <a:rPr lang="zh-CN" altLang="en-US" sz="2400" b="1" dirty="0" smtClean="0">
                <a:ea typeface="宋体" panose="02010600030101010101" pitchFamily="2" charset="-122"/>
              </a:rPr>
              <a:t>）</a:t>
            </a:r>
            <a:endParaRPr lang="en-US" altLang="zh-CN" sz="2400" b="1"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必须被</a:t>
            </a:r>
            <a:r>
              <a:rPr lang="zh-CN" altLang="en-US" sz="2400" b="1" dirty="0">
                <a:solidFill>
                  <a:srgbClr val="FF0000"/>
                </a:solidFill>
                <a:ea typeface="宋体" panose="02010600030101010101" pitchFamily="2" charset="-122"/>
              </a:rPr>
              <a:t>调用者</a:t>
            </a:r>
            <a:r>
              <a:rPr lang="zh-CN" altLang="en-US" sz="2400" dirty="0">
                <a:ea typeface="宋体" panose="02010600030101010101" pitchFamily="2" charset="-122"/>
              </a:rPr>
              <a:t>保存和恢复</a:t>
            </a:r>
            <a:endParaRPr lang="en-US" altLang="zh-CN" sz="2400" dirty="0">
              <a:ea typeface="宋体" panose="02010600030101010101" pitchFamily="2" charset="-122"/>
            </a:endParaRPr>
          </a:p>
          <a:p>
            <a:pPr eaLnBrk="1" hangingPunct="1">
              <a:lnSpc>
                <a:spcPct val="90000"/>
              </a:lnSpc>
              <a:buClr>
                <a:schemeClr val="tx2"/>
              </a:buClr>
            </a:pPr>
            <a:r>
              <a:rPr lang="en-US" altLang="zh-CN" sz="2400" b="1" dirty="0">
                <a:ea typeface="宋体" panose="02010600030101010101" pitchFamily="2" charset="-122"/>
              </a:rPr>
              <a:t>$gp: </a:t>
            </a:r>
            <a:r>
              <a:rPr lang="zh-CN" altLang="en-US" sz="2400" b="1" dirty="0">
                <a:ea typeface="宋体" panose="02010600030101010101" pitchFamily="2" charset="-122"/>
              </a:rPr>
              <a:t>静态数据的全局指针寄存器</a:t>
            </a:r>
            <a:r>
              <a:rPr lang="en-US" altLang="zh-CN" sz="2400" b="1" dirty="0">
                <a:ea typeface="宋体" panose="02010600030101010101" pitchFamily="2" charset="-122"/>
              </a:rPr>
              <a:t> (reg 28)</a:t>
            </a:r>
          </a:p>
          <a:p>
            <a:pPr eaLnBrk="1" hangingPunct="1">
              <a:lnSpc>
                <a:spcPct val="90000"/>
              </a:lnSpc>
              <a:buClr>
                <a:schemeClr val="tx2"/>
              </a:buClr>
            </a:pPr>
            <a:r>
              <a:rPr lang="en-US" altLang="zh-CN" sz="2400" b="1" dirty="0">
                <a:ea typeface="宋体" panose="02010600030101010101" pitchFamily="2" charset="-122"/>
              </a:rPr>
              <a:t>$sp: </a:t>
            </a:r>
            <a:r>
              <a:rPr lang="zh-CN" altLang="en-US" sz="2400" b="1" dirty="0">
                <a:ea typeface="宋体" panose="02010600030101010101" pitchFamily="2" charset="-122"/>
              </a:rPr>
              <a:t>堆栈指针寄存器</a:t>
            </a:r>
            <a:r>
              <a:rPr lang="en-US" altLang="zh-CN" sz="2400" b="1" dirty="0">
                <a:ea typeface="宋体" panose="02010600030101010101" pitchFamily="2" charset="-122"/>
              </a:rPr>
              <a:t>(reg 29)</a:t>
            </a:r>
          </a:p>
          <a:p>
            <a:pPr eaLnBrk="1" hangingPunct="1">
              <a:lnSpc>
                <a:spcPct val="90000"/>
              </a:lnSpc>
              <a:buClr>
                <a:schemeClr val="tx2"/>
              </a:buClr>
            </a:pPr>
            <a:r>
              <a:rPr lang="en-US" altLang="zh-CN" sz="2400" b="1" dirty="0">
                <a:ea typeface="宋体" panose="02010600030101010101" pitchFamily="2" charset="-122"/>
              </a:rPr>
              <a:t>$fp: </a:t>
            </a:r>
            <a:r>
              <a:rPr lang="zh-CN" altLang="en-US" sz="2400" b="1" dirty="0">
                <a:ea typeface="宋体" panose="02010600030101010101" pitchFamily="2" charset="-122"/>
              </a:rPr>
              <a:t>帧指针寄存器</a:t>
            </a:r>
            <a:r>
              <a:rPr lang="en-US" altLang="zh-CN" sz="2400" b="1" dirty="0">
                <a:ea typeface="宋体" panose="02010600030101010101" pitchFamily="2" charset="-122"/>
              </a:rPr>
              <a:t>-</a:t>
            </a:r>
            <a:r>
              <a:rPr lang="zh-CN" altLang="en-US" sz="2400" b="1" dirty="0">
                <a:ea typeface="宋体" panose="02010600030101010101" pitchFamily="2" charset="-122"/>
              </a:rPr>
              <a:t>保存过程帧的第一个字</a:t>
            </a:r>
            <a:r>
              <a:rPr lang="en-US" altLang="zh-CN" sz="2400" b="1" dirty="0">
                <a:ea typeface="宋体" panose="02010600030101010101" pitchFamily="2" charset="-122"/>
              </a:rPr>
              <a:t>(reg 30)</a:t>
            </a:r>
          </a:p>
          <a:p>
            <a:pPr eaLnBrk="1" hangingPunct="1">
              <a:lnSpc>
                <a:spcPct val="90000"/>
              </a:lnSpc>
              <a:buClr>
                <a:schemeClr val="tx2"/>
              </a:buClr>
            </a:pPr>
            <a:r>
              <a:rPr lang="en-US" altLang="zh-CN" sz="2400" b="1" dirty="0">
                <a:ea typeface="宋体" panose="02010600030101010101" pitchFamily="2" charset="-122"/>
              </a:rPr>
              <a:t>$ra: </a:t>
            </a:r>
            <a:r>
              <a:rPr lang="zh-CN" altLang="en-US" sz="2400" b="1" dirty="0">
                <a:ea typeface="宋体" panose="02010600030101010101" pitchFamily="2" charset="-122"/>
              </a:rPr>
              <a:t>返回地址寄存器</a:t>
            </a:r>
            <a:r>
              <a:rPr lang="en-US" altLang="zh-CN" sz="2400" b="1" dirty="0">
                <a:ea typeface="宋体" panose="02010600030101010101" pitchFamily="2" charset="-122"/>
              </a:rPr>
              <a:t> (reg 31)</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48</a:t>
            </a:fld>
            <a:endParaRPr lang="en-AU" altLang="zh-CN" sz="1400" b="1" dirty="0">
              <a:ea typeface="宋体" panose="02010600030101010101" pitchFamily="2" charset="-122"/>
            </a:endParaRPr>
          </a:p>
        </p:txBody>
      </p:sp>
      <p:sp>
        <p:nvSpPr>
          <p:cNvPr id="89090"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过程调用指令</a:t>
            </a:r>
            <a:endParaRPr lang="en-AU" altLang="zh-CN" dirty="0">
              <a:ea typeface="宋体" panose="02010600030101010101" pitchFamily="2" charset="-122"/>
            </a:endParaRPr>
          </a:p>
        </p:txBody>
      </p:sp>
      <p:sp>
        <p:nvSpPr>
          <p:cNvPr id="89091" name="Rectangle 3"/>
          <p:cNvSpPr>
            <a:spLocks noGrp="1"/>
          </p:cNvSpPr>
          <p:nvPr>
            <p:ph idx="1"/>
          </p:nvPr>
        </p:nvSpPr>
        <p:spPr>
          <a:ln/>
        </p:spPr>
        <p:txBody>
          <a:bodyPr wrap="square" lIns="91440" tIns="45720" rIns="91440" bIns="45720" anchor="t"/>
          <a:lstStyle/>
          <a:p>
            <a:pPr eaLnBrk="1" hangingPunct="1">
              <a:lnSpc>
                <a:spcPct val="90000"/>
              </a:lnSpc>
              <a:buClr>
                <a:schemeClr val="tx2"/>
              </a:buClr>
            </a:pPr>
            <a:r>
              <a:rPr lang="zh-CN" altLang="en-US" sz="2400" b="1" dirty="0">
                <a:ea typeface="宋体" panose="02010600030101010101" pitchFamily="2" charset="-122"/>
              </a:rPr>
              <a:t>过程调用：跳转和链接</a:t>
            </a:r>
            <a:endParaRPr lang="en-US" altLang="zh-CN" sz="2400" b="1" dirty="0">
              <a:ea typeface="宋体" panose="02010600030101010101" pitchFamily="2" charset="-122"/>
            </a:endParaRPr>
          </a:p>
          <a:p>
            <a:pPr eaLnBrk="1" hangingPunct="1">
              <a:buNone/>
            </a:pPr>
            <a:r>
              <a:rPr lang="en-US" altLang="zh-CN" sz="2800" dirty="0">
                <a:latin typeface="Lucida Console" panose="020B0609040504020204" pitchFamily="49" charset="0"/>
                <a:ea typeface="宋体" panose="02010600030101010101" pitchFamily="2" charset="-122"/>
              </a:rPr>
              <a:t>	jal ProcedureLabel</a:t>
            </a:r>
          </a:p>
          <a:p>
            <a:pPr lvl="1" eaLnBrk="1" hangingPunct="1">
              <a:lnSpc>
                <a:spcPct val="90000"/>
              </a:lnSpc>
              <a:buChar char="l"/>
            </a:pPr>
            <a:r>
              <a:rPr lang="zh-CN" altLang="en-US" sz="2400" dirty="0">
                <a:solidFill>
                  <a:srgbClr val="FF0000"/>
                </a:solidFill>
                <a:ea typeface="宋体" panose="02010600030101010101" pitchFamily="2" charset="-122"/>
              </a:rPr>
              <a:t>下一条指令的地址在寄存器</a:t>
            </a:r>
            <a:r>
              <a:rPr lang="en-US" altLang="zh-CN" sz="2400" dirty="0">
                <a:solidFill>
                  <a:srgbClr val="FF0000"/>
                </a:solidFill>
                <a:ea typeface="宋体" panose="02010600030101010101" pitchFamily="2" charset="-122"/>
              </a:rPr>
              <a:t> $ra </a:t>
            </a:r>
            <a:r>
              <a:rPr lang="zh-CN" altLang="en-US" sz="2400" dirty="0">
                <a:solidFill>
                  <a:srgbClr val="FF0000"/>
                </a:solidFill>
                <a:ea typeface="宋体" panose="02010600030101010101" pitchFamily="2" charset="-122"/>
              </a:rPr>
              <a:t>中</a:t>
            </a:r>
            <a:endParaRPr lang="en-US" altLang="zh-CN" sz="2400" dirty="0">
              <a:solidFill>
                <a:srgbClr val="FF0000"/>
              </a:solidFill>
              <a:ea typeface="宋体" panose="02010600030101010101" pitchFamily="2" charset="-122"/>
            </a:endParaRPr>
          </a:p>
          <a:p>
            <a:pPr lvl="1" eaLnBrk="1" hangingPunct="1">
              <a:lnSpc>
                <a:spcPct val="90000"/>
              </a:lnSpc>
              <a:buChar char="l"/>
            </a:pPr>
            <a:r>
              <a:rPr lang="zh-CN" altLang="en-US" sz="2400" dirty="0">
                <a:solidFill>
                  <a:srgbClr val="FF0000"/>
                </a:solidFill>
                <a:ea typeface="宋体" panose="02010600030101010101" pitchFamily="2" charset="-122"/>
              </a:rPr>
              <a:t>跳转到目标地址</a:t>
            </a:r>
            <a:endParaRPr lang="en-US" altLang="zh-CN" sz="2400" dirty="0">
              <a:solidFill>
                <a:srgbClr val="FF0000"/>
              </a:solidFill>
              <a:ea typeface="宋体" panose="02010600030101010101" pitchFamily="2" charset="-122"/>
            </a:endParaRPr>
          </a:p>
          <a:p>
            <a:pPr eaLnBrk="1" hangingPunct="1">
              <a:lnSpc>
                <a:spcPct val="90000"/>
              </a:lnSpc>
              <a:buClr>
                <a:schemeClr val="tx2"/>
              </a:buClr>
            </a:pPr>
            <a:r>
              <a:rPr lang="zh-CN" altLang="en-US" sz="2400" b="1" dirty="0">
                <a:ea typeface="宋体" panose="02010600030101010101" pitchFamily="2" charset="-122"/>
              </a:rPr>
              <a:t>过程返回</a:t>
            </a:r>
            <a:r>
              <a:rPr lang="en-US" altLang="zh-CN" sz="2400" b="1" dirty="0">
                <a:ea typeface="宋体" panose="02010600030101010101" pitchFamily="2" charset="-122"/>
              </a:rPr>
              <a:t>:</a:t>
            </a:r>
            <a:r>
              <a:rPr lang="zh-CN" altLang="en-US" sz="2400" b="1" dirty="0">
                <a:ea typeface="宋体" panose="02010600030101010101" pitchFamily="2" charset="-122"/>
              </a:rPr>
              <a:t>寄存器跳转</a:t>
            </a:r>
            <a:endParaRPr lang="en-US" altLang="zh-CN" sz="2400" b="1" dirty="0">
              <a:ea typeface="宋体" panose="02010600030101010101" pitchFamily="2" charset="-122"/>
            </a:endParaRPr>
          </a:p>
          <a:p>
            <a:pPr eaLnBrk="1" hangingPunct="1">
              <a:buNone/>
            </a:pPr>
            <a:r>
              <a:rPr lang="en-US" altLang="zh-CN" sz="2800" dirty="0">
                <a:latin typeface="Lucida Console" panose="020B0609040504020204" pitchFamily="49" charset="0"/>
                <a:ea typeface="宋体" panose="02010600030101010101" pitchFamily="2" charset="-122"/>
              </a:rPr>
              <a:t>	jr $ra</a:t>
            </a:r>
          </a:p>
          <a:p>
            <a:pPr lvl="1" eaLnBrk="1" hangingPunct="1">
              <a:lnSpc>
                <a:spcPct val="90000"/>
              </a:lnSpc>
              <a:buChar char="l"/>
            </a:pPr>
            <a:r>
              <a:rPr lang="zh-CN" altLang="en-US" sz="2400" dirty="0">
                <a:solidFill>
                  <a:srgbClr val="FF0000"/>
                </a:solidFill>
                <a:ea typeface="宋体" panose="02010600030101010101" pitchFamily="2" charset="-122"/>
              </a:rPr>
              <a:t>复制</a:t>
            </a:r>
            <a:r>
              <a:rPr lang="en-US" altLang="zh-CN" sz="2400" dirty="0">
                <a:solidFill>
                  <a:srgbClr val="FF0000"/>
                </a:solidFill>
                <a:ea typeface="宋体" panose="02010600030101010101" pitchFamily="2" charset="-122"/>
              </a:rPr>
              <a:t> $ra </a:t>
            </a:r>
            <a:r>
              <a:rPr lang="zh-CN" altLang="en-US" sz="2400" dirty="0">
                <a:solidFill>
                  <a:srgbClr val="FF0000"/>
                </a:solidFill>
                <a:ea typeface="宋体" panose="02010600030101010101" pitchFamily="2" charset="-122"/>
              </a:rPr>
              <a:t>到程序计数器</a:t>
            </a:r>
            <a:endParaRPr lang="en-US" altLang="zh-CN" sz="2400" dirty="0">
              <a:solidFill>
                <a:srgbClr val="FF0000"/>
              </a:solidFill>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也可以用于运算后跳转</a:t>
            </a:r>
            <a:endParaRPr lang="en-US" altLang="zh-CN" sz="2400" dirty="0">
              <a:ea typeface="宋体" panose="02010600030101010101" pitchFamily="2" charset="-122"/>
            </a:endParaRPr>
          </a:p>
          <a:p>
            <a:pPr lvl="2" eaLnBrk="1" hangingPunct="1"/>
            <a:r>
              <a:rPr lang="en-US" altLang="zh-CN" dirty="0">
                <a:ea typeface="宋体" panose="02010600030101010101" pitchFamily="2" charset="-122"/>
              </a:rPr>
              <a:t>e.g., case/switch </a:t>
            </a:r>
            <a:r>
              <a:rPr lang="zh-CN" altLang="en-US" dirty="0">
                <a:ea typeface="宋体" panose="02010600030101010101" pitchFamily="2" charset="-122"/>
              </a:rPr>
              <a:t>语句</a:t>
            </a:r>
            <a:endParaRPr lang="en-AU" altLang="zh-CN" dirty="0">
              <a:ea typeface="宋体" panose="02010600030101010101" pitchFamily="2" charset="-122"/>
            </a:endParaRPr>
          </a:p>
        </p:txBody>
      </p:sp>
      <p:sp>
        <p:nvSpPr>
          <p:cNvPr id="89092" name="矩形标注 4"/>
          <p:cNvSpPr/>
          <p:nvPr/>
        </p:nvSpPr>
        <p:spPr>
          <a:xfrm>
            <a:off x="5214938" y="1214438"/>
            <a:ext cx="1714500" cy="357187"/>
          </a:xfrm>
          <a:prstGeom prst="wedgeRectCallout">
            <a:avLst>
              <a:gd name="adj1" fmla="val -252375"/>
              <a:gd name="adj2" fmla="val 71662"/>
            </a:avLst>
          </a:prstGeom>
          <a:solidFill>
            <a:schemeClr val="accent1"/>
          </a:solidFill>
          <a:ln w="9525" cap="flat" cmpd="sng">
            <a:solidFill>
              <a:schemeClr val="tx1"/>
            </a:solidFill>
            <a:prstDash val="solid"/>
            <a:round/>
            <a:headEnd type="none" w="med" len="med"/>
            <a:tailEnd type="none" w="med" len="med"/>
          </a:ln>
        </p:spPr>
        <p:txBody>
          <a:bodyPr anchor="t"/>
          <a:lstStyle/>
          <a:p>
            <a:pPr lvl="0" indent="0" eaLnBrk="0" hangingPunct="0"/>
            <a:r>
              <a:rPr lang="en-US" altLang="zh-CN" dirty="0">
                <a:latin typeface="Arial" panose="020B0604020202020204" pitchFamily="34" charset="0"/>
                <a:ea typeface="宋体" panose="02010600030101010101" pitchFamily="2" charset="-122"/>
              </a:rPr>
              <a:t>Jump-and-link</a:t>
            </a:r>
            <a:endParaRPr lang="zh-CN" altLang="en-US" dirty="0">
              <a:latin typeface="Arial" panose="020B0604020202020204" pitchFamily="34" charset="0"/>
              <a:ea typeface="宋体" panose="02010600030101010101" pitchFamily="2" charset="-122"/>
            </a:endParaRPr>
          </a:p>
        </p:txBody>
      </p:sp>
      <p:sp>
        <p:nvSpPr>
          <p:cNvPr id="89093" name="矩形标注 5"/>
          <p:cNvSpPr/>
          <p:nvPr/>
        </p:nvSpPr>
        <p:spPr>
          <a:xfrm>
            <a:off x="5000625" y="2928938"/>
            <a:ext cx="1714500" cy="357187"/>
          </a:xfrm>
          <a:prstGeom prst="wedgeRectCallout">
            <a:avLst>
              <a:gd name="adj1" fmla="val -252375"/>
              <a:gd name="adj2" fmla="val 71662"/>
            </a:avLst>
          </a:prstGeom>
          <a:solidFill>
            <a:schemeClr val="accent1"/>
          </a:solidFill>
          <a:ln w="9525" cap="flat" cmpd="sng">
            <a:solidFill>
              <a:schemeClr val="tx1"/>
            </a:solidFill>
            <a:prstDash val="solid"/>
            <a:round/>
            <a:headEnd type="none" w="med" len="med"/>
            <a:tailEnd type="none" w="med" len="med"/>
          </a:ln>
        </p:spPr>
        <p:txBody>
          <a:bodyPr anchor="t"/>
          <a:lstStyle/>
          <a:p>
            <a:pPr lvl="0" indent="0" eaLnBrk="0" hangingPunct="0"/>
            <a:r>
              <a:rPr lang="en-US" altLang="zh-CN" dirty="0">
                <a:latin typeface="Arial" panose="020B0604020202020204" pitchFamily="34" charset="0"/>
                <a:ea typeface="宋体" panose="02010600030101010101" pitchFamily="2" charset="-122"/>
              </a:rPr>
              <a:t>Jump register</a:t>
            </a:r>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49</a:t>
            </a:fld>
            <a:endParaRPr lang="en-AU" altLang="zh-CN" sz="1400" b="1" dirty="0">
              <a:ea typeface="宋体" panose="02010600030101010101" pitchFamily="2" charset="-122"/>
            </a:endParaRPr>
          </a:p>
        </p:txBody>
      </p:sp>
      <p:sp>
        <p:nvSpPr>
          <p:cNvPr id="91138" name="Rectangle 2"/>
          <p:cNvSpPr>
            <a:spLocks noGrp="1"/>
          </p:cNvSpPr>
          <p:nvPr>
            <p:ph type="title"/>
          </p:nvPr>
        </p:nvSpPr>
        <p:spPr>
          <a:xfrm>
            <a:off x="500063" y="200164"/>
            <a:ext cx="8443912" cy="707886"/>
          </a:xfrm>
          <a:ln/>
        </p:spPr>
        <p:txBody>
          <a:bodyPr wrap="square" lIns="91440" tIns="45720" rIns="91440" bIns="45720" anchor="b">
            <a:spAutoFit/>
          </a:bodyPr>
          <a:lstStyle/>
          <a:p>
            <a:pPr eaLnBrk="1" hangingPunct="1"/>
            <a:r>
              <a:rPr lang="zh-CN" altLang="en-US" sz="4000" dirty="0">
                <a:ea typeface="宋体" panose="02010600030101010101" pitchFamily="2" charset="-122"/>
              </a:rPr>
              <a:t>叶子过程（非嵌套过程）例子</a:t>
            </a:r>
            <a:endParaRPr lang="en-AU" altLang="zh-CN" sz="4000" dirty="0">
              <a:ea typeface="宋体" panose="02010600030101010101" pitchFamily="2" charset="-122"/>
            </a:endParaRPr>
          </a:p>
        </p:txBody>
      </p:sp>
      <p:sp>
        <p:nvSpPr>
          <p:cNvPr id="48132" name="Rectangle 3"/>
          <p:cNvSpPr>
            <a:spLocks noGrp="1" noChangeArrowheads="1"/>
          </p:cNvSpPr>
          <p:nvPr>
            <p:ph idx="1"/>
          </p:nvPr>
        </p:nvSpPr>
        <p:spPr>
          <a:xfrm>
            <a:off x="500063" y="1000125"/>
            <a:ext cx="5643563" cy="511175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tx2"/>
              </a:buClr>
              <a:buSzPct val="100000"/>
              <a:buFont typeface="Wingdings" panose="05000000000000000000" pitchFamily="2" charset="2"/>
              <a:buChar char="n"/>
              <a:defRPr/>
            </a:pP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C code:</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2000" b="0" i="0" u="none" strike="noStrike" kern="0" cap="none" spc="0" normalizeH="0" baseline="0" noProof="0" dirty="0" err="1" smtClean="0">
                <a:ln>
                  <a:noFill/>
                </a:ln>
                <a:solidFill>
                  <a:schemeClr val="tx1"/>
                </a:solidFill>
                <a:effectLst/>
                <a:uLnTx/>
                <a:uFillTx/>
                <a:latin typeface="Lucida Console" panose="020B0609040504020204" pitchFamily="49" charset="0"/>
                <a:ea typeface="宋体" panose="02010600030101010101" pitchFamily="2" charset="-122"/>
                <a:cs typeface="+mn-cs"/>
              </a:rPr>
              <a:t>int</a:t>
            </a: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2000" b="0" i="0" u="none" strike="noStrike" kern="0" cap="none" spc="0" normalizeH="0" baseline="0" noProof="0" dirty="0" err="1" smtClean="0">
                <a:ln>
                  <a:noFill/>
                </a:ln>
                <a:solidFill>
                  <a:schemeClr val="tx1"/>
                </a:solidFill>
                <a:effectLst/>
                <a:uLnTx/>
                <a:uFillTx/>
                <a:latin typeface="Lucida Console" panose="020B0609040504020204" pitchFamily="49" charset="0"/>
                <a:ea typeface="宋体" panose="02010600030101010101" pitchFamily="2" charset="-122"/>
                <a:cs typeface="+mn-cs"/>
              </a:rPr>
              <a:t>leaf_example</a:t>
            </a: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2000" b="0" i="0" u="none" strike="noStrike" kern="0" cap="none" spc="0" normalizeH="0" baseline="0" noProof="0" dirty="0" err="1" smtClean="0">
                <a:ln>
                  <a:noFill/>
                </a:ln>
                <a:solidFill>
                  <a:schemeClr val="tx1"/>
                </a:solidFill>
                <a:effectLst/>
                <a:uLnTx/>
                <a:uFillTx/>
                <a:latin typeface="Lucida Console" panose="020B0609040504020204" pitchFamily="49" charset="0"/>
                <a:ea typeface="宋体" panose="02010600030101010101" pitchFamily="2" charset="-122"/>
                <a:cs typeface="+mn-cs"/>
              </a:rPr>
              <a:t>int</a:t>
            </a: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g, h, </a:t>
            </a:r>
            <a:r>
              <a:rPr kumimoji="0" lang="en-US" altLang="zh-CN" sz="2000" b="0" i="0" u="none" strike="noStrike" kern="0" cap="none" spc="0" normalizeH="0" baseline="0" noProof="0" dirty="0" err="1" smtClean="0">
                <a:ln>
                  <a:noFill/>
                </a:ln>
                <a:solidFill>
                  <a:schemeClr val="tx1"/>
                </a:solidFill>
                <a:effectLst/>
                <a:uLnTx/>
                <a:uFillTx/>
                <a:latin typeface="Lucida Console" panose="020B0609040504020204" pitchFamily="49" charset="0"/>
                <a:ea typeface="宋体" panose="02010600030101010101" pitchFamily="2" charset="-122"/>
                <a:cs typeface="+mn-cs"/>
              </a:rPr>
              <a:t>i</a:t>
            </a: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j)</a:t>
            </a:r>
            <a:b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2000" b="0" i="0" u="none" strike="noStrike" kern="0" cap="none" spc="0" normalizeH="0" baseline="0" noProof="0" dirty="0" err="1" smtClean="0">
                <a:ln>
                  <a:noFill/>
                </a:ln>
                <a:solidFill>
                  <a:schemeClr val="tx1"/>
                </a:solidFill>
                <a:effectLst/>
                <a:uLnTx/>
                <a:uFillTx/>
                <a:latin typeface="Lucida Console" panose="020B0609040504020204" pitchFamily="49" charset="0"/>
                <a:ea typeface="宋体" panose="02010600030101010101" pitchFamily="2" charset="-122"/>
                <a:cs typeface="+mn-cs"/>
              </a:rPr>
              <a:t>int</a:t>
            </a: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f;</a:t>
            </a:r>
            <a:b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f = (g + h) - (</a:t>
            </a:r>
            <a:r>
              <a:rPr kumimoji="0" lang="en-US" altLang="zh-CN" sz="2000" b="0" i="0" u="none" strike="noStrike" kern="0" cap="none" spc="0" normalizeH="0" baseline="0" noProof="0" dirty="0" err="1" smtClean="0">
                <a:ln>
                  <a:noFill/>
                </a:ln>
                <a:solidFill>
                  <a:schemeClr val="tx1"/>
                </a:solidFill>
                <a:effectLst/>
                <a:uLnTx/>
                <a:uFillTx/>
                <a:latin typeface="Lucida Console" panose="020B0609040504020204" pitchFamily="49" charset="0"/>
                <a:ea typeface="宋体" panose="02010600030101010101" pitchFamily="2" charset="-122"/>
                <a:cs typeface="+mn-cs"/>
              </a:rPr>
              <a:t>i</a:t>
            </a: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 j);</a:t>
            </a:r>
            <a:b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return f;</a:t>
            </a:r>
            <a:b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a:t>
            </a:r>
            <a:endPar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endParaRPr>
          </a:p>
        </p:txBody>
      </p:sp>
      <p:sp>
        <p:nvSpPr>
          <p:cNvPr id="91140" name="矩形标注 4"/>
          <p:cNvSpPr/>
          <p:nvPr/>
        </p:nvSpPr>
        <p:spPr>
          <a:xfrm>
            <a:off x="3571875" y="1143000"/>
            <a:ext cx="714375" cy="357188"/>
          </a:xfrm>
          <a:prstGeom prst="wedgeRectCallout">
            <a:avLst>
              <a:gd name="adj1" fmla="val -92111"/>
              <a:gd name="adj2" fmla="val 84727"/>
            </a:avLst>
          </a:prstGeom>
          <a:solidFill>
            <a:schemeClr val="accent1"/>
          </a:solidFill>
          <a:ln w="9525" cap="flat" cmpd="sng">
            <a:solidFill>
              <a:schemeClr val="tx1"/>
            </a:solidFill>
            <a:prstDash val="solid"/>
            <a:round/>
            <a:headEnd type="none" w="med" len="med"/>
            <a:tailEnd type="none" w="med" len="med"/>
          </a:ln>
        </p:spPr>
        <p:txBody>
          <a:bodyPr anchor="t"/>
          <a:lstStyle/>
          <a:p>
            <a:pPr lvl="0" indent="0" eaLnBrk="0" hangingPunct="0"/>
            <a:r>
              <a:rPr lang="en-US" altLang="zh-CN" dirty="0">
                <a:latin typeface="Arial" panose="020B0604020202020204" pitchFamily="34" charset="0"/>
                <a:ea typeface="宋体" panose="02010600030101010101" pitchFamily="2" charset="-122"/>
              </a:rPr>
              <a:t>P66</a:t>
            </a:r>
            <a:endParaRPr lang="zh-CN" altLang="en-US" dirty="0">
              <a:latin typeface="Arial" panose="020B0604020202020204" pitchFamily="34" charset="0"/>
              <a:ea typeface="宋体" panose="02010600030101010101" pitchFamily="2" charset="-122"/>
            </a:endParaRPr>
          </a:p>
        </p:txBody>
      </p:sp>
      <p:sp>
        <p:nvSpPr>
          <p:cNvPr id="91141" name="Rectangle 3"/>
          <p:cNvSpPr txBox="1"/>
          <p:nvPr/>
        </p:nvSpPr>
        <p:spPr>
          <a:xfrm>
            <a:off x="4000500" y="2571750"/>
            <a:ext cx="3857625" cy="3786188"/>
          </a:xfrm>
          <a:prstGeom prst="rect">
            <a:avLst/>
          </a:prstGeom>
          <a:noFill/>
          <a:ln w="28575" cap="flat" cmpd="sng">
            <a:solidFill>
              <a:srgbClr val="66FF66"/>
            </a:solidFill>
            <a:prstDash val="dash"/>
            <a:miter/>
            <a:headEnd type="none" w="med" len="med"/>
            <a:tailEnd type="none" w="med" len="med"/>
          </a:ln>
        </p:spPr>
        <p:txBody>
          <a:bodyPr anchor="t"/>
          <a:lstStyle/>
          <a:p>
            <a:pPr marL="342900" lvl="0" indent="-342900">
              <a:lnSpc>
                <a:spcPct val="90000"/>
              </a:lnSpc>
              <a:spcBef>
                <a:spcPct val="20000"/>
              </a:spcBef>
              <a:buClr>
                <a:schemeClr val="tx2"/>
              </a:buClr>
              <a:buFont typeface="Wingdings" panose="05000000000000000000" pitchFamily="2" charset="2"/>
              <a:buChar char="n"/>
            </a:pPr>
            <a:r>
              <a:rPr lang="en-US" altLang="zh-CN" sz="2400" b="1" dirty="0">
                <a:latin typeface="Arial" panose="020B0604020202020204" pitchFamily="34" charset="0"/>
                <a:ea typeface="宋体" panose="02010600030101010101" pitchFamily="2" charset="-122"/>
              </a:rPr>
              <a:t>MIPS code:</a:t>
            </a:r>
          </a:p>
          <a:p>
            <a:pPr marL="342900" lvl="0" indent="-342900">
              <a:lnSpc>
                <a:spcPct val="90000"/>
              </a:lnSpc>
              <a:spcBef>
                <a:spcPct val="20000"/>
              </a:spcBef>
              <a:buClr>
                <a:schemeClr val="folHlink"/>
              </a:buClr>
              <a:buSzPct val="60000"/>
              <a:buFont typeface="Wingdings" panose="05000000000000000000" pitchFamily="2" charset="2"/>
              <a:buNone/>
            </a:pPr>
            <a:r>
              <a:rPr lang="en-US" altLang="zh-CN" sz="2400" dirty="0">
                <a:latin typeface="Arial" panose="020B0604020202020204" pitchFamily="34" charset="0"/>
                <a:ea typeface="宋体" panose="02010600030101010101" pitchFamily="2" charset="-122"/>
              </a:rPr>
              <a:t>	leaf_example:</a:t>
            </a:r>
            <a:br>
              <a:rPr lang="en-US" altLang="zh-CN" sz="2400" dirty="0">
                <a:latin typeface="Arial" panose="020B0604020202020204" pitchFamily="34" charset="0"/>
                <a:ea typeface="宋体" panose="02010600030101010101" pitchFamily="2" charset="-122"/>
              </a:rPr>
            </a:br>
            <a:r>
              <a:rPr lang="en-US" altLang="zh-CN" sz="2400" dirty="0">
                <a:solidFill>
                  <a:srgbClr val="009900"/>
                </a:solidFill>
                <a:latin typeface="Arial" panose="020B0604020202020204" pitchFamily="34" charset="0"/>
                <a:ea typeface="宋体" panose="02010600030101010101" pitchFamily="2" charset="-122"/>
              </a:rPr>
              <a:t>  </a:t>
            </a:r>
            <a:r>
              <a:rPr lang="en-US" altLang="zh-CN" sz="2400" dirty="0">
                <a:solidFill>
                  <a:srgbClr val="FF0000"/>
                </a:solidFill>
                <a:latin typeface="Arial" panose="020B0604020202020204" pitchFamily="34" charset="0"/>
                <a:ea typeface="宋体" panose="02010600030101010101" pitchFamily="2" charset="-122"/>
              </a:rPr>
              <a:t>addi $sp, $sp, -4</a:t>
            </a:r>
            <a:br>
              <a:rPr lang="en-US" altLang="zh-CN" sz="2400" dirty="0">
                <a:solidFill>
                  <a:srgbClr val="FF0000"/>
                </a:solidFill>
                <a:latin typeface="Arial" panose="020B0604020202020204" pitchFamily="34" charset="0"/>
                <a:ea typeface="宋体" panose="02010600030101010101" pitchFamily="2" charset="-122"/>
              </a:rPr>
            </a:br>
            <a:r>
              <a:rPr lang="en-US" altLang="zh-CN" sz="2400" dirty="0">
                <a:solidFill>
                  <a:srgbClr val="FF0000"/>
                </a:solidFill>
                <a:latin typeface="Arial" panose="020B0604020202020204" pitchFamily="34" charset="0"/>
                <a:ea typeface="宋体" panose="02010600030101010101" pitchFamily="2" charset="-122"/>
              </a:rPr>
              <a:t>  sw   $s0, 0($sp)</a:t>
            </a:r>
            <a:r>
              <a:rPr lang="en-US" altLang="zh-CN" sz="2400" dirty="0">
                <a:latin typeface="Arial" panose="020B0604020202020204" pitchFamily="34" charset="0"/>
                <a:ea typeface="宋体" panose="02010600030101010101" pitchFamily="2" charset="-122"/>
              </a:rPr>
              <a:t/>
            </a:r>
            <a:br>
              <a:rPr lang="en-US" altLang="zh-CN" sz="2400" dirty="0">
                <a:latin typeface="Arial" panose="020B0604020202020204" pitchFamily="34" charset="0"/>
                <a:ea typeface="宋体" panose="02010600030101010101" pitchFamily="2" charset="-122"/>
              </a:rPr>
            </a:br>
            <a:r>
              <a:rPr lang="en-US" altLang="zh-CN" sz="2400" dirty="0">
                <a:latin typeface="Arial" panose="020B0604020202020204" pitchFamily="34" charset="0"/>
                <a:ea typeface="宋体" panose="02010600030101010101" pitchFamily="2" charset="-122"/>
              </a:rPr>
              <a:t>  </a:t>
            </a:r>
            <a:r>
              <a:rPr lang="en-US" altLang="zh-CN" sz="2400" dirty="0">
                <a:solidFill>
                  <a:srgbClr val="7030A0"/>
                </a:solidFill>
                <a:latin typeface="Arial" panose="020B0604020202020204" pitchFamily="34" charset="0"/>
                <a:ea typeface="宋体" panose="02010600030101010101" pitchFamily="2" charset="-122"/>
              </a:rPr>
              <a:t>add  $t0, $a0, $a1</a:t>
            </a:r>
            <a:br>
              <a:rPr lang="en-US" altLang="zh-CN" sz="2400" dirty="0">
                <a:solidFill>
                  <a:srgbClr val="7030A0"/>
                </a:solidFill>
                <a:latin typeface="Arial" panose="020B0604020202020204" pitchFamily="34" charset="0"/>
                <a:ea typeface="宋体" panose="02010600030101010101" pitchFamily="2" charset="-122"/>
              </a:rPr>
            </a:br>
            <a:r>
              <a:rPr lang="en-US" altLang="zh-CN" sz="2400" dirty="0">
                <a:solidFill>
                  <a:srgbClr val="7030A0"/>
                </a:solidFill>
                <a:latin typeface="Arial" panose="020B0604020202020204" pitchFamily="34" charset="0"/>
                <a:ea typeface="宋体" panose="02010600030101010101" pitchFamily="2" charset="-122"/>
              </a:rPr>
              <a:t>  add  $t1, $a2, $a3</a:t>
            </a:r>
            <a:br>
              <a:rPr lang="en-US" altLang="zh-CN" sz="2400" dirty="0">
                <a:solidFill>
                  <a:srgbClr val="7030A0"/>
                </a:solidFill>
                <a:latin typeface="Arial" panose="020B0604020202020204" pitchFamily="34" charset="0"/>
                <a:ea typeface="宋体" panose="02010600030101010101" pitchFamily="2" charset="-122"/>
              </a:rPr>
            </a:br>
            <a:r>
              <a:rPr lang="en-US" altLang="zh-CN" sz="2400" dirty="0">
                <a:solidFill>
                  <a:srgbClr val="7030A0"/>
                </a:solidFill>
                <a:latin typeface="Arial" panose="020B0604020202020204" pitchFamily="34" charset="0"/>
                <a:ea typeface="宋体" panose="02010600030101010101" pitchFamily="2" charset="-122"/>
              </a:rPr>
              <a:t>  sub  $s0, $t0, $t1</a:t>
            </a:r>
            <a:r>
              <a:rPr lang="en-US" altLang="zh-CN" sz="2400" dirty="0">
                <a:latin typeface="Arial" panose="020B0604020202020204" pitchFamily="34" charset="0"/>
                <a:ea typeface="宋体" panose="02010600030101010101" pitchFamily="2" charset="-122"/>
              </a:rPr>
              <a:t/>
            </a:r>
            <a:br>
              <a:rPr lang="en-US" altLang="zh-CN" sz="2400" dirty="0">
                <a:latin typeface="Arial" panose="020B0604020202020204" pitchFamily="34" charset="0"/>
                <a:ea typeface="宋体" panose="02010600030101010101" pitchFamily="2" charset="-122"/>
              </a:rPr>
            </a:br>
            <a:r>
              <a:rPr lang="en-US" altLang="zh-CN" sz="2400" dirty="0">
                <a:latin typeface="Arial" panose="020B0604020202020204" pitchFamily="34" charset="0"/>
                <a:ea typeface="宋体" panose="02010600030101010101" pitchFamily="2" charset="-122"/>
              </a:rPr>
              <a:t>  </a:t>
            </a:r>
            <a:r>
              <a:rPr lang="en-US" altLang="zh-CN" sz="2400" dirty="0">
                <a:solidFill>
                  <a:srgbClr val="FF0000"/>
                </a:solidFill>
                <a:latin typeface="Arial" panose="020B0604020202020204" pitchFamily="34" charset="0"/>
                <a:ea typeface="宋体" panose="02010600030101010101" pitchFamily="2" charset="-122"/>
              </a:rPr>
              <a:t>add  $v0, $s0, $zero</a:t>
            </a:r>
            <a:br>
              <a:rPr lang="en-US" altLang="zh-CN" sz="2400" dirty="0">
                <a:solidFill>
                  <a:srgbClr val="FF0000"/>
                </a:solidFill>
                <a:latin typeface="Arial" panose="020B0604020202020204" pitchFamily="34" charset="0"/>
                <a:ea typeface="宋体" panose="02010600030101010101" pitchFamily="2" charset="-122"/>
              </a:rPr>
            </a:br>
            <a:r>
              <a:rPr lang="en-US" altLang="zh-CN" sz="2400" dirty="0">
                <a:solidFill>
                  <a:srgbClr val="7030A0"/>
                </a:solidFill>
                <a:latin typeface="Arial" panose="020B0604020202020204" pitchFamily="34" charset="0"/>
                <a:ea typeface="宋体" panose="02010600030101010101" pitchFamily="2" charset="-122"/>
              </a:rPr>
              <a:t>  lw   $s0, 0($sp)</a:t>
            </a:r>
            <a:br>
              <a:rPr lang="en-US" altLang="zh-CN" sz="2400" dirty="0">
                <a:solidFill>
                  <a:srgbClr val="7030A0"/>
                </a:solidFill>
                <a:latin typeface="Arial" panose="020B0604020202020204" pitchFamily="34" charset="0"/>
                <a:ea typeface="宋体" panose="02010600030101010101" pitchFamily="2" charset="-122"/>
              </a:rPr>
            </a:br>
            <a:r>
              <a:rPr lang="en-US" altLang="zh-CN" sz="2400" dirty="0">
                <a:solidFill>
                  <a:srgbClr val="7030A0"/>
                </a:solidFill>
                <a:latin typeface="Arial" panose="020B0604020202020204" pitchFamily="34" charset="0"/>
                <a:ea typeface="宋体" panose="02010600030101010101" pitchFamily="2" charset="-122"/>
              </a:rPr>
              <a:t>  addi $sp, $sp, 4</a:t>
            </a:r>
            <a:r>
              <a:rPr lang="en-US" altLang="zh-CN" sz="2400" dirty="0">
                <a:latin typeface="Arial" panose="020B0604020202020204" pitchFamily="34" charset="0"/>
                <a:ea typeface="宋体" panose="02010600030101010101" pitchFamily="2" charset="-122"/>
              </a:rPr>
              <a:t/>
            </a:r>
            <a:br>
              <a:rPr lang="en-US" altLang="zh-CN" sz="2400" dirty="0">
                <a:latin typeface="Arial" panose="020B0604020202020204" pitchFamily="34" charset="0"/>
                <a:ea typeface="宋体" panose="02010600030101010101" pitchFamily="2" charset="-122"/>
              </a:rPr>
            </a:br>
            <a:r>
              <a:rPr lang="en-US" altLang="zh-CN" sz="2400" dirty="0">
                <a:solidFill>
                  <a:srgbClr val="FF0000"/>
                </a:solidFill>
                <a:latin typeface="Arial" panose="020B0604020202020204" pitchFamily="34" charset="0"/>
                <a:ea typeface="宋体" panose="02010600030101010101" pitchFamily="2" charset="-122"/>
              </a:rPr>
              <a:t>  jr   $ra</a:t>
            </a:r>
          </a:p>
        </p:txBody>
      </p:sp>
      <p:sp>
        <p:nvSpPr>
          <p:cNvPr id="91142" name="矩形 6"/>
          <p:cNvSpPr/>
          <p:nvPr/>
        </p:nvSpPr>
        <p:spPr>
          <a:xfrm>
            <a:off x="357188" y="3500438"/>
            <a:ext cx="3643312" cy="1421928"/>
          </a:xfrm>
          <a:prstGeom prst="rect">
            <a:avLst/>
          </a:prstGeom>
          <a:noFill/>
          <a:ln w="9525">
            <a:noFill/>
          </a:ln>
        </p:spPr>
        <p:txBody>
          <a:bodyPr anchor="t">
            <a:spAutoFit/>
          </a:bodyPr>
          <a:lstStyle/>
          <a:p>
            <a:pPr lvl="0" indent="0">
              <a:lnSpc>
                <a:spcPct val="90000"/>
              </a:lnSpc>
              <a:buFont typeface="Wingdings" panose="05000000000000000000" pitchFamily="2" charset="2"/>
              <a:buChar char="l"/>
            </a:pPr>
            <a:r>
              <a:rPr lang="en-US" altLang="zh-CN" sz="2400" dirty="0">
                <a:latin typeface="Arial" panose="020B0604020202020204" pitchFamily="34" charset="0"/>
                <a:ea typeface="宋体" panose="02010600030101010101" pitchFamily="2" charset="-122"/>
              </a:rPr>
              <a:t> g, …, j =&gt;$a0,  …,  $a3 </a:t>
            </a:r>
          </a:p>
          <a:p>
            <a:pPr lvl="0" indent="0">
              <a:lnSpc>
                <a:spcPct val="90000"/>
              </a:lnSpc>
              <a:buFont typeface="Wingdings" panose="05000000000000000000" pitchFamily="2" charset="2"/>
              <a:buChar char="l"/>
            </a:pPr>
            <a:r>
              <a:rPr lang="en-US" altLang="zh-CN" sz="2400" dirty="0">
                <a:latin typeface="Arial" panose="020B0604020202020204" pitchFamily="34" charset="0"/>
                <a:ea typeface="宋体" panose="02010600030101010101" pitchFamily="2" charset="-122"/>
              </a:rPr>
              <a:t>f in </a:t>
            </a:r>
            <a:r>
              <a:rPr lang="en-US" altLang="zh-CN" sz="2400" dirty="0">
                <a:solidFill>
                  <a:srgbClr val="FF0000"/>
                </a:solidFill>
                <a:latin typeface="Arial" panose="020B0604020202020204" pitchFamily="34" charset="0"/>
                <a:ea typeface="宋体" panose="02010600030101010101" pitchFamily="2" charset="-122"/>
              </a:rPr>
              <a:t>$s0 </a:t>
            </a:r>
            <a:endParaRPr lang="en-US" altLang="zh-CN" sz="2400" dirty="0" smtClean="0">
              <a:solidFill>
                <a:srgbClr val="FF0000"/>
              </a:solidFill>
              <a:latin typeface="Arial" panose="020B0604020202020204" pitchFamily="34" charset="0"/>
              <a:ea typeface="宋体" panose="02010600030101010101" pitchFamily="2" charset="-122"/>
            </a:endParaRPr>
          </a:p>
          <a:p>
            <a:pPr lvl="1">
              <a:lnSpc>
                <a:spcPct val="90000"/>
              </a:lnSpc>
              <a:buFont typeface="Wingdings" panose="05000000000000000000" pitchFamily="2" charset="2"/>
              <a:buChar char="l"/>
            </a:pPr>
            <a:r>
              <a:rPr lang="zh-CN" altLang="en-US" sz="2400" dirty="0">
                <a:ea typeface="宋体" panose="02010600030101010101" pitchFamily="2" charset="-122"/>
              </a:rPr>
              <a:t>保存</a:t>
            </a:r>
            <a:r>
              <a:rPr lang="en-US" altLang="zh-CN" sz="2400" dirty="0" smtClean="0">
                <a:latin typeface="Arial" panose="020B0604020202020204" pitchFamily="34" charset="0"/>
                <a:ea typeface="宋体" panose="02010600030101010101" pitchFamily="2" charset="-122"/>
              </a:rPr>
              <a:t>$s0 </a:t>
            </a:r>
            <a:r>
              <a:rPr lang="zh-CN" altLang="en-US" sz="2400" dirty="0">
                <a:latin typeface="Arial" panose="020B0604020202020204" pitchFamily="34" charset="0"/>
                <a:ea typeface="宋体" panose="02010600030101010101" pitchFamily="2" charset="-122"/>
              </a:rPr>
              <a:t>到</a:t>
            </a:r>
            <a:r>
              <a:rPr lang="zh-CN" altLang="en-US" sz="2400" dirty="0" smtClean="0">
                <a:latin typeface="Arial" panose="020B0604020202020204" pitchFamily="34" charset="0"/>
                <a:ea typeface="宋体" panose="02010600030101010101" pitchFamily="2" charset="-122"/>
              </a:rPr>
              <a:t>堆栈</a:t>
            </a:r>
            <a:endParaRPr lang="en-US" altLang="zh-CN" sz="2400" dirty="0">
              <a:latin typeface="Arial" panose="020B0604020202020204" pitchFamily="34" charset="0"/>
              <a:ea typeface="宋体" panose="02010600030101010101" pitchFamily="2" charset="-122"/>
            </a:endParaRPr>
          </a:p>
          <a:p>
            <a:pPr lvl="0" indent="0">
              <a:lnSpc>
                <a:spcPct val="90000"/>
              </a:lnSpc>
              <a:buFont typeface="Wingdings" panose="05000000000000000000" pitchFamily="2" charset="2"/>
              <a:buChar char="l"/>
            </a:pPr>
            <a:r>
              <a:rPr lang="zh-CN" altLang="en-US" sz="2400" dirty="0">
                <a:latin typeface="Arial" panose="020B0604020202020204" pitchFamily="34" charset="0"/>
                <a:ea typeface="宋体" panose="02010600030101010101" pitchFamily="2" charset="-122"/>
              </a:rPr>
              <a:t>结果在</a:t>
            </a:r>
            <a:r>
              <a:rPr lang="en-US" altLang="zh-CN" sz="2400" dirty="0">
                <a:latin typeface="Arial" panose="020B0604020202020204" pitchFamily="34" charset="0"/>
                <a:ea typeface="宋体" panose="02010600030101010101" pitchFamily="2" charset="-122"/>
              </a:rPr>
              <a:t>$v0</a:t>
            </a:r>
            <a:endParaRPr lang="en-AU" altLang="zh-CN" sz="2400" dirty="0">
              <a:latin typeface="Arial" panose="020B0604020202020204" pitchFamily="34" charset="0"/>
              <a:ea typeface="宋体" panose="02010600030101010101" pitchFamily="2" charset="-122"/>
            </a:endParaRPr>
          </a:p>
        </p:txBody>
      </p:sp>
      <p:sp>
        <p:nvSpPr>
          <p:cNvPr id="91143" name="Text Box 4"/>
          <p:cNvSpPr txBox="1"/>
          <p:nvPr/>
        </p:nvSpPr>
        <p:spPr>
          <a:xfrm>
            <a:off x="7286625" y="3357563"/>
            <a:ext cx="1786066" cy="400110"/>
          </a:xfrm>
          <a:prstGeom prst="rect">
            <a:avLst/>
          </a:prstGeom>
          <a:noFill/>
          <a:ln w="9525">
            <a:noFill/>
          </a:ln>
        </p:spPr>
        <p:txBody>
          <a:bodyPr wrap="none" anchor="t">
            <a:spAutoFit/>
          </a:bodyPr>
          <a:lstStyle/>
          <a:p>
            <a:pPr lvl="0" indent="0" eaLnBrk="0" hangingPunct="0"/>
            <a:r>
              <a:rPr lang="zh-CN" altLang="en-US" sz="2000" b="1" dirty="0" smtClean="0">
                <a:solidFill>
                  <a:srgbClr val="FF0000"/>
                </a:solidFill>
                <a:latin typeface="Arial" panose="020B0604020202020204" pitchFamily="34" charset="0"/>
                <a:ea typeface="宋体" panose="02010600030101010101" pitchFamily="2" charset="-122"/>
              </a:rPr>
              <a:t>保存</a:t>
            </a:r>
            <a:r>
              <a:rPr lang="en-US" altLang="zh-CN" sz="2000" b="1" dirty="0" smtClean="0">
                <a:solidFill>
                  <a:srgbClr val="FF0000"/>
                </a:solidFill>
                <a:latin typeface="Arial" panose="020B0604020202020204" pitchFamily="34" charset="0"/>
                <a:ea typeface="宋体" panose="02010600030101010101" pitchFamily="2" charset="-122"/>
              </a:rPr>
              <a:t> </a:t>
            </a:r>
            <a:r>
              <a:rPr lang="en-US" altLang="zh-CN" sz="2000" b="1" dirty="0">
                <a:solidFill>
                  <a:srgbClr val="FF0000"/>
                </a:solidFill>
                <a:latin typeface="Arial" panose="020B0604020202020204" pitchFamily="34" charset="0"/>
                <a:ea typeface="宋体" panose="02010600030101010101" pitchFamily="2" charset="-122"/>
              </a:rPr>
              <a:t>$s0 </a:t>
            </a:r>
            <a:r>
              <a:rPr lang="zh-CN" altLang="en-US" sz="2000" b="1" dirty="0">
                <a:solidFill>
                  <a:srgbClr val="FF0000"/>
                </a:solidFill>
                <a:latin typeface="Arial" panose="020B0604020202020204" pitchFamily="34" charset="0"/>
                <a:ea typeface="宋体" panose="02010600030101010101" pitchFamily="2" charset="-122"/>
              </a:rPr>
              <a:t>到栈</a:t>
            </a:r>
            <a:endParaRPr lang="en-AU" altLang="zh-CN" sz="2000" b="1" dirty="0">
              <a:solidFill>
                <a:srgbClr val="FF0000"/>
              </a:solidFill>
              <a:latin typeface="Arial" panose="020B0604020202020204" pitchFamily="34" charset="0"/>
              <a:ea typeface="宋体" panose="02010600030101010101" pitchFamily="2" charset="-122"/>
            </a:endParaRPr>
          </a:p>
        </p:txBody>
      </p:sp>
      <p:sp>
        <p:nvSpPr>
          <p:cNvPr id="91144" name="Text Box 5"/>
          <p:cNvSpPr txBox="1"/>
          <p:nvPr/>
        </p:nvSpPr>
        <p:spPr>
          <a:xfrm>
            <a:off x="7286625" y="4286250"/>
            <a:ext cx="958850" cy="400050"/>
          </a:xfrm>
          <a:prstGeom prst="rect">
            <a:avLst/>
          </a:prstGeom>
          <a:noFill/>
          <a:ln w="9525">
            <a:noFill/>
          </a:ln>
        </p:spPr>
        <p:txBody>
          <a:bodyPr wrap="none" anchor="t">
            <a:spAutoFit/>
          </a:bodyPr>
          <a:lstStyle/>
          <a:p>
            <a:pPr lvl="0" indent="0" eaLnBrk="0" hangingPunct="0"/>
            <a:r>
              <a:rPr lang="zh-CN" altLang="en-US" sz="2000" b="1" dirty="0">
                <a:solidFill>
                  <a:srgbClr val="7030A0"/>
                </a:solidFill>
                <a:latin typeface="Arial" panose="020B0604020202020204" pitchFamily="34" charset="0"/>
                <a:ea typeface="宋体" panose="02010600030101010101" pitchFamily="2" charset="-122"/>
              </a:rPr>
              <a:t>过程体</a:t>
            </a:r>
            <a:endParaRPr lang="en-AU" altLang="zh-CN" sz="2000" b="1" dirty="0">
              <a:solidFill>
                <a:srgbClr val="7030A0"/>
              </a:solidFill>
              <a:latin typeface="Arial" panose="020B0604020202020204" pitchFamily="34" charset="0"/>
              <a:ea typeface="宋体" panose="02010600030101010101" pitchFamily="2" charset="-122"/>
            </a:endParaRPr>
          </a:p>
        </p:txBody>
      </p:sp>
      <p:sp>
        <p:nvSpPr>
          <p:cNvPr id="91145" name="Text Box 6"/>
          <p:cNvSpPr txBox="1"/>
          <p:nvPr/>
        </p:nvSpPr>
        <p:spPr>
          <a:xfrm>
            <a:off x="7286625" y="5429250"/>
            <a:ext cx="1900238" cy="400050"/>
          </a:xfrm>
          <a:prstGeom prst="rect">
            <a:avLst/>
          </a:prstGeom>
          <a:noFill/>
          <a:ln w="9525">
            <a:noFill/>
          </a:ln>
        </p:spPr>
        <p:txBody>
          <a:bodyPr wrap="none" anchor="t">
            <a:spAutoFit/>
          </a:bodyPr>
          <a:lstStyle/>
          <a:p>
            <a:pPr lvl="0" indent="0" eaLnBrk="0" hangingPunct="0"/>
            <a:r>
              <a:rPr lang="zh-CN" altLang="en-US" sz="2000" b="1" dirty="0">
                <a:solidFill>
                  <a:srgbClr val="7030A0"/>
                </a:solidFill>
                <a:latin typeface="Arial" panose="020B0604020202020204" pitchFamily="34" charset="0"/>
                <a:ea typeface="宋体" panose="02010600030101010101" pitchFamily="2" charset="-122"/>
              </a:rPr>
              <a:t>恢复</a:t>
            </a:r>
            <a:r>
              <a:rPr lang="en-US" altLang="zh-CN" sz="2000" b="1" dirty="0">
                <a:solidFill>
                  <a:srgbClr val="7030A0"/>
                </a:solidFill>
                <a:latin typeface="Arial" panose="020B0604020202020204" pitchFamily="34" charset="0"/>
                <a:ea typeface="宋体" panose="02010600030101010101" pitchFamily="2" charset="-122"/>
              </a:rPr>
              <a:t> $s0</a:t>
            </a:r>
            <a:r>
              <a:rPr lang="zh-CN" altLang="en-US" sz="2000" b="1" dirty="0">
                <a:solidFill>
                  <a:srgbClr val="7030A0"/>
                </a:solidFill>
                <a:latin typeface="Arial" panose="020B0604020202020204" pitchFamily="34" charset="0"/>
                <a:ea typeface="宋体" panose="02010600030101010101" pitchFamily="2" charset="-122"/>
              </a:rPr>
              <a:t>和</a:t>
            </a:r>
            <a:r>
              <a:rPr lang="en-US" altLang="zh-CN" sz="2000" b="1" dirty="0">
                <a:solidFill>
                  <a:srgbClr val="7030A0"/>
                </a:solidFill>
                <a:latin typeface="Arial" panose="020B0604020202020204" pitchFamily="34" charset="0"/>
                <a:ea typeface="宋体" panose="02010600030101010101" pitchFamily="2" charset="-122"/>
              </a:rPr>
              <a:t>$sp</a:t>
            </a:r>
            <a:endParaRPr lang="en-AU" altLang="zh-CN" sz="2000" b="1" dirty="0">
              <a:solidFill>
                <a:srgbClr val="7030A0"/>
              </a:solidFill>
              <a:latin typeface="Arial" panose="020B0604020202020204" pitchFamily="34" charset="0"/>
              <a:ea typeface="宋体" panose="02010600030101010101" pitchFamily="2" charset="-122"/>
            </a:endParaRPr>
          </a:p>
        </p:txBody>
      </p:sp>
      <p:sp>
        <p:nvSpPr>
          <p:cNvPr id="91146" name="Text Box 10"/>
          <p:cNvSpPr txBox="1"/>
          <p:nvPr/>
        </p:nvSpPr>
        <p:spPr>
          <a:xfrm>
            <a:off x="7358063" y="4957763"/>
            <a:ext cx="696912" cy="400050"/>
          </a:xfrm>
          <a:prstGeom prst="rect">
            <a:avLst/>
          </a:prstGeom>
          <a:noFill/>
          <a:ln w="9525">
            <a:noFill/>
          </a:ln>
        </p:spPr>
        <p:txBody>
          <a:bodyPr wrap="none" anchor="t">
            <a:spAutoFit/>
          </a:bodyPr>
          <a:lstStyle/>
          <a:p>
            <a:pPr lvl="0" indent="0" eaLnBrk="0" hangingPunct="0"/>
            <a:r>
              <a:rPr lang="zh-CN" altLang="en-US" sz="2000" b="1" dirty="0">
                <a:solidFill>
                  <a:srgbClr val="FF0000"/>
                </a:solidFill>
                <a:latin typeface="Tahoma" panose="020B0604030504040204" pitchFamily="34" charset="0"/>
                <a:ea typeface="宋体" panose="02010600030101010101" pitchFamily="2" charset="-122"/>
              </a:rPr>
              <a:t>结果</a:t>
            </a:r>
            <a:endParaRPr lang="en-AU" altLang="zh-CN" sz="2000" b="1" dirty="0">
              <a:solidFill>
                <a:srgbClr val="FF0000"/>
              </a:solidFill>
              <a:latin typeface="Tahoma" panose="020B0604030504040204" pitchFamily="34" charset="0"/>
              <a:ea typeface="宋体" panose="02010600030101010101" pitchFamily="2" charset="-122"/>
            </a:endParaRPr>
          </a:p>
        </p:txBody>
      </p:sp>
      <p:sp>
        <p:nvSpPr>
          <p:cNvPr id="91147" name="Text Box 11"/>
          <p:cNvSpPr txBox="1"/>
          <p:nvPr/>
        </p:nvSpPr>
        <p:spPr>
          <a:xfrm>
            <a:off x="7358063" y="5929313"/>
            <a:ext cx="700087" cy="400050"/>
          </a:xfrm>
          <a:prstGeom prst="rect">
            <a:avLst/>
          </a:prstGeom>
          <a:noFill/>
          <a:ln w="9525">
            <a:noFill/>
          </a:ln>
        </p:spPr>
        <p:txBody>
          <a:bodyPr wrap="none" anchor="t">
            <a:spAutoFit/>
          </a:bodyPr>
          <a:lstStyle/>
          <a:p>
            <a:pPr lvl="0" indent="0" eaLnBrk="0" hangingPunct="0"/>
            <a:r>
              <a:rPr lang="zh-CN" altLang="en-US" sz="2000" b="1" dirty="0">
                <a:solidFill>
                  <a:srgbClr val="FF0000"/>
                </a:solidFill>
                <a:latin typeface="Tahoma" panose="020B0604030504040204" pitchFamily="34" charset="0"/>
                <a:ea typeface="宋体" panose="02010600030101010101" pitchFamily="2" charset="-122"/>
              </a:rPr>
              <a:t>返回</a:t>
            </a:r>
            <a:endParaRPr lang="en-AU" altLang="zh-CN" sz="2000" b="1" dirty="0">
              <a:solidFill>
                <a:srgbClr val="FF0000"/>
              </a:solidFill>
              <a:latin typeface="Tahoma" panose="020B0604030504040204" pitchFamily="34" charset="0"/>
              <a:ea typeface="宋体" panose="02010600030101010101" pitchFamily="2" charset="-122"/>
            </a:endParaRPr>
          </a:p>
        </p:txBody>
      </p:sp>
      <p:sp>
        <p:nvSpPr>
          <p:cNvPr id="91148" name="右大括号 12"/>
          <p:cNvSpPr/>
          <p:nvPr/>
        </p:nvSpPr>
        <p:spPr>
          <a:xfrm>
            <a:off x="7072313" y="3357563"/>
            <a:ext cx="285750" cy="500062"/>
          </a:xfrm>
          <a:prstGeom prst="rightBrace">
            <a:avLst>
              <a:gd name="adj1" fmla="val 8320"/>
              <a:gd name="adj2" fmla="val 50000"/>
            </a:avLst>
          </a:prstGeom>
          <a:noFill/>
          <a:ln w="28575" cap="flat" cmpd="sng">
            <a:solidFill>
              <a:srgbClr val="FF0000"/>
            </a:solidFill>
            <a:prstDash val="solid"/>
            <a:round/>
            <a:headEnd type="none" w="med" len="med"/>
            <a:tailEnd type="none" w="med" len="med"/>
          </a:ln>
        </p:spPr>
        <p:txBody>
          <a:bodyPr anchor="t"/>
          <a:lstStyle/>
          <a:p>
            <a:pPr lvl="0" indent="0" eaLnBrk="0" hangingPunct="0"/>
            <a:endParaRPr lang="zh-CN" altLang="en-US" dirty="0">
              <a:latin typeface="Arial" panose="020B0604020202020204" pitchFamily="34" charset="0"/>
              <a:ea typeface="宋体" panose="02010600030101010101" pitchFamily="2" charset="-122"/>
            </a:endParaRPr>
          </a:p>
        </p:txBody>
      </p:sp>
      <p:sp>
        <p:nvSpPr>
          <p:cNvPr id="91149" name="右大括号 13"/>
          <p:cNvSpPr/>
          <p:nvPr/>
        </p:nvSpPr>
        <p:spPr>
          <a:xfrm>
            <a:off x="7081838" y="4143375"/>
            <a:ext cx="285750" cy="714375"/>
          </a:xfrm>
          <a:prstGeom prst="rightBrace">
            <a:avLst>
              <a:gd name="adj1" fmla="val 8310"/>
              <a:gd name="adj2" fmla="val 50000"/>
            </a:avLst>
          </a:prstGeom>
          <a:noFill/>
          <a:ln w="28575" cap="flat" cmpd="sng">
            <a:solidFill>
              <a:srgbClr val="7030A0"/>
            </a:solidFill>
            <a:prstDash val="solid"/>
            <a:round/>
            <a:headEnd type="none" w="med" len="med"/>
            <a:tailEnd type="none" w="med" len="med"/>
          </a:ln>
        </p:spPr>
        <p:txBody>
          <a:bodyPr anchor="t"/>
          <a:lstStyle/>
          <a:p>
            <a:pPr lvl="0" indent="0" eaLnBrk="0" hangingPunct="0"/>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5</a:t>
            </a:fld>
            <a:endParaRPr lang="en-AU" altLang="zh-CN" sz="1400" b="1" dirty="0">
              <a:ea typeface="宋体" panose="02010600030101010101" pitchFamily="2" charset="-122"/>
            </a:endParaRPr>
          </a:p>
        </p:txBody>
      </p:sp>
      <p:sp>
        <p:nvSpPr>
          <p:cNvPr id="13314"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算术示例</a:t>
            </a:r>
            <a:endParaRPr lang="en-AU" altLang="zh-CN" dirty="0">
              <a:ea typeface="宋体" panose="02010600030101010101" pitchFamily="2" charset="-122"/>
            </a:endParaRPr>
          </a:p>
        </p:txBody>
      </p:sp>
      <p:sp>
        <p:nvSpPr>
          <p:cNvPr id="13315" name="Rectangle 3"/>
          <p:cNvSpPr>
            <a:spLocks noGrp="1"/>
          </p:cNvSpPr>
          <p:nvPr>
            <p:ph idx="1"/>
          </p:nvPr>
        </p:nvSpPr>
        <p:spPr>
          <a:ln/>
        </p:spPr>
        <p:txBody>
          <a:bodyPr wrap="square" lIns="91440" tIns="45720" rIns="91440" bIns="45720" anchor="t"/>
          <a:lstStyle/>
          <a:p>
            <a:pPr eaLnBrk="1" hangingPunct="1">
              <a:lnSpc>
                <a:spcPct val="90000"/>
              </a:lnSpc>
              <a:buClr>
                <a:schemeClr val="tx2"/>
              </a:buClr>
            </a:pPr>
            <a:r>
              <a:rPr lang="zh-CN" altLang="en-US" dirty="0">
                <a:ea typeface="宋体" panose="02010600030101010101" pitchFamily="2" charset="-122"/>
              </a:rPr>
              <a:t>例题  </a:t>
            </a:r>
            <a:r>
              <a:rPr lang="en-US" altLang="zh-CN" dirty="0">
                <a:ea typeface="宋体" panose="02010600030101010101" pitchFamily="2" charset="-122"/>
              </a:rPr>
              <a:t>C code</a:t>
            </a:r>
          </a:p>
          <a:p>
            <a:pPr eaLnBrk="1" hangingPunct="1">
              <a:spcBef>
                <a:spcPct val="50000"/>
              </a:spcBef>
              <a:spcAft>
                <a:spcPct val="30000"/>
              </a:spcAft>
              <a:buNone/>
            </a:pPr>
            <a:r>
              <a:rPr lang="en-US" altLang="zh-CN" sz="2800" dirty="0">
                <a:ea typeface="宋体" panose="02010600030101010101" pitchFamily="2" charset="-122"/>
              </a:rPr>
              <a:t>	f = (g + h) - (i + j);</a:t>
            </a:r>
          </a:p>
          <a:p>
            <a:pPr eaLnBrk="1" hangingPunct="1">
              <a:lnSpc>
                <a:spcPct val="90000"/>
              </a:lnSpc>
              <a:buClr>
                <a:schemeClr val="tx2"/>
              </a:buClr>
            </a:pPr>
            <a:r>
              <a:rPr lang="zh-CN" altLang="en-US" dirty="0">
                <a:ea typeface="宋体" panose="02010600030101010101" pitchFamily="2" charset="-122"/>
              </a:rPr>
              <a:t>编译器产生</a:t>
            </a:r>
            <a:r>
              <a:rPr lang="en-US" altLang="zh-CN" dirty="0">
                <a:ea typeface="宋体" panose="02010600030101010101" pitchFamily="2" charset="-122"/>
              </a:rPr>
              <a:t> MIPS code</a:t>
            </a:r>
          </a:p>
          <a:p>
            <a:pPr eaLnBrk="1" hangingPunct="1">
              <a:spcBef>
                <a:spcPct val="50000"/>
              </a:spcBef>
              <a:spcAft>
                <a:spcPct val="30000"/>
              </a:spcAft>
              <a:buNone/>
            </a:pPr>
            <a:r>
              <a:rPr lang="en-US" altLang="zh-CN" sz="2800" dirty="0">
                <a:ea typeface="宋体" panose="02010600030101010101" pitchFamily="2" charset="-122"/>
              </a:rPr>
              <a:t>	add </a:t>
            </a:r>
            <a:r>
              <a:rPr lang="en-US" altLang="zh-CN" sz="2800" dirty="0">
                <a:solidFill>
                  <a:srgbClr val="FF0000"/>
                </a:solidFill>
                <a:ea typeface="宋体" panose="02010600030101010101" pitchFamily="2" charset="-122"/>
              </a:rPr>
              <a:t>t0</a:t>
            </a:r>
            <a:r>
              <a:rPr lang="en-US" altLang="zh-CN" sz="2800" dirty="0">
                <a:ea typeface="宋体" panose="02010600030101010101" pitchFamily="2" charset="-122"/>
              </a:rPr>
              <a:t>, g, h   </a:t>
            </a:r>
            <a:r>
              <a:rPr lang="en-US" altLang="zh-CN" sz="2800" dirty="0">
                <a:solidFill>
                  <a:srgbClr val="00B050"/>
                </a:solidFill>
                <a:ea typeface="宋体" panose="02010600030101010101" pitchFamily="2" charset="-122"/>
              </a:rPr>
              <a:t># temp t0 = g + h</a:t>
            </a:r>
            <a:br>
              <a:rPr lang="en-US" altLang="zh-CN" sz="2800" dirty="0">
                <a:solidFill>
                  <a:srgbClr val="00B050"/>
                </a:solidFill>
                <a:ea typeface="宋体" panose="02010600030101010101" pitchFamily="2" charset="-122"/>
              </a:rPr>
            </a:br>
            <a:r>
              <a:rPr lang="en-US" altLang="zh-CN" sz="2800" dirty="0">
                <a:ea typeface="宋体" panose="02010600030101010101" pitchFamily="2" charset="-122"/>
              </a:rPr>
              <a:t>add </a:t>
            </a:r>
            <a:r>
              <a:rPr lang="en-US" altLang="zh-CN" sz="2800" dirty="0">
                <a:solidFill>
                  <a:srgbClr val="FF0000"/>
                </a:solidFill>
                <a:ea typeface="宋体" panose="02010600030101010101" pitchFamily="2" charset="-122"/>
              </a:rPr>
              <a:t>t1</a:t>
            </a:r>
            <a:r>
              <a:rPr lang="en-US" altLang="zh-CN" sz="2800" dirty="0">
                <a:ea typeface="宋体" panose="02010600030101010101" pitchFamily="2" charset="-122"/>
              </a:rPr>
              <a:t>, i, j   </a:t>
            </a:r>
            <a:r>
              <a:rPr lang="en-US" altLang="zh-CN" sz="2800" dirty="0">
                <a:solidFill>
                  <a:srgbClr val="00B050"/>
                </a:solidFill>
                <a:ea typeface="宋体" panose="02010600030101010101" pitchFamily="2" charset="-122"/>
              </a:rPr>
              <a:t># temp t1 = i + j</a:t>
            </a:r>
            <a:br>
              <a:rPr lang="en-US" altLang="zh-CN" sz="2800" dirty="0">
                <a:solidFill>
                  <a:srgbClr val="00B050"/>
                </a:solidFill>
                <a:ea typeface="宋体" panose="02010600030101010101" pitchFamily="2" charset="-122"/>
              </a:rPr>
            </a:br>
            <a:r>
              <a:rPr lang="en-US" altLang="zh-CN" sz="2800" dirty="0">
                <a:ea typeface="宋体" panose="02010600030101010101" pitchFamily="2" charset="-122"/>
              </a:rPr>
              <a:t>sub f, t0, t1  </a:t>
            </a:r>
            <a:r>
              <a:rPr lang="en-US" altLang="zh-CN" sz="2800" dirty="0">
                <a:solidFill>
                  <a:srgbClr val="00B050"/>
                </a:solidFill>
                <a:ea typeface="宋体" panose="02010600030101010101" pitchFamily="2" charset="-122"/>
              </a:rPr>
              <a:t># f = t0 - t1</a:t>
            </a:r>
            <a:endParaRPr lang="en-AU" altLang="zh-CN" dirty="0">
              <a:solidFill>
                <a:srgbClr val="00B05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50</a:t>
            </a:fld>
            <a:endParaRPr lang="en-AU" altLang="zh-CN" sz="1400" b="1" dirty="0">
              <a:ea typeface="宋体" panose="02010600030101010101" pitchFamily="2" charset="-122"/>
            </a:endParaRPr>
          </a:p>
        </p:txBody>
      </p:sp>
      <p:sp>
        <p:nvSpPr>
          <p:cNvPr id="93186"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嵌套过程</a:t>
            </a:r>
            <a:r>
              <a:rPr lang="en-US" altLang="zh-CN" dirty="0">
                <a:ea typeface="宋体" panose="02010600030101010101" pitchFamily="2" charset="-122"/>
              </a:rPr>
              <a:t>-</a:t>
            </a:r>
            <a:r>
              <a:rPr lang="zh-CN" altLang="en-US" dirty="0">
                <a:ea typeface="宋体" panose="02010600030101010101" pitchFamily="2" charset="-122"/>
              </a:rPr>
              <a:t>非叶过程</a:t>
            </a:r>
            <a:r>
              <a:rPr lang="en-US" altLang="zh-CN" dirty="0">
                <a:ea typeface="宋体" panose="02010600030101010101" pitchFamily="2" charset="-122"/>
              </a:rPr>
              <a:t>NON-LEAF</a:t>
            </a:r>
            <a:endParaRPr lang="en-AU" altLang="zh-CN" dirty="0">
              <a:ea typeface="宋体" panose="02010600030101010101" pitchFamily="2" charset="-122"/>
            </a:endParaRPr>
          </a:p>
        </p:txBody>
      </p:sp>
      <p:sp>
        <p:nvSpPr>
          <p:cNvPr id="93187" name="Rectangle 3"/>
          <p:cNvSpPr>
            <a:spLocks noGrp="1"/>
          </p:cNvSpPr>
          <p:nvPr>
            <p:ph idx="1"/>
          </p:nvPr>
        </p:nvSpPr>
        <p:spPr>
          <a:ln/>
        </p:spPr>
        <p:txBody>
          <a:bodyPr wrap="square" lIns="91440" tIns="45720" rIns="91440" bIns="45720" anchor="t"/>
          <a:lstStyle/>
          <a:p>
            <a:pPr eaLnBrk="1" hangingPunct="1">
              <a:lnSpc>
                <a:spcPct val="90000"/>
              </a:lnSpc>
              <a:buClr>
                <a:schemeClr val="tx2"/>
              </a:buClr>
            </a:pPr>
            <a:r>
              <a:rPr lang="zh-CN" altLang="en-US" sz="2400" b="1" dirty="0">
                <a:ea typeface="宋体" panose="02010600030101010101" pitchFamily="2" charset="-122"/>
              </a:rPr>
              <a:t>过程调用其它过程</a:t>
            </a:r>
            <a:endParaRPr lang="en-US" altLang="zh-CN" sz="2400" b="1" dirty="0">
              <a:ea typeface="宋体" panose="02010600030101010101" pitchFamily="2" charset="-122"/>
            </a:endParaRPr>
          </a:p>
          <a:p>
            <a:pPr eaLnBrk="1" hangingPunct="1">
              <a:lnSpc>
                <a:spcPct val="90000"/>
              </a:lnSpc>
              <a:buClr>
                <a:schemeClr val="tx2"/>
              </a:buClr>
              <a:buNone/>
            </a:pPr>
            <a:endParaRPr lang="en-US" altLang="zh-CN" sz="2400" b="1" dirty="0">
              <a:ea typeface="宋体" panose="02010600030101010101" pitchFamily="2" charset="-122"/>
            </a:endParaRPr>
          </a:p>
          <a:p>
            <a:pPr eaLnBrk="1" hangingPunct="1">
              <a:lnSpc>
                <a:spcPct val="90000"/>
              </a:lnSpc>
              <a:buClr>
                <a:schemeClr val="tx2"/>
              </a:buClr>
            </a:pPr>
            <a:r>
              <a:rPr lang="zh-CN" altLang="en-US" sz="2400" b="1" dirty="0">
                <a:ea typeface="宋体" panose="02010600030101010101" pitchFamily="2" charset="-122"/>
              </a:rPr>
              <a:t>对于嵌套调用，调用者需要存储到堆栈的信息</a:t>
            </a:r>
            <a:r>
              <a:rPr lang="zh-CN" altLang="en-US" dirty="0">
                <a:ea typeface="宋体" panose="02010600030101010101" pitchFamily="2" charset="-122"/>
              </a:rPr>
              <a:t>：</a:t>
            </a:r>
            <a:endParaRPr lang="en-US" altLang="zh-CN"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它的</a:t>
            </a:r>
            <a:r>
              <a:rPr lang="zh-CN" altLang="en-US" sz="2400" dirty="0">
                <a:solidFill>
                  <a:srgbClr val="FF0000"/>
                </a:solidFill>
                <a:ea typeface="宋体" panose="02010600030101010101" pitchFamily="2" charset="-122"/>
              </a:rPr>
              <a:t>返回地址</a:t>
            </a:r>
            <a:endParaRPr lang="en-US" altLang="zh-CN" sz="2400" dirty="0">
              <a:solidFill>
                <a:srgbClr val="FF0000"/>
              </a:solidFill>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调用后还需要用的任何</a:t>
            </a:r>
            <a:r>
              <a:rPr lang="zh-CN" altLang="en-US" sz="2400" dirty="0">
                <a:solidFill>
                  <a:srgbClr val="FF0000"/>
                </a:solidFill>
                <a:ea typeface="宋体" panose="02010600030101010101" pitchFamily="2" charset="-122"/>
              </a:rPr>
              <a:t>参数寄存器</a:t>
            </a:r>
            <a:r>
              <a:rPr lang="zh-CN" altLang="en-US" sz="2400" dirty="0">
                <a:ea typeface="宋体" panose="02010600030101010101" pitchFamily="2" charset="-122"/>
              </a:rPr>
              <a:t>和</a:t>
            </a:r>
            <a:r>
              <a:rPr lang="zh-CN" altLang="en-US" sz="2400" dirty="0">
                <a:solidFill>
                  <a:srgbClr val="FF0000"/>
                </a:solidFill>
                <a:ea typeface="宋体" panose="02010600030101010101" pitchFamily="2" charset="-122"/>
              </a:rPr>
              <a:t>临时寄存器</a:t>
            </a:r>
            <a:endParaRPr lang="en-US" altLang="zh-CN" sz="2400" dirty="0">
              <a:solidFill>
                <a:srgbClr val="FF0000"/>
              </a:solidFill>
              <a:ea typeface="宋体" panose="02010600030101010101" pitchFamily="2" charset="-122"/>
            </a:endParaRPr>
          </a:p>
          <a:p>
            <a:pPr lvl="1" eaLnBrk="1" hangingPunct="1">
              <a:lnSpc>
                <a:spcPct val="90000"/>
              </a:lnSpc>
              <a:buNone/>
            </a:pPr>
            <a:endParaRPr lang="en-US" altLang="zh-CN" sz="2400" dirty="0">
              <a:ea typeface="宋体" panose="02010600030101010101" pitchFamily="2" charset="-122"/>
            </a:endParaRPr>
          </a:p>
          <a:p>
            <a:pPr eaLnBrk="1" hangingPunct="1">
              <a:lnSpc>
                <a:spcPct val="90000"/>
              </a:lnSpc>
              <a:buClr>
                <a:schemeClr val="tx2"/>
              </a:buClr>
            </a:pPr>
            <a:r>
              <a:rPr lang="zh-CN" altLang="en-US" sz="2400" b="1" dirty="0">
                <a:ea typeface="宋体" panose="02010600030101010101" pitchFamily="2" charset="-122"/>
              </a:rPr>
              <a:t>调用后返回，寄存器会从堆栈中</a:t>
            </a:r>
            <a:r>
              <a:rPr lang="zh-CN" altLang="en-US" sz="2400" b="1" dirty="0">
                <a:solidFill>
                  <a:srgbClr val="FF0000"/>
                </a:solidFill>
                <a:ea typeface="宋体" panose="02010600030101010101" pitchFamily="2" charset="-122"/>
              </a:rPr>
              <a:t>恢复</a:t>
            </a:r>
            <a:endParaRPr lang="en-AU" altLang="zh-CN" sz="2400" b="1"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Footer Placeholder 3"/>
          <p:cNvSpPr>
            <a:spLocks noGrp="1"/>
          </p:cNvSpPr>
          <p:nvPr>
            <p:ph type="ftr" sz="quarter" idx="10"/>
          </p:nvPr>
        </p:nvSpPr>
        <p:spPr>
          <a:xfrm>
            <a:off x="1227138" y="5953125"/>
            <a:ext cx="7450137" cy="358775"/>
          </a:xfrm>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51</a:t>
            </a:fld>
            <a:endParaRPr lang="en-AU" altLang="zh-CN" sz="1400" b="1" dirty="0">
              <a:ea typeface="宋体" panose="02010600030101010101" pitchFamily="2" charset="-122"/>
            </a:endParaRPr>
          </a:p>
        </p:txBody>
      </p:sp>
      <p:sp>
        <p:nvSpPr>
          <p:cNvPr id="95234" name="Rectangle 2"/>
          <p:cNvSpPr>
            <a:spLocks noGrp="1"/>
          </p:cNvSpPr>
          <p:nvPr>
            <p:ph type="title"/>
          </p:nvPr>
        </p:nvSpPr>
        <p:spPr>
          <a:xfrm>
            <a:off x="535781" y="217557"/>
            <a:ext cx="8259763" cy="707886"/>
          </a:xfrm>
          <a:ln/>
        </p:spPr>
        <p:txBody>
          <a:bodyPr wrap="square" lIns="91440" tIns="45720" rIns="91440" bIns="45720" anchor="b">
            <a:spAutoFit/>
          </a:bodyPr>
          <a:lstStyle/>
          <a:p>
            <a:pPr eaLnBrk="1" hangingPunct="1"/>
            <a:r>
              <a:rPr lang="zh-CN" altLang="en-US" sz="4000" dirty="0">
                <a:ea typeface="宋体" panose="02010600030101010101" pitchFamily="2" charset="-122"/>
              </a:rPr>
              <a:t>非叶子过程例子</a:t>
            </a:r>
            <a:endParaRPr lang="en-AU" altLang="zh-CN" sz="4000" dirty="0">
              <a:ea typeface="宋体" panose="02010600030101010101" pitchFamily="2" charset="-122"/>
            </a:endParaRPr>
          </a:p>
        </p:txBody>
      </p:sp>
      <p:sp>
        <p:nvSpPr>
          <p:cNvPr id="51204" name="Rectangle 3"/>
          <p:cNvSpPr>
            <a:spLocks noGrp="1" noChangeArrowheads="1"/>
          </p:cNvSpPr>
          <p:nvPr>
            <p:ph idx="1"/>
          </p:nvPr>
        </p:nvSpPr>
        <p:spPr>
          <a:xfrm>
            <a:off x="500063" y="1071563"/>
            <a:ext cx="8270875" cy="1490663"/>
          </a:xfrm>
          <a:ln w="25400">
            <a:solidFill>
              <a:srgbClr val="FF0000"/>
            </a:solidFill>
            <a:prstDash val="dash"/>
          </a:ln>
        </p:spPr>
        <p:txBody>
          <a:bodyPr vert="horz" wrap="square" lIns="91440" tIns="45720" rIns="91440" bIns="45720" numCol="1" anchor="t" anchorCtr="0" compatLnSpc="1"/>
          <a:lstStyle/>
          <a:p>
            <a:pPr marL="0" marR="0" lvl="0" indent="0" algn="l" defTabSz="914400" rtl="0" eaLnBrk="1" fontAlgn="base" latinLnBrk="0" hangingPunct="1">
              <a:lnSpc>
                <a:spcPct val="90000"/>
              </a:lnSpc>
              <a:spcBef>
                <a:spcPct val="20000"/>
              </a:spcBef>
              <a:spcAft>
                <a:spcPct val="0"/>
              </a:spcAft>
              <a:buClr>
                <a:schemeClr val="tx2"/>
              </a:buClr>
              <a:buSzPct val="100000"/>
              <a:buFont typeface="Wingdings" panose="05000000000000000000" pitchFamily="2" charset="2"/>
              <a:buNone/>
              <a:defRPr/>
            </a:pPr>
            <a:r>
              <a:rPr kumimoji="0" lang="en-US" altLang="zh-CN" sz="2000" b="0" i="0" u="none" strike="noStrike" kern="0" cap="none" spc="0" normalizeH="0" baseline="0" noProof="0" dirty="0" err="1" smtClean="0">
                <a:ln>
                  <a:noFill/>
                </a:ln>
                <a:solidFill>
                  <a:schemeClr val="tx1"/>
                </a:solidFill>
                <a:effectLst/>
                <a:uLnTx/>
                <a:uFillTx/>
                <a:latin typeface="Lucida Console" panose="020B0609040504020204" pitchFamily="49" charset="0"/>
                <a:ea typeface="宋体" panose="02010600030101010101" pitchFamily="2" charset="-122"/>
                <a:cs typeface="+mn-cs"/>
              </a:rPr>
              <a:t>int</a:t>
            </a: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2000" b="0" i="0" u="none" strike="noStrike" kern="0" cap="none" spc="0" normalizeH="0" baseline="0" noProof="0" dirty="0" smtClean="0">
                <a:ln>
                  <a:noFill/>
                </a:ln>
                <a:solidFill>
                  <a:srgbClr val="FF0000"/>
                </a:solidFill>
                <a:effectLst/>
                <a:uLnTx/>
                <a:uFillTx/>
                <a:latin typeface="Lucida Console" panose="020B0609040504020204" pitchFamily="49" charset="0"/>
                <a:ea typeface="宋体" panose="02010600030101010101" pitchFamily="2" charset="-122"/>
                <a:cs typeface="+mn-cs"/>
              </a:rPr>
              <a:t>fact</a:t>
            </a: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2000" b="0" i="0" u="none" strike="noStrike" kern="0" cap="none" spc="0" normalizeH="0" baseline="0" noProof="0" dirty="0" err="1" smtClean="0">
                <a:ln>
                  <a:noFill/>
                </a:ln>
                <a:solidFill>
                  <a:schemeClr val="tx1"/>
                </a:solidFill>
                <a:effectLst/>
                <a:uLnTx/>
                <a:uFillTx/>
                <a:latin typeface="Lucida Console" panose="020B0609040504020204" pitchFamily="49" charset="0"/>
                <a:ea typeface="宋体" panose="02010600030101010101" pitchFamily="2" charset="-122"/>
                <a:cs typeface="+mn-cs"/>
              </a:rPr>
              <a:t>int</a:t>
            </a: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n)</a:t>
            </a:r>
            <a:b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a:t>
            </a:r>
            <a:b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if (n &lt; 1) return 1;</a:t>
            </a:r>
            <a:b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else return n*</a:t>
            </a:r>
            <a:r>
              <a:rPr kumimoji="0" lang="en-US" altLang="zh-CN" sz="2000" b="0" i="0" u="none" strike="noStrike" kern="0" cap="none" spc="0" normalizeH="0" baseline="0" noProof="0" dirty="0" smtClean="0">
                <a:ln>
                  <a:noFill/>
                </a:ln>
                <a:solidFill>
                  <a:srgbClr val="FF0000"/>
                </a:solidFill>
                <a:effectLst/>
                <a:uLnTx/>
                <a:uFillTx/>
                <a:latin typeface="Lucida Console" panose="020B0609040504020204" pitchFamily="49" charset="0"/>
                <a:ea typeface="宋体" panose="02010600030101010101" pitchFamily="2" charset="-122"/>
                <a:cs typeface="+mn-cs"/>
              </a:rPr>
              <a:t>fact</a:t>
            </a: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(n - 1);</a:t>
            </a:r>
            <a:b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a:t>
            </a:r>
            <a:endPar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endParaRPr>
          </a:p>
        </p:txBody>
      </p:sp>
      <p:sp>
        <p:nvSpPr>
          <p:cNvPr id="95236" name="矩形 4"/>
          <p:cNvSpPr/>
          <p:nvPr/>
        </p:nvSpPr>
        <p:spPr>
          <a:xfrm>
            <a:off x="5214938" y="1285875"/>
            <a:ext cx="3357562" cy="757238"/>
          </a:xfrm>
          <a:prstGeom prst="rect">
            <a:avLst/>
          </a:prstGeom>
          <a:noFill/>
          <a:ln w="9525">
            <a:noFill/>
          </a:ln>
        </p:spPr>
        <p:txBody>
          <a:bodyPr anchor="t">
            <a:spAutoFit/>
          </a:bodyPr>
          <a:lstStyle/>
          <a:p>
            <a:pPr lvl="1" indent="0" eaLnBrk="1" hangingPunct="1">
              <a:lnSpc>
                <a:spcPct val="90000"/>
              </a:lnSpc>
              <a:buFont typeface="Wingdings" panose="05000000000000000000" pitchFamily="2" charset="2"/>
              <a:buChar char="l"/>
            </a:pPr>
            <a:r>
              <a:rPr lang="zh-CN" altLang="en-US" sz="2400" dirty="0">
                <a:latin typeface="Arial" panose="020B0604020202020204" pitchFamily="34" charset="0"/>
                <a:ea typeface="宋体" panose="02010600030101010101" pitchFamily="2" charset="-122"/>
              </a:rPr>
              <a:t>参数</a:t>
            </a:r>
            <a:r>
              <a:rPr lang="en-US" altLang="zh-CN" sz="2400" dirty="0">
                <a:latin typeface="Arial" panose="020B0604020202020204" pitchFamily="34" charset="0"/>
                <a:ea typeface="宋体" panose="02010600030101010101" pitchFamily="2" charset="-122"/>
              </a:rPr>
              <a:t> n </a:t>
            </a:r>
            <a:r>
              <a:rPr lang="zh-CN" altLang="en-US" sz="2400" dirty="0">
                <a:latin typeface="Arial" panose="020B0604020202020204" pitchFamily="34" charset="0"/>
                <a:ea typeface="宋体" panose="02010600030101010101" pitchFamily="2" charset="-122"/>
              </a:rPr>
              <a:t>放在</a:t>
            </a:r>
            <a:r>
              <a:rPr lang="en-US" altLang="zh-CN" sz="2400" dirty="0">
                <a:latin typeface="Arial" panose="020B0604020202020204" pitchFamily="34" charset="0"/>
                <a:ea typeface="宋体" panose="02010600030101010101" pitchFamily="2" charset="-122"/>
              </a:rPr>
              <a:t> $a0</a:t>
            </a:r>
            <a:r>
              <a:rPr lang="zh-CN" altLang="en-US" sz="2400" dirty="0">
                <a:latin typeface="Arial" panose="020B0604020202020204" pitchFamily="34" charset="0"/>
                <a:ea typeface="宋体" panose="02010600030101010101" pitchFamily="2" charset="-122"/>
              </a:rPr>
              <a:t>中</a:t>
            </a:r>
            <a:endParaRPr lang="en-US" altLang="zh-CN" sz="2400" dirty="0">
              <a:latin typeface="Arial" panose="020B0604020202020204" pitchFamily="34" charset="0"/>
              <a:ea typeface="宋体" panose="02010600030101010101" pitchFamily="2" charset="-122"/>
            </a:endParaRPr>
          </a:p>
          <a:p>
            <a:pPr lvl="1" indent="0" eaLnBrk="1" hangingPunct="1">
              <a:lnSpc>
                <a:spcPct val="90000"/>
              </a:lnSpc>
              <a:buFont typeface="Wingdings" panose="05000000000000000000" pitchFamily="2" charset="2"/>
              <a:buChar char="l"/>
            </a:pPr>
            <a:r>
              <a:rPr lang="zh-CN" altLang="en-US" sz="2400" dirty="0">
                <a:latin typeface="Arial" panose="020B0604020202020204" pitchFamily="34" charset="0"/>
                <a:ea typeface="宋体" panose="02010600030101010101" pitchFamily="2" charset="-122"/>
              </a:rPr>
              <a:t>结果放在</a:t>
            </a:r>
            <a:r>
              <a:rPr lang="en-US" altLang="zh-CN" sz="2400" dirty="0">
                <a:latin typeface="Arial" panose="020B0604020202020204" pitchFamily="34" charset="0"/>
                <a:ea typeface="宋体" panose="02010600030101010101" pitchFamily="2" charset="-122"/>
              </a:rPr>
              <a:t> $v0</a:t>
            </a:r>
            <a:endParaRPr lang="en-AU" altLang="zh-CN" sz="2400" dirty="0">
              <a:latin typeface="Arial" panose="020B0604020202020204" pitchFamily="34" charset="0"/>
              <a:ea typeface="宋体" panose="02010600030101010101" pitchFamily="2" charset="-122"/>
            </a:endParaRPr>
          </a:p>
        </p:txBody>
      </p:sp>
      <p:sp>
        <p:nvSpPr>
          <p:cNvPr id="95237" name="Rectangle 4"/>
          <p:cNvSpPr/>
          <p:nvPr/>
        </p:nvSpPr>
        <p:spPr>
          <a:xfrm>
            <a:off x="1698625" y="2643188"/>
            <a:ext cx="7086600" cy="285750"/>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95238" name="Rectangle 5"/>
          <p:cNvSpPr/>
          <p:nvPr/>
        </p:nvSpPr>
        <p:spPr>
          <a:xfrm>
            <a:off x="1698625" y="2928938"/>
            <a:ext cx="7086600" cy="714375"/>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95239" name="Rectangle 6"/>
          <p:cNvSpPr/>
          <p:nvPr/>
        </p:nvSpPr>
        <p:spPr>
          <a:xfrm>
            <a:off x="1698625" y="3643313"/>
            <a:ext cx="7086600" cy="500062"/>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95240" name="Rectangle 7"/>
          <p:cNvSpPr/>
          <p:nvPr/>
        </p:nvSpPr>
        <p:spPr>
          <a:xfrm>
            <a:off x="1698625" y="4143375"/>
            <a:ext cx="7086600" cy="785813"/>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95241" name="Rectangle 8"/>
          <p:cNvSpPr/>
          <p:nvPr/>
        </p:nvSpPr>
        <p:spPr>
          <a:xfrm>
            <a:off x="1698625" y="4929188"/>
            <a:ext cx="7086600" cy="500062"/>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95242" name="Rectangle 9"/>
          <p:cNvSpPr/>
          <p:nvPr/>
        </p:nvSpPr>
        <p:spPr>
          <a:xfrm>
            <a:off x="1698625" y="5429250"/>
            <a:ext cx="7086600" cy="714375"/>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95243" name="Rectangle 10"/>
          <p:cNvSpPr/>
          <p:nvPr/>
        </p:nvSpPr>
        <p:spPr>
          <a:xfrm>
            <a:off x="1698625" y="6143625"/>
            <a:ext cx="7086600" cy="214313"/>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95244" name="Rectangle 11"/>
          <p:cNvSpPr/>
          <p:nvPr/>
        </p:nvSpPr>
        <p:spPr>
          <a:xfrm>
            <a:off x="1698625" y="6357938"/>
            <a:ext cx="7086600" cy="285750"/>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5" name="Rectangle 3"/>
          <p:cNvSpPr txBox="1">
            <a:spLocks noChangeArrowheads="1"/>
          </p:cNvSpPr>
          <p:nvPr/>
        </p:nvSpPr>
        <p:spPr bwMode="auto">
          <a:xfrm>
            <a:off x="1685925" y="2643188"/>
            <a:ext cx="7099300" cy="4000500"/>
          </a:xfrm>
          <a:prstGeom prst="rect">
            <a:avLst/>
          </a:prstGeom>
          <a:noFill/>
          <a:ln w="9525">
            <a:noFill/>
            <a:miter lim="800000"/>
          </a:ln>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fact:</a:t>
            </a:r>
            <a:b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addi</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$sp, $sp, -8     # </a:t>
            </a:r>
            <a:r>
              <a:rPr kumimoji="0" lang="zh-CN" altLang="en-US"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调整栈指针</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r>
            <a:b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sw</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a:ln>
                  <a:noFill/>
                </a:ln>
                <a:solidFill>
                  <a:srgbClr val="FF0000"/>
                </a:solidFill>
                <a:effectLst/>
                <a:uLnTx/>
                <a:uFillTx/>
                <a:latin typeface="Lucida Console" panose="020B0609040504020204" pitchFamily="49" charset="0"/>
                <a:ea typeface="宋体" panose="02010600030101010101" pitchFamily="2" charset="-122"/>
                <a:cs typeface="+mn-cs"/>
              </a:rPr>
              <a:t>$</a:t>
            </a:r>
            <a:r>
              <a:rPr kumimoji="0" lang="en-US" altLang="zh-CN" sz="1600" b="1" i="0" u="none" strike="noStrike" kern="0" cap="none" spc="0" normalizeH="0" baseline="0" noProof="0" dirty="0" err="1">
                <a:ln>
                  <a:noFill/>
                </a:ln>
                <a:solidFill>
                  <a:srgbClr val="FF0000"/>
                </a:solidFill>
                <a:effectLst/>
                <a:uLnTx/>
                <a:uFillTx/>
                <a:latin typeface="Lucida Console" panose="020B0609040504020204" pitchFamily="49" charset="0"/>
                <a:ea typeface="宋体" panose="02010600030101010101" pitchFamily="2" charset="-122"/>
                <a:cs typeface="+mn-cs"/>
              </a:rPr>
              <a:t>ra</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4($sp)      # </a:t>
            </a:r>
            <a:r>
              <a:rPr kumimoji="0" lang="zh-CN" altLang="en-US"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保存返回地址</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r>
            <a:b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sw</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a:ln>
                  <a:noFill/>
                </a:ln>
                <a:solidFill>
                  <a:srgbClr val="FF0000"/>
                </a:solidFill>
                <a:effectLst/>
                <a:uLnTx/>
                <a:uFillTx/>
                <a:latin typeface="Lucida Console" panose="020B0609040504020204" pitchFamily="49" charset="0"/>
                <a:ea typeface="宋体" panose="02010600030101010101" pitchFamily="2" charset="-122"/>
                <a:cs typeface="+mn-cs"/>
              </a:rPr>
              <a:t>$a0</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0($sp)      # </a:t>
            </a:r>
            <a:r>
              <a:rPr kumimoji="0" lang="zh-CN" altLang="en-US"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保存参数</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r>
            <a:b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slti</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$t0, $a0, 1      # </a:t>
            </a:r>
            <a:r>
              <a:rPr kumimoji="0" lang="zh-CN" altLang="en-US"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测试</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n &lt; 1</a:t>
            </a:r>
            <a:b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beq</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$t0, $zero, L1</a:t>
            </a:r>
            <a:b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addi</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a:ln>
                  <a:noFill/>
                </a:ln>
                <a:solidFill>
                  <a:srgbClr val="FF0000"/>
                </a:solidFill>
                <a:effectLst/>
                <a:uLnTx/>
                <a:uFillTx/>
                <a:latin typeface="Lucida Console" panose="020B0609040504020204" pitchFamily="49" charset="0"/>
                <a:ea typeface="宋体" panose="02010600030101010101" pitchFamily="2" charset="-122"/>
                <a:cs typeface="+mn-cs"/>
              </a:rPr>
              <a:t>$v0</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$zero, 1    # </a:t>
            </a:r>
            <a:r>
              <a:rPr kumimoji="0" lang="zh-CN" altLang="en-US"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如果这样</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zh-CN" altLang="en-US"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结果为</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1</a:t>
            </a:r>
            <a:b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addi</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$sp, $sp, 8      # </a:t>
            </a:r>
            <a:r>
              <a:rPr kumimoji="0" lang="zh-CN" altLang="en-US"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参数和返址出栈</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r>
            <a:b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jr</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ra</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 </a:t>
            </a:r>
            <a:r>
              <a:rPr kumimoji="0" lang="zh-CN" altLang="en-US"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并返回</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r>
            <a:b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L1: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addi</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$a0, $a0, -1     # </a:t>
            </a:r>
            <a:r>
              <a:rPr kumimoji="0" lang="zh-CN" altLang="en-US"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否则参数</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n</a:t>
            </a:r>
            <a:r>
              <a:rPr kumimoji="0" lang="zh-CN" altLang="en-US"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减</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1</a:t>
            </a:r>
            <a:b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jal</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fact             # </a:t>
            </a:r>
            <a:r>
              <a:rPr kumimoji="0" lang="zh-CN" altLang="en-US"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递归调用</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r>
            <a:b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lw</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$a0, 0($sp)      # </a:t>
            </a:r>
            <a:r>
              <a:rPr kumimoji="0" lang="zh-CN" altLang="en-US"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恢复原来的参数</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n</a:t>
            </a:r>
            <a:b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lw</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ra</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4($sp)      # </a:t>
            </a:r>
            <a:r>
              <a:rPr kumimoji="0" lang="zh-CN" altLang="en-US"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和返回地址</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r>
            <a:b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addi</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$sp, $sp, 8      # </a:t>
            </a:r>
            <a:r>
              <a:rPr kumimoji="0" lang="zh-CN" altLang="en-US"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参数和返址出栈</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r>
            <a:b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mul</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$v0, $a0, </a:t>
            </a:r>
            <a:r>
              <a:rPr kumimoji="0" lang="en-US" altLang="zh-CN" sz="1600" b="1" i="0" u="none" strike="noStrike" kern="0" cap="none" spc="0" normalizeH="0" baseline="0" noProof="0" dirty="0">
                <a:ln>
                  <a:noFill/>
                </a:ln>
                <a:solidFill>
                  <a:srgbClr val="FF0000"/>
                </a:solidFill>
                <a:effectLst/>
                <a:uLnTx/>
                <a:uFillTx/>
                <a:latin typeface="Lucida Console" panose="020B0609040504020204" pitchFamily="49" charset="0"/>
                <a:ea typeface="宋体" panose="02010600030101010101" pitchFamily="2" charset="-122"/>
                <a:cs typeface="+mn-cs"/>
              </a:rPr>
              <a:t>$v0 </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 </a:t>
            </a:r>
            <a:r>
              <a:rPr kumimoji="0" lang="zh-CN" altLang="en-US"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相乘获得结果</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r>
            <a:b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jr</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ra</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 </a:t>
            </a:r>
            <a:r>
              <a:rPr kumimoji="0" lang="zh-CN" altLang="en-US"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并返回</a:t>
            </a:r>
          </a:p>
        </p:txBody>
      </p:sp>
      <p:sp>
        <p:nvSpPr>
          <p:cNvPr id="16" name="矩形 15"/>
          <p:cNvSpPr/>
          <p:nvPr/>
        </p:nvSpPr>
        <p:spPr>
          <a:xfrm>
            <a:off x="285750" y="3500438"/>
            <a:ext cx="1414463" cy="350838"/>
          </a:xfrm>
          <a:prstGeom prst="rect">
            <a:avLst/>
          </a:prstGeom>
        </p:spPr>
        <p:txBody>
          <a:bodyPr wrap="none">
            <a:spAutoFit/>
          </a:bodyPr>
          <a:lstStyle/>
          <a:p>
            <a:pPr marL="0" marR="0" lvl="0" indent="0" algn="l" defTabSz="914400" rtl="0" eaLnBrk="1" fontAlgn="base" latinLnBrk="0" hangingPunct="1">
              <a:lnSpc>
                <a:spcPct val="90000"/>
              </a:lnSpc>
              <a:spcBef>
                <a:spcPct val="20000"/>
              </a:spcBef>
              <a:spcAft>
                <a:spcPct val="0"/>
              </a:spcAft>
              <a:buClr>
                <a:schemeClr val="tx2"/>
              </a:buClr>
              <a:buSzPct val="100000"/>
              <a:buFont typeface="Wingdings" panose="05000000000000000000" pitchFamily="2" charset="2"/>
              <a:buNone/>
              <a:defRPr/>
            </a:pPr>
            <a:r>
              <a:rPr kumimoji="0" lang="en-US" altLang="zh-CN" sz="1800" b="1" i="0" u="none" strike="noStrike" kern="1200" cap="none" spc="0" normalizeH="0" baseline="0" noProof="0" dirty="0">
                <a:ln>
                  <a:noFill/>
                </a:ln>
                <a:solidFill>
                  <a:schemeClr val="tx1"/>
                </a:solidFill>
                <a:effectLst/>
                <a:uLnTx/>
                <a:uFillTx/>
                <a:latin typeface="+mn-ea"/>
                <a:ea typeface="+mn-ea"/>
                <a:cs typeface="+mn-cs"/>
              </a:rPr>
              <a:t>MIPS code:</a:t>
            </a:r>
          </a:p>
        </p:txBody>
      </p:sp>
      <p:sp>
        <p:nvSpPr>
          <p:cNvPr id="95247" name="文本框 1"/>
          <p:cNvSpPr txBox="1"/>
          <p:nvPr/>
        </p:nvSpPr>
        <p:spPr>
          <a:xfrm>
            <a:off x="3995738" y="1052513"/>
            <a:ext cx="1020762" cy="366712"/>
          </a:xfrm>
          <a:prstGeom prst="rect">
            <a:avLst/>
          </a:prstGeom>
          <a:solidFill>
            <a:schemeClr val="accent1"/>
          </a:solidFill>
          <a:ln w="9525">
            <a:noFill/>
          </a:ln>
        </p:spPr>
        <p:txBody>
          <a:bodyPr wrap="none" anchor="t">
            <a:spAutoFit/>
          </a:bodyPr>
          <a:lstStyle/>
          <a:p>
            <a:pPr lvl="0" indent="0" eaLnBrk="0" hangingPunct="0"/>
            <a:r>
              <a:rPr lang="en-US" altLang="zh-CN" b="1" dirty="0">
                <a:latin typeface="Arial" panose="020B0604020202020204" pitchFamily="34" charset="0"/>
                <a:ea typeface="宋体" panose="02010600030101010101" pitchFamily="2" charset="-122"/>
                <a:sym typeface="Arial" panose="020B0604020202020204" pitchFamily="34" charset="0"/>
              </a:rPr>
              <a:t>C code:</a:t>
            </a:r>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817583" y="332656"/>
            <a:ext cx="7426825" cy="5688632"/>
          </a:xfrm>
          <a:prstGeom prst="rect">
            <a:avLst/>
          </a:prstGeom>
        </p:spPr>
      </p:pic>
      <p:sp>
        <p:nvSpPr>
          <p:cNvPr id="8" name="文本框 7"/>
          <p:cNvSpPr txBox="1"/>
          <p:nvPr/>
        </p:nvSpPr>
        <p:spPr>
          <a:xfrm>
            <a:off x="6948264" y="6309320"/>
            <a:ext cx="595035" cy="369332"/>
          </a:xfrm>
          <a:prstGeom prst="rect">
            <a:avLst/>
          </a:prstGeom>
          <a:noFill/>
        </p:spPr>
        <p:txBody>
          <a:bodyPr wrap="none" rtlCol="0">
            <a:spAutoFit/>
          </a:bodyPr>
          <a:lstStyle/>
          <a:p>
            <a:r>
              <a:rPr lang="en-US" altLang="zh-CN" dirty="0" smtClean="0"/>
              <a:t>P66</a:t>
            </a:r>
            <a:endParaRPr lang="zh-CN" altLang="en-US" dirty="0"/>
          </a:p>
        </p:txBody>
      </p:sp>
      <p:cxnSp>
        <p:nvCxnSpPr>
          <p:cNvPr id="12" name="直接连接符 11"/>
          <p:cNvCxnSpPr/>
          <p:nvPr/>
        </p:nvCxnSpPr>
        <p:spPr bwMode="auto">
          <a:xfrm>
            <a:off x="1825695" y="4841240"/>
            <a:ext cx="1152128" cy="0"/>
          </a:xfrm>
          <a:prstGeom prst="line">
            <a:avLst/>
          </a:prstGeom>
          <a:solidFill>
            <a:schemeClr val="accent1"/>
          </a:solidFill>
          <a:ln w="9525" cap="flat" cmpd="sng" algn="ctr">
            <a:solidFill>
              <a:srgbClr val="FF0000"/>
            </a:solidFill>
            <a:prstDash val="solid"/>
            <a:round/>
            <a:headEnd type="none" w="med" len="med"/>
            <a:tailEnd type="none" w="med" len="med"/>
          </a:ln>
        </p:spPr>
      </p:cxnSp>
      <p:cxnSp>
        <p:nvCxnSpPr>
          <p:cNvPr id="13" name="直接连接符 12"/>
          <p:cNvCxnSpPr/>
          <p:nvPr/>
        </p:nvCxnSpPr>
        <p:spPr bwMode="auto">
          <a:xfrm>
            <a:off x="1832675" y="5034116"/>
            <a:ext cx="1152128" cy="0"/>
          </a:xfrm>
          <a:prstGeom prst="line">
            <a:avLst/>
          </a:prstGeom>
          <a:solidFill>
            <a:schemeClr val="accent1"/>
          </a:solidFill>
          <a:ln w="9525" cap="flat" cmpd="sng" algn="ctr">
            <a:solidFill>
              <a:srgbClr val="FF0000"/>
            </a:solidFill>
            <a:prstDash val="solid"/>
            <a:round/>
            <a:headEnd type="none" w="med" len="med"/>
            <a:tailEnd type="none" w="med" len="med"/>
          </a:ln>
        </p:spPr>
      </p:cxnSp>
    </p:spTree>
    <p:extLst>
      <p:ext uri="{BB962C8B-B14F-4D97-AF65-F5344CB8AC3E}">
        <p14:creationId xmlns:p14="http://schemas.microsoft.com/office/powerpoint/2010/main" val="37881977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179512" y="116632"/>
            <a:ext cx="6589749" cy="6552728"/>
          </a:xfrm>
          <a:prstGeom prst="rect">
            <a:avLst/>
          </a:prstGeom>
        </p:spPr>
      </p:pic>
      <p:sp>
        <p:nvSpPr>
          <p:cNvPr id="4" name="文本框 3"/>
          <p:cNvSpPr txBox="1"/>
          <p:nvPr/>
        </p:nvSpPr>
        <p:spPr>
          <a:xfrm>
            <a:off x="6948264" y="6309320"/>
            <a:ext cx="595035" cy="369332"/>
          </a:xfrm>
          <a:prstGeom prst="rect">
            <a:avLst/>
          </a:prstGeom>
          <a:noFill/>
        </p:spPr>
        <p:txBody>
          <a:bodyPr wrap="none" rtlCol="0">
            <a:spAutoFit/>
          </a:bodyPr>
          <a:lstStyle/>
          <a:p>
            <a:r>
              <a:rPr lang="en-US" altLang="zh-CN" dirty="0" smtClean="0"/>
              <a:t>P67</a:t>
            </a:r>
            <a:endParaRPr lang="zh-CN" altLang="en-US" dirty="0"/>
          </a:p>
        </p:txBody>
      </p:sp>
      <p:cxnSp>
        <p:nvCxnSpPr>
          <p:cNvPr id="3" name="直接连接符 2"/>
          <p:cNvCxnSpPr/>
          <p:nvPr/>
        </p:nvCxnSpPr>
        <p:spPr bwMode="auto">
          <a:xfrm flipV="1">
            <a:off x="971600" y="4869160"/>
            <a:ext cx="5544616" cy="288032"/>
          </a:xfrm>
          <a:prstGeom prst="line">
            <a:avLst/>
          </a:prstGeom>
          <a:solidFill>
            <a:schemeClr val="accent1"/>
          </a:solidFill>
          <a:ln w="9525" cap="flat" cmpd="sng" algn="ctr">
            <a:solidFill>
              <a:srgbClr val="FF0000"/>
            </a:solidFill>
            <a:prstDash val="solid"/>
            <a:round/>
            <a:headEnd type="none" w="med" len="med"/>
            <a:tailEnd type="none" w="med" len="med"/>
          </a:ln>
        </p:spPr>
      </p:cxnSp>
      <p:cxnSp>
        <p:nvCxnSpPr>
          <p:cNvPr id="8" name="直接连接符 7"/>
          <p:cNvCxnSpPr/>
          <p:nvPr/>
        </p:nvCxnSpPr>
        <p:spPr bwMode="auto">
          <a:xfrm flipV="1">
            <a:off x="683568" y="5085184"/>
            <a:ext cx="5832648" cy="288032"/>
          </a:xfrm>
          <a:prstGeom prst="line">
            <a:avLst/>
          </a:prstGeom>
          <a:solidFill>
            <a:schemeClr val="accent1"/>
          </a:solidFill>
          <a:ln w="9525" cap="flat" cmpd="sng" algn="ctr">
            <a:solidFill>
              <a:srgbClr val="FF0000"/>
            </a:solidFill>
            <a:prstDash val="solid"/>
            <a:round/>
            <a:headEnd type="none" w="med" len="med"/>
            <a:tailEnd type="none" w="med" len="med"/>
          </a:ln>
        </p:spPr>
      </p:cxnSp>
      <p:cxnSp>
        <p:nvCxnSpPr>
          <p:cNvPr id="10" name="直接连接符 9"/>
          <p:cNvCxnSpPr/>
          <p:nvPr/>
        </p:nvCxnSpPr>
        <p:spPr bwMode="auto">
          <a:xfrm flipV="1">
            <a:off x="971600" y="5301208"/>
            <a:ext cx="5544616" cy="216024"/>
          </a:xfrm>
          <a:prstGeom prst="line">
            <a:avLst/>
          </a:prstGeom>
          <a:solidFill>
            <a:schemeClr val="accent1"/>
          </a:solidFill>
          <a:ln w="9525" cap="flat" cmpd="sng" algn="ctr">
            <a:solidFill>
              <a:srgbClr val="FF0000"/>
            </a:solidFill>
            <a:prstDash val="solid"/>
            <a:round/>
            <a:headEnd type="none" w="med" len="med"/>
            <a:tailEnd type="none" w="med" len="med"/>
          </a:ln>
        </p:spPr>
      </p:cxnSp>
      <p:cxnSp>
        <p:nvCxnSpPr>
          <p:cNvPr id="12" name="直接连接符 11"/>
          <p:cNvCxnSpPr/>
          <p:nvPr/>
        </p:nvCxnSpPr>
        <p:spPr bwMode="auto">
          <a:xfrm flipV="1">
            <a:off x="971600" y="5517232"/>
            <a:ext cx="5616624" cy="216024"/>
          </a:xfrm>
          <a:prstGeom prst="line">
            <a:avLst/>
          </a:prstGeom>
          <a:solidFill>
            <a:schemeClr val="accent1"/>
          </a:solidFill>
          <a:ln w="9525" cap="flat" cmpd="sng" algn="ctr">
            <a:solidFill>
              <a:srgbClr val="FF0000"/>
            </a:solidFill>
            <a:prstDash val="solid"/>
            <a:round/>
            <a:headEnd type="none" w="med" len="med"/>
            <a:tailEnd type="none" w="med" len="med"/>
          </a:ln>
        </p:spPr>
      </p:cxnSp>
      <p:cxnSp>
        <p:nvCxnSpPr>
          <p:cNvPr id="14" name="直接连接符 13"/>
          <p:cNvCxnSpPr/>
          <p:nvPr/>
        </p:nvCxnSpPr>
        <p:spPr bwMode="auto">
          <a:xfrm>
            <a:off x="971600" y="5949280"/>
            <a:ext cx="1008112" cy="0"/>
          </a:xfrm>
          <a:prstGeom prst="line">
            <a:avLst/>
          </a:prstGeom>
          <a:solidFill>
            <a:schemeClr val="accent1"/>
          </a:solidFill>
          <a:ln w="9525" cap="flat" cmpd="sng" algn="ctr">
            <a:solidFill>
              <a:srgbClr val="FF0000"/>
            </a:solidFill>
            <a:prstDash val="solid"/>
            <a:round/>
            <a:headEnd type="none" w="med" len="med"/>
            <a:tailEnd type="none" w="med" len="med"/>
          </a:ln>
        </p:spPr>
      </p:cxnSp>
    </p:spTree>
    <p:extLst>
      <p:ext uri="{BB962C8B-B14F-4D97-AF65-F5344CB8AC3E}">
        <p14:creationId xmlns:p14="http://schemas.microsoft.com/office/powerpoint/2010/main" val="20493403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54</a:t>
            </a:fld>
            <a:endParaRPr lang="en-AU" altLang="zh-CN" sz="1400" b="1" dirty="0">
              <a:ea typeface="宋体" panose="02010600030101010101" pitchFamily="2" charset="-122"/>
            </a:endParaRPr>
          </a:p>
        </p:txBody>
      </p:sp>
      <p:sp>
        <p:nvSpPr>
          <p:cNvPr id="97282" name="Rectangle 6"/>
          <p:cNvSpPr>
            <a:spLocks noGrp="1"/>
          </p:cNvSpPr>
          <p:nvPr>
            <p:ph type="title"/>
          </p:nvPr>
        </p:nvSpPr>
        <p:spPr>
          <a:xfrm>
            <a:off x="684213" y="138113"/>
            <a:ext cx="8259762" cy="769937"/>
          </a:xfrm>
          <a:ln/>
        </p:spPr>
        <p:txBody>
          <a:bodyPr wrap="square" lIns="91440" tIns="45720" rIns="91440" bIns="45720" anchor="b">
            <a:spAutoFit/>
          </a:bodyPr>
          <a:lstStyle/>
          <a:p>
            <a:pPr eaLnBrk="1" hangingPunct="1"/>
            <a:r>
              <a:rPr lang="zh-CN" altLang="en-US" dirty="0">
                <a:latin typeface="黑体" panose="02010609060101010101" pitchFamily="49" charset="-122"/>
                <a:ea typeface="黑体" panose="02010609060101010101" pitchFamily="49" charset="-122"/>
              </a:rPr>
              <a:t>堆栈中的局部数据</a:t>
            </a:r>
            <a:endParaRPr lang="en-AU" altLang="zh-CN" dirty="0">
              <a:ea typeface="宋体" panose="02010600030101010101" pitchFamily="2" charset="-122"/>
            </a:endParaRPr>
          </a:p>
        </p:txBody>
      </p:sp>
      <p:sp>
        <p:nvSpPr>
          <p:cNvPr id="97283" name="Rectangle 7"/>
          <p:cNvSpPr>
            <a:spLocks noGrp="1"/>
          </p:cNvSpPr>
          <p:nvPr>
            <p:ph idx="1"/>
          </p:nvPr>
        </p:nvSpPr>
        <p:spPr>
          <a:xfrm>
            <a:off x="684213" y="4581525"/>
            <a:ext cx="8270875" cy="1655763"/>
          </a:xfrm>
          <a:ln/>
        </p:spPr>
        <p:txBody>
          <a:bodyPr wrap="square" lIns="91440" tIns="45720" rIns="91440" bIns="45720" anchor="t"/>
          <a:lstStyle/>
          <a:p>
            <a:pPr eaLnBrk="1" hangingPunct="1">
              <a:lnSpc>
                <a:spcPct val="90000"/>
              </a:lnSpc>
              <a:buClr>
                <a:schemeClr val="tx2"/>
              </a:buClr>
            </a:pPr>
            <a:r>
              <a:rPr lang="zh-CN" altLang="en-US" sz="2400" b="1" dirty="0">
                <a:ea typeface="宋体" panose="02010600030101010101" pitchFamily="2" charset="-122"/>
              </a:rPr>
              <a:t>局部数据由调用者分配</a:t>
            </a:r>
          </a:p>
          <a:p>
            <a:pPr lvl="1" eaLnBrk="1" hangingPunct="1">
              <a:lnSpc>
                <a:spcPct val="90000"/>
              </a:lnSpc>
              <a:buChar char="l"/>
            </a:pPr>
            <a:r>
              <a:rPr lang="zh-CN" altLang="en-US" sz="2400" dirty="0">
                <a:ea typeface="宋体" panose="02010600030101010101" pitchFamily="2" charset="-122"/>
              </a:rPr>
              <a:t>e.g., C 自动分配变量</a:t>
            </a:r>
          </a:p>
          <a:p>
            <a:pPr eaLnBrk="1" hangingPunct="1">
              <a:lnSpc>
                <a:spcPct val="90000"/>
              </a:lnSpc>
              <a:buClr>
                <a:schemeClr val="tx2"/>
              </a:buClr>
            </a:pPr>
            <a:r>
              <a:rPr lang="zh-CN" altLang="en-US" sz="2400" b="1" dirty="0">
                <a:ea typeface="宋体" panose="02010600030101010101" pitchFamily="2" charset="-122"/>
              </a:rPr>
              <a:t>过程帧(活动记录)</a:t>
            </a:r>
          </a:p>
          <a:p>
            <a:pPr lvl="1" eaLnBrk="1" hangingPunct="1">
              <a:lnSpc>
                <a:spcPct val="90000"/>
              </a:lnSpc>
              <a:buChar char="l"/>
            </a:pPr>
            <a:r>
              <a:rPr lang="zh-CN" altLang="en-US" sz="2400" dirty="0">
                <a:ea typeface="宋体" panose="02010600030101010101" pitchFamily="2" charset="-122"/>
              </a:rPr>
              <a:t>被一些编译器用于控制栈存储</a:t>
            </a:r>
          </a:p>
        </p:txBody>
      </p:sp>
      <p:pic>
        <p:nvPicPr>
          <p:cNvPr id="97284" name="Picture 9" descr="f02-12-P374493"/>
          <p:cNvPicPr>
            <a:picLocks noChangeAspect="1"/>
          </p:cNvPicPr>
          <p:nvPr/>
        </p:nvPicPr>
        <p:blipFill>
          <a:blip r:embed="rId3"/>
          <a:stretch>
            <a:fillRect/>
          </a:stretch>
        </p:blipFill>
        <p:spPr>
          <a:xfrm>
            <a:off x="1173163" y="1268413"/>
            <a:ext cx="6567487" cy="3184525"/>
          </a:xfrm>
          <a:prstGeom prst="rect">
            <a:avLst/>
          </a:prstGeom>
          <a:noFill/>
          <a:ln w="9525">
            <a:noFill/>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55</a:t>
            </a:fld>
            <a:endParaRPr lang="en-AU" altLang="zh-CN" sz="1400" b="1" dirty="0">
              <a:ea typeface="宋体" panose="02010600030101010101" pitchFamily="2" charset="-122"/>
            </a:endParaRPr>
          </a:p>
        </p:txBody>
      </p:sp>
      <p:pic>
        <p:nvPicPr>
          <p:cNvPr id="99330" name="Picture 8" descr="f02-13-P374493"/>
          <p:cNvPicPr>
            <a:picLocks noChangeAspect="1"/>
          </p:cNvPicPr>
          <p:nvPr/>
        </p:nvPicPr>
        <p:blipFill>
          <a:blip r:embed="rId3"/>
          <a:stretch>
            <a:fillRect/>
          </a:stretch>
        </p:blipFill>
        <p:spPr>
          <a:xfrm>
            <a:off x="5580063" y="1989138"/>
            <a:ext cx="3198812" cy="2536825"/>
          </a:xfrm>
          <a:prstGeom prst="rect">
            <a:avLst/>
          </a:prstGeom>
          <a:noFill/>
          <a:ln w="9525">
            <a:noFill/>
          </a:ln>
        </p:spPr>
      </p:pic>
      <p:sp>
        <p:nvSpPr>
          <p:cNvPr id="99331" name="Rectangle 6"/>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内存布局</a:t>
            </a:r>
            <a:endParaRPr lang="en-AU" altLang="zh-CN" dirty="0">
              <a:ea typeface="宋体" panose="02010600030101010101" pitchFamily="2" charset="-122"/>
            </a:endParaRPr>
          </a:p>
        </p:txBody>
      </p:sp>
      <p:sp>
        <p:nvSpPr>
          <p:cNvPr id="99332" name="Rectangle 7"/>
          <p:cNvSpPr>
            <a:spLocks noGrp="1"/>
          </p:cNvSpPr>
          <p:nvPr>
            <p:ph idx="1"/>
          </p:nvPr>
        </p:nvSpPr>
        <p:spPr>
          <a:xfrm>
            <a:off x="684213" y="1125538"/>
            <a:ext cx="4608512" cy="5111750"/>
          </a:xfrm>
          <a:ln/>
        </p:spPr>
        <p:txBody>
          <a:bodyPr wrap="square" lIns="91440" tIns="45720" rIns="91440" bIns="45720" anchor="t"/>
          <a:lstStyle/>
          <a:p>
            <a:pPr eaLnBrk="1" hangingPunct="1">
              <a:lnSpc>
                <a:spcPct val="90000"/>
              </a:lnSpc>
              <a:buClr>
                <a:schemeClr val="tx2"/>
              </a:buClr>
            </a:pPr>
            <a:r>
              <a:rPr lang="zh-CN" altLang="en-US" sz="2400" b="1" dirty="0">
                <a:ea typeface="宋体" panose="02010600030101010101" pitchFamily="2" charset="-122"/>
              </a:rPr>
              <a:t>正文：程序代码</a:t>
            </a:r>
          </a:p>
          <a:p>
            <a:pPr eaLnBrk="1" hangingPunct="1">
              <a:lnSpc>
                <a:spcPct val="90000"/>
              </a:lnSpc>
              <a:buClr>
                <a:schemeClr val="tx2"/>
              </a:buClr>
            </a:pPr>
            <a:r>
              <a:rPr lang="zh-CN" altLang="en-US" sz="2400" b="1" dirty="0">
                <a:ea typeface="宋体" panose="02010600030101010101" pitchFamily="2" charset="-122"/>
              </a:rPr>
              <a:t>静态数据：全局变量</a:t>
            </a:r>
          </a:p>
          <a:p>
            <a:pPr lvl="1" eaLnBrk="1" hangingPunct="1">
              <a:lnSpc>
                <a:spcPct val="90000"/>
              </a:lnSpc>
              <a:buChar char="l"/>
            </a:pPr>
            <a:r>
              <a:rPr lang="zh-CN" altLang="en-US" sz="2400" dirty="0">
                <a:ea typeface="宋体" panose="02010600030101010101" pitchFamily="2" charset="-122"/>
              </a:rPr>
              <a:t>e.g., C语言静态变量，常数数组和字符串</a:t>
            </a:r>
          </a:p>
          <a:p>
            <a:pPr lvl="1" eaLnBrk="1" hangingPunct="1">
              <a:lnSpc>
                <a:spcPct val="90000"/>
              </a:lnSpc>
              <a:buChar char="l"/>
            </a:pPr>
            <a:r>
              <a:rPr lang="zh-CN" altLang="en-US" sz="2400" dirty="0">
                <a:ea typeface="宋体" panose="02010600030101010101" pitchFamily="2" charset="-122"/>
              </a:rPr>
              <a:t>$gp 初始化地址，允许段内的 ±偏移</a:t>
            </a:r>
            <a:endParaRPr lang="en-US" altLang="zh-CN" sz="2400" dirty="0">
              <a:ea typeface="宋体" panose="02010600030101010101" pitchFamily="2" charset="-122"/>
            </a:endParaRPr>
          </a:p>
          <a:p>
            <a:pPr eaLnBrk="1" hangingPunct="1">
              <a:lnSpc>
                <a:spcPct val="90000"/>
              </a:lnSpc>
              <a:buClr>
                <a:schemeClr val="tx2"/>
              </a:buClr>
            </a:pPr>
            <a:r>
              <a:rPr lang="zh-CN" altLang="en-US" sz="2400" b="1" dirty="0">
                <a:ea typeface="宋体" panose="02010600030101010101" pitchFamily="2" charset="-122"/>
              </a:rPr>
              <a:t>动态数据：堆</a:t>
            </a:r>
          </a:p>
          <a:p>
            <a:pPr lvl="1" eaLnBrk="1" hangingPunct="1">
              <a:lnSpc>
                <a:spcPct val="90000"/>
              </a:lnSpc>
              <a:buChar char="l"/>
            </a:pPr>
            <a:r>
              <a:rPr lang="zh-CN" altLang="en-US" sz="2400" dirty="0">
                <a:ea typeface="宋体" panose="02010600030101010101" pitchFamily="2" charset="-122"/>
              </a:rPr>
              <a:t>E.g., malloc 函数C, new函数 Java</a:t>
            </a:r>
          </a:p>
          <a:p>
            <a:pPr eaLnBrk="1" hangingPunct="1">
              <a:lnSpc>
                <a:spcPct val="90000"/>
              </a:lnSpc>
              <a:buClr>
                <a:schemeClr val="tx2"/>
              </a:buClr>
            </a:pPr>
            <a:r>
              <a:rPr lang="zh-CN" altLang="en-US" sz="2400" b="1" dirty="0">
                <a:ea typeface="宋体" panose="02010600030101010101" pitchFamily="2" charset="-122"/>
              </a:rPr>
              <a:t>栈：自动存储</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3" y="261719"/>
            <a:ext cx="8259762" cy="646331"/>
          </a:xfrm>
        </p:spPr>
        <p:txBody>
          <a:bodyPr/>
          <a:lstStyle/>
          <a:p>
            <a:r>
              <a:rPr lang="zh-CN" altLang="en-US" sz="3600" dirty="0" smtClean="0"/>
              <a:t>指针的错误使用</a:t>
            </a:r>
            <a:r>
              <a:rPr lang="zh-CN" altLang="en-US" sz="3600" dirty="0">
                <a:ea typeface="宋体" panose="02010600030101010101" pitchFamily="2" charset="-122"/>
              </a:rPr>
              <a:t>（</a:t>
            </a:r>
            <a:r>
              <a:rPr lang="en-US" altLang="zh-CN" sz="3600" dirty="0">
                <a:ea typeface="宋体" panose="02010600030101010101" pitchFamily="2" charset="-122"/>
              </a:rPr>
              <a:t>P70</a:t>
            </a:r>
            <a:r>
              <a:rPr lang="zh-CN" altLang="en-US" sz="3600" dirty="0">
                <a:ea typeface="宋体" panose="02010600030101010101" pitchFamily="2" charset="-122"/>
              </a:rPr>
              <a:t>）</a:t>
            </a:r>
            <a:endParaRPr lang="zh-CN" altLang="en-US" sz="3600" dirty="0"/>
          </a:p>
        </p:txBody>
      </p:sp>
      <p:sp>
        <p:nvSpPr>
          <p:cNvPr id="3" name="内容占位符 2"/>
          <p:cNvSpPr>
            <a:spLocks noGrp="1"/>
          </p:cNvSpPr>
          <p:nvPr>
            <p:ph idx="1"/>
          </p:nvPr>
        </p:nvSpPr>
        <p:spPr/>
        <p:txBody>
          <a:bodyPr/>
          <a:lstStyle/>
          <a:p>
            <a:r>
              <a:rPr lang="zh-CN" altLang="en-US" dirty="0" smtClean="0"/>
              <a:t>内存泄漏</a:t>
            </a:r>
            <a:endParaRPr lang="en-US" altLang="zh-CN" dirty="0" smtClean="0"/>
          </a:p>
          <a:p>
            <a:pPr lvl="1"/>
            <a:r>
              <a:rPr lang="zh-CN" altLang="en-US" dirty="0" smtClean="0"/>
              <a:t>忘记释放空间</a:t>
            </a:r>
            <a:endParaRPr lang="en-US" altLang="zh-CN" dirty="0" smtClean="0"/>
          </a:p>
          <a:p>
            <a:pPr lvl="1"/>
            <a:r>
              <a:rPr lang="zh-CN" altLang="en-US" dirty="0" smtClean="0"/>
              <a:t>逐渐耗尽内存以至于操作系统可能会崩溃</a:t>
            </a:r>
            <a:endParaRPr lang="en-US" altLang="zh-CN" dirty="0" smtClean="0"/>
          </a:p>
          <a:p>
            <a:r>
              <a:rPr lang="zh-CN" altLang="en-US" dirty="0" smtClean="0"/>
              <a:t>悬摆指针</a:t>
            </a:r>
            <a:endParaRPr lang="en-US" altLang="zh-CN" dirty="0" smtClean="0"/>
          </a:p>
          <a:p>
            <a:pPr lvl="1"/>
            <a:r>
              <a:rPr lang="zh-CN" altLang="en-US" dirty="0" smtClean="0"/>
              <a:t>过早释放空间</a:t>
            </a:r>
            <a:endParaRPr lang="en-US" altLang="zh-CN" dirty="0" smtClean="0"/>
          </a:p>
          <a:p>
            <a:pPr lvl="1"/>
            <a:r>
              <a:rPr lang="zh-CN" altLang="en-US" dirty="0" smtClean="0"/>
              <a:t>指针指向程序不想访问的位置</a:t>
            </a:r>
            <a:endParaRPr lang="en-US" altLang="zh-CN" dirty="0" smtClean="0"/>
          </a:p>
        </p:txBody>
      </p:sp>
    </p:spTree>
    <p:extLst>
      <p:ext uri="{BB962C8B-B14F-4D97-AF65-F5344CB8AC3E}">
        <p14:creationId xmlns:p14="http://schemas.microsoft.com/office/powerpoint/2010/main" val="16140337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1"/>
          <p:cNvSpPr>
            <a:spLocks noGrp="1"/>
          </p:cNvSpPr>
          <p:nvPr>
            <p:ph type="title"/>
          </p:nvPr>
        </p:nvSpPr>
        <p:spPr>
          <a:xfrm>
            <a:off x="684213" y="146050"/>
            <a:ext cx="4244975" cy="708025"/>
          </a:xfrm>
          <a:ln/>
        </p:spPr>
        <p:txBody>
          <a:bodyPr wrap="square" lIns="91440" tIns="45720" rIns="91440" bIns="45720" anchor="b">
            <a:spAutoFit/>
          </a:bodyPr>
          <a:lstStyle/>
          <a:p>
            <a:r>
              <a:rPr lang="zh-CN" altLang="en-US" sz="4000" dirty="0">
                <a:ea typeface="宋体" panose="02010600030101010101" pitchFamily="2" charset="-122"/>
              </a:rPr>
              <a:t>何种</a:t>
            </a:r>
            <a:r>
              <a:rPr lang="zh-CN" altLang="en-US" sz="4000" dirty="0" smtClean="0">
                <a:ea typeface="宋体" panose="02010600030101010101" pitchFamily="2" charset="-122"/>
              </a:rPr>
              <a:t>指针错误？</a:t>
            </a:r>
            <a:endParaRPr lang="zh-CN" altLang="en-US" sz="4000" dirty="0">
              <a:ea typeface="宋体" panose="02010600030101010101" pitchFamily="2" charset="-122"/>
            </a:endParaRPr>
          </a:p>
        </p:txBody>
      </p:sp>
      <p:sp>
        <p:nvSpPr>
          <p:cNvPr id="101378" name="内容占位符 2"/>
          <p:cNvSpPr>
            <a:spLocks noGrp="1"/>
          </p:cNvSpPr>
          <p:nvPr>
            <p:ph idx="1"/>
          </p:nvPr>
        </p:nvSpPr>
        <p:spPr>
          <a:xfrm>
            <a:off x="500063" y="1000125"/>
            <a:ext cx="3643312" cy="4683125"/>
          </a:xfrm>
          <a:ln w="28575">
            <a:solidFill>
              <a:srgbClr val="FFC000"/>
            </a:solidFill>
            <a:prstDash val="dash"/>
            <a:miter/>
          </a:ln>
        </p:spPr>
        <p:txBody>
          <a:bodyPr wrap="square" lIns="91440" tIns="45720" rIns="91440" bIns="45720" anchor="t"/>
          <a:lstStyle/>
          <a:p>
            <a:pPr>
              <a:buNone/>
            </a:pPr>
            <a:r>
              <a:rPr lang="en-US" altLang="zh-CN" sz="2800" dirty="0">
                <a:ea typeface="宋体" panose="02010600030101010101" pitchFamily="2" charset="-122"/>
              </a:rPr>
              <a:t>…</a:t>
            </a:r>
          </a:p>
          <a:p>
            <a:pPr>
              <a:buNone/>
            </a:pPr>
            <a:r>
              <a:rPr lang="en-US" altLang="zh-CN" sz="2800" dirty="0">
                <a:ea typeface="宋体" panose="02010600030101010101" pitchFamily="2" charset="-122"/>
              </a:rPr>
              <a:t>{</a:t>
            </a:r>
          </a:p>
          <a:p>
            <a:pPr>
              <a:buNone/>
            </a:pPr>
            <a:r>
              <a:rPr lang="en-US" altLang="zh-CN" sz="2800" dirty="0">
                <a:ea typeface="宋体" panose="02010600030101010101" pitchFamily="2" charset="-122"/>
              </a:rPr>
              <a:t>	char *dp = NULL;</a:t>
            </a:r>
          </a:p>
          <a:p>
            <a:pPr>
              <a:buNone/>
            </a:pPr>
            <a:r>
              <a:rPr lang="en-US" altLang="zh-CN" sz="2800" dirty="0">
                <a:ea typeface="宋体" panose="02010600030101010101" pitchFamily="2" charset="-122"/>
              </a:rPr>
              <a:t>	…</a:t>
            </a:r>
          </a:p>
          <a:p>
            <a:pPr>
              <a:buNone/>
            </a:pPr>
            <a:r>
              <a:rPr lang="en-US" altLang="zh-CN" sz="2800" dirty="0">
                <a:ea typeface="宋体" panose="02010600030101010101" pitchFamily="2" charset="-122"/>
              </a:rPr>
              <a:t>	{</a:t>
            </a:r>
          </a:p>
          <a:p>
            <a:pPr>
              <a:buNone/>
            </a:pPr>
            <a:r>
              <a:rPr lang="en-US" altLang="zh-CN" sz="2800" dirty="0">
                <a:ea typeface="宋体" panose="02010600030101010101" pitchFamily="2" charset="-122"/>
              </a:rPr>
              <a:t>		char c;</a:t>
            </a:r>
          </a:p>
          <a:p>
            <a:pPr>
              <a:buNone/>
            </a:pPr>
            <a:r>
              <a:rPr lang="en-US" altLang="zh-CN" sz="2800" dirty="0">
                <a:ea typeface="宋体" panose="02010600030101010101" pitchFamily="2" charset="-122"/>
              </a:rPr>
              <a:t>		…</a:t>
            </a:r>
          </a:p>
          <a:p>
            <a:pPr>
              <a:buNone/>
            </a:pPr>
            <a:r>
              <a:rPr lang="en-US" altLang="zh-CN" sz="2800" dirty="0">
                <a:ea typeface="宋体" panose="02010600030101010101" pitchFamily="2" charset="-122"/>
              </a:rPr>
              <a:t>		dp = &amp;c;</a:t>
            </a:r>
          </a:p>
          <a:p>
            <a:pPr>
              <a:buNone/>
            </a:pPr>
            <a:r>
              <a:rPr lang="en-US" altLang="zh-CN" sz="2800" dirty="0">
                <a:ea typeface="宋体" panose="02010600030101010101" pitchFamily="2" charset="-122"/>
              </a:rPr>
              <a:t>	}</a:t>
            </a:r>
            <a:endParaRPr lang="zh-CN" altLang="en-US" sz="2800" dirty="0">
              <a:ea typeface="宋体" panose="02010600030101010101" pitchFamily="2" charset="-122"/>
            </a:endParaRPr>
          </a:p>
        </p:txBody>
      </p:sp>
      <p:sp>
        <p:nvSpPr>
          <p:cNvPr id="101379" name="内容占位符 2"/>
          <p:cNvSpPr txBox="1"/>
          <p:nvPr/>
        </p:nvSpPr>
        <p:spPr>
          <a:xfrm>
            <a:off x="4572000" y="1000125"/>
            <a:ext cx="3643313" cy="4683125"/>
          </a:xfrm>
          <a:prstGeom prst="rect">
            <a:avLst/>
          </a:prstGeom>
          <a:noFill/>
          <a:ln w="28575" cap="flat" cmpd="sng">
            <a:solidFill>
              <a:srgbClr val="FFC000"/>
            </a:solidFill>
            <a:prstDash val="dash"/>
            <a:miter/>
            <a:headEnd type="none" w="med" len="med"/>
            <a:tailEnd type="none" w="med" len="med"/>
          </a:ln>
        </p:spPr>
        <p:txBody>
          <a:bodyPr anchor="t"/>
          <a:lstStyle/>
          <a:p>
            <a:pPr marL="342900" lvl="0" indent="-342900" eaLnBrk="0" hangingPunct="0">
              <a:spcBef>
                <a:spcPct val="20000"/>
              </a:spcBef>
              <a:buClr>
                <a:schemeClr val="folHlink"/>
              </a:buClr>
              <a:buSzPct val="60000"/>
              <a:buFont typeface="Wingdings" panose="05000000000000000000" pitchFamily="2" charset="2"/>
              <a:buNone/>
            </a:pPr>
            <a:r>
              <a:rPr lang="en-US" altLang="zh-CN" sz="2800" dirty="0">
                <a:latin typeface="Arial" panose="020B0604020202020204" pitchFamily="34" charset="0"/>
                <a:ea typeface="宋体" panose="02010600030101010101" pitchFamily="2" charset="-122"/>
              </a:rPr>
              <a:t>…</a:t>
            </a:r>
          </a:p>
          <a:p>
            <a:pPr marL="342900" lvl="0" indent="-342900" eaLnBrk="0" hangingPunct="0">
              <a:spcBef>
                <a:spcPct val="20000"/>
              </a:spcBef>
              <a:buClr>
                <a:schemeClr val="folHlink"/>
              </a:buClr>
              <a:buSzPct val="60000"/>
              <a:buFont typeface="Wingdings" panose="05000000000000000000" pitchFamily="2" charset="2"/>
              <a:buNone/>
            </a:pPr>
            <a:r>
              <a:rPr lang="en-US" altLang="zh-CN" sz="2800" dirty="0">
                <a:latin typeface="Arial" panose="020B0604020202020204" pitchFamily="34" charset="0"/>
                <a:ea typeface="宋体" panose="02010600030101010101" pitchFamily="2" charset="-122"/>
              </a:rPr>
              <a:t>int *func(void)</a:t>
            </a:r>
          </a:p>
          <a:p>
            <a:pPr marL="342900" lvl="0" indent="-342900" eaLnBrk="0" hangingPunct="0">
              <a:spcBef>
                <a:spcPct val="20000"/>
              </a:spcBef>
              <a:buClr>
                <a:schemeClr val="folHlink"/>
              </a:buClr>
              <a:buSzPct val="60000"/>
              <a:buFont typeface="Wingdings" panose="05000000000000000000" pitchFamily="2" charset="2"/>
              <a:buNone/>
            </a:pPr>
            <a:r>
              <a:rPr lang="en-US" altLang="zh-CN" sz="2800" dirty="0">
                <a:latin typeface="Arial" panose="020B0604020202020204" pitchFamily="34" charset="0"/>
                <a:ea typeface="宋体" panose="02010600030101010101" pitchFamily="2" charset="-122"/>
              </a:rPr>
              <a:t>{</a:t>
            </a:r>
          </a:p>
          <a:p>
            <a:pPr marL="342900" lvl="0" indent="-342900" eaLnBrk="0" hangingPunct="0">
              <a:spcBef>
                <a:spcPct val="20000"/>
              </a:spcBef>
              <a:buClr>
                <a:schemeClr val="folHlink"/>
              </a:buClr>
              <a:buSzPct val="60000"/>
              <a:buFont typeface="Wingdings" panose="05000000000000000000" pitchFamily="2" charset="2"/>
              <a:buNone/>
            </a:pPr>
            <a:r>
              <a:rPr lang="en-US" altLang="zh-CN" sz="2800" dirty="0">
                <a:latin typeface="Arial" panose="020B0604020202020204" pitchFamily="34" charset="0"/>
                <a:ea typeface="宋体" panose="02010600030101010101" pitchFamily="2" charset="-122"/>
              </a:rPr>
              <a:t>	…</a:t>
            </a:r>
          </a:p>
          <a:p>
            <a:pPr marL="342900" lvl="0" indent="-342900" eaLnBrk="0" hangingPunct="0">
              <a:spcBef>
                <a:spcPct val="20000"/>
              </a:spcBef>
              <a:buClr>
                <a:schemeClr val="folHlink"/>
              </a:buClr>
              <a:buSzPct val="60000"/>
              <a:buFont typeface="Wingdings" panose="05000000000000000000" pitchFamily="2" charset="2"/>
              <a:buNone/>
            </a:pPr>
            <a:r>
              <a:rPr lang="en-US" altLang="zh-CN" sz="2800" dirty="0">
                <a:latin typeface="Arial" panose="020B0604020202020204" pitchFamily="34" charset="0"/>
                <a:ea typeface="宋体" panose="02010600030101010101" pitchFamily="2" charset="-122"/>
              </a:rPr>
              <a:t>	int num = 1234;</a:t>
            </a:r>
          </a:p>
          <a:p>
            <a:pPr marL="342900" lvl="0" indent="-342900" eaLnBrk="0" hangingPunct="0">
              <a:spcBef>
                <a:spcPct val="20000"/>
              </a:spcBef>
              <a:buClr>
                <a:schemeClr val="folHlink"/>
              </a:buClr>
              <a:buSzPct val="60000"/>
              <a:buFont typeface="Wingdings" panose="05000000000000000000" pitchFamily="2" charset="2"/>
              <a:buNone/>
            </a:pPr>
            <a:r>
              <a:rPr lang="en-US" altLang="zh-CN" sz="2800" dirty="0">
                <a:latin typeface="Arial" panose="020B0604020202020204" pitchFamily="34" charset="0"/>
                <a:ea typeface="宋体" panose="02010600030101010101" pitchFamily="2" charset="-122"/>
              </a:rPr>
              <a:t>	…</a:t>
            </a:r>
          </a:p>
          <a:p>
            <a:pPr marL="342900" lvl="0" indent="-342900" eaLnBrk="0" hangingPunct="0">
              <a:spcBef>
                <a:spcPct val="20000"/>
              </a:spcBef>
              <a:buClr>
                <a:schemeClr val="folHlink"/>
              </a:buClr>
              <a:buSzPct val="60000"/>
              <a:buFont typeface="Wingdings" panose="05000000000000000000" pitchFamily="2" charset="2"/>
              <a:buNone/>
            </a:pPr>
            <a:r>
              <a:rPr lang="en-US" altLang="zh-CN" sz="2800" dirty="0">
                <a:latin typeface="Arial" panose="020B0604020202020204" pitchFamily="34" charset="0"/>
                <a:ea typeface="宋体" panose="02010600030101010101" pitchFamily="2" charset="-122"/>
              </a:rPr>
              <a:t>	return &amp;num;</a:t>
            </a:r>
          </a:p>
          <a:p>
            <a:pPr marL="342900" lvl="0" indent="-342900" eaLnBrk="0" hangingPunct="0">
              <a:spcBef>
                <a:spcPct val="20000"/>
              </a:spcBef>
              <a:buClr>
                <a:schemeClr val="folHlink"/>
              </a:buClr>
              <a:buSzPct val="60000"/>
              <a:buFont typeface="Wingdings" panose="05000000000000000000" pitchFamily="2" charset="2"/>
              <a:buNone/>
            </a:pPr>
            <a:r>
              <a:rPr lang="en-US" altLang="zh-CN" sz="2800" dirty="0">
                <a:latin typeface="Arial" panose="020B0604020202020204" pitchFamily="34" charset="0"/>
                <a:ea typeface="宋体" panose="02010600030101010101" pitchFamily="2" charset="-122"/>
              </a:rPr>
              <a:t>}</a:t>
            </a:r>
            <a:endParaRPr lang="zh-CN" altLang="en-US" sz="2800" dirty="0">
              <a:latin typeface="Arial" panose="020B0604020202020204" pitchFamily="34" charset="0"/>
              <a:ea typeface="宋体" panose="02010600030101010101" pitchFamily="2" charset="-122"/>
            </a:endParaRPr>
          </a:p>
        </p:txBody>
      </p:sp>
      <p:sp>
        <p:nvSpPr>
          <p:cNvPr id="101380" name="TextBox 4"/>
          <p:cNvSpPr txBox="1"/>
          <p:nvPr/>
        </p:nvSpPr>
        <p:spPr>
          <a:xfrm>
            <a:off x="500063" y="5897563"/>
            <a:ext cx="1979612" cy="523875"/>
          </a:xfrm>
          <a:prstGeom prst="rect">
            <a:avLst/>
          </a:prstGeom>
          <a:noFill/>
          <a:ln w="9525">
            <a:noFill/>
          </a:ln>
        </p:spPr>
        <p:txBody>
          <a:bodyPr wrap="none" anchor="t">
            <a:spAutoFit/>
          </a:bodyPr>
          <a:lstStyle/>
          <a:p>
            <a:pPr lvl="0" indent="0"/>
            <a:r>
              <a:rPr lang="zh-CN" altLang="en-US" sz="2800" dirty="0">
                <a:latin typeface="Arial" panose="020B0604020202020204" pitchFamily="34" charset="0"/>
                <a:ea typeface="宋体" panose="02010600030101010101" pitchFamily="2" charset="-122"/>
              </a:rPr>
              <a:t>如何避免？</a:t>
            </a:r>
          </a:p>
        </p:txBody>
      </p:sp>
      <p:sp>
        <p:nvSpPr>
          <p:cNvPr id="101381" name="TextBox 5"/>
          <p:cNvSpPr txBox="1"/>
          <p:nvPr/>
        </p:nvSpPr>
        <p:spPr>
          <a:xfrm>
            <a:off x="4572000" y="5754688"/>
            <a:ext cx="3714750" cy="954087"/>
          </a:xfrm>
          <a:prstGeom prst="rect">
            <a:avLst/>
          </a:prstGeom>
          <a:noFill/>
          <a:ln w="9525">
            <a:noFill/>
          </a:ln>
        </p:spPr>
        <p:txBody>
          <a:bodyPr anchor="t">
            <a:spAutoFit/>
          </a:bodyPr>
          <a:lstStyle/>
          <a:p>
            <a:pPr lvl="0" indent="0"/>
            <a:r>
              <a:rPr lang="zh-CN" altLang="en-US" sz="2800" dirty="0">
                <a:latin typeface="Arial" panose="020B0604020202020204" pitchFamily="34" charset="0"/>
                <a:ea typeface="宋体" panose="02010600030101010101" pitchFamily="2" charset="-122"/>
              </a:rPr>
              <a:t>如果需要返回一个指向</a:t>
            </a:r>
            <a:r>
              <a:rPr lang="en-US" altLang="zh-CN" sz="2800" dirty="0">
                <a:latin typeface="Arial" panose="020B0604020202020204" pitchFamily="34" charset="0"/>
                <a:ea typeface="宋体" panose="02010600030101010101" pitchFamily="2" charset="-122"/>
              </a:rPr>
              <a:t>num</a:t>
            </a:r>
            <a:r>
              <a:rPr lang="zh-CN" altLang="en-US" sz="2800" dirty="0">
                <a:latin typeface="Arial" panose="020B0604020202020204" pitchFamily="34" charset="0"/>
                <a:ea typeface="宋体" panose="02010600030101010101" pitchFamily="2" charset="-122"/>
              </a:rPr>
              <a:t>的指针？</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1"/>
          <p:cNvSpPr>
            <a:spLocks noGrp="1"/>
          </p:cNvSpPr>
          <p:nvPr>
            <p:ph type="title"/>
          </p:nvPr>
        </p:nvSpPr>
        <p:spPr>
          <a:xfrm>
            <a:off x="684213" y="146050"/>
            <a:ext cx="4244975" cy="708025"/>
          </a:xfrm>
          <a:ln/>
        </p:spPr>
        <p:txBody>
          <a:bodyPr wrap="square" lIns="91440" tIns="45720" rIns="91440" bIns="45720" anchor="b">
            <a:spAutoFit/>
          </a:bodyPr>
          <a:lstStyle/>
          <a:p>
            <a:r>
              <a:rPr lang="zh-CN" altLang="en-US" sz="4000" dirty="0">
                <a:ea typeface="宋体" panose="02010600030101010101" pitchFamily="2" charset="-122"/>
              </a:rPr>
              <a:t>何种</a:t>
            </a:r>
            <a:r>
              <a:rPr lang="zh-CN" altLang="en-US" sz="4000" dirty="0" smtClean="0">
                <a:ea typeface="宋体" panose="02010600030101010101" pitchFamily="2" charset="-122"/>
              </a:rPr>
              <a:t>指针错误？</a:t>
            </a:r>
            <a:endParaRPr lang="zh-CN" altLang="en-US" sz="4000" dirty="0">
              <a:ea typeface="宋体" panose="02010600030101010101" pitchFamily="2" charset="-122"/>
            </a:endParaRPr>
          </a:p>
        </p:txBody>
      </p:sp>
      <p:pic>
        <p:nvPicPr>
          <p:cNvPr id="168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124744"/>
            <a:ext cx="6408712" cy="5459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782157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a:spLocks noChangeArrowheads="1"/>
          </p:cNvSpPr>
          <p:nvPr/>
        </p:nvSpPr>
        <p:spPr bwMode="auto">
          <a:xfrm>
            <a:off x="571500" y="214313"/>
            <a:ext cx="2448106" cy="769441"/>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4400" b="1" dirty="0" smtClean="0">
                <a:solidFill>
                  <a:schemeClr val="tx2"/>
                </a:solidFill>
                <a:latin typeface="+mj-lt"/>
                <a:ea typeface="宋体" panose="02010600030101010101" pitchFamily="2" charset="-122"/>
                <a:cs typeface="Arial" panose="020B0604020202020204" pitchFamily="34" charset="0"/>
              </a:rPr>
              <a:t>课后练习</a:t>
            </a:r>
            <a:endParaRPr kumimoji="0" lang="zh-CN" altLang="en-US" sz="4400" b="1" i="0" u="none" strike="noStrike" kern="1200" cap="none" spc="0" normalizeH="0" baseline="0" noProof="0" dirty="0">
              <a:ln>
                <a:noFill/>
              </a:ln>
              <a:solidFill>
                <a:schemeClr val="tx2"/>
              </a:solidFill>
              <a:effectLst/>
              <a:uLnTx/>
              <a:uFillTx/>
              <a:latin typeface="+mj-lt"/>
              <a:ea typeface="宋体" panose="02010600030101010101" pitchFamily="2" charset="-122"/>
              <a:cs typeface="Arial" panose="020B0604020202020204" pitchFamily="34" charset="0"/>
            </a:endParaRPr>
          </a:p>
        </p:txBody>
      </p:sp>
      <p:sp>
        <p:nvSpPr>
          <p:cNvPr id="3" name="Rectangle 7"/>
          <p:cNvSpPr txBox="1">
            <a:spLocks/>
          </p:cNvSpPr>
          <p:nvPr/>
        </p:nvSpPr>
        <p:spPr>
          <a:xfrm>
            <a:off x="684212" y="1125538"/>
            <a:ext cx="7488187" cy="5111750"/>
          </a:xfrm>
          <a:prstGeom prst="rect">
            <a:avLst/>
          </a:prstGeom>
          <a:ln/>
        </p:spPr>
        <p:txBody>
          <a:bodyPr wrap="square" lIns="91440" tIns="45720" rIns="91440" bIns="45720" anchor="t"/>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Arial" panose="020B0604020202020204" pitchFamily="34" charset="0"/>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eaLnBrk="1" hangingPunct="1">
              <a:lnSpc>
                <a:spcPct val="90000"/>
              </a:lnSpc>
              <a:buClr>
                <a:schemeClr val="tx2"/>
              </a:buClr>
            </a:pPr>
            <a:r>
              <a:rPr lang="zh-CN" altLang="zh-CN" b="1" dirty="0">
                <a:latin typeface="宋体" panose="02010600030101010101" pitchFamily="2" charset="-122"/>
                <a:ea typeface="宋体" panose="02010600030101010101" pitchFamily="2" charset="-122"/>
              </a:rPr>
              <a:t>函数</a:t>
            </a:r>
            <a:r>
              <a:rPr lang="zh-CN" altLang="zh-CN" b="1" dirty="0" smtClean="0">
                <a:latin typeface="宋体" panose="02010600030101010101" pitchFamily="2" charset="-122"/>
                <a:ea typeface="宋体" panose="02010600030101010101" pitchFamily="2" charset="-122"/>
              </a:rPr>
              <a:t>调用</a:t>
            </a:r>
            <a:r>
              <a:rPr lang="zh-CN" altLang="en-US" b="1" dirty="0" smtClean="0">
                <a:latin typeface="宋体" panose="02010600030101010101" pitchFamily="2" charset="-122"/>
                <a:ea typeface="宋体" panose="02010600030101010101" pitchFamily="2" charset="-122"/>
              </a:rPr>
              <a:t>（</a:t>
            </a:r>
            <a:r>
              <a:rPr lang="en-US" altLang="zh-CN" b="1" dirty="0" smtClean="0">
                <a:latin typeface="宋体" panose="02010600030101010101" pitchFamily="2" charset="-122"/>
                <a:ea typeface="宋体" panose="02010600030101010101" pitchFamily="2" charset="-122"/>
              </a:rPr>
              <a:t>P115</a:t>
            </a:r>
            <a:r>
              <a:rPr lang="zh-CN" altLang="en-US" b="1" dirty="0" smtClean="0">
                <a:latin typeface="宋体" panose="02010600030101010101" pitchFamily="2" charset="-122"/>
                <a:ea typeface="宋体" panose="02010600030101010101" pitchFamily="2" charset="-122"/>
              </a:rPr>
              <a:t>）</a:t>
            </a:r>
            <a:endParaRPr lang="en-US" altLang="zh-CN" b="1" dirty="0" smtClean="0">
              <a:latin typeface="宋体" panose="02010600030101010101" pitchFamily="2" charset="-122"/>
              <a:ea typeface="宋体" panose="02010600030101010101" pitchFamily="2" charset="-122"/>
            </a:endParaRPr>
          </a:p>
          <a:p>
            <a:pPr eaLnBrk="1" hangingPunct="1">
              <a:lnSpc>
                <a:spcPct val="90000"/>
              </a:lnSpc>
              <a:buClr>
                <a:schemeClr val="tx2"/>
              </a:buClr>
            </a:pPr>
            <a:r>
              <a:rPr lang="en-US" altLang="zh-CN" b="1" dirty="0" smtClean="0">
                <a:latin typeface="宋体" panose="02010600030101010101" pitchFamily="2" charset="-122"/>
                <a:ea typeface="宋体" panose="02010600030101010101" pitchFamily="2" charset="-122"/>
              </a:rPr>
              <a:t>2.34</a:t>
            </a:r>
            <a:endParaRPr lang="zh-CN" altLang="en-US" b="1" kern="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67756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6</a:t>
            </a:fld>
            <a:endParaRPr lang="en-AU" altLang="zh-CN" sz="1400" b="1" dirty="0">
              <a:ea typeface="宋体" panose="02010600030101010101" pitchFamily="2" charset="-122"/>
            </a:endParaRPr>
          </a:p>
        </p:txBody>
      </p:sp>
      <p:sp>
        <p:nvSpPr>
          <p:cNvPr id="15362" name="Rectangle 5"/>
          <p:cNvSpPr>
            <a:spLocks noGrp="1"/>
          </p:cNvSpPr>
          <p:nvPr>
            <p:ph type="title"/>
          </p:nvPr>
        </p:nvSpPr>
        <p:spPr>
          <a:xfrm>
            <a:off x="515145" y="183392"/>
            <a:ext cx="8259762" cy="769937"/>
          </a:xfrm>
          <a:ln/>
        </p:spPr>
        <p:txBody>
          <a:bodyPr wrap="square" lIns="91440" tIns="45720" rIns="91440" bIns="45720" anchor="b">
            <a:spAutoFit/>
          </a:bodyPr>
          <a:lstStyle/>
          <a:p>
            <a:pPr eaLnBrk="1" hangingPunct="1"/>
            <a:r>
              <a:rPr lang="zh-CN" altLang="en-US" dirty="0">
                <a:ea typeface="宋体" panose="02010600030101010101" pitchFamily="2" charset="-122"/>
              </a:rPr>
              <a:t>寄存器操作</a:t>
            </a:r>
            <a:endParaRPr lang="en-AU" altLang="zh-CN" dirty="0">
              <a:ea typeface="宋体" panose="02010600030101010101" pitchFamily="2" charset="-122"/>
            </a:endParaRPr>
          </a:p>
        </p:txBody>
      </p:sp>
      <p:sp>
        <p:nvSpPr>
          <p:cNvPr id="15363" name="Rectangle 6"/>
          <p:cNvSpPr>
            <a:spLocks noGrp="1"/>
          </p:cNvSpPr>
          <p:nvPr>
            <p:ph idx="1"/>
          </p:nvPr>
        </p:nvSpPr>
        <p:spPr>
          <a:xfrm>
            <a:off x="530588" y="1085039"/>
            <a:ext cx="8270875" cy="5111750"/>
          </a:xfrm>
          <a:ln/>
        </p:spPr>
        <p:txBody>
          <a:bodyPr wrap="square" lIns="91440" tIns="45720" rIns="91440" bIns="45720" anchor="t"/>
          <a:lstStyle/>
          <a:p>
            <a:pPr eaLnBrk="1" hangingPunct="1">
              <a:lnSpc>
                <a:spcPct val="90000"/>
              </a:lnSpc>
              <a:buClr>
                <a:schemeClr val="tx2"/>
              </a:buClr>
            </a:pPr>
            <a:r>
              <a:rPr lang="zh-CN" altLang="en-US" sz="2800" dirty="0">
                <a:ea typeface="宋体" panose="02010600030101010101" pitchFamily="2" charset="-122"/>
              </a:rPr>
              <a:t>算术运算指令使用寄存器操作数</a:t>
            </a:r>
            <a:endParaRPr lang="en-US" altLang="zh-CN" sz="2800" dirty="0">
              <a:ea typeface="宋体" panose="02010600030101010101" pitchFamily="2" charset="-122"/>
            </a:endParaRPr>
          </a:p>
          <a:p>
            <a:pPr eaLnBrk="1" hangingPunct="1">
              <a:lnSpc>
                <a:spcPct val="90000"/>
              </a:lnSpc>
              <a:buClr>
                <a:schemeClr val="tx2"/>
              </a:buClr>
            </a:pPr>
            <a:r>
              <a:rPr lang="en-US" altLang="zh-CN" sz="2800" dirty="0">
                <a:ea typeface="宋体" panose="02010600030101010101" pitchFamily="2" charset="-122"/>
              </a:rPr>
              <a:t>MIPS </a:t>
            </a:r>
            <a:r>
              <a:rPr lang="zh-CN" altLang="en-US" sz="2800" dirty="0">
                <a:ea typeface="宋体" panose="02010600030101010101" pitchFamily="2" charset="-122"/>
              </a:rPr>
              <a:t>有</a:t>
            </a:r>
            <a:r>
              <a:rPr lang="en-US" altLang="zh-CN" sz="2800" dirty="0">
                <a:ea typeface="宋体" panose="02010600030101010101" pitchFamily="2" charset="-122"/>
              </a:rPr>
              <a:t> 32 × 32-bit </a:t>
            </a:r>
            <a:r>
              <a:rPr lang="zh-CN" altLang="en-US" sz="2800" dirty="0">
                <a:ea typeface="宋体" panose="02010600030101010101" pitchFamily="2" charset="-122"/>
              </a:rPr>
              <a:t>寄存器文件</a:t>
            </a:r>
            <a:endParaRPr lang="en-US" altLang="zh-CN" sz="2800"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用于频繁读取的数据</a:t>
            </a:r>
            <a:endParaRPr lang="en-US" altLang="zh-CN" sz="2400"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序号为</a:t>
            </a:r>
            <a:r>
              <a:rPr lang="en-US" altLang="zh-CN" sz="2400" dirty="0">
                <a:ea typeface="宋体" panose="02010600030101010101" pitchFamily="2" charset="-122"/>
              </a:rPr>
              <a:t>0-31</a:t>
            </a:r>
          </a:p>
          <a:p>
            <a:pPr lvl="1" eaLnBrk="1" hangingPunct="1">
              <a:lnSpc>
                <a:spcPct val="90000"/>
              </a:lnSpc>
              <a:buChar char="l"/>
            </a:pPr>
            <a:r>
              <a:rPr lang="en-US" altLang="zh-CN" sz="2400" dirty="0">
                <a:ea typeface="宋体" panose="02010600030101010101" pitchFamily="2" charset="-122"/>
              </a:rPr>
              <a:t>32</a:t>
            </a:r>
            <a:r>
              <a:rPr lang="zh-CN" altLang="en-US" sz="2400" dirty="0">
                <a:ea typeface="宋体" panose="02010600030101010101" pitchFamily="2" charset="-122"/>
              </a:rPr>
              <a:t>位的数据称为“</a:t>
            </a:r>
            <a:r>
              <a:rPr lang="en-US" altLang="zh-CN" sz="2400" dirty="0">
                <a:ea typeface="宋体" panose="02010600030101010101" pitchFamily="2" charset="-122"/>
              </a:rPr>
              <a:t>word</a:t>
            </a:r>
            <a:r>
              <a:rPr lang="zh-CN" altLang="en-US" sz="2400" dirty="0">
                <a:ea typeface="宋体" panose="02010600030101010101" pitchFamily="2" charset="-122"/>
              </a:rPr>
              <a:t>”</a:t>
            </a:r>
            <a:endParaRPr lang="en-US" altLang="zh-CN" sz="2400" dirty="0">
              <a:ea typeface="宋体" panose="02010600030101010101" pitchFamily="2" charset="-122"/>
            </a:endParaRPr>
          </a:p>
          <a:p>
            <a:pPr eaLnBrk="1" hangingPunct="1">
              <a:lnSpc>
                <a:spcPct val="90000"/>
              </a:lnSpc>
              <a:buClr>
                <a:schemeClr val="tx2"/>
              </a:buClr>
            </a:pPr>
            <a:r>
              <a:rPr lang="zh-CN" altLang="en-US" sz="2800" dirty="0">
                <a:ea typeface="宋体" panose="02010600030101010101" pitchFamily="2" charset="-122"/>
              </a:rPr>
              <a:t>汇编器名称为：</a:t>
            </a:r>
            <a:endParaRPr lang="en-US" altLang="zh-CN" sz="2800" dirty="0">
              <a:ea typeface="宋体" panose="02010600030101010101" pitchFamily="2" charset="-122"/>
            </a:endParaRPr>
          </a:p>
          <a:p>
            <a:pPr lvl="1" eaLnBrk="1" hangingPunct="1">
              <a:lnSpc>
                <a:spcPct val="90000"/>
              </a:lnSpc>
              <a:buChar char="l"/>
            </a:pPr>
            <a:r>
              <a:rPr lang="en-US" altLang="zh-CN" sz="2400" dirty="0">
                <a:ea typeface="宋体" panose="02010600030101010101" pitchFamily="2" charset="-122"/>
              </a:rPr>
              <a:t>$t0, $t1, …, $t9</a:t>
            </a:r>
            <a:r>
              <a:rPr lang="zh-CN" altLang="en-US" sz="2400" dirty="0">
                <a:ea typeface="宋体" panose="02010600030101010101" pitchFamily="2" charset="-122"/>
              </a:rPr>
              <a:t>：   编译</a:t>
            </a:r>
            <a:r>
              <a:rPr lang="zh-CN" altLang="en-US" sz="2400" dirty="0" smtClean="0">
                <a:ea typeface="宋体" panose="02010600030101010101" pitchFamily="2" charset="-122"/>
              </a:rPr>
              <a:t>变量</a:t>
            </a:r>
            <a:r>
              <a:rPr lang="en-US" altLang="zh-CN" sz="2400" dirty="0" smtClean="0">
                <a:ea typeface="宋体" panose="02010600030101010101" pitchFamily="2" charset="-122"/>
              </a:rPr>
              <a:t> </a:t>
            </a:r>
            <a:endParaRPr lang="en-US" altLang="zh-CN" sz="2400" dirty="0">
              <a:ea typeface="宋体" panose="02010600030101010101" pitchFamily="2" charset="-122"/>
            </a:endParaRPr>
          </a:p>
          <a:p>
            <a:pPr lvl="1" eaLnBrk="1" hangingPunct="1">
              <a:lnSpc>
                <a:spcPct val="90000"/>
              </a:lnSpc>
              <a:buChar char="l"/>
            </a:pPr>
            <a:r>
              <a:rPr lang="en-US" altLang="zh-CN" sz="2400" dirty="0">
                <a:ea typeface="宋体" panose="02010600030101010101" pitchFamily="2" charset="-122"/>
              </a:rPr>
              <a:t>$s0, $s1, …, $s7</a:t>
            </a:r>
            <a:r>
              <a:rPr lang="zh-CN" altLang="en-US" sz="2400" dirty="0">
                <a:ea typeface="宋体" panose="02010600030101010101" pitchFamily="2" charset="-122"/>
              </a:rPr>
              <a:t>： 程序</a:t>
            </a:r>
            <a:r>
              <a:rPr lang="zh-CN" altLang="en-US" sz="2400" dirty="0" smtClean="0">
                <a:ea typeface="宋体" panose="02010600030101010101" pitchFamily="2" charset="-122"/>
              </a:rPr>
              <a:t>变量</a:t>
            </a:r>
            <a:endParaRPr lang="en-US" altLang="zh-CN" sz="2400" dirty="0">
              <a:ea typeface="宋体" panose="02010600030101010101" pitchFamily="2" charset="-122"/>
            </a:endParaRPr>
          </a:p>
          <a:p>
            <a:pPr lvl="1" eaLnBrk="1" hangingPunct="1">
              <a:lnSpc>
                <a:spcPct val="90000"/>
              </a:lnSpc>
              <a:buChar char="l"/>
            </a:pPr>
            <a:r>
              <a:rPr lang="en-US" altLang="zh-CN" sz="2400" dirty="0">
                <a:ea typeface="宋体" panose="02010600030101010101" pitchFamily="2" charset="-122"/>
              </a:rPr>
              <a:t>$zero, $sp, $fp…</a:t>
            </a:r>
          </a:p>
          <a:p>
            <a:pPr eaLnBrk="1" hangingPunct="1">
              <a:lnSpc>
                <a:spcPct val="90000"/>
              </a:lnSpc>
              <a:buClr>
                <a:schemeClr val="tx2"/>
              </a:buClr>
            </a:pPr>
            <a:r>
              <a:rPr lang="en-US" altLang="zh-CN" sz="2800" dirty="0">
                <a:ea typeface="宋体" panose="02010600030101010101" pitchFamily="2" charset="-122"/>
              </a:rPr>
              <a:t> </a:t>
            </a:r>
            <a:r>
              <a:rPr lang="zh-CN" altLang="en-US" sz="2800" b="1" dirty="0">
                <a:ea typeface="宋体" panose="02010600030101010101" pitchFamily="2" charset="-122"/>
              </a:rPr>
              <a:t>设计原则</a:t>
            </a:r>
            <a:r>
              <a:rPr lang="en-US" altLang="zh-CN" sz="2800" b="1" dirty="0">
                <a:ea typeface="宋体" panose="02010600030101010101" pitchFamily="2" charset="-122"/>
              </a:rPr>
              <a:t> 2</a:t>
            </a:r>
            <a:r>
              <a:rPr lang="en-US" altLang="zh-CN" sz="2800" dirty="0">
                <a:ea typeface="宋体" panose="02010600030101010101" pitchFamily="2" charset="-122"/>
              </a:rPr>
              <a:t>: Smaller is faster</a:t>
            </a:r>
          </a:p>
          <a:p>
            <a:pPr lvl="1" eaLnBrk="1" hangingPunct="1">
              <a:lnSpc>
                <a:spcPct val="90000"/>
              </a:lnSpc>
              <a:buChar char="l"/>
            </a:pPr>
            <a:r>
              <a:rPr lang="en-US" altLang="zh-CN" sz="2400" dirty="0">
                <a:ea typeface="宋体" panose="02010600030101010101" pitchFamily="2" charset="-122"/>
              </a:rPr>
              <a:t>c.f. </a:t>
            </a:r>
            <a:r>
              <a:rPr lang="zh-CN" altLang="en-US" sz="2400" dirty="0">
                <a:ea typeface="宋体" panose="02010600030101010101" pitchFamily="2" charset="-122"/>
              </a:rPr>
              <a:t>主存</a:t>
            </a:r>
            <a:r>
              <a:rPr lang="en-US" altLang="zh-CN" sz="2400" dirty="0">
                <a:ea typeface="宋体" panose="02010600030101010101" pitchFamily="2" charset="-122"/>
              </a:rPr>
              <a:t>: 10</a:t>
            </a:r>
            <a:r>
              <a:rPr lang="en-US" altLang="zh-CN" sz="2400" baseline="30000" dirty="0">
                <a:ea typeface="宋体" panose="02010600030101010101" pitchFamily="2" charset="-122"/>
              </a:rPr>
              <a:t>6</a:t>
            </a:r>
            <a:r>
              <a:rPr lang="zh-CN" altLang="en-US" sz="2400" dirty="0">
                <a:ea typeface="宋体" panose="02010600030101010101" pitchFamily="2" charset="-122"/>
              </a:rPr>
              <a:t>的地址</a:t>
            </a:r>
            <a:endParaRPr lang="en-US" altLang="zh-CN" sz="2400" dirty="0">
              <a:ea typeface="宋体" panose="02010600030101010101" pitchFamily="2" charset="-122"/>
            </a:endParaRPr>
          </a:p>
        </p:txBody>
      </p:sp>
      <p:sp>
        <p:nvSpPr>
          <p:cNvPr id="15364" name="Text Box 4"/>
          <p:cNvSpPr txBox="1"/>
          <p:nvPr/>
        </p:nvSpPr>
        <p:spPr>
          <a:xfrm rot="5400000">
            <a:off x="6732588" y="2039938"/>
            <a:ext cx="44513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chemeClr val="folHlink"/>
                </a:solidFill>
                <a:latin typeface="Arial" panose="020B0604020202020204" pitchFamily="34" charset="0"/>
                <a:ea typeface="宋体" panose="02010600030101010101" pitchFamily="2" charset="-122"/>
              </a:rPr>
              <a:t>§2.3 Operands of the Computer Hardware</a:t>
            </a:r>
          </a:p>
        </p:txBody>
      </p:sp>
      <p:sp>
        <p:nvSpPr>
          <p:cNvPr id="15365" name="椭圆 5"/>
          <p:cNvSpPr/>
          <p:nvPr/>
        </p:nvSpPr>
        <p:spPr>
          <a:xfrm>
            <a:off x="6215063" y="3714750"/>
            <a:ext cx="1071562" cy="2571750"/>
          </a:xfrm>
          <a:prstGeom prst="ellipse">
            <a:avLst/>
          </a:prstGeom>
          <a:solidFill>
            <a:schemeClr val="accent1"/>
          </a:solidFill>
          <a:ln w="9525" cap="flat" cmpd="sng">
            <a:solidFill>
              <a:schemeClr val="tx1"/>
            </a:solidFill>
            <a:prstDash val="solid"/>
            <a:round/>
            <a:headEnd type="none" w="med" len="med"/>
            <a:tailEnd type="none" w="med" len="med"/>
          </a:ln>
        </p:spPr>
        <p:txBody>
          <a:bodyPr anchor="t"/>
          <a:lstStyle/>
          <a:p>
            <a:pPr lvl="0" indent="0" eaLnBrk="0" hangingPunct="0"/>
            <a:r>
              <a:rPr lang="zh-CN" altLang="en-US" sz="2400" b="1" dirty="0">
                <a:latin typeface="Arial" panose="020B0604020202020204" pitchFamily="34" charset="0"/>
                <a:ea typeface="宋体" panose="02010600030101010101" pitchFamily="2" charset="-122"/>
              </a:rPr>
              <a:t>寄存器多</a:t>
            </a:r>
          </a:p>
        </p:txBody>
      </p:sp>
      <p:sp>
        <p:nvSpPr>
          <p:cNvPr id="15366" name="椭圆 6"/>
          <p:cNvSpPr/>
          <p:nvPr/>
        </p:nvSpPr>
        <p:spPr>
          <a:xfrm>
            <a:off x="7429500" y="3714750"/>
            <a:ext cx="1071563" cy="2571750"/>
          </a:xfrm>
          <a:prstGeom prst="ellipse">
            <a:avLst/>
          </a:prstGeom>
          <a:solidFill>
            <a:schemeClr val="accent1"/>
          </a:solidFill>
          <a:ln w="9525" cap="flat" cmpd="sng">
            <a:solidFill>
              <a:schemeClr val="tx1"/>
            </a:solidFill>
            <a:prstDash val="solid"/>
            <a:round/>
            <a:headEnd type="none" w="med" len="med"/>
            <a:tailEnd type="none" w="med" len="med"/>
          </a:ln>
        </p:spPr>
        <p:txBody>
          <a:bodyPr anchor="t"/>
          <a:lstStyle/>
          <a:p>
            <a:pPr lvl="0" indent="0" eaLnBrk="0" hangingPunct="0"/>
            <a:r>
              <a:rPr lang="zh-CN" altLang="en-US" sz="2400" b="1" dirty="0">
                <a:latin typeface="Arial" panose="020B0604020202020204" pitchFamily="34" charset="0"/>
                <a:ea typeface="宋体" panose="02010600030101010101" pitchFamily="2" charset="-122"/>
              </a:rPr>
              <a:t>时钟周期长</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60</a:t>
            </a:fld>
            <a:endParaRPr lang="en-AU" altLang="zh-CN" sz="1400" b="1" dirty="0">
              <a:ea typeface="宋体" panose="02010600030101010101" pitchFamily="2" charset="-122"/>
            </a:endParaRPr>
          </a:p>
        </p:txBody>
      </p:sp>
      <p:sp>
        <p:nvSpPr>
          <p:cNvPr id="104450" name="Rectangle 2"/>
          <p:cNvSpPr>
            <a:spLocks noGrp="1"/>
          </p:cNvSpPr>
          <p:nvPr>
            <p:ph type="title"/>
          </p:nvPr>
        </p:nvSpPr>
        <p:spPr>
          <a:ln/>
        </p:spPr>
        <p:txBody>
          <a:bodyPr wrap="square" lIns="91440" tIns="45720" rIns="91440" bIns="45720" anchor="b">
            <a:spAutoFit/>
          </a:bodyPr>
          <a:lstStyle/>
          <a:p>
            <a:pPr eaLnBrk="1" hangingPunct="1"/>
            <a:r>
              <a:rPr lang="zh-CN" altLang="en-US" dirty="0">
                <a:latin typeface="黑体" panose="02010609060101010101" pitchFamily="49" charset="-122"/>
                <a:ea typeface="黑体" panose="02010609060101010101" pitchFamily="49" charset="-122"/>
              </a:rPr>
              <a:t>字符</a:t>
            </a:r>
            <a:r>
              <a:rPr lang="zh-CN" altLang="en-US" dirty="0" smtClean="0">
                <a:latin typeface="黑体" panose="02010609060101010101" pitchFamily="49" charset="-122"/>
                <a:ea typeface="黑体" panose="02010609060101010101" pitchFamily="49" charset="-122"/>
              </a:rPr>
              <a:t>数据（</a:t>
            </a:r>
            <a:r>
              <a:rPr lang="en-US" altLang="zh-CN" dirty="0" smtClean="0">
                <a:latin typeface="黑体" panose="02010609060101010101" pitchFamily="49" charset="-122"/>
                <a:ea typeface="黑体" panose="02010609060101010101" pitchFamily="49" charset="-122"/>
              </a:rPr>
              <a:t>P72</a:t>
            </a:r>
            <a:r>
              <a:rPr lang="zh-CN" altLang="en-US" dirty="0" smtClean="0">
                <a:latin typeface="黑体" panose="02010609060101010101" pitchFamily="49" charset="-122"/>
                <a:ea typeface="黑体" panose="02010609060101010101" pitchFamily="49" charset="-122"/>
              </a:rPr>
              <a:t>）</a:t>
            </a:r>
            <a:endParaRPr lang="en-AU" altLang="zh-CN" dirty="0">
              <a:latin typeface="黑体" panose="02010609060101010101" pitchFamily="49" charset="-122"/>
              <a:ea typeface="黑体" panose="02010609060101010101" pitchFamily="49" charset="-122"/>
            </a:endParaRPr>
          </a:p>
        </p:txBody>
      </p:sp>
      <p:sp>
        <p:nvSpPr>
          <p:cNvPr id="104451" name="Rectangle 3"/>
          <p:cNvSpPr>
            <a:spLocks noGrp="1"/>
          </p:cNvSpPr>
          <p:nvPr>
            <p:ph idx="1"/>
          </p:nvPr>
        </p:nvSpPr>
        <p:spPr>
          <a:xfrm>
            <a:off x="467545" y="1125538"/>
            <a:ext cx="8487544" cy="5111750"/>
          </a:xfrm>
          <a:ln/>
        </p:spPr>
        <p:txBody>
          <a:bodyPr wrap="square" lIns="91440" tIns="45720" rIns="91440" bIns="45720" anchor="t"/>
          <a:lstStyle/>
          <a:p>
            <a:pPr eaLnBrk="1" hangingPunct="1">
              <a:lnSpc>
                <a:spcPct val="90000"/>
              </a:lnSpc>
              <a:buClr>
                <a:schemeClr val="tx2"/>
              </a:buClr>
            </a:pPr>
            <a:r>
              <a:rPr lang="zh-CN" altLang="en-US" sz="2800" b="1" dirty="0">
                <a:ea typeface="宋体" panose="02010600030101010101" pitchFamily="2" charset="-122"/>
              </a:rPr>
              <a:t>字节编码的</a:t>
            </a:r>
            <a:r>
              <a:rPr lang="zh-CN" altLang="en-US" sz="2800" b="1" dirty="0" smtClean="0">
                <a:ea typeface="宋体" panose="02010600030101010101" pitchFamily="2" charset="-122"/>
              </a:rPr>
              <a:t>字符集：</a:t>
            </a:r>
            <a:endParaRPr lang="en-US" altLang="zh-CN" sz="2800" b="1" dirty="0" smtClean="0">
              <a:ea typeface="宋体" panose="02010600030101010101" pitchFamily="2" charset="-122"/>
            </a:endParaRPr>
          </a:p>
          <a:p>
            <a:pPr lvl="1" eaLnBrk="1" hangingPunct="1">
              <a:lnSpc>
                <a:spcPct val="90000"/>
              </a:lnSpc>
              <a:buClr>
                <a:schemeClr val="tx2"/>
              </a:buClr>
            </a:pPr>
            <a:r>
              <a:rPr lang="zh-CN" altLang="en-US" dirty="0" smtClean="0">
                <a:ea typeface="宋体" panose="02010600030101010101" pitchFamily="2" charset="-122"/>
              </a:rPr>
              <a:t>ASCII</a:t>
            </a:r>
            <a:r>
              <a:rPr lang="zh-CN" altLang="en-US" dirty="0">
                <a:ea typeface="宋体" panose="02010600030101010101" pitchFamily="2" charset="-122"/>
              </a:rPr>
              <a:t>: 128 个</a:t>
            </a:r>
          </a:p>
          <a:p>
            <a:pPr marL="1257300" lvl="2" indent="-342900" eaLnBrk="1" hangingPunct="1">
              <a:buClr>
                <a:srgbClr val="7030A0"/>
              </a:buClr>
              <a:buChar char="u"/>
            </a:pPr>
            <a:r>
              <a:rPr lang="zh-CN" altLang="en-US" sz="2800" dirty="0">
                <a:ea typeface="宋体" panose="02010600030101010101" pitchFamily="2" charset="-122"/>
              </a:rPr>
              <a:t>95 </a:t>
            </a:r>
            <a:r>
              <a:rPr lang="zh-CN" altLang="en-US" sz="2800" dirty="0" smtClean="0">
                <a:ea typeface="宋体" panose="02010600030101010101" pitchFamily="2" charset="-122"/>
              </a:rPr>
              <a:t>可显示字符（graphic）, 33控制字符（ control）</a:t>
            </a:r>
            <a:endParaRPr lang="zh-CN" altLang="en-US" sz="2800" dirty="0">
              <a:ea typeface="宋体" panose="02010600030101010101" pitchFamily="2" charset="-122"/>
            </a:endParaRPr>
          </a:p>
          <a:p>
            <a:pPr marL="800100" lvl="1" indent="-342900" eaLnBrk="1" hangingPunct="1">
              <a:lnSpc>
                <a:spcPct val="90000"/>
              </a:lnSpc>
              <a:buChar char="l"/>
            </a:pPr>
            <a:r>
              <a:rPr lang="zh-CN" altLang="en-US" dirty="0">
                <a:ea typeface="宋体" panose="02010600030101010101" pitchFamily="2" charset="-122"/>
              </a:rPr>
              <a:t>Latin-1: 256 </a:t>
            </a:r>
            <a:r>
              <a:rPr lang="zh-CN" altLang="en-US" dirty="0" smtClean="0">
                <a:ea typeface="宋体" panose="02010600030101010101" pitchFamily="2" charset="-122"/>
              </a:rPr>
              <a:t>个（</a:t>
            </a:r>
            <a:r>
              <a:rPr lang="en-US" altLang="zh-CN" dirty="0" smtClean="0">
                <a:ea typeface="宋体" panose="02010600030101010101" pitchFamily="2" charset="-122"/>
              </a:rPr>
              <a:t>EASCII</a:t>
            </a:r>
            <a:r>
              <a:rPr lang="zh-CN" altLang="en-US" dirty="0" smtClean="0">
                <a:ea typeface="宋体" panose="02010600030101010101" pitchFamily="2" charset="-122"/>
              </a:rPr>
              <a:t>码）</a:t>
            </a:r>
            <a:endParaRPr lang="zh-CN" altLang="en-US" dirty="0">
              <a:ea typeface="宋体" panose="02010600030101010101" pitchFamily="2" charset="-122"/>
            </a:endParaRPr>
          </a:p>
          <a:p>
            <a:pPr marL="1257300" lvl="2" indent="-342900" eaLnBrk="1" hangingPunct="1">
              <a:buClr>
                <a:srgbClr val="7030A0"/>
              </a:buClr>
              <a:buChar char="u"/>
            </a:pPr>
            <a:r>
              <a:rPr lang="zh-CN" altLang="en-US" sz="2800" dirty="0">
                <a:ea typeface="宋体" panose="02010600030101010101" pitchFamily="2" charset="-122"/>
              </a:rPr>
              <a:t>ASCII, +96 </a:t>
            </a:r>
            <a:r>
              <a:rPr lang="zh-CN" altLang="en-US" sz="2800" dirty="0" smtClean="0">
                <a:ea typeface="宋体" panose="02010600030101010101" pitchFamily="2" charset="-122"/>
              </a:rPr>
              <a:t>可显示字符</a:t>
            </a:r>
            <a:endParaRPr lang="zh-CN" altLang="en-US" sz="2800" dirty="0">
              <a:ea typeface="宋体" panose="02010600030101010101" pitchFamily="2" charset="-122"/>
            </a:endParaRPr>
          </a:p>
          <a:p>
            <a:pPr eaLnBrk="1" hangingPunct="1">
              <a:lnSpc>
                <a:spcPct val="90000"/>
              </a:lnSpc>
              <a:buClr>
                <a:schemeClr val="tx2"/>
              </a:buClr>
            </a:pPr>
            <a:r>
              <a:rPr lang="zh-CN" altLang="en-US" sz="2800" b="1" dirty="0">
                <a:ea typeface="宋体" panose="02010600030101010101" pitchFamily="2" charset="-122"/>
              </a:rPr>
              <a:t>Unicode: 32位字符集</a:t>
            </a:r>
          </a:p>
          <a:p>
            <a:pPr marL="800100" lvl="1" indent="-342900" eaLnBrk="1" hangingPunct="1">
              <a:lnSpc>
                <a:spcPct val="90000"/>
              </a:lnSpc>
              <a:buChar char="l"/>
            </a:pPr>
            <a:r>
              <a:rPr lang="zh-CN" altLang="en-US" dirty="0">
                <a:ea typeface="宋体" panose="02010600030101010101" pitchFamily="2" charset="-122"/>
              </a:rPr>
              <a:t>Used in Java, C++ </a:t>
            </a:r>
            <a:r>
              <a:rPr lang="zh-CN" altLang="en-US" dirty="0" smtClean="0">
                <a:ea typeface="宋体" panose="02010600030101010101" pitchFamily="2" charset="-122"/>
              </a:rPr>
              <a:t>宽字符, </a:t>
            </a:r>
            <a:r>
              <a:rPr lang="zh-CN" altLang="en-US" dirty="0">
                <a:ea typeface="宋体" panose="02010600030101010101" pitchFamily="2" charset="-122"/>
              </a:rPr>
              <a:t>…</a:t>
            </a:r>
          </a:p>
          <a:p>
            <a:pPr marL="800100" lvl="1" indent="-342900" eaLnBrk="1" hangingPunct="1">
              <a:lnSpc>
                <a:spcPct val="90000"/>
              </a:lnSpc>
              <a:buChar char="l"/>
            </a:pPr>
            <a:r>
              <a:rPr lang="zh-CN" altLang="en-US" dirty="0" smtClean="0">
                <a:ea typeface="宋体" panose="02010600030101010101" pitchFamily="2" charset="-122"/>
              </a:rPr>
              <a:t>世界</a:t>
            </a:r>
            <a:r>
              <a:rPr lang="zh-CN" altLang="en-US" dirty="0">
                <a:ea typeface="宋体" panose="02010600030101010101" pitchFamily="2" charset="-122"/>
              </a:rPr>
              <a:t>上大多数</a:t>
            </a:r>
            <a:r>
              <a:rPr lang="zh-CN" altLang="en-US" dirty="0" smtClean="0">
                <a:ea typeface="宋体" panose="02010600030101010101" pitchFamily="2" charset="-122"/>
              </a:rPr>
              <a:t>字母，包括符号</a:t>
            </a:r>
            <a:endParaRPr lang="zh-CN" altLang="en-US" dirty="0">
              <a:ea typeface="宋体" panose="02010600030101010101" pitchFamily="2" charset="-122"/>
            </a:endParaRPr>
          </a:p>
          <a:p>
            <a:pPr marL="800100" lvl="1" indent="-342900" eaLnBrk="1" hangingPunct="1">
              <a:lnSpc>
                <a:spcPct val="90000"/>
              </a:lnSpc>
              <a:buChar char="l"/>
            </a:pPr>
            <a:r>
              <a:rPr lang="zh-CN" altLang="en-US" dirty="0">
                <a:ea typeface="宋体" panose="02010600030101010101" pitchFamily="2" charset="-122"/>
              </a:rPr>
              <a:t>UTF-8, UTF-16: 可变长度编码</a:t>
            </a:r>
          </a:p>
        </p:txBody>
      </p:sp>
      <p:sp>
        <p:nvSpPr>
          <p:cNvPr id="104452" name="Text Box 4"/>
          <p:cNvSpPr txBox="1"/>
          <p:nvPr/>
        </p:nvSpPr>
        <p:spPr>
          <a:xfrm rot="5400000">
            <a:off x="7196138" y="1576388"/>
            <a:ext cx="35242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chemeClr val="folHlink"/>
                </a:solidFill>
                <a:latin typeface="Arial" panose="020B0604020202020204" pitchFamily="34" charset="0"/>
                <a:ea typeface="宋体" panose="02010600030101010101" pitchFamily="2" charset="-122"/>
              </a:rPr>
              <a:t>§2.9 Communicating with People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61</a:t>
            </a:fld>
            <a:endParaRPr lang="en-AU" altLang="zh-CN" sz="1400" b="1" dirty="0">
              <a:ea typeface="宋体" panose="02010600030101010101" pitchFamily="2" charset="-122"/>
            </a:endParaRPr>
          </a:p>
        </p:txBody>
      </p:sp>
      <p:sp>
        <p:nvSpPr>
          <p:cNvPr id="106498" name="Rectangle 2"/>
          <p:cNvSpPr>
            <a:spLocks noGrp="1"/>
          </p:cNvSpPr>
          <p:nvPr>
            <p:ph type="title"/>
          </p:nvPr>
        </p:nvSpPr>
        <p:spPr>
          <a:xfrm>
            <a:off x="684213" y="138113"/>
            <a:ext cx="8259762" cy="769937"/>
          </a:xfrm>
          <a:ln/>
        </p:spPr>
        <p:txBody>
          <a:bodyPr wrap="square" lIns="91440" tIns="45720" rIns="91440" bIns="45720" anchor="b">
            <a:spAutoFit/>
          </a:bodyPr>
          <a:lstStyle/>
          <a:p>
            <a:pPr eaLnBrk="1" hangingPunct="1"/>
            <a:r>
              <a:rPr lang="zh-CN" altLang="en-US" dirty="0">
                <a:latin typeface="黑体" panose="02010609060101010101" pitchFamily="49" charset="-122"/>
                <a:ea typeface="黑体" panose="02010609060101010101" pitchFamily="49" charset="-122"/>
              </a:rPr>
              <a:t>字节</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半字</a:t>
            </a:r>
            <a:r>
              <a:rPr lang="zh-CN" altLang="en-US" dirty="0" smtClean="0">
                <a:latin typeface="黑体" panose="02010609060101010101" pitchFamily="49" charset="-122"/>
                <a:ea typeface="黑体" panose="02010609060101010101" pitchFamily="49" charset="-122"/>
              </a:rPr>
              <a:t>操作</a:t>
            </a:r>
            <a:r>
              <a:rPr lang="en-US" altLang="zh-CN" dirty="0" smtClean="0">
                <a:latin typeface="黑体" panose="02010609060101010101" pitchFamily="49" charset="-122"/>
                <a:ea typeface="黑体" panose="02010609060101010101" pitchFamily="49" charset="-122"/>
              </a:rPr>
              <a:t>(P72 - 73)</a:t>
            </a:r>
            <a:endParaRPr lang="en-AU" altLang="zh-CN" dirty="0">
              <a:ea typeface="宋体" panose="02010600030101010101" pitchFamily="2" charset="-122"/>
            </a:endParaRPr>
          </a:p>
        </p:txBody>
      </p:sp>
      <p:sp>
        <p:nvSpPr>
          <p:cNvPr id="106499" name="Rectangle 3"/>
          <p:cNvSpPr>
            <a:spLocks noGrp="1"/>
          </p:cNvSpPr>
          <p:nvPr>
            <p:ph idx="1"/>
          </p:nvPr>
        </p:nvSpPr>
        <p:spPr>
          <a:ln/>
        </p:spPr>
        <p:txBody>
          <a:bodyPr wrap="square" lIns="91440" tIns="45720" rIns="91440" bIns="45720" anchor="t"/>
          <a:lstStyle/>
          <a:p>
            <a:pPr eaLnBrk="1" hangingPunct="1">
              <a:lnSpc>
                <a:spcPct val="90000"/>
              </a:lnSpc>
              <a:buClr>
                <a:schemeClr val="tx2"/>
              </a:buClr>
            </a:pPr>
            <a:r>
              <a:rPr lang="zh-CN" altLang="en-US" sz="2800" b="1" dirty="0">
                <a:ea typeface="宋体" panose="02010600030101010101" pitchFamily="2" charset="-122"/>
              </a:rPr>
              <a:t>使用位操作</a:t>
            </a:r>
          </a:p>
          <a:p>
            <a:pPr eaLnBrk="1" hangingPunct="1">
              <a:lnSpc>
                <a:spcPct val="90000"/>
              </a:lnSpc>
              <a:buClr>
                <a:schemeClr val="tx2"/>
              </a:buClr>
            </a:pPr>
            <a:r>
              <a:rPr lang="zh-CN" altLang="en-US" sz="2800" b="1" dirty="0">
                <a:ea typeface="宋体" panose="02010600030101010101" pitchFamily="2" charset="-122"/>
              </a:rPr>
              <a:t>MIPS字节/半字 读取/存储 </a:t>
            </a:r>
          </a:p>
          <a:p>
            <a:pPr marL="800100" lvl="1" indent="-342900" eaLnBrk="1" hangingPunct="1">
              <a:lnSpc>
                <a:spcPct val="90000"/>
              </a:lnSpc>
              <a:buChar char="l"/>
            </a:pPr>
            <a:r>
              <a:rPr lang="zh-CN" altLang="en-US" dirty="0">
                <a:ea typeface="宋体" panose="02010600030101010101" pitchFamily="2" charset="-122"/>
              </a:rPr>
              <a:t>字符串处理是较常用的方式</a:t>
            </a:r>
          </a:p>
          <a:p>
            <a:pPr eaLnBrk="1" hangingPunct="1">
              <a:buNone/>
            </a:pPr>
            <a:r>
              <a:rPr lang="en-US" altLang="zh-CN" sz="2800" dirty="0">
                <a:latin typeface="黑体" panose="02010609060101010101" pitchFamily="49" charset="-122"/>
                <a:ea typeface="黑体" panose="02010609060101010101" pitchFamily="49" charset="-122"/>
              </a:rPr>
              <a:t>lb rt, offset(rs)     lh rt, offset(rs)</a:t>
            </a:r>
          </a:p>
          <a:p>
            <a:pPr marL="800100" lvl="1" indent="-342900" eaLnBrk="1" hangingPunct="1">
              <a:lnSpc>
                <a:spcPct val="90000"/>
              </a:lnSpc>
              <a:buChar char="l"/>
            </a:pPr>
            <a:r>
              <a:rPr lang="zh-CN" altLang="en-US" dirty="0">
                <a:ea typeface="宋体" panose="02010600030101010101" pitchFamily="2" charset="-122"/>
              </a:rPr>
              <a:t>Sign extend to 32 bits in rt</a:t>
            </a:r>
          </a:p>
          <a:p>
            <a:pPr eaLnBrk="1" hangingPunct="1">
              <a:buNone/>
            </a:pPr>
            <a:r>
              <a:rPr lang="en-US" altLang="zh-CN" sz="2800" dirty="0">
                <a:latin typeface="黑体" panose="02010609060101010101" pitchFamily="49" charset="-122"/>
                <a:ea typeface="黑体" panose="02010609060101010101" pitchFamily="49" charset="-122"/>
              </a:rPr>
              <a:t>lbu rt, offset(rs)    lhu rt, offset(rs)</a:t>
            </a:r>
          </a:p>
          <a:p>
            <a:pPr marL="800100" lvl="1" indent="-342900" eaLnBrk="1" hangingPunct="1">
              <a:lnSpc>
                <a:spcPct val="90000"/>
              </a:lnSpc>
              <a:buChar char="l"/>
            </a:pPr>
            <a:r>
              <a:rPr lang="zh-CN" altLang="en-US" dirty="0">
                <a:ea typeface="宋体" panose="02010600030101010101" pitchFamily="2" charset="-122"/>
              </a:rPr>
              <a:t>Zero extend to 32 bits in rt</a:t>
            </a:r>
          </a:p>
          <a:p>
            <a:pPr eaLnBrk="1" hangingPunct="1">
              <a:buNone/>
            </a:pPr>
            <a:r>
              <a:rPr lang="en-US" altLang="zh-CN" sz="2800" dirty="0">
                <a:latin typeface="黑体" panose="02010609060101010101" pitchFamily="49" charset="-122"/>
                <a:ea typeface="黑体" panose="02010609060101010101" pitchFamily="49" charset="-122"/>
              </a:rPr>
              <a:t>sb rt, offset(rs)     sh rt, offset(rs)</a:t>
            </a:r>
          </a:p>
          <a:p>
            <a:pPr marL="800100" lvl="1" indent="-342900" eaLnBrk="1" hangingPunct="1">
              <a:lnSpc>
                <a:spcPct val="90000"/>
              </a:lnSpc>
              <a:buChar char="l"/>
            </a:pPr>
            <a:r>
              <a:rPr lang="zh-CN" altLang="en-US" dirty="0">
                <a:ea typeface="宋体" panose="02010600030101010101" pitchFamily="2" charset="-122"/>
              </a:rPr>
              <a:t>存储恰恰是字节或半字的形式</a:t>
            </a:r>
          </a:p>
        </p:txBody>
      </p:sp>
      <p:sp>
        <p:nvSpPr>
          <p:cNvPr id="5" name="矩形 4"/>
          <p:cNvSpPr/>
          <p:nvPr/>
        </p:nvSpPr>
        <p:spPr bwMode="auto">
          <a:xfrm>
            <a:off x="6156176" y="1340768"/>
            <a:ext cx="2071688" cy="42862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err="1" smtClean="0">
                <a:ln>
                  <a:noFill/>
                </a:ln>
                <a:solidFill>
                  <a:schemeClr val="tx1"/>
                </a:solidFill>
                <a:effectLst/>
                <a:uLnTx/>
                <a:uFillTx/>
                <a:latin typeface="+mn-ea"/>
                <a:ea typeface="+mn-ea"/>
                <a:cs typeface="+mn-cs"/>
              </a:rPr>
              <a:t>rt</a:t>
            </a:r>
            <a:r>
              <a:rPr kumimoji="0" lang="en-US" altLang="zh-CN" sz="2800" b="1" i="0" u="none" strike="noStrike" kern="1200" cap="none" spc="0" normalizeH="0" baseline="0" noProof="0" dirty="0" smtClean="0">
                <a:ln>
                  <a:noFill/>
                </a:ln>
                <a:solidFill>
                  <a:schemeClr val="tx1"/>
                </a:solidFill>
                <a:effectLst/>
                <a:uLnTx/>
                <a:uFillTx/>
                <a:latin typeface="+mn-ea"/>
                <a:ea typeface="+mn-ea"/>
                <a:cs typeface="+mn-cs"/>
              </a:rPr>
              <a:t> : </a:t>
            </a:r>
            <a:r>
              <a:rPr kumimoji="0" lang="zh-CN" altLang="en-US" sz="2800" b="1" i="0" u="none" strike="noStrike" kern="1200" cap="none" spc="0" normalizeH="0" baseline="0" noProof="0" dirty="0" smtClean="0">
                <a:ln>
                  <a:noFill/>
                </a:ln>
                <a:solidFill>
                  <a:schemeClr val="tx1"/>
                </a:solidFill>
                <a:effectLst/>
                <a:uLnTx/>
                <a:uFillTx/>
                <a:latin typeface="+mn-ea"/>
                <a:ea typeface="+mn-ea"/>
                <a:cs typeface="+mn-cs"/>
              </a:rPr>
              <a:t>几位？</a:t>
            </a:r>
            <a:endParaRPr kumimoji="0" lang="en-US" altLang="zh-CN" sz="2800" b="1"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62</a:t>
            </a:fld>
            <a:endParaRPr lang="en-AU" altLang="zh-CN" sz="1400" b="1" dirty="0">
              <a:ea typeface="宋体" panose="02010600030101010101" pitchFamily="2" charset="-122"/>
            </a:endParaRPr>
          </a:p>
        </p:txBody>
      </p:sp>
      <p:sp>
        <p:nvSpPr>
          <p:cNvPr id="108546" name="Rectangle 2"/>
          <p:cNvSpPr>
            <a:spLocks noGrp="1"/>
          </p:cNvSpPr>
          <p:nvPr>
            <p:ph type="title"/>
          </p:nvPr>
        </p:nvSpPr>
        <p:spPr>
          <a:xfrm>
            <a:off x="684213" y="138113"/>
            <a:ext cx="8259762" cy="769937"/>
          </a:xfrm>
          <a:ln/>
        </p:spPr>
        <p:txBody>
          <a:bodyPr wrap="square" lIns="91440" tIns="45720" rIns="91440" bIns="45720" anchor="b">
            <a:spAutoFit/>
          </a:bodyPr>
          <a:lstStyle/>
          <a:p>
            <a:pPr eaLnBrk="1" hangingPunct="1"/>
            <a:r>
              <a:rPr lang="zh-CN" altLang="en-US" dirty="0">
                <a:latin typeface="黑体" panose="02010609060101010101" pitchFamily="49" charset="-122"/>
                <a:ea typeface="黑体" panose="02010609060101010101" pitchFamily="49" charset="-122"/>
              </a:rPr>
              <a:t>字符串拷贝</a:t>
            </a:r>
            <a:r>
              <a:rPr lang="zh-CN" altLang="en-US" dirty="0" smtClean="0">
                <a:latin typeface="黑体" panose="02010609060101010101" pitchFamily="49" charset="-122"/>
                <a:ea typeface="黑体" panose="02010609060101010101" pitchFamily="49" charset="-122"/>
              </a:rPr>
              <a:t>举例 </a:t>
            </a:r>
            <a:r>
              <a:rPr lang="en-US" altLang="zh-CN" dirty="0" smtClean="0">
                <a:latin typeface="黑体" panose="02010609060101010101" pitchFamily="49" charset="-122"/>
                <a:ea typeface="黑体" panose="02010609060101010101" pitchFamily="49" charset="-122"/>
              </a:rPr>
              <a:t>(P73)</a:t>
            </a:r>
            <a:endParaRPr lang="en-AU" altLang="zh-CN" dirty="0">
              <a:ea typeface="宋体" panose="02010600030101010101" pitchFamily="2" charset="-122"/>
            </a:endParaRPr>
          </a:p>
        </p:txBody>
      </p:sp>
      <p:sp>
        <p:nvSpPr>
          <p:cNvPr id="108547" name="Rectangle 3"/>
          <p:cNvSpPr>
            <a:spLocks noGrp="1"/>
          </p:cNvSpPr>
          <p:nvPr>
            <p:ph idx="1"/>
          </p:nvPr>
        </p:nvSpPr>
        <p:spPr>
          <a:xfrm>
            <a:off x="526936" y="784225"/>
            <a:ext cx="8270875" cy="1857375"/>
          </a:xfrm>
          <a:solidFill>
            <a:schemeClr val="accent3"/>
          </a:solidFill>
          <a:ln/>
        </p:spPr>
        <p:txBody>
          <a:bodyPr wrap="square" lIns="91440" tIns="45720" rIns="91440" bIns="45720" anchor="t"/>
          <a:lstStyle/>
          <a:p>
            <a:pPr eaLnBrk="1" hangingPunct="1">
              <a:buNone/>
            </a:pPr>
            <a:r>
              <a:rPr lang="en-US" altLang="zh-CN" sz="2400" dirty="0">
                <a:solidFill>
                  <a:srgbClr val="C00000"/>
                </a:solidFill>
              </a:rPr>
              <a:t>void strcpy (char x[], char y[])</a:t>
            </a:r>
          </a:p>
          <a:p>
            <a:pPr eaLnBrk="1" hangingPunct="1">
              <a:buNone/>
            </a:pPr>
            <a:r>
              <a:rPr lang="en-US" altLang="zh-CN" sz="2400" dirty="0">
                <a:solidFill>
                  <a:srgbClr val="C00000"/>
                </a:solidFill>
              </a:rPr>
              <a:t>{ </a:t>
            </a:r>
            <a:r>
              <a:rPr lang="en-US" altLang="zh-CN" sz="2400" kern="1200" dirty="0" err="1">
                <a:solidFill>
                  <a:srgbClr val="00B0F0"/>
                </a:solidFill>
                <a:latin typeface="黑体" panose="02010609060101010101" pitchFamily="49" charset="-122"/>
                <a:ea typeface="黑体" panose="02010609060101010101" pitchFamily="49" charset="-122"/>
              </a:rPr>
              <a:t>int</a:t>
            </a:r>
            <a:r>
              <a:rPr lang="en-US" altLang="zh-CN" sz="2400" kern="1200" dirty="0">
                <a:solidFill>
                  <a:srgbClr val="00B0F0"/>
                </a:solidFill>
                <a:latin typeface="黑体" panose="02010609060101010101" pitchFamily="49" charset="-122"/>
                <a:ea typeface="黑体" panose="02010609060101010101" pitchFamily="49" charset="-122"/>
              </a:rPr>
              <a:t> </a:t>
            </a:r>
            <a:r>
              <a:rPr lang="en-US" altLang="zh-CN" sz="2400" kern="1200" dirty="0" err="1">
                <a:solidFill>
                  <a:srgbClr val="00B0F0"/>
                </a:solidFill>
                <a:latin typeface="黑体" panose="02010609060101010101" pitchFamily="49" charset="-122"/>
                <a:ea typeface="黑体" panose="02010609060101010101" pitchFamily="49" charset="-122"/>
              </a:rPr>
              <a:t>i</a:t>
            </a:r>
            <a:r>
              <a:rPr lang="en-US" altLang="zh-CN" sz="2400" kern="1200" dirty="0">
                <a:solidFill>
                  <a:srgbClr val="FF0000"/>
                </a:solidFill>
                <a:latin typeface="黑体" panose="02010609060101010101" pitchFamily="49" charset="-122"/>
                <a:ea typeface="黑体" panose="02010609060101010101" pitchFamily="49" charset="-122"/>
              </a:rPr>
              <a:t>;</a:t>
            </a:r>
          </a:p>
          <a:p>
            <a:pPr eaLnBrk="1" hangingPunct="1">
              <a:buNone/>
            </a:pPr>
            <a:r>
              <a:rPr lang="en-US" altLang="zh-CN" sz="2400" dirty="0">
                <a:solidFill>
                  <a:srgbClr val="C00000"/>
                </a:solidFill>
              </a:rPr>
              <a:t>  </a:t>
            </a:r>
            <a:r>
              <a:rPr lang="en-US" altLang="zh-CN" sz="2400" dirty="0" err="1">
                <a:solidFill>
                  <a:srgbClr val="7030A0"/>
                </a:solidFill>
              </a:rPr>
              <a:t>i</a:t>
            </a:r>
            <a:r>
              <a:rPr lang="en-US" altLang="zh-CN" sz="2400" dirty="0">
                <a:solidFill>
                  <a:srgbClr val="7030A0"/>
                </a:solidFill>
              </a:rPr>
              <a:t> = 0</a:t>
            </a:r>
            <a:r>
              <a:rPr lang="en-US" altLang="zh-CN" sz="2400" dirty="0">
                <a:solidFill>
                  <a:srgbClr val="C00000"/>
                </a:solidFill>
              </a:rPr>
              <a:t>;</a:t>
            </a:r>
          </a:p>
          <a:p>
            <a:pPr eaLnBrk="1" hangingPunct="1">
              <a:buNone/>
            </a:pPr>
            <a:r>
              <a:rPr lang="en-US" altLang="zh-CN" sz="2400" dirty="0">
                <a:solidFill>
                  <a:srgbClr val="800000"/>
                </a:solidFill>
              </a:rPr>
              <a:t> </a:t>
            </a:r>
            <a:r>
              <a:rPr lang="en-US" altLang="zh-CN" sz="2400" dirty="0" smtClean="0">
                <a:solidFill>
                  <a:srgbClr val="800000"/>
                </a:solidFill>
              </a:rPr>
              <a:t> </a:t>
            </a:r>
            <a:r>
              <a:rPr lang="en-US" altLang="zh-CN" sz="2400" dirty="0" smtClean="0">
                <a:solidFill>
                  <a:srgbClr val="C00000"/>
                </a:solidFill>
              </a:rPr>
              <a:t>while </a:t>
            </a:r>
            <a:r>
              <a:rPr lang="en-US" altLang="zh-CN" sz="2400" dirty="0">
                <a:solidFill>
                  <a:srgbClr val="C00000"/>
                </a:solidFill>
              </a:rPr>
              <a:t>((</a:t>
            </a:r>
            <a:r>
              <a:rPr lang="en-US" altLang="zh-CN" sz="2400" dirty="0">
                <a:solidFill>
                  <a:srgbClr val="008000"/>
                </a:solidFill>
              </a:rPr>
              <a:t>x[i]=y[i]</a:t>
            </a:r>
            <a:r>
              <a:rPr lang="en-US" altLang="zh-CN" sz="2400" dirty="0">
                <a:solidFill>
                  <a:srgbClr val="C00000"/>
                </a:solidFill>
              </a:rPr>
              <a:t>)</a:t>
            </a:r>
            <a:r>
              <a:rPr lang="en-US" altLang="zh-CN" sz="2400" dirty="0">
                <a:solidFill>
                  <a:srgbClr val="0F0FB1"/>
                </a:solidFill>
              </a:rPr>
              <a:t>!=‘\0’</a:t>
            </a:r>
            <a:r>
              <a:rPr lang="en-US" altLang="zh-CN" sz="2400" dirty="0">
                <a:solidFill>
                  <a:srgbClr val="C00000"/>
                </a:solidFill>
              </a:rPr>
              <a:t>) </a:t>
            </a:r>
            <a:r>
              <a:rPr lang="en-US" altLang="zh-CN" sz="2400" dirty="0">
                <a:solidFill>
                  <a:srgbClr val="BD6D03"/>
                </a:solidFill>
              </a:rPr>
              <a:t>i += 1</a:t>
            </a:r>
            <a:r>
              <a:rPr lang="en-US" altLang="zh-CN" sz="2400" dirty="0" smtClean="0">
                <a:solidFill>
                  <a:srgbClr val="C00000"/>
                </a:solidFill>
              </a:rPr>
              <a:t>;</a:t>
            </a:r>
          </a:p>
          <a:p>
            <a:pPr eaLnBrk="1" hangingPunct="1">
              <a:buNone/>
            </a:pPr>
            <a:r>
              <a:rPr lang="en-US" altLang="zh-CN" sz="2400" dirty="0" smtClean="0">
                <a:solidFill>
                  <a:srgbClr val="C00000"/>
                </a:solidFill>
              </a:rPr>
              <a:t>}</a:t>
            </a:r>
            <a:r>
              <a:rPr lang="en-US" altLang="zh-CN" sz="2400" dirty="0" smtClean="0"/>
              <a:t> </a:t>
            </a:r>
            <a:endParaRPr lang="zh-CN" altLang="en-US" sz="2400" dirty="0"/>
          </a:p>
        </p:txBody>
      </p:sp>
      <p:sp>
        <p:nvSpPr>
          <p:cNvPr id="17" name="Rectangle 5"/>
          <p:cNvSpPr>
            <a:spLocks noChangeArrowheads="1"/>
          </p:cNvSpPr>
          <p:nvPr/>
        </p:nvSpPr>
        <p:spPr bwMode="auto">
          <a:xfrm>
            <a:off x="2898819" y="2571750"/>
            <a:ext cx="6175573" cy="1562100"/>
          </a:xfrm>
          <a:prstGeom prst="rect">
            <a:avLst/>
          </a:prstGeom>
          <a:solidFill>
            <a:schemeClr val="folHlink"/>
          </a:solidFill>
          <a:ln w="9525">
            <a:solidFill>
              <a:schemeClr val="tx1"/>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chemeClr val="tx1"/>
              </a:solidFill>
              <a:effectLst/>
              <a:uLnTx/>
              <a:uFillTx/>
              <a:latin typeface="+mn-ea"/>
              <a:ea typeface="+mn-ea"/>
              <a:cs typeface="+mn-cs"/>
            </a:endParaRPr>
          </a:p>
        </p:txBody>
      </p:sp>
      <p:sp>
        <p:nvSpPr>
          <p:cNvPr id="18" name="Rectangle 6"/>
          <p:cNvSpPr>
            <a:spLocks noChangeArrowheads="1"/>
          </p:cNvSpPr>
          <p:nvPr/>
        </p:nvSpPr>
        <p:spPr bwMode="auto">
          <a:xfrm>
            <a:off x="2898819" y="3233738"/>
            <a:ext cx="6175573" cy="919163"/>
          </a:xfrm>
          <a:prstGeom prst="rect">
            <a:avLst/>
          </a:prstGeom>
          <a:solidFill>
            <a:schemeClr val="folHlink"/>
          </a:solidFill>
          <a:ln w="9525">
            <a:solidFill>
              <a:schemeClr val="tx1"/>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chemeClr val="tx1"/>
              </a:solidFill>
              <a:effectLst/>
              <a:uLnTx/>
              <a:uFillTx/>
              <a:latin typeface="+mn-ea"/>
              <a:ea typeface="+mn-ea"/>
              <a:cs typeface="+mn-cs"/>
            </a:endParaRPr>
          </a:p>
        </p:txBody>
      </p:sp>
      <p:sp>
        <p:nvSpPr>
          <p:cNvPr id="19" name="Rectangle 7"/>
          <p:cNvSpPr>
            <a:spLocks noChangeArrowheads="1"/>
          </p:cNvSpPr>
          <p:nvPr/>
        </p:nvSpPr>
        <p:spPr bwMode="auto">
          <a:xfrm>
            <a:off x="2898819" y="3573016"/>
            <a:ext cx="6175573" cy="927547"/>
          </a:xfrm>
          <a:prstGeom prst="rect">
            <a:avLst/>
          </a:prstGeom>
          <a:solidFill>
            <a:schemeClr val="folHlink"/>
          </a:solidFill>
          <a:ln w="9525">
            <a:solidFill>
              <a:schemeClr val="tx1"/>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chemeClr val="tx1"/>
              </a:solidFill>
              <a:effectLst/>
              <a:uLnTx/>
              <a:uFillTx/>
              <a:latin typeface="+mn-ea"/>
              <a:ea typeface="+mn-ea"/>
              <a:cs typeface="+mn-cs"/>
            </a:endParaRPr>
          </a:p>
        </p:txBody>
      </p:sp>
      <p:sp>
        <p:nvSpPr>
          <p:cNvPr id="20" name="Rectangle 8"/>
          <p:cNvSpPr>
            <a:spLocks noChangeArrowheads="1"/>
          </p:cNvSpPr>
          <p:nvPr/>
        </p:nvSpPr>
        <p:spPr bwMode="auto">
          <a:xfrm>
            <a:off x="2898819" y="4214813"/>
            <a:ext cx="6175573" cy="571500"/>
          </a:xfrm>
          <a:prstGeom prst="rect">
            <a:avLst/>
          </a:prstGeom>
          <a:solidFill>
            <a:schemeClr val="folHlink"/>
          </a:solidFill>
          <a:ln w="9525">
            <a:solidFill>
              <a:schemeClr val="tx1"/>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chemeClr val="tx1"/>
              </a:solidFill>
              <a:effectLst/>
              <a:uLnTx/>
              <a:uFillTx/>
              <a:latin typeface="+mn-ea"/>
              <a:ea typeface="+mn-ea"/>
              <a:cs typeface="+mn-cs"/>
            </a:endParaRPr>
          </a:p>
        </p:txBody>
      </p:sp>
      <p:sp>
        <p:nvSpPr>
          <p:cNvPr id="21" name="Rectangle 9"/>
          <p:cNvSpPr>
            <a:spLocks noChangeArrowheads="1"/>
          </p:cNvSpPr>
          <p:nvPr/>
        </p:nvSpPr>
        <p:spPr bwMode="auto">
          <a:xfrm>
            <a:off x="2898819" y="4786313"/>
            <a:ext cx="6175573" cy="482600"/>
          </a:xfrm>
          <a:prstGeom prst="rect">
            <a:avLst/>
          </a:prstGeom>
          <a:solidFill>
            <a:schemeClr val="folHlink"/>
          </a:solidFill>
          <a:ln w="9525">
            <a:solidFill>
              <a:schemeClr val="tx1"/>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chemeClr val="tx1"/>
              </a:solidFill>
              <a:effectLst/>
              <a:uLnTx/>
              <a:uFillTx/>
              <a:latin typeface="+mn-ea"/>
              <a:ea typeface="+mn-ea"/>
              <a:cs typeface="+mn-cs"/>
            </a:endParaRPr>
          </a:p>
        </p:txBody>
      </p:sp>
      <p:sp>
        <p:nvSpPr>
          <p:cNvPr id="22" name="Rectangle 10"/>
          <p:cNvSpPr>
            <a:spLocks noChangeArrowheads="1"/>
          </p:cNvSpPr>
          <p:nvPr/>
        </p:nvSpPr>
        <p:spPr bwMode="auto">
          <a:xfrm>
            <a:off x="2898819" y="5143500"/>
            <a:ext cx="6175573" cy="714375"/>
          </a:xfrm>
          <a:prstGeom prst="rect">
            <a:avLst/>
          </a:prstGeom>
          <a:solidFill>
            <a:schemeClr val="folHlink"/>
          </a:solidFill>
          <a:ln w="9525">
            <a:solidFill>
              <a:schemeClr val="tx1"/>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chemeClr val="tx1"/>
              </a:solidFill>
              <a:effectLst/>
              <a:uLnTx/>
              <a:uFillTx/>
              <a:latin typeface="+mn-ea"/>
              <a:ea typeface="+mn-ea"/>
              <a:cs typeface="+mn-cs"/>
            </a:endParaRPr>
          </a:p>
        </p:txBody>
      </p:sp>
      <p:sp>
        <p:nvSpPr>
          <p:cNvPr id="23" name="Rectangle 11"/>
          <p:cNvSpPr>
            <a:spLocks noChangeArrowheads="1"/>
          </p:cNvSpPr>
          <p:nvPr/>
        </p:nvSpPr>
        <p:spPr bwMode="auto">
          <a:xfrm>
            <a:off x="2898819" y="5715000"/>
            <a:ext cx="6175573" cy="714375"/>
          </a:xfrm>
          <a:prstGeom prst="rect">
            <a:avLst/>
          </a:prstGeom>
          <a:solidFill>
            <a:schemeClr val="folHlink"/>
          </a:solidFill>
          <a:ln w="9525">
            <a:solidFill>
              <a:schemeClr val="tx1"/>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chemeClr val="tx1"/>
              </a:solidFill>
              <a:effectLst/>
              <a:uLnTx/>
              <a:uFillTx/>
              <a:latin typeface="+mn-ea"/>
              <a:ea typeface="+mn-ea"/>
              <a:cs typeface="+mn-cs"/>
            </a:endParaRPr>
          </a:p>
        </p:txBody>
      </p:sp>
      <p:sp>
        <p:nvSpPr>
          <p:cNvPr id="24" name="Rectangle 12"/>
          <p:cNvSpPr>
            <a:spLocks noChangeArrowheads="1"/>
          </p:cNvSpPr>
          <p:nvPr/>
        </p:nvSpPr>
        <p:spPr bwMode="auto">
          <a:xfrm>
            <a:off x="2898819" y="6429375"/>
            <a:ext cx="6175573" cy="285750"/>
          </a:xfrm>
          <a:prstGeom prst="rect">
            <a:avLst/>
          </a:prstGeom>
          <a:solidFill>
            <a:schemeClr val="folHlink"/>
          </a:solidFill>
          <a:ln w="9525">
            <a:solidFill>
              <a:schemeClr val="tx1"/>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chemeClr val="tx1"/>
              </a:solidFill>
              <a:effectLst/>
              <a:uLnTx/>
              <a:uFillTx/>
              <a:latin typeface="+mn-ea"/>
              <a:ea typeface="+mn-ea"/>
              <a:cs typeface="+mn-cs"/>
            </a:endParaRPr>
          </a:p>
        </p:txBody>
      </p:sp>
      <p:sp>
        <p:nvSpPr>
          <p:cNvPr id="108556" name="Rectangle 3"/>
          <p:cNvSpPr txBox="1"/>
          <p:nvPr/>
        </p:nvSpPr>
        <p:spPr>
          <a:xfrm>
            <a:off x="2898819" y="2571750"/>
            <a:ext cx="6247581" cy="4286250"/>
          </a:xfrm>
          <a:prstGeom prst="rect">
            <a:avLst/>
          </a:prstGeom>
          <a:noFill/>
          <a:ln w="9525">
            <a:noFill/>
          </a:ln>
        </p:spPr>
        <p:txBody>
          <a:bodyPr wrap="square" lIns="91440" tIns="45720" rIns="91440" bIns="45720" anchor="t"/>
          <a:lstStyle/>
          <a:p>
            <a:pPr marL="342900" lvl="0" indent="-342900">
              <a:spcBef>
                <a:spcPct val="20000"/>
              </a:spcBef>
              <a:buClr>
                <a:schemeClr val="folHlink"/>
              </a:buClr>
              <a:buSzPct val="60000"/>
            </a:pPr>
            <a:r>
              <a:rPr lang="en-US" altLang="zh-CN" sz="2000" dirty="0">
                <a:latin typeface="Arial" panose="020B0604020202020204" pitchFamily="34" charset="0"/>
                <a:ea typeface="Arial" panose="020B0604020202020204" pitchFamily="34" charset="0"/>
              </a:rPr>
              <a:t>strcpy: 	</a:t>
            </a:r>
            <a:r>
              <a:rPr lang="en-US" altLang="zh-CN" sz="2000" dirty="0">
                <a:solidFill>
                  <a:srgbClr val="00B0F0"/>
                </a:solidFill>
                <a:ea typeface="Arial" panose="020B0604020202020204" pitchFamily="34" charset="0"/>
              </a:rPr>
              <a:t>addi $sp, $sp, -4 </a:t>
            </a:r>
            <a:r>
              <a:rPr lang="en-US" altLang="zh-CN" sz="2000" dirty="0" smtClean="0">
                <a:solidFill>
                  <a:srgbClr val="00B0F0"/>
                </a:solidFill>
                <a:ea typeface="Arial" panose="020B0604020202020204" pitchFamily="34" charset="0"/>
              </a:rPr>
              <a:t>           </a:t>
            </a:r>
            <a:r>
              <a:rPr lang="en-US" altLang="zh-CN" sz="2000" dirty="0" smtClean="0">
                <a:latin typeface="Arial" panose="020B0604020202020204" pitchFamily="34" charset="0"/>
                <a:ea typeface="Arial" panose="020B0604020202020204" pitchFamily="34" charset="0"/>
              </a:rPr>
              <a:t># </a:t>
            </a:r>
            <a:r>
              <a:rPr lang="zh-CN" altLang="en-US" sz="2000" dirty="0">
                <a:latin typeface="Arial" panose="020B0604020202020204" pitchFamily="34" charset="0"/>
                <a:ea typeface="Arial" panose="020B0604020202020204" pitchFamily="34" charset="0"/>
              </a:rPr>
              <a:t>调整栈存</a:t>
            </a:r>
            <a:r>
              <a:rPr lang="en-US" altLang="zh-CN" sz="2000" dirty="0">
                <a:latin typeface="Arial" panose="020B0604020202020204" pitchFamily="34" charset="0"/>
                <a:ea typeface="Arial" panose="020B0604020202020204" pitchFamily="34" charset="0"/>
              </a:rPr>
              <a:t>1</a:t>
            </a:r>
            <a:r>
              <a:rPr lang="zh-CN" altLang="en-US" sz="2000" dirty="0">
                <a:latin typeface="Arial" panose="020B0604020202020204" pitchFamily="34" charset="0"/>
                <a:ea typeface="Arial" panose="020B0604020202020204" pitchFamily="34" charset="0"/>
              </a:rPr>
              <a:t>个元素</a:t>
            </a:r>
            <a:r>
              <a:rPr lang="en-US" altLang="zh-CN" sz="2000" dirty="0">
                <a:latin typeface="Arial" panose="020B0604020202020204" pitchFamily="34" charset="0"/>
                <a:ea typeface="Arial" panose="020B0604020202020204" pitchFamily="34" charset="0"/>
              </a:rPr>
              <a:t/>
            </a:r>
            <a:br>
              <a:rPr lang="en-US" altLang="zh-CN" sz="2000" dirty="0">
                <a:latin typeface="Arial" panose="020B0604020202020204" pitchFamily="34" charset="0"/>
                <a:ea typeface="Arial" panose="020B0604020202020204" pitchFamily="34" charset="0"/>
              </a:rPr>
            </a:br>
            <a:r>
              <a:rPr lang="en-US" altLang="zh-CN" sz="2000" dirty="0">
                <a:latin typeface="Arial" panose="020B0604020202020204" pitchFamily="34" charset="0"/>
                <a:ea typeface="Arial" panose="020B0604020202020204" pitchFamily="34" charset="0"/>
              </a:rPr>
              <a:t>	</a:t>
            </a:r>
            <a:r>
              <a:rPr lang="en-US" altLang="zh-CN" sz="2000" dirty="0">
                <a:solidFill>
                  <a:srgbClr val="00B0F0"/>
                </a:solidFill>
                <a:ea typeface="Arial" panose="020B0604020202020204" pitchFamily="34" charset="0"/>
              </a:rPr>
              <a:t>sw   $s0, 0($sp)  </a:t>
            </a:r>
            <a:r>
              <a:rPr lang="en-US" altLang="zh-CN" sz="2000" dirty="0" smtClean="0">
                <a:solidFill>
                  <a:srgbClr val="00B0F0"/>
                </a:solidFill>
                <a:ea typeface="Arial" panose="020B0604020202020204" pitchFamily="34" charset="0"/>
              </a:rPr>
              <a:t>           </a:t>
            </a:r>
            <a:r>
              <a:rPr lang="en-US" altLang="zh-CN" sz="2000" dirty="0" smtClean="0">
                <a:latin typeface="Arial" panose="020B0604020202020204" pitchFamily="34" charset="0"/>
                <a:ea typeface="Arial" panose="020B0604020202020204" pitchFamily="34" charset="0"/>
              </a:rPr>
              <a:t># </a:t>
            </a:r>
            <a:r>
              <a:rPr lang="zh-CN" altLang="en-US" sz="2000" dirty="0">
                <a:latin typeface="Arial" panose="020B0604020202020204" pitchFamily="34" charset="0"/>
                <a:ea typeface="Arial" panose="020B0604020202020204" pitchFamily="34" charset="0"/>
              </a:rPr>
              <a:t>存</a:t>
            </a:r>
            <a:r>
              <a:rPr lang="en-US" altLang="zh-CN" sz="2000" dirty="0">
                <a:latin typeface="Arial" panose="020B0604020202020204" pitchFamily="34" charset="0"/>
                <a:ea typeface="Arial" panose="020B0604020202020204" pitchFamily="34" charset="0"/>
              </a:rPr>
              <a:t>$s0</a:t>
            </a:r>
            <a:br>
              <a:rPr lang="en-US" altLang="zh-CN" sz="2000" dirty="0">
                <a:latin typeface="Arial" panose="020B0604020202020204" pitchFamily="34" charset="0"/>
                <a:ea typeface="Arial" panose="020B0604020202020204" pitchFamily="34" charset="0"/>
              </a:rPr>
            </a:br>
            <a:r>
              <a:rPr lang="en-US" altLang="zh-CN" sz="2000" dirty="0">
                <a:latin typeface="Arial" panose="020B0604020202020204" pitchFamily="34" charset="0"/>
                <a:ea typeface="Arial" panose="020B0604020202020204" pitchFamily="34" charset="0"/>
              </a:rPr>
              <a:t>	</a:t>
            </a:r>
            <a:r>
              <a:rPr lang="en-US" altLang="zh-CN" sz="2000" dirty="0">
                <a:solidFill>
                  <a:srgbClr val="7030A0"/>
                </a:solidFill>
                <a:latin typeface="Arial" panose="020B0604020202020204" pitchFamily="34" charset="0"/>
                <a:ea typeface="Arial" panose="020B0604020202020204" pitchFamily="34" charset="0"/>
              </a:rPr>
              <a:t>add  $s0, $zero, $zero  </a:t>
            </a:r>
            <a:r>
              <a:rPr lang="en-US" altLang="zh-CN" sz="2000" dirty="0" smtClean="0">
                <a:solidFill>
                  <a:srgbClr val="7030A0"/>
                </a:solidFill>
                <a:latin typeface="Arial" panose="020B0604020202020204" pitchFamily="34" charset="0"/>
                <a:ea typeface="Arial" panose="020B0604020202020204" pitchFamily="34" charset="0"/>
              </a:rPr>
              <a:t> </a:t>
            </a:r>
            <a:r>
              <a:rPr lang="en-US" altLang="zh-CN" sz="2000" dirty="0" smtClean="0">
                <a:latin typeface="Arial" panose="020B0604020202020204" pitchFamily="34" charset="0"/>
                <a:ea typeface="Arial" panose="020B0604020202020204" pitchFamily="34" charset="0"/>
              </a:rPr>
              <a:t># </a:t>
            </a:r>
            <a:r>
              <a:rPr lang="en-US" altLang="zh-CN" sz="2000" dirty="0">
                <a:latin typeface="Arial" panose="020B0604020202020204" pitchFamily="34" charset="0"/>
                <a:ea typeface="Arial" panose="020B0604020202020204" pitchFamily="34" charset="0"/>
              </a:rPr>
              <a:t>i = 0</a:t>
            </a:r>
          </a:p>
          <a:p>
            <a:pPr marL="342900" lvl="0" indent="-342900">
              <a:spcBef>
                <a:spcPct val="20000"/>
              </a:spcBef>
              <a:buClr>
                <a:schemeClr val="folHlink"/>
              </a:buClr>
              <a:buSzPct val="60000"/>
              <a:buFont typeface="Wingdings" panose="05000000000000000000" pitchFamily="2" charset="2"/>
              <a:buNone/>
            </a:pPr>
            <a:r>
              <a:rPr lang="en-US" altLang="zh-CN" sz="2000" dirty="0">
                <a:latin typeface="Arial" panose="020B0604020202020204" pitchFamily="34" charset="0"/>
                <a:ea typeface="Arial" panose="020B0604020202020204" pitchFamily="34" charset="0"/>
              </a:rPr>
              <a:t>L1: 	</a:t>
            </a:r>
            <a:r>
              <a:rPr lang="en-US" altLang="zh-CN" sz="2000" dirty="0">
                <a:solidFill>
                  <a:srgbClr val="008000"/>
                </a:solidFill>
                <a:latin typeface="Arial" panose="020B0604020202020204" pitchFamily="34" charset="0"/>
                <a:ea typeface="Arial" panose="020B0604020202020204" pitchFamily="34" charset="0"/>
              </a:rPr>
              <a:t>add $t1, $s0, $a1           </a:t>
            </a:r>
            <a:r>
              <a:rPr lang="en-US" altLang="zh-CN" sz="2000" dirty="0" smtClean="0">
                <a:latin typeface="Arial" panose="020B0604020202020204" pitchFamily="34" charset="0"/>
                <a:ea typeface="Arial" panose="020B0604020202020204" pitchFamily="34" charset="0"/>
              </a:rPr>
              <a:t># </a:t>
            </a:r>
            <a:r>
              <a:rPr lang="zh-CN" altLang="en-US" sz="2000" dirty="0">
                <a:latin typeface="Arial" panose="020B0604020202020204" pitchFamily="34" charset="0"/>
                <a:ea typeface="Arial" panose="020B0604020202020204" pitchFamily="34" charset="0"/>
              </a:rPr>
              <a:t>将</a:t>
            </a:r>
            <a:r>
              <a:rPr lang="en-US" altLang="zh-CN" sz="2000" dirty="0">
                <a:latin typeface="Arial" panose="020B0604020202020204" pitchFamily="34" charset="0"/>
                <a:ea typeface="Arial" panose="020B0604020202020204" pitchFamily="34" charset="0"/>
              </a:rPr>
              <a:t>y[i]</a:t>
            </a:r>
            <a:r>
              <a:rPr lang="zh-CN" altLang="en-US" sz="2000" dirty="0">
                <a:latin typeface="Arial" panose="020B0604020202020204" pitchFamily="34" charset="0"/>
                <a:ea typeface="Arial" panose="020B0604020202020204" pitchFamily="34" charset="0"/>
              </a:rPr>
              <a:t>的地址存</a:t>
            </a:r>
            <a:r>
              <a:rPr lang="en-US" altLang="zh-CN" sz="2000" dirty="0">
                <a:latin typeface="Arial" panose="020B0604020202020204" pitchFamily="34" charset="0"/>
                <a:ea typeface="Arial" panose="020B0604020202020204" pitchFamily="34" charset="0"/>
              </a:rPr>
              <a:t>$t1</a:t>
            </a:r>
            <a:br>
              <a:rPr lang="en-US" altLang="zh-CN" sz="2000" dirty="0">
                <a:latin typeface="Arial" panose="020B0604020202020204" pitchFamily="34" charset="0"/>
                <a:ea typeface="Arial" panose="020B0604020202020204" pitchFamily="34" charset="0"/>
              </a:rPr>
            </a:br>
            <a:r>
              <a:rPr lang="en-US" altLang="zh-CN" sz="2000" dirty="0">
                <a:latin typeface="Arial" panose="020B0604020202020204" pitchFamily="34" charset="0"/>
                <a:ea typeface="Arial" panose="020B0604020202020204" pitchFamily="34" charset="0"/>
              </a:rPr>
              <a:t> 	</a:t>
            </a:r>
            <a:r>
              <a:rPr lang="en-US" altLang="zh-CN" sz="2000" b="1" dirty="0">
                <a:solidFill>
                  <a:srgbClr val="FF0000"/>
                </a:solidFill>
                <a:latin typeface="Arial" panose="020B0604020202020204" pitchFamily="34" charset="0"/>
                <a:ea typeface="Arial" panose="020B0604020202020204" pitchFamily="34" charset="0"/>
              </a:rPr>
              <a:t>lbu</a:t>
            </a:r>
            <a:r>
              <a:rPr lang="en-US" altLang="zh-CN" sz="2000" dirty="0">
                <a:solidFill>
                  <a:srgbClr val="008000"/>
                </a:solidFill>
                <a:latin typeface="Arial" panose="020B0604020202020204" pitchFamily="34" charset="0"/>
                <a:ea typeface="Arial" panose="020B0604020202020204" pitchFamily="34" charset="0"/>
              </a:rPr>
              <a:t>  $t2, 0($t1)               </a:t>
            </a:r>
            <a:r>
              <a:rPr lang="en-US" altLang="zh-CN" sz="2000" dirty="0">
                <a:latin typeface="Arial" panose="020B0604020202020204" pitchFamily="34" charset="0"/>
                <a:ea typeface="Arial" panose="020B0604020202020204" pitchFamily="34" charset="0"/>
              </a:rPr>
              <a:t># $t2 = y[i]</a:t>
            </a:r>
            <a:br>
              <a:rPr lang="en-US" altLang="zh-CN" sz="2000" dirty="0">
                <a:latin typeface="Arial" panose="020B0604020202020204" pitchFamily="34" charset="0"/>
                <a:ea typeface="Arial" panose="020B0604020202020204" pitchFamily="34" charset="0"/>
              </a:rPr>
            </a:br>
            <a:r>
              <a:rPr lang="en-US" altLang="zh-CN" sz="2000" dirty="0">
                <a:latin typeface="Arial" panose="020B0604020202020204" pitchFamily="34" charset="0"/>
                <a:ea typeface="Arial" panose="020B0604020202020204" pitchFamily="34" charset="0"/>
              </a:rPr>
              <a:t> 	</a:t>
            </a:r>
            <a:r>
              <a:rPr lang="en-US" altLang="zh-CN" sz="2000" dirty="0">
                <a:solidFill>
                  <a:srgbClr val="008000"/>
                </a:solidFill>
                <a:latin typeface="Arial" panose="020B0604020202020204" pitchFamily="34" charset="0"/>
                <a:ea typeface="Arial" panose="020B0604020202020204" pitchFamily="34" charset="0"/>
              </a:rPr>
              <a:t>add $t3, $s0, $a0           </a:t>
            </a:r>
            <a:r>
              <a:rPr lang="en-US" altLang="zh-CN" sz="2000" dirty="0">
                <a:latin typeface="Arial" panose="020B0604020202020204" pitchFamily="34" charset="0"/>
                <a:ea typeface="Arial" panose="020B0604020202020204" pitchFamily="34" charset="0"/>
              </a:rPr>
              <a:t># </a:t>
            </a:r>
            <a:r>
              <a:rPr lang="zh-CN" altLang="en-US" sz="2000" dirty="0">
                <a:latin typeface="Arial" panose="020B0604020202020204" pitchFamily="34" charset="0"/>
                <a:ea typeface="Arial" panose="020B0604020202020204" pitchFamily="34" charset="0"/>
              </a:rPr>
              <a:t>将</a:t>
            </a:r>
            <a:r>
              <a:rPr lang="en-US" altLang="zh-CN" sz="2000" dirty="0">
                <a:latin typeface="Arial" panose="020B0604020202020204" pitchFamily="34" charset="0"/>
                <a:ea typeface="Arial" panose="020B0604020202020204" pitchFamily="34" charset="0"/>
              </a:rPr>
              <a:t>x[i]</a:t>
            </a:r>
            <a:r>
              <a:rPr lang="zh-CN" altLang="en-US" sz="2000" dirty="0">
                <a:latin typeface="Arial" panose="020B0604020202020204" pitchFamily="34" charset="0"/>
                <a:ea typeface="Arial" panose="020B0604020202020204" pitchFamily="34" charset="0"/>
              </a:rPr>
              <a:t>的地址存</a:t>
            </a:r>
            <a:r>
              <a:rPr lang="en-US" altLang="zh-CN" sz="2000" dirty="0">
                <a:latin typeface="Arial" panose="020B0604020202020204" pitchFamily="34" charset="0"/>
                <a:ea typeface="Arial" panose="020B0604020202020204" pitchFamily="34" charset="0"/>
              </a:rPr>
              <a:t>$t3</a:t>
            </a:r>
            <a:br>
              <a:rPr lang="en-US" altLang="zh-CN" sz="2000" dirty="0">
                <a:latin typeface="Arial" panose="020B0604020202020204" pitchFamily="34" charset="0"/>
                <a:ea typeface="Arial" panose="020B0604020202020204" pitchFamily="34" charset="0"/>
              </a:rPr>
            </a:br>
            <a:r>
              <a:rPr lang="en-US" altLang="zh-CN" sz="2000" dirty="0">
                <a:latin typeface="Arial" panose="020B0604020202020204" pitchFamily="34" charset="0"/>
                <a:ea typeface="Arial" panose="020B0604020202020204" pitchFamily="34" charset="0"/>
              </a:rPr>
              <a:t> 	</a:t>
            </a:r>
            <a:r>
              <a:rPr lang="en-US" altLang="zh-CN" sz="2000" b="1" dirty="0">
                <a:solidFill>
                  <a:srgbClr val="FF0000"/>
                </a:solidFill>
                <a:latin typeface="Arial" panose="020B0604020202020204" pitchFamily="34" charset="0"/>
                <a:ea typeface="Arial" panose="020B0604020202020204" pitchFamily="34" charset="0"/>
              </a:rPr>
              <a:t>sb</a:t>
            </a:r>
            <a:r>
              <a:rPr lang="en-US" altLang="zh-CN" sz="2000" dirty="0">
                <a:solidFill>
                  <a:srgbClr val="008000"/>
                </a:solidFill>
                <a:latin typeface="Arial" panose="020B0604020202020204" pitchFamily="34" charset="0"/>
                <a:ea typeface="Arial" panose="020B0604020202020204" pitchFamily="34" charset="0"/>
              </a:rPr>
              <a:t>   $t2, 0($t3)               </a:t>
            </a:r>
            <a:r>
              <a:rPr lang="en-US" altLang="zh-CN" sz="2000" dirty="0" smtClean="0">
                <a:latin typeface="Arial" panose="020B0604020202020204" pitchFamily="34" charset="0"/>
                <a:ea typeface="Arial" panose="020B0604020202020204" pitchFamily="34" charset="0"/>
              </a:rPr>
              <a:t># </a:t>
            </a:r>
            <a:r>
              <a:rPr lang="en-US" altLang="zh-CN" sz="2000" dirty="0">
                <a:latin typeface="Arial" panose="020B0604020202020204" pitchFamily="34" charset="0"/>
                <a:ea typeface="Arial" panose="020B0604020202020204" pitchFamily="34" charset="0"/>
              </a:rPr>
              <a:t>x[i] = y[i]</a:t>
            </a:r>
            <a:br>
              <a:rPr lang="en-US" altLang="zh-CN" sz="2000" dirty="0">
                <a:latin typeface="Arial" panose="020B0604020202020204" pitchFamily="34" charset="0"/>
                <a:ea typeface="Arial" panose="020B0604020202020204" pitchFamily="34" charset="0"/>
              </a:rPr>
            </a:br>
            <a:r>
              <a:rPr lang="en-US" altLang="zh-CN" sz="2000" dirty="0">
                <a:latin typeface="Arial" panose="020B0604020202020204" pitchFamily="34" charset="0"/>
                <a:ea typeface="Arial" panose="020B0604020202020204" pitchFamily="34" charset="0"/>
              </a:rPr>
              <a:t> 	</a:t>
            </a:r>
            <a:r>
              <a:rPr lang="en-US" altLang="zh-CN" sz="2000" dirty="0">
                <a:solidFill>
                  <a:srgbClr val="0F0FB1"/>
                </a:solidFill>
                <a:latin typeface="Arial" panose="020B0604020202020204" pitchFamily="34" charset="0"/>
                <a:ea typeface="Arial" panose="020B0604020202020204" pitchFamily="34" charset="0"/>
              </a:rPr>
              <a:t>beq $t2, $</a:t>
            </a:r>
            <a:r>
              <a:rPr lang="en-US" altLang="zh-CN" sz="2000" dirty="0" smtClean="0">
                <a:solidFill>
                  <a:srgbClr val="0F0FB1"/>
                </a:solidFill>
                <a:latin typeface="Arial" panose="020B0604020202020204" pitchFamily="34" charset="0"/>
                <a:ea typeface="Arial" panose="020B0604020202020204" pitchFamily="34" charset="0"/>
              </a:rPr>
              <a:t>zero</a:t>
            </a:r>
            <a:r>
              <a:rPr lang="en-US" altLang="zh-CN" sz="2000" dirty="0">
                <a:solidFill>
                  <a:srgbClr val="0F0FB1"/>
                </a:solidFill>
                <a:latin typeface="Arial" panose="020B0604020202020204" pitchFamily="34" charset="0"/>
                <a:ea typeface="Arial" panose="020B0604020202020204" pitchFamily="34" charset="0"/>
              </a:rPr>
              <a:t>, L2         </a:t>
            </a:r>
            <a:r>
              <a:rPr lang="en-US" altLang="zh-CN" sz="2000" dirty="0">
                <a:latin typeface="Arial" panose="020B0604020202020204" pitchFamily="34" charset="0"/>
                <a:ea typeface="Arial" panose="020B0604020202020204" pitchFamily="34" charset="0"/>
              </a:rPr>
              <a:t># </a:t>
            </a:r>
            <a:r>
              <a:rPr lang="zh-CN" altLang="en-US" sz="2000" dirty="0">
                <a:latin typeface="Arial" panose="020B0604020202020204" pitchFamily="34" charset="0"/>
                <a:ea typeface="Arial" panose="020B0604020202020204" pitchFamily="34" charset="0"/>
              </a:rPr>
              <a:t>如</a:t>
            </a:r>
            <a:r>
              <a:rPr lang="en-US" altLang="zh-CN" sz="2000" dirty="0">
                <a:latin typeface="Arial" panose="020B0604020202020204" pitchFamily="34" charset="0"/>
                <a:ea typeface="Arial" panose="020B0604020202020204" pitchFamily="34" charset="0"/>
              </a:rPr>
              <a:t>y[i] == 0</a:t>
            </a:r>
            <a:r>
              <a:rPr lang="zh-CN" altLang="en-US" sz="2000" dirty="0">
                <a:latin typeface="Arial" panose="020B0604020202020204" pitchFamily="34" charset="0"/>
                <a:ea typeface="Arial" panose="020B0604020202020204" pitchFamily="34" charset="0"/>
              </a:rPr>
              <a:t>退出循环</a:t>
            </a:r>
            <a:r>
              <a:rPr lang="en-US" altLang="zh-CN" sz="2000" dirty="0">
                <a:latin typeface="Arial" panose="020B0604020202020204" pitchFamily="34" charset="0"/>
                <a:ea typeface="Arial" panose="020B0604020202020204" pitchFamily="34" charset="0"/>
              </a:rPr>
              <a:t>  </a:t>
            </a:r>
            <a:br>
              <a:rPr lang="en-US" altLang="zh-CN" sz="2000" dirty="0">
                <a:latin typeface="Arial" panose="020B0604020202020204" pitchFamily="34" charset="0"/>
                <a:ea typeface="Arial" panose="020B0604020202020204" pitchFamily="34" charset="0"/>
              </a:rPr>
            </a:br>
            <a:r>
              <a:rPr lang="en-US" altLang="zh-CN" sz="2000" dirty="0">
                <a:latin typeface="Arial" panose="020B0604020202020204" pitchFamily="34" charset="0"/>
                <a:ea typeface="Arial" panose="020B0604020202020204" pitchFamily="34" charset="0"/>
              </a:rPr>
              <a:t> 	</a:t>
            </a:r>
            <a:r>
              <a:rPr lang="en-US" altLang="zh-CN" sz="2000" dirty="0">
                <a:solidFill>
                  <a:srgbClr val="BD6D03"/>
                </a:solidFill>
                <a:latin typeface="Arial" panose="020B0604020202020204" pitchFamily="34" charset="0"/>
                <a:ea typeface="Arial" panose="020B0604020202020204" pitchFamily="34" charset="0"/>
              </a:rPr>
              <a:t>addi $s0, $s0, 1             </a:t>
            </a:r>
            <a:r>
              <a:rPr lang="en-US" altLang="zh-CN" sz="2000" dirty="0">
                <a:latin typeface="Arial" panose="020B0604020202020204" pitchFamily="34" charset="0"/>
                <a:ea typeface="Arial" panose="020B0604020202020204" pitchFamily="34" charset="0"/>
              </a:rPr>
              <a:t># i = i + 1</a:t>
            </a:r>
            <a:br>
              <a:rPr lang="en-US" altLang="zh-CN" sz="2000" dirty="0">
                <a:latin typeface="Arial" panose="020B0604020202020204" pitchFamily="34" charset="0"/>
                <a:ea typeface="Arial" panose="020B0604020202020204" pitchFamily="34" charset="0"/>
              </a:rPr>
            </a:br>
            <a:r>
              <a:rPr lang="en-US" altLang="zh-CN" sz="2000" dirty="0">
                <a:latin typeface="Arial" panose="020B0604020202020204" pitchFamily="34" charset="0"/>
                <a:ea typeface="Arial" panose="020B0604020202020204" pitchFamily="34" charset="0"/>
              </a:rPr>
              <a:t>	 j    L1                             # </a:t>
            </a:r>
            <a:r>
              <a:rPr lang="zh-CN" altLang="en-US" sz="2000" dirty="0">
                <a:latin typeface="Arial" panose="020B0604020202020204" pitchFamily="34" charset="0"/>
                <a:ea typeface="Arial" panose="020B0604020202020204" pitchFamily="34" charset="0"/>
              </a:rPr>
              <a:t>下一次迭代</a:t>
            </a:r>
            <a:endParaRPr lang="en-US" altLang="zh-CN" sz="2000" dirty="0">
              <a:latin typeface="Arial" panose="020B0604020202020204" pitchFamily="34" charset="0"/>
              <a:ea typeface="Arial" panose="020B0604020202020204" pitchFamily="34" charset="0"/>
            </a:endParaRPr>
          </a:p>
          <a:p>
            <a:pPr marL="342900" lvl="0" indent="-342900">
              <a:spcBef>
                <a:spcPct val="20000"/>
              </a:spcBef>
              <a:buClr>
                <a:schemeClr val="folHlink"/>
              </a:buClr>
              <a:buSzPct val="60000"/>
              <a:buFont typeface="Wingdings" panose="05000000000000000000" pitchFamily="2" charset="2"/>
              <a:buNone/>
            </a:pPr>
            <a:r>
              <a:rPr lang="en-US" altLang="zh-CN" sz="2000" dirty="0">
                <a:latin typeface="Arial" panose="020B0604020202020204" pitchFamily="34" charset="0"/>
                <a:ea typeface="Arial" panose="020B0604020202020204" pitchFamily="34" charset="0"/>
              </a:rPr>
              <a:t>L2: 	</a:t>
            </a:r>
            <a:r>
              <a:rPr lang="en-US" altLang="zh-CN" sz="2000" dirty="0">
                <a:solidFill>
                  <a:srgbClr val="00B0F0"/>
                </a:solidFill>
                <a:ea typeface="Arial" panose="020B0604020202020204" pitchFamily="34" charset="0"/>
              </a:rPr>
              <a:t>lw   $s0, 0($sp) </a:t>
            </a:r>
            <a:r>
              <a:rPr lang="en-US" altLang="zh-CN" sz="2000" dirty="0">
                <a:latin typeface="Arial" panose="020B0604020202020204" pitchFamily="34" charset="0"/>
                <a:ea typeface="Arial" panose="020B0604020202020204" pitchFamily="34" charset="0"/>
              </a:rPr>
              <a:t>             # </a:t>
            </a:r>
            <a:r>
              <a:rPr lang="zh-CN" altLang="en-US" sz="2000" dirty="0">
                <a:latin typeface="Arial" panose="020B0604020202020204" pitchFamily="34" charset="0"/>
                <a:ea typeface="Arial" panose="020B0604020202020204" pitchFamily="34" charset="0"/>
              </a:rPr>
              <a:t>恢复存储的</a:t>
            </a:r>
            <a:r>
              <a:rPr lang="en-US" altLang="zh-CN" sz="2000" dirty="0">
                <a:latin typeface="Arial" panose="020B0604020202020204" pitchFamily="34" charset="0"/>
                <a:ea typeface="Arial" panose="020B0604020202020204" pitchFamily="34" charset="0"/>
              </a:rPr>
              <a:t>$s0</a:t>
            </a:r>
            <a:br>
              <a:rPr lang="en-US" altLang="zh-CN" sz="2000" dirty="0">
                <a:latin typeface="Arial" panose="020B0604020202020204" pitchFamily="34" charset="0"/>
                <a:ea typeface="Arial" panose="020B0604020202020204" pitchFamily="34" charset="0"/>
              </a:rPr>
            </a:br>
            <a:r>
              <a:rPr lang="en-US" altLang="zh-CN" sz="2000" dirty="0">
                <a:latin typeface="Arial" panose="020B0604020202020204" pitchFamily="34" charset="0"/>
                <a:ea typeface="Arial" panose="020B0604020202020204" pitchFamily="34" charset="0"/>
              </a:rPr>
              <a:t> 	</a:t>
            </a:r>
            <a:r>
              <a:rPr lang="en-US" altLang="zh-CN" sz="2000" dirty="0" err="1" smtClean="0">
                <a:solidFill>
                  <a:srgbClr val="00B0F0"/>
                </a:solidFill>
                <a:ea typeface="Arial" panose="020B0604020202020204" pitchFamily="34" charset="0"/>
              </a:rPr>
              <a:t>addi</a:t>
            </a:r>
            <a:r>
              <a:rPr lang="en-US" altLang="zh-CN" sz="2000" dirty="0" smtClean="0">
                <a:solidFill>
                  <a:srgbClr val="00B0F0"/>
                </a:solidFill>
                <a:ea typeface="Arial" panose="020B0604020202020204" pitchFamily="34" charset="0"/>
              </a:rPr>
              <a:t> </a:t>
            </a:r>
            <a:r>
              <a:rPr lang="en-US" altLang="zh-CN" sz="2000" dirty="0">
                <a:solidFill>
                  <a:srgbClr val="00B0F0"/>
                </a:solidFill>
                <a:ea typeface="Arial" panose="020B0604020202020204" pitchFamily="34" charset="0"/>
              </a:rPr>
              <a:t>$sp, $sp, 4           </a:t>
            </a:r>
            <a:r>
              <a:rPr lang="en-US" altLang="zh-CN" sz="2000" dirty="0" smtClean="0">
                <a:solidFill>
                  <a:srgbClr val="00B0F0"/>
                </a:solidFill>
                <a:ea typeface="Arial" panose="020B0604020202020204" pitchFamily="34" charset="0"/>
              </a:rPr>
              <a:t>  </a:t>
            </a:r>
            <a:r>
              <a:rPr lang="en-US" altLang="zh-CN" sz="2000" dirty="0" smtClean="0">
                <a:latin typeface="Arial" panose="020B0604020202020204" pitchFamily="34" charset="0"/>
                <a:ea typeface="Arial" panose="020B0604020202020204" pitchFamily="34" charset="0"/>
              </a:rPr>
              <a:t># </a:t>
            </a:r>
            <a:r>
              <a:rPr lang="zh-CN" altLang="en-US" sz="2000" dirty="0">
                <a:latin typeface="Arial" panose="020B0604020202020204" pitchFamily="34" charset="0"/>
                <a:ea typeface="Arial" panose="020B0604020202020204" pitchFamily="34" charset="0"/>
              </a:rPr>
              <a:t>从栈中弹出一个数</a:t>
            </a:r>
            <a:r>
              <a:rPr lang="en-US" altLang="zh-CN" sz="2000" dirty="0">
                <a:latin typeface="Arial" panose="020B0604020202020204" pitchFamily="34" charset="0"/>
                <a:ea typeface="Arial" panose="020B0604020202020204" pitchFamily="34" charset="0"/>
              </a:rPr>
              <a:t/>
            </a:r>
            <a:br>
              <a:rPr lang="en-US" altLang="zh-CN" sz="2000" dirty="0">
                <a:latin typeface="Arial" panose="020B0604020202020204" pitchFamily="34" charset="0"/>
                <a:ea typeface="Arial" panose="020B0604020202020204" pitchFamily="34" charset="0"/>
              </a:rPr>
            </a:br>
            <a:r>
              <a:rPr lang="en-US" altLang="zh-CN" sz="2000" dirty="0">
                <a:latin typeface="Arial" panose="020B0604020202020204" pitchFamily="34" charset="0"/>
                <a:ea typeface="Arial" panose="020B0604020202020204" pitchFamily="34" charset="0"/>
              </a:rPr>
              <a:t>   	</a:t>
            </a:r>
            <a:r>
              <a:rPr lang="en-US" altLang="zh-CN" sz="2000" dirty="0" err="1" smtClean="0">
                <a:latin typeface="Arial" panose="020B0604020202020204" pitchFamily="34" charset="0"/>
                <a:ea typeface="Arial" panose="020B0604020202020204" pitchFamily="34" charset="0"/>
              </a:rPr>
              <a:t>jr</a:t>
            </a:r>
            <a:r>
              <a:rPr lang="en-US" altLang="zh-CN" sz="2000" dirty="0" smtClean="0">
                <a:latin typeface="Arial" panose="020B0604020202020204" pitchFamily="34" charset="0"/>
                <a:ea typeface="Arial" panose="020B0604020202020204" pitchFamily="34" charset="0"/>
              </a:rPr>
              <a:t>   </a:t>
            </a:r>
            <a:r>
              <a:rPr lang="en-US" altLang="zh-CN" sz="2000" dirty="0">
                <a:latin typeface="Arial" panose="020B0604020202020204" pitchFamily="34" charset="0"/>
                <a:ea typeface="Arial" panose="020B0604020202020204" pitchFamily="34" charset="0"/>
              </a:rPr>
              <a:t>$</a:t>
            </a:r>
            <a:r>
              <a:rPr lang="en-US" altLang="zh-CN" sz="2000" dirty="0" err="1">
                <a:latin typeface="Arial" panose="020B0604020202020204" pitchFamily="34" charset="0"/>
                <a:ea typeface="Arial" panose="020B0604020202020204" pitchFamily="34" charset="0"/>
              </a:rPr>
              <a:t>ra</a:t>
            </a:r>
            <a:r>
              <a:rPr lang="en-US" altLang="zh-CN" sz="2000" dirty="0">
                <a:latin typeface="Arial" panose="020B0604020202020204" pitchFamily="34" charset="0"/>
                <a:ea typeface="Arial" panose="020B0604020202020204" pitchFamily="34" charset="0"/>
              </a:rPr>
              <a:t>                           </a:t>
            </a:r>
            <a:r>
              <a:rPr lang="en-US" altLang="zh-CN" sz="2000" dirty="0" smtClean="0">
                <a:latin typeface="Arial" panose="020B0604020202020204" pitchFamily="34" charset="0"/>
                <a:ea typeface="Arial" panose="020B0604020202020204" pitchFamily="34" charset="0"/>
              </a:rPr>
              <a:t> # </a:t>
            </a:r>
            <a:r>
              <a:rPr lang="en-US" altLang="zh-CN" sz="2000" dirty="0">
                <a:latin typeface="Arial" panose="020B0604020202020204" pitchFamily="34" charset="0"/>
                <a:ea typeface="Arial" panose="020B0604020202020204" pitchFamily="34" charset="0"/>
              </a:rPr>
              <a:t>and return</a:t>
            </a:r>
          </a:p>
        </p:txBody>
      </p:sp>
      <p:sp>
        <p:nvSpPr>
          <p:cNvPr id="108557" name="矩形 25"/>
          <p:cNvSpPr/>
          <p:nvPr/>
        </p:nvSpPr>
        <p:spPr>
          <a:xfrm>
            <a:off x="4827572" y="1496277"/>
            <a:ext cx="4141664" cy="830997"/>
          </a:xfrm>
          <a:prstGeom prst="rect">
            <a:avLst/>
          </a:prstGeom>
          <a:solidFill>
            <a:srgbClr val="CCFFFF"/>
          </a:solidFill>
          <a:ln w="9525" cap="flat" cmpd="sng">
            <a:solidFill>
              <a:srgbClr val="CCFFFF"/>
            </a:solidFill>
            <a:prstDash val="solid"/>
            <a:miter/>
            <a:headEnd type="none" w="med" len="med"/>
            <a:tailEnd type="none" w="med" len="med"/>
          </a:ln>
        </p:spPr>
        <p:txBody>
          <a:bodyPr wrap="square" anchor="t">
            <a:spAutoFit/>
          </a:bodyPr>
          <a:lstStyle/>
          <a:p>
            <a:pPr lvl="0" indent="0">
              <a:buFont typeface="Wingdings" panose="05000000000000000000" pitchFamily="2" charset="2"/>
              <a:buChar char="l"/>
            </a:pPr>
            <a:r>
              <a:rPr lang="en-US" altLang="zh-CN" sz="2400" dirty="0">
                <a:latin typeface="黑体" panose="02010609060101010101" pitchFamily="49" charset="-122"/>
                <a:ea typeface="黑体" panose="02010609060101010101" pitchFamily="49" charset="-122"/>
              </a:rPr>
              <a:t>x, y </a:t>
            </a:r>
            <a:r>
              <a:rPr lang="zh-CN" altLang="en-US" sz="2400" dirty="0">
                <a:latin typeface="黑体" panose="02010609060101010101" pitchFamily="49" charset="-122"/>
                <a:ea typeface="黑体" panose="02010609060101010101" pitchFamily="49" charset="-122"/>
              </a:rPr>
              <a:t>基地址在 </a:t>
            </a:r>
            <a:r>
              <a:rPr lang="en-US" altLang="zh-CN" sz="2400" dirty="0">
                <a:latin typeface="黑体" panose="02010609060101010101" pitchFamily="49" charset="-122"/>
                <a:ea typeface="黑体" panose="02010609060101010101" pitchFamily="49" charset="-122"/>
              </a:rPr>
              <a:t>$a0, $a1</a:t>
            </a:r>
            <a:r>
              <a:rPr lang="zh-CN" altLang="en-US" sz="2400" dirty="0">
                <a:latin typeface="黑体" panose="02010609060101010101" pitchFamily="49" charset="-122"/>
                <a:ea typeface="黑体" panose="02010609060101010101" pitchFamily="49" charset="-122"/>
              </a:rPr>
              <a:t>中；</a:t>
            </a:r>
            <a:endParaRPr lang="en-US" altLang="zh-CN" sz="2400" dirty="0">
              <a:latin typeface="黑体" panose="02010609060101010101" pitchFamily="49" charset="-122"/>
              <a:ea typeface="黑体" panose="02010609060101010101" pitchFamily="49" charset="-122"/>
            </a:endParaRPr>
          </a:p>
          <a:p>
            <a:pPr lvl="0" indent="0">
              <a:buFont typeface="Wingdings" panose="05000000000000000000" pitchFamily="2" charset="2"/>
              <a:buChar char="l"/>
            </a:pPr>
            <a:r>
              <a:rPr lang="en-US" altLang="zh-CN" sz="2400" dirty="0">
                <a:latin typeface="黑体" panose="02010609060101010101" pitchFamily="49" charset="-122"/>
                <a:ea typeface="黑体" panose="02010609060101010101" pitchFamily="49" charset="-122"/>
              </a:rPr>
              <a:t>i </a:t>
            </a:r>
            <a:r>
              <a:rPr lang="zh-CN" altLang="en-US" sz="2400" dirty="0">
                <a:latin typeface="黑体" panose="02010609060101010101" pitchFamily="49" charset="-122"/>
                <a:ea typeface="黑体" panose="02010609060101010101" pitchFamily="49" charset="-122"/>
              </a:rPr>
              <a:t>在</a:t>
            </a:r>
            <a:r>
              <a:rPr lang="en-US" altLang="zh-CN" sz="2400" dirty="0">
                <a:latin typeface="黑体" panose="02010609060101010101" pitchFamily="49" charset="-122"/>
                <a:ea typeface="黑体" panose="02010609060101010101" pitchFamily="49" charset="-122"/>
              </a:rPr>
              <a:t> </a:t>
            </a:r>
            <a:r>
              <a:rPr lang="en-US" altLang="zh-CN" sz="2400" dirty="0">
                <a:solidFill>
                  <a:srgbClr val="FF0000"/>
                </a:solidFill>
                <a:latin typeface="黑体" panose="02010609060101010101" pitchFamily="49" charset="-122"/>
                <a:ea typeface="黑体" panose="02010609060101010101" pitchFamily="49" charset="-122"/>
              </a:rPr>
              <a:t>$s0 </a:t>
            </a:r>
            <a:r>
              <a:rPr lang="zh-CN" altLang="en-US" sz="2400" dirty="0">
                <a:latin typeface="黑体" panose="02010609060101010101" pitchFamily="49" charset="-122"/>
                <a:ea typeface="黑体" panose="02010609060101010101" pitchFamily="49" charset="-122"/>
              </a:rPr>
              <a:t>中</a:t>
            </a:r>
            <a:endParaRPr lang="en-US" altLang="zh-CN" sz="2400" dirty="0">
              <a:ea typeface="宋体" panose="02010600030101010101" pitchFamily="2" charset="-122"/>
            </a:endParaRPr>
          </a:p>
        </p:txBody>
      </p:sp>
      <p:sp>
        <p:nvSpPr>
          <p:cNvPr id="27" name="矩形 26"/>
          <p:cNvSpPr/>
          <p:nvPr/>
        </p:nvSpPr>
        <p:spPr>
          <a:xfrm>
            <a:off x="684213" y="3809330"/>
            <a:ext cx="1841500" cy="425450"/>
          </a:xfrm>
          <a:prstGeom prst="rect">
            <a:avLst/>
          </a:prstGeom>
        </p:spPr>
        <p:txBody>
          <a:bodyPr wrap="none">
            <a:spAutoFit/>
          </a:bodyPr>
          <a:lstStyle/>
          <a:p>
            <a:pPr marL="342900" marR="0" lvl="0" indent="-342900" algn="l" defTabSz="914400" rtl="0" eaLnBrk="1" fontAlgn="base" latinLnBrk="0" hangingPunct="1">
              <a:lnSpc>
                <a:spcPct val="90000"/>
              </a:lnSpc>
              <a:spcBef>
                <a:spcPct val="20000"/>
              </a:spcBef>
              <a:spcAft>
                <a:spcPct val="0"/>
              </a:spcAft>
              <a:buClr>
                <a:schemeClr val="tx2"/>
              </a:buClr>
              <a:buSzPct val="100000"/>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rPr>
              <a:t>MIPS code:</a:t>
            </a:r>
          </a:p>
        </p:txBody>
      </p:sp>
      <p:sp>
        <p:nvSpPr>
          <p:cNvPr id="108559" name="矩形 28"/>
          <p:cNvSpPr/>
          <p:nvPr/>
        </p:nvSpPr>
        <p:spPr>
          <a:xfrm>
            <a:off x="4814094" y="1039435"/>
            <a:ext cx="2390398" cy="424732"/>
          </a:xfrm>
          <a:prstGeom prst="rect">
            <a:avLst/>
          </a:prstGeom>
          <a:noFill/>
          <a:ln w="9525">
            <a:noFill/>
          </a:ln>
        </p:spPr>
        <p:txBody>
          <a:bodyPr wrap="none" anchor="t">
            <a:spAutoFit/>
          </a:bodyPr>
          <a:lstStyle/>
          <a:p>
            <a:pPr lvl="0" indent="0">
              <a:lnSpc>
                <a:spcPct val="90000"/>
              </a:lnSpc>
              <a:buClr>
                <a:schemeClr val="tx2"/>
              </a:buClr>
            </a:pPr>
            <a:r>
              <a:rPr lang="en-US" altLang="zh-CN" sz="2400" b="1" dirty="0">
                <a:latin typeface="Arial" panose="020B0604020202020204" pitchFamily="34" charset="0"/>
                <a:ea typeface="宋体" panose="02010600030101010101" pitchFamily="2" charset="-122"/>
              </a:rPr>
              <a:t>C code (naïve):</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63</a:t>
            </a:fld>
            <a:endParaRPr lang="en-AU" altLang="zh-CN" sz="1400" b="1" dirty="0">
              <a:ea typeface="宋体" panose="02010600030101010101" pitchFamily="2" charset="-122"/>
            </a:endParaRPr>
          </a:p>
        </p:txBody>
      </p:sp>
      <p:sp>
        <p:nvSpPr>
          <p:cNvPr id="110594" name="Rectangle 11"/>
          <p:cNvSpPr/>
          <p:nvPr/>
        </p:nvSpPr>
        <p:spPr>
          <a:xfrm>
            <a:off x="739871" y="4090194"/>
            <a:ext cx="3040041" cy="461665"/>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sz="2400" dirty="0">
              <a:latin typeface="Arial" panose="020B0604020202020204" pitchFamily="34" charset="0"/>
              <a:ea typeface="宋体" panose="02010600030101010101" pitchFamily="2" charset="-122"/>
            </a:endParaRPr>
          </a:p>
        </p:txBody>
      </p:sp>
      <p:sp>
        <p:nvSpPr>
          <p:cNvPr id="110595" name="Text Box 4"/>
          <p:cNvSpPr txBox="1"/>
          <p:nvPr/>
        </p:nvSpPr>
        <p:spPr>
          <a:xfrm>
            <a:off x="730278" y="4090194"/>
            <a:ext cx="6222409" cy="461665"/>
          </a:xfrm>
          <a:prstGeom prst="rect">
            <a:avLst/>
          </a:prstGeom>
          <a:noFill/>
          <a:ln w="9525" cap="flat" cmpd="sng">
            <a:solidFill>
              <a:schemeClr val="tx1"/>
            </a:solidFill>
            <a:prstDash val="solid"/>
            <a:miter/>
            <a:headEnd type="none" w="med" len="med"/>
            <a:tailEnd type="none" w="med" len="med"/>
          </a:ln>
        </p:spPr>
        <p:txBody>
          <a:bodyPr wrap="none" anchor="t">
            <a:spAutoFit/>
          </a:bodyPr>
          <a:lstStyle/>
          <a:p>
            <a:pPr lvl="0" indent="0" eaLnBrk="0" hangingPunct="0"/>
            <a:r>
              <a:rPr lang="en-US" altLang="zh-CN" sz="2400" dirty="0">
                <a:latin typeface="Arial" panose="020B0604020202020204" pitchFamily="34" charset="0"/>
                <a:ea typeface="宋体" panose="02010600030101010101" pitchFamily="2" charset="-122"/>
              </a:rPr>
              <a:t>0000 0000 0011 1101 0000 0000 0000 0000</a:t>
            </a:r>
            <a:endParaRPr lang="en-AU" altLang="zh-CN" sz="2400" dirty="0">
              <a:latin typeface="Arial" panose="020B0604020202020204" pitchFamily="34" charset="0"/>
              <a:ea typeface="宋体" panose="02010600030101010101" pitchFamily="2" charset="-122"/>
            </a:endParaRPr>
          </a:p>
        </p:txBody>
      </p:sp>
      <p:sp>
        <p:nvSpPr>
          <p:cNvPr id="110596" name="Rectangle 12"/>
          <p:cNvSpPr/>
          <p:nvPr/>
        </p:nvSpPr>
        <p:spPr>
          <a:xfrm>
            <a:off x="3744281" y="5373216"/>
            <a:ext cx="3275991" cy="461665"/>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sz="2400" dirty="0">
              <a:latin typeface="Arial" panose="020B0604020202020204" pitchFamily="34" charset="0"/>
              <a:ea typeface="宋体" panose="02010600030101010101" pitchFamily="2" charset="-122"/>
            </a:endParaRPr>
          </a:p>
        </p:txBody>
      </p:sp>
      <p:sp>
        <p:nvSpPr>
          <p:cNvPr id="110597" name="Rectangle 9"/>
          <p:cNvSpPr>
            <a:spLocks noGrp="1"/>
          </p:cNvSpPr>
          <p:nvPr>
            <p:ph type="title"/>
          </p:nvPr>
        </p:nvSpPr>
        <p:spPr>
          <a:xfrm>
            <a:off x="550698" y="182166"/>
            <a:ext cx="8259762" cy="762000"/>
          </a:xfrm>
          <a:ln/>
        </p:spPr>
        <p:txBody>
          <a:bodyPr wrap="square" lIns="91440" tIns="45720" rIns="91440" bIns="45720" anchor="b">
            <a:spAutoFit/>
          </a:bodyPr>
          <a:lstStyle/>
          <a:p>
            <a:pPr eaLnBrk="1" hangingPunct="1"/>
            <a:r>
              <a:rPr lang="en-US" altLang="zh-CN" dirty="0">
                <a:ea typeface="宋体" panose="02010600030101010101" pitchFamily="2" charset="-122"/>
              </a:rPr>
              <a:t>32-bit </a:t>
            </a:r>
            <a:r>
              <a:rPr lang="zh-CN" altLang="en-US" dirty="0">
                <a:ea typeface="宋体" panose="02010600030101010101" pitchFamily="2" charset="-122"/>
              </a:rPr>
              <a:t>立即数寻址</a:t>
            </a:r>
            <a:endParaRPr lang="en-AU" altLang="zh-CN" dirty="0">
              <a:ea typeface="宋体" panose="02010600030101010101" pitchFamily="2" charset="-122"/>
            </a:endParaRPr>
          </a:p>
        </p:txBody>
      </p:sp>
      <p:sp>
        <p:nvSpPr>
          <p:cNvPr id="110598" name="Rectangle 10"/>
          <p:cNvSpPr>
            <a:spLocks noGrp="1"/>
          </p:cNvSpPr>
          <p:nvPr>
            <p:ph idx="1"/>
          </p:nvPr>
        </p:nvSpPr>
        <p:spPr>
          <a:xfrm>
            <a:off x="512763" y="1128713"/>
            <a:ext cx="8270875" cy="1514475"/>
          </a:xfrm>
          <a:ln/>
        </p:spPr>
        <p:txBody>
          <a:bodyPr wrap="square" lIns="91440" tIns="45720" rIns="91440" bIns="45720" anchor="t"/>
          <a:lstStyle/>
          <a:p>
            <a:pPr eaLnBrk="1" hangingPunct="1">
              <a:lnSpc>
                <a:spcPct val="90000"/>
              </a:lnSpc>
              <a:buClr>
                <a:schemeClr val="tx2"/>
              </a:buClr>
            </a:pPr>
            <a:r>
              <a:rPr lang="zh-CN" altLang="en-US" sz="2800" b="1" dirty="0"/>
              <a:t>大部分常数都比较小，</a:t>
            </a:r>
            <a:r>
              <a:rPr lang="en-US" altLang="zh-CN" sz="2800" b="1" dirty="0"/>
              <a:t>16</a:t>
            </a:r>
            <a:r>
              <a:rPr lang="zh-CN" altLang="en-US" sz="2800" b="1" dirty="0"/>
              <a:t>位表示立即数就足够</a:t>
            </a:r>
          </a:p>
          <a:p>
            <a:pPr eaLnBrk="1" hangingPunct="1">
              <a:lnSpc>
                <a:spcPct val="90000"/>
              </a:lnSpc>
              <a:buClr>
                <a:schemeClr val="tx2"/>
              </a:buClr>
            </a:pPr>
            <a:r>
              <a:rPr lang="zh-CN" altLang="en-US" dirty="0"/>
              <a:t>取立即数并放到高</a:t>
            </a:r>
            <a:r>
              <a:rPr lang="en-US" altLang="zh-CN" dirty="0"/>
              <a:t>16</a:t>
            </a:r>
            <a:r>
              <a:rPr lang="zh-CN" altLang="en-US" dirty="0"/>
              <a:t>位</a:t>
            </a:r>
            <a:endParaRPr lang="en-US" altLang="zh-CN" dirty="0"/>
          </a:p>
          <a:p>
            <a:pPr marL="800100" lvl="1" indent="-342900" eaLnBrk="1" hangingPunct="1">
              <a:lnSpc>
                <a:spcPct val="90000"/>
              </a:lnSpc>
              <a:buChar char="l"/>
            </a:pPr>
            <a:r>
              <a:rPr lang="en-US" altLang="zh-CN" b="1" dirty="0">
                <a:solidFill>
                  <a:srgbClr val="BD6D03"/>
                </a:solidFill>
              </a:rPr>
              <a:t>lui</a:t>
            </a:r>
            <a:r>
              <a:rPr lang="en-US" altLang="zh-CN" b="1" dirty="0"/>
              <a:t> rt, constant</a:t>
            </a:r>
          </a:p>
        </p:txBody>
      </p:sp>
      <p:sp>
        <p:nvSpPr>
          <p:cNvPr id="110599" name="Text Box 5"/>
          <p:cNvSpPr txBox="1"/>
          <p:nvPr/>
        </p:nvSpPr>
        <p:spPr>
          <a:xfrm>
            <a:off x="647700" y="3446463"/>
            <a:ext cx="2230098" cy="461665"/>
          </a:xfrm>
          <a:prstGeom prst="rect">
            <a:avLst/>
          </a:prstGeom>
          <a:noFill/>
          <a:ln w="9525">
            <a:noFill/>
          </a:ln>
        </p:spPr>
        <p:txBody>
          <a:bodyPr wrap="none" anchor="t">
            <a:spAutoFit/>
          </a:bodyPr>
          <a:lstStyle/>
          <a:p>
            <a:pPr lvl="0" indent="0" eaLnBrk="0" hangingPunct="0"/>
            <a:r>
              <a:rPr lang="en-US" altLang="zh-CN" sz="2400" dirty="0">
                <a:latin typeface="Lucida Console" panose="020B0609040504020204" pitchFamily="49" charset="0"/>
                <a:ea typeface="宋体" panose="02010600030101010101" pitchFamily="2" charset="-122"/>
              </a:rPr>
              <a:t>lui $s0, 61</a:t>
            </a:r>
            <a:endParaRPr lang="en-AU" altLang="zh-CN" sz="2400" dirty="0">
              <a:latin typeface="Lucida Console" panose="020B0609040504020204" pitchFamily="49" charset="0"/>
              <a:ea typeface="宋体" panose="02010600030101010101" pitchFamily="2" charset="-122"/>
            </a:endParaRPr>
          </a:p>
        </p:txBody>
      </p:sp>
      <p:sp>
        <p:nvSpPr>
          <p:cNvPr id="110600" name="Text Box 6"/>
          <p:cNvSpPr txBox="1"/>
          <p:nvPr/>
        </p:nvSpPr>
        <p:spPr>
          <a:xfrm>
            <a:off x="715285" y="5373216"/>
            <a:ext cx="6304987" cy="461665"/>
          </a:xfrm>
          <a:prstGeom prst="rect">
            <a:avLst/>
          </a:prstGeom>
          <a:noFill/>
          <a:ln w="9525" cap="flat" cmpd="sng">
            <a:solidFill>
              <a:schemeClr val="tx1"/>
            </a:solidFill>
            <a:prstDash val="solid"/>
            <a:miter/>
            <a:headEnd type="none" w="med" len="med"/>
            <a:tailEnd type="none" w="med" len="med"/>
          </a:ln>
        </p:spPr>
        <p:txBody>
          <a:bodyPr wrap="square" anchor="t">
            <a:spAutoFit/>
          </a:bodyPr>
          <a:lstStyle/>
          <a:p>
            <a:pPr lvl="0" indent="0" eaLnBrk="0" hangingPunct="0"/>
            <a:r>
              <a:rPr lang="en-US" altLang="zh-CN" sz="2400" dirty="0">
                <a:latin typeface="Arial" panose="020B0604020202020204" pitchFamily="34" charset="0"/>
                <a:ea typeface="宋体" panose="02010600030101010101" pitchFamily="2" charset="-122"/>
              </a:rPr>
              <a:t>0000 0000 0111 1101 0000 1001 0000 0000</a:t>
            </a:r>
            <a:endParaRPr lang="en-AU" altLang="zh-CN" sz="2400" dirty="0">
              <a:latin typeface="Arial" panose="020B0604020202020204" pitchFamily="34" charset="0"/>
              <a:ea typeface="宋体" panose="02010600030101010101" pitchFamily="2" charset="-122"/>
            </a:endParaRPr>
          </a:p>
        </p:txBody>
      </p:sp>
      <p:sp>
        <p:nvSpPr>
          <p:cNvPr id="110601" name="Text Box 7"/>
          <p:cNvSpPr txBox="1"/>
          <p:nvPr/>
        </p:nvSpPr>
        <p:spPr>
          <a:xfrm>
            <a:off x="649288" y="4733925"/>
            <a:ext cx="3531736" cy="461665"/>
          </a:xfrm>
          <a:prstGeom prst="rect">
            <a:avLst/>
          </a:prstGeom>
          <a:noFill/>
          <a:ln w="9525">
            <a:noFill/>
          </a:ln>
        </p:spPr>
        <p:txBody>
          <a:bodyPr wrap="none" anchor="t">
            <a:spAutoFit/>
          </a:bodyPr>
          <a:lstStyle/>
          <a:p>
            <a:pPr lvl="0" indent="0" eaLnBrk="0" hangingPunct="0"/>
            <a:r>
              <a:rPr lang="en-US" altLang="zh-CN" sz="2400" dirty="0">
                <a:latin typeface="Lucida Console" panose="020B0609040504020204" pitchFamily="49" charset="0"/>
                <a:ea typeface="宋体" panose="02010600030101010101" pitchFamily="2" charset="-122"/>
              </a:rPr>
              <a:t>ori $s0, $s0, 2304</a:t>
            </a:r>
            <a:endParaRPr lang="en-AU" altLang="zh-CN" sz="2400" dirty="0">
              <a:latin typeface="Lucida Console" panose="020B0609040504020204" pitchFamily="49" charset="0"/>
              <a:ea typeface="宋体" panose="02010600030101010101" pitchFamily="2" charset="-122"/>
            </a:endParaRPr>
          </a:p>
        </p:txBody>
      </p:sp>
      <p:sp>
        <p:nvSpPr>
          <p:cNvPr id="110602" name="Text Box 8"/>
          <p:cNvSpPr txBox="1"/>
          <p:nvPr/>
        </p:nvSpPr>
        <p:spPr>
          <a:xfrm rot="5400000">
            <a:off x="5754688" y="3017838"/>
            <a:ext cx="64071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chemeClr val="folHlink"/>
                </a:solidFill>
                <a:latin typeface="Arial" panose="020B0604020202020204" pitchFamily="34" charset="0"/>
                <a:ea typeface="宋体" panose="02010600030101010101" pitchFamily="2" charset="-122"/>
              </a:rPr>
              <a:t>§2.10 MIPS Addressing for 32-Bit Immediates and Addresses</a:t>
            </a:r>
          </a:p>
        </p:txBody>
      </p:sp>
      <p:sp>
        <p:nvSpPr>
          <p:cNvPr id="12" name="Text Box 5"/>
          <p:cNvSpPr txBox="1">
            <a:spLocks noChangeArrowheads="1"/>
          </p:cNvSpPr>
          <p:nvPr/>
        </p:nvSpPr>
        <p:spPr bwMode="auto">
          <a:xfrm>
            <a:off x="571500" y="2784475"/>
            <a:ext cx="4078288" cy="460375"/>
          </a:xfrm>
          <a:prstGeom prst="rect">
            <a:avLst/>
          </a:prstGeom>
          <a:noFill/>
          <a:ln w="9525">
            <a:noFill/>
            <a:miter lim="800000"/>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加载</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61</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2</a:t>
            </a:r>
            <a:r>
              <a:rPr kumimoji="0" lang="en-US" altLang="zh-CN" sz="2400" b="0" i="0" u="none" strike="noStrike" kern="1200" cap="none" spc="0" normalizeH="0" baseline="30000" noProof="0" dirty="0" smtClean="0">
                <a:ln>
                  <a:noFill/>
                </a:ln>
                <a:solidFill>
                  <a:schemeClr val="tx1"/>
                </a:solidFill>
                <a:effectLst/>
                <a:uLnTx/>
                <a:uFillTx/>
                <a:latin typeface="+mn-ea"/>
                <a:ea typeface="+mn-ea"/>
                <a:cs typeface="+mn-cs"/>
              </a:rPr>
              <a:t>16</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+2304 = 4000000</a:t>
            </a:r>
            <a:endParaRPr kumimoji="0" lang="en-AU" altLang="zh-CN" sz="24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110607" name="矩形 15"/>
          <p:cNvSpPr/>
          <p:nvPr/>
        </p:nvSpPr>
        <p:spPr>
          <a:xfrm>
            <a:off x="6084168" y="226725"/>
            <a:ext cx="1796937" cy="529061"/>
          </a:xfrm>
          <a:prstGeom prst="rect">
            <a:avLst/>
          </a:prstGeom>
          <a:solidFill>
            <a:schemeClr val="accent1"/>
          </a:solidFill>
          <a:ln w="9525" cap="flat" cmpd="sng">
            <a:solidFill>
              <a:schemeClr val="tx1"/>
            </a:solidFill>
            <a:prstDash val="solid"/>
            <a:round/>
            <a:headEnd type="none" w="med" len="med"/>
            <a:tailEnd type="none" w="med" len="med"/>
          </a:ln>
        </p:spPr>
        <p:txBody>
          <a:bodyPr anchor="t"/>
          <a:lstStyle/>
          <a:p>
            <a:pPr lvl="0" indent="0" eaLnBrk="0" hangingPunct="0"/>
            <a:r>
              <a:rPr lang="en-US" altLang="zh-CN" sz="2800" dirty="0">
                <a:latin typeface="Arial" panose="020B0604020202020204" pitchFamily="34" charset="0"/>
                <a:ea typeface="Arial" panose="020B0604020202020204" pitchFamily="34" charset="0"/>
              </a:rPr>
              <a:t>P75</a:t>
            </a:r>
            <a:r>
              <a:rPr lang="zh-CN" altLang="en-US" sz="2800" dirty="0">
                <a:latin typeface="Arial" panose="020B0604020202020204" pitchFamily="34" charset="0"/>
                <a:ea typeface="Arial" panose="020B0604020202020204" pitchFamily="34" charset="0"/>
              </a:rPr>
              <a:t>例题</a:t>
            </a:r>
          </a:p>
        </p:txBody>
      </p:sp>
      <p:sp>
        <p:nvSpPr>
          <p:cNvPr id="14" name="矩形 15"/>
          <p:cNvSpPr/>
          <p:nvPr/>
        </p:nvSpPr>
        <p:spPr>
          <a:xfrm>
            <a:off x="4963801" y="2157713"/>
            <a:ext cx="3744416" cy="515812"/>
          </a:xfrm>
          <a:prstGeom prst="rect">
            <a:avLst/>
          </a:prstGeom>
          <a:solidFill>
            <a:schemeClr val="accent1"/>
          </a:solidFill>
          <a:ln w="9525" cap="flat" cmpd="sng">
            <a:solidFill>
              <a:schemeClr val="tx1"/>
            </a:solidFill>
            <a:prstDash val="solid"/>
            <a:round/>
            <a:headEnd type="none" w="med" len="med"/>
            <a:tailEnd type="none" w="med" len="med"/>
          </a:ln>
        </p:spPr>
        <p:txBody>
          <a:bodyPr anchor="t"/>
          <a:lstStyle/>
          <a:p>
            <a:pPr lvl="0" indent="0" eaLnBrk="0" hangingPunct="0"/>
            <a:r>
              <a:rPr lang="en-US" altLang="zh-CN" sz="2800" dirty="0" smtClean="0">
                <a:solidFill>
                  <a:srgbClr val="BD6D03"/>
                </a:solidFill>
                <a:latin typeface="Arial" panose="020B0604020202020204" pitchFamily="34" charset="0"/>
                <a:ea typeface="Arial" panose="020B0604020202020204" pitchFamily="34" charset="0"/>
              </a:rPr>
              <a:t>Load upper immediate</a:t>
            </a:r>
            <a:endParaRPr lang="zh-CN" altLang="en-US" sz="2800" dirty="0">
              <a:solidFill>
                <a:srgbClr val="BD6D03"/>
              </a:solidFill>
              <a:latin typeface="Arial" panose="020B0604020202020204" pitchFamily="34" charset="0"/>
              <a:ea typeface="Arial" panose="020B0604020202020204" pitchFamily="34" charset="0"/>
            </a:endParaRPr>
          </a:p>
        </p:txBody>
      </p:sp>
      <p:sp>
        <p:nvSpPr>
          <p:cNvPr id="3" name="任意多边形 2"/>
          <p:cNvSpPr/>
          <p:nvPr/>
        </p:nvSpPr>
        <p:spPr bwMode="auto">
          <a:xfrm>
            <a:off x="1633461" y="2391172"/>
            <a:ext cx="3330340" cy="424018"/>
          </a:xfrm>
          <a:custGeom>
            <a:avLst/>
            <a:gdLst>
              <a:gd name="connsiteX0" fmla="*/ 3380328 w 3380328"/>
              <a:gd name="connsiteY0" fmla="*/ 0 h 349392"/>
              <a:gd name="connsiteX1" fmla="*/ 2373460 w 3380328"/>
              <a:gd name="connsiteY1" fmla="*/ 267128 h 349392"/>
              <a:gd name="connsiteX2" fmla="*/ 1356319 w 3380328"/>
              <a:gd name="connsiteY2" fmla="*/ 349321 h 349392"/>
              <a:gd name="connsiteX3" fmla="*/ 164517 w 3380328"/>
              <a:gd name="connsiteY3" fmla="*/ 277402 h 349392"/>
              <a:gd name="connsiteX4" fmla="*/ 10404 w 3380328"/>
              <a:gd name="connsiteY4" fmla="*/ 82193 h 349392"/>
              <a:gd name="connsiteX5" fmla="*/ 10404 w 3380328"/>
              <a:gd name="connsiteY5" fmla="*/ 82193 h 349392"/>
              <a:gd name="connsiteX6" fmla="*/ 41227 w 3380328"/>
              <a:gd name="connsiteY6" fmla="*/ 51371 h 34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0328" h="349392">
                <a:moveTo>
                  <a:pt x="3380328" y="0"/>
                </a:moveTo>
                <a:cubicBezTo>
                  <a:pt x="3045561" y="104454"/>
                  <a:pt x="2710795" y="208908"/>
                  <a:pt x="2373460" y="267128"/>
                </a:cubicBezTo>
                <a:cubicBezTo>
                  <a:pt x="2036125" y="325348"/>
                  <a:pt x="1724476" y="347609"/>
                  <a:pt x="1356319" y="349321"/>
                </a:cubicBezTo>
                <a:cubicBezTo>
                  <a:pt x="988162" y="351033"/>
                  <a:pt x="388836" y="321923"/>
                  <a:pt x="164517" y="277402"/>
                </a:cubicBezTo>
                <a:cubicBezTo>
                  <a:pt x="-59802" y="232881"/>
                  <a:pt x="10404" y="82193"/>
                  <a:pt x="10404" y="82193"/>
                </a:cubicBezTo>
                <a:lnTo>
                  <a:pt x="10404" y="82193"/>
                </a:lnTo>
                <a:lnTo>
                  <a:pt x="41227" y="51371"/>
                </a:lnTo>
              </a:path>
            </a:pathLst>
          </a:custGeom>
          <a:no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64</a:t>
            </a:fld>
            <a:endParaRPr lang="en-AU" altLang="zh-CN" sz="1400" b="1" dirty="0">
              <a:ea typeface="宋体" panose="02010600030101010101" pitchFamily="2" charset="-122"/>
            </a:endParaRPr>
          </a:p>
        </p:txBody>
      </p:sp>
      <p:sp>
        <p:nvSpPr>
          <p:cNvPr id="112642" name="Rectangle 2"/>
          <p:cNvSpPr>
            <a:spLocks noGrp="1"/>
          </p:cNvSpPr>
          <p:nvPr>
            <p:ph type="title"/>
          </p:nvPr>
        </p:nvSpPr>
        <p:spPr>
          <a:xfrm>
            <a:off x="535782" y="142435"/>
            <a:ext cx="8259762" cy="769937"/>
          </a:xfrm>
          <a:ln/>
        </p:spPr>
        <p:txBody>
          <a:bodyPr wrap="square" lIns="91440" tIns="45720" rIns="91440" bIns="45720" anchor="b">
            <a:spAutoFit/>
          </a:bodyPr>
          <a:lstStyle/>
          <a:p>
            <a:pPr eaLnBrk="1" hangingPunct="1"/>
            <a:r>
              <a:rPr lang="en-US" altLang="zh-CN" dirty="0" smtClean="0">
                <a:ea typeface="宋体" panose="02010600030101010101" pitchFamily="2" charset="-122"/>
              </a:rPr>
              <a:t>2.10.2</a:t>
            </a:r>
            <a:r>
              <a:rPr lang="zh-CN" altLang="en-US" dirty="0" smtClean="0">
                <a:ea typeface="宋体" panose="02010600030101010101" pitchFamily="2" charset="-122"/>
              </a:rPr>
              <a:t>分支和跳转中的</a:t>
            </a:r>
            <a:r>
              <a:rPr lang="zh-CN" altLang="en-US" dirty="0">
                <a:ea typeface="宋体" panose="02010600030101010101" pitchFamily="2" charset="-122"/>
              </a:rPr>
              <a:t>寻</a:t>
            </a:r>
            <a:r>
              <a:rPr lang="zh-CN" altLang="en-US" dirty="0" smtClean="0">
                <a:ea typeface="宋体" panose="02010600030101010101" pitchFamily="2" charset="-122"/>
              </a:rPr>
              <a:t>址</a:t>
            </a:r>
            <a:endParaRPr lang="en-AU" altLang="zh-CN" dirty="0">
              <a:ea typeface="宋体" panose="02010600030101010101" pitchFamily="2" charset="-122"/>
            </a:endParaRPr>
          </a:p>
        </p:txBody>
      </p:sp>
      <p:sp>
        <p:nvSpPr>
          <p:cNvPr id="112643" name="Rectangle 3"/>
          <p:cNvSpPr>
            <a:spLocks noGrp="1"/>
          </p:cNvSpPr>
          <p:nvPr>
            <p:ph idx="1"/>
          </p:nvPr>
        </p:nvSpPr>
        <p:spPr>
          <a:xfrm>
            <a:off x="684213" y="1125538"/>
            <a:ext cx="8270875" cy="5018087"/>
          </a:xfrm>
          <a:ln/>
        </p:spPr>
        <p:txBody>
          <a:bodyPr wrap="square" lIns="91440" tIns="45720" rIns="91440" bIns="45720" anchor="t"/>
          <a:lstStyle/>
          <a:p>
            <a:pPr eaLnBrk="1" hangingPunct="1">
              <a:lnSpc>
                <a:spcPct val="90000"/>
              </a:lnSpc>
              <a:buClr>
                <a:schemeClr val="tx2"/>
              </a:buClr>
            </a:pPr>
            <a:r>
              <a:rPr lang="zh-CN" altLang="en-US" sz="2800" b="1" dirty="0"/>
              <a:t>分支指令说明</a:t>
            </a:r>
            <a:endParaRPr lang="en-US" altLang="zh-CN" sz="2800" b="1" dirty="0"/>
          </a:p>
          <a:p>
            <a:pPr marL="800100" lvl="1" indent="-342900" eaLnBrk="1" hangingPunct="1">
              <a:lnSpc>
                <a:spcPct val="90000"/>
              </a:lnSpc>
              <a:buChar char="l"/>
            </a:pPr>
            <a:r>
              <a:rPr lang="zh-CN" altLang="en-US" dirty="0">
                <a:ea typeface="Arial" panose="020B0604020202020204" pitchFamily="34" charset="0"/>
              </a:rPr>
              <a:t>操作码，两个寄存器，目标地址</a:t>
            </a:r>
            <a:endParaRPr lang="en-US" altLang="zh-CN" dirty="0"/>
          </a:p>
          <a:p>
            <a:pPr marL="800100" lvl="1" indent="-342900" eaLnBrk="1" hangingPunct="1">
              <a:lnSpc>
                <a:spcPct val="90000"/>
              </a:lnSpc>
              <a:buNone/>
            </a:pPr>
            <a:endParaRPr lang="en-US" altLang="zh-CN" dirty="0"/>
          </a:p>
          <a:p>
            <a:pPr marL="800100" lvl="1" indent="-342900" eaLnBrk="1" hangingPunct="1">
              <a:lnSpc>
                <a:spcPct val="90000"/>
              </a:lnSpc>
              <a:buNone/>
            </a:pPr>
            <a:endParaRPr lang="en-US" altLang="zh-CN" dirty="0"/>
          </a:p>
          <a:p>
            <a:pPr marL="800100" lvl="1" indent="-342900" eaLnBrk="1" hangingPunct="1">
              <a:lnSpc>
                <a:spcPct val="90000"/>
              </a:lnSpc>
              <a:buNone/>
            </a:pPr>
            <a:endParaRPr lang="zh-CN" altLang="en-US" dirty="0">
              <a:ea typeface="Arial" panose="020B0604020202020204" pitchFamily="34" charset="0"/>
            </a:endParaRPr>
          </a:p>
          <a:p>
            <a:pPr marL="800100" lvl="1" indent="-342900" eaLnBrk="1" hangingPunct="1">
              <a:lnSpc>
                <a:spcPct val="90000"/>
              </a:lnSpc>
              <a:buClr>
                <a:schemeClr val="tx2"/>
              </a:buClr>
            </a:pPr>
            <a:r>
              <a:rPr lang="zh-CN" altLang="en-US" b="1" dirty="0">
                <a:ea typeface="Arial" panose="020B0604020202020204" pitchFamily="34" charset="0"/>
              </a:rPr>
              <a:t>大多数分支指令的目标地址离跳出的位置较近</a:t>
            </a:r>
          </a:p>
          <a:p>
            <a:pPr marL="800100" lvl="1" indent="-342900" eaLnBrk="1" hangingPunct="1">
              <a:lnSpc>
                <a:spcPct val="90000"/>
              </a:lnSpc>
              <a:buChar char="l"/>
            </a:pPr>
            <a:r>
              <a:rPr lang="zh-CN" altLang="en-US" dirty="0">
                <a:ea typeface="Arial" panose="020B0604020202020204" pitchFamily="34" charset="0"/>
              </a:rPr>
              <a:t>向前或向后</a:t>
            </a:r>
            <a:endParaRPr lang="en-US" altLang="zh-CN" dirty="0"/>
          </a:p>
          <a:p>
            <a:pPr marL="800100" lvl="1" indent="-342900" eaLnBrk="1" hangingPunct="1">
              <a:lnSpc>
                <a:spcPct val="90000"/>
              </a:lnSpc>
              <a:buChar char="l"/>
            </a:pPr>
            <a:r>
              <a:rPr lang="en-US" altLang="zh-CN" dirty="0"/>
              <a:t>PC</a:t>
            </a:r>
            <a:r>
              <a:rPr lang="zh-CN" altLang="en-US" dirty="0">
                <a:ea typeface="Arial" panose="020B0604020202020204" pitchFamily="34" charset="0"/>
              </a:rPr>
              <a:t>相对寻址</a:t>
            </a:r>
            <a:endParaRPr lang="en-US" altLang="zh-CN" dirty="0"/>
          </a:p>
          <a:p>
            <a:pPr marL="1200150" lvl="2" indent="-342900">
              <a:lnSpc>
                <a:spcPct val="90000"/>
              </a:lnSpc>
              <a:buClr>
                <a:srgbClr val="7030A0"/>
              </a:buClr>
              <a:buChar char="u"/>
            </a:pPr>
            <a:r>
              <a:rPr lang="zh-CN" altLang="en-US" dirty="0">
                <a:ea typeface="Arial" panose="020B0604020202020204" pitchFamily="34" charset="0"/>
              </a:rPr>
              <a:t>目标地址 </a:t>
            </a:r>
            <a:r>
              <a:rPr lang="en-US" altLang="zh-CN" dirty="0"/>
              <a:t>= PC + offset × 4</a:t>
            </a:r>
          </a:p>
          <a:p>
            <a:pPr marL="1200150" lvl="2" indent="-342900">
              <a:lnSpc>
                <a:spcPct val="90000"/>
              </a:lnSpc>
              <a:buClr>
                <a:srgbClr val="7030A0"/>
              </a:buClr>
              <a:buChar char="u"/>
            </a:pPr>
            <a:r>
              <a:rPr lang="zh-CN" altLang="en-US" dirty="0">
                <a:ea typeface="Arial" panose="020B0604020202020204" pitchFamily="34" charset="0"/>
              </a:rPr>
              <a:t>此时</a:t>
            </a:r>
            <a:r>
              <a:rPr lang="en-US" altLang="zh-CN" dirty="0"/>
              <a:t>PC</a:t>
            </a:r>
            <a:r>
              <a:rPr lang="zh-CN" altLang="en-US" dirty="0">
                <a:ea typeface="Arial" panose="020B0604020202020204" pitchFamily="34" charset="0"/>
              </a:rPr>
              <a:t>的增加量是</a:t>
            </a:r>
            <a:r>
              <a:rPr lang="en-US" altLang="zh-CN" dirty="0"/>
              <a:t>4</a:t>
            </a:r>
            <a:r>
              <a:rPr lang="zh-CN" altLang="en-US" dirty="0">
                <a:ea typeface="Arial" panose="020B0604020202020204" pitchFamily="34" charset="0"/>
              </a:rPr>
              <a:t>的倍数</a:t>
            </a:r>
            <a:endParaRPr lang="en-US" altLang="zh-CN" dirty="0"/>
          </a:p>
        </p:txBody>
      </p:sp>
      <p:sp>
        <p:nvSpPr>
          <p:cNvPr id="112644" name="Text Box 5"/>
          <p:cNvSpPr txBox="1"/>
          <p:nvPr/>
        </p:nvSpPr>
        <p:spPr>
          <a:xfrm>
            <a:off x="1230313" y="2370138"/>
            <a:ext cx="1296987" cy="461962"/>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Arial" panose="020B0604020202020204" pitchFamily="34" charset="0"/>
                <a:ea typeface="宋体" panose="02010600030101010101" pitchFamily="2" charset="-122"/>
              </a:rPr>
              <a:t>op</a:t>
            </a:r>
            <a:endParaRPr lang="en-AU" altLang="zh-CN" sz="2400" b="1" dirty="0">
              <a:latin typeface="Arial" panose="020B0604020202020204" pitchFamily="34" charset="0"/>
              <a:ea typeface="宋体" panose="02010600030101010101" pitchFamily="2" charset="-122"/>
            </a:endParaRPr>
          </a:p>
        </p:txBody>
      </p:sp>
      <p:sp>
        <p:nvSpPr>
          <p:cNvPr id="112645" name="Text Box 6"/>
          <p:cNvSpPr txBox="1"/>
          <p:nvPr/>
        </p:nvSpPr>
        <p:spPr>
          <a:xfrm>
            <a:off x="2527300" y="2370138"/>
            <a:ext cx="1079500" cy="461962"/>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Arial" panose="020B0604020202020204" pitchFamily="34" charset="0"/>
                <a:ea typeface="宋体" panose="02010600030101010101" pitchFamily="2" charset="-122"/>
              </a:rPr>
              <a:t>rs</a:t>
            </a:r>
            <a:endParaRPr lang="en-AU" altLang="zh-CN" sz="2400" b="1" dirty="0">
              <a:latin typeface="Arial" panose="020B0604020202020204" pitchFamily="34" charset="0"/>
              <a:ea typeface="宋体" panose="02010600030101010101" pitchFamily="2" charset="-122"/>
            </a:endParaRPr>
          </a:p>
        </p:txBody>
      </p:sp>
      <p:sp>
        <p:nvSpPr>
          <p:cNvPr id="112646" name="Text Box 7"/>
          <p:cNvSpPr txBox="1"/>
          <p:nvPr/>
        </p:nvSpPr>
        <p:spPr>
          <a:xfrm>
            <a:off x="3606800" y="2370138"/>
            <a:ext cx="1079500" cy="461962"/>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Arial" panose="020B0604020202020204" pitchFamily="34" charset="0"/>
                <a:ea typeface="宋体" panose="02010600030101010101" pitchFamily="2" charset="-122"/>
              </a:rPr>
              <a:t>rt</a:t>
            </a:r>
            <a:endParaRPr lang="en-AU" altLang="zh-CN" sz="2400" b="1" dirty="0">
              <a:latin typeface="Arial" panose="020B0604020202020204" pitchFamily="34" charset="0"/>
              <a:ea typeface="宋体" panose="02010600030101010101" pitchFamily="2" charset="-122"/>
            </a:endParaRPr>
          </a:p>
        </p:txBody>
      </p:sp>
      <p:sp>
        <p:nvSpPr>
          <p:cNvPr id="112647" name="Text Box 8"/>
          <p:cNvSpPr txBox="1"/>
          <p:nvPr/>
        </p:nvSpPr>
        <p:spPr>
          <a:xfrm>
            <a:off x="4686300" y="2370138"/>
            <a:ext cx="3457575" cy="461962"/>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Arial" panose="020B0604020202020204" pitchFamily="34" charset="0"/>
                <a:ea typeface="宋体" panose="02010600030101010101" pitchFamily="2" charset="-122"/>
              </a:rPr>
              <a:t>constant or address</a:t>
            </a:r>
            <a:endParaRPr lang="en-AU" altLang="zh-CN" sz="2400" b="1" dirty="0">
              <a:latin typeface="Arial" panose="020B0604020202020204" pitchFamily="34" charset="0"/>
              <a:ea typeface="宋体" panose="02010600030101010101" pitchFamily="2" charset="-122"/>
            </a:endParaRPr>
          </a:p>
        </p:txBody>
      </p:sp>
      <p:sp>
        <p:nvSpPr>
          <p:cNvPr id="112648" name="Text Box 9"/>
          <p:cNvSpPr txBox="1"/>
          <p:nvPr/>
        </p:nvSpPr>
        <p:spPr>
          <a:xfrm>
            <a:off x="1520825" y="2806700"/>
            <a:ext cx="787400" cy="369888"/>
          </a:xfrm>
          <a:prstGeom prst="rect">
            <a:avLst/>
          </a:prstGeom>
          <a:noFill/>
          <a:ln w="9525">
            <a:noFill/>
          </a:ln>
        </p:spPr>
        <p:txBody>
          <a:bodyPr wrap="none" anchor="t">
            <a:spAutoFit/>
          </a:bodyPr>
          <a:lstStyle/>
          <a:p>
            <a:pPr lvl="0" indent="0" algn="ctr" eaLnBrk="0" hangingPunct="0"/>
            <a:r>
              <a:rPr lang="en-US" altLang="zh-CN" b="1" dirty="0">
                <a:latin typeface="Arial" panose="020B0604020202020204" pitchFamily="34" charset="0"/>
                <a:ea typeface="宋体" panose="02010600030101010101" pitchFamily="2" charset="-122"/>
              </a:rPr>
              <a:t>6 bits</a:t>
            </a:r>
            <a:endParaRPr lang="en-AU" altLang="zh-CN" b="1" dirty="0">
              <a:latin typeface="Arial" panose="020B0604020202020204" pitchFamily="34" charset="0"/>
              <a:ea typeface="宋体" panose="02010600030101010101" pitchFamily="2" charset="-122"/>
            </a:endParaRPr>
          </a:p>
        </p:txBody>
      </p:sp>
      <p:sp>
        <p:nvSpPr>
          <p:cNvPr id="112649" name="Text Box 10"/>
          <p:cNvSpPr txBox="1"/>
          <p:nvPr/>
        </p:nvSpPr>
        <p:spPr>
          <a:xfrm>
            <a:off x="2744788" y="2806700"/>
            <a:ext cx="787400" cy="369888"/>
          </a:xfrm>
          <a:prstGeom prst="rect">
            <a:avLst/>
          </a:prstGeom>
          <a:noFill/>
          <a:ln w="9525">
            <a:noFill/>
          </a:ln>
        </p:spPr>
        <p:txBody>
          <a:bodyPr wrap="none" anchor="t">
            <a:spAutoFit/>
          </a:bodyPr>
          <a:lstStyle/>
          <a:p>
            <a:pPr lvl="0" indent="0" algn="ctr" eaLnBrk="0" hangingPunct="0"/>
            <a:r>
              <a:rPr lang="en-US" altLang="zh-CN" b="1" dirty="0">
                <a:latin typeface="Arial" panose="020B0604020202020204" pitchFamily="34" charset="0"/>
                <a:ea typeface="宋体" panose="02010600030101010101" pitchFamily="2" charset="-122"/>
              </a:rPr>
              <a:t>5 bits</a:t>
            </a:r>
            <a:endParaRPr lang="en-AU" altLang="zh-CN" b="1" dirty="0">
              <a:latin typeface="Arial" panose="020B0604020202020204" pitchFamily="34" charset="0"/>
              <a:ea typeface="宋体" panose="02010600030101010101" pitchFamily="2" charset="-122"/>
            </a:endParaRPr>
          </a:p>
        </p:txBody>
      </p:sp>
      <p:sp>
        <p:nvSpPr>
          <p:cNvPr id="112650" name="Text Box 11"/>
          <p:cNvSpPr txBox="1"/>
          <p:nvPr/>
        </p:nvSpPr>
        <p:spPr>
          <a:xfrm>
            <a:off x="3825875" y="2806700"/>
            <a:ext cx="787400" cy="369888"/>
          </a:xfrm>
          <a:prstGeom prst="rect">
            <a:avLst/>
          </a:prstGeom>
          <a:noFill/>
          <a:ln w="9525">
            <a:noFill/>
          </a:ln>
        </p:spPr>
        <p:txBody>
          <a:bodyPr wrap="none" anchor="t">
            <a:spAutoFit/>
          </a:bodyPr>
          <a:lstStyle/>
          <a:p>
            <a:pPr lvl="0" indent="0" algn="ctr" eaLnBrk="0" hangingPunct="0"/>
            <a:r>
              <a:rPr lang="en-US" altLang="zh-CN" b="1" dirty="0">
                <a:latin typeface="Arial" panose="020B0604020202020204" pitchFamily="34" charset="0"/>
                <a:ea typeface="宋体" panose="02010600030101010101" pitchFamily="2" charset="-122"/>
              </a:rPr>
              <a:t>5 bits</a:t>
            </a:r>
            <a:endParaRPr lang="en-AU" altLang="zh-CN" b="1" dirty="0">
              <a:latin typeface="Arial" panose="020B0604020202020204" pitchFamily="34" charset="0"/>
              <a:ea typeface="宋体" panose="02010600030101010101" pitchFamily="2" charset="-122"/>
            </a:endParaRPr>
          </a:p>
        </p:txBody>
      </p:sp>
      <p:sp>
        <p:nvSpPr>
          <p:cNvPr id="112651" name="Text Box 12"/>
          <p:cNvSpPr txBox="1"/>
          <p:nvPr/>
        </p:nvSpPr>
        <p:spPr>
          <a:xfrm>
            <a:off x="6073775" y="2806700"/>
            <a:ext cx="915988" cy="369888"/>
          </a:xfrm>
          <a:prstGeom prst="rect">
            <a:avLst/>
          </a:prstGeom>
          <a:noFill/>
          <a:ln w="9525">
            <a:noFill/>
          </a:ln>
        </p:spPr>
        <p:txBody>
          <a:bodyPr wrap="none" anchor="t">
            <a:spAutoFit/>
          </a:bodyPr>
          <a:lstStyle/>
          <a:p>
            <a:pPr lvl="0" indent="0" algn="ctr" eaLnBrk="0" hangingPunct="0"/>
            <a:r>
              <a:rPr lang="en-US" altLang="zh-CN" b="1" dirty="0">
                <a:solidFill>
                  <a:srgbClr val="FF0000"/>
                </a:solidFill>
                <a:latin typeface="Arial" panose="020B0604020202020204" pitchFamily="34" charset="0"/>
                <a:ea typeface="宋体" panose="02010600030101010101" pitchFamily="2" charset="-122"/>
              </a:rPr>
              <a:t>16 bits</a:t>
            </a:r>
            <a:endParaRPr lang="en-AU" altLang="zh-CN"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65</a:t>
            </a:fld>
            <a:endParaRPr lang="en-AU" altLang="zh-CN" sz="1400" b="1" dirty="0">
              <a:ea typeface="宋体" panose="02010600030101010101" pitchFamily="2" charset="-122"/>
            </a:endParaRPr>
          </a:p>
        </p:txBody>
      </p:sp>
      <p:sp>
        <p:nvSpPr>
          <p:cNvPr id="114690" name="Rectangle 2"/>
          <p:cNvSpPr>
            <a:spLocks noGrp="1"/>
          </p:cNvSpPr>
          <p:nvPr>
            <p:ph type="title"/>
          </p:nvPr>
        </p:nvSpPr>
        <p:spPr>
          <a:xfrm>
            <a:off x="684213" y="138113"/>
            <a:ext cx="8259762" cy="769937"/>
          </a:xfrm>
          <a:ln/>
        </p:spPr>
        <p:txBody>
          <a:bodyPr wrap="square" lIns="91440" tIns="45720" rIns="91440" bIns="45720" anchor="b">
            <a:spAutoFit/>
          </a:bodyPr>
          <a:lstStyle/>
          <a:p>
            <a:pPr eaLnBrk="1" hangingPunct="1"/>
            <a:r>
              <a:rPr lang="zh-CN" altLang="en-US" dirty="0">
                <a:ea typeface="宋体" panose="02010600030101010101" pitchFamily="2" charset="-122"/>
              </a:rPr>
              <a:t>跳转地址</a:t>
            </a:r>
            <a:endParaRPr lang="en-AU" altLang="zh-CN" dirty="0">
              <a:ea typeface="宋体" panose="02010600030101010101" pitchFamily="2" charset="-122"/>
            </a:endParaRPr>
          </a:p>
        </p:txBody>
      </p:sp>
      <p:sp>
        <p:nvSpPr>
          <p:cNvPr id="114691" name="Rectangle 3"/>
          <p:cNvSpPr>
            <a:spLocks noGrp="1"/>
          </p:cNvSpPr>
          <p:nvPr>
            <p:ph idx="1"/>
          </p:nvPr>
        </p:nvSpPr>
        <p:spPr>
          <a:xfrm>
            <a:off x="684213" y="1125538"/>
            <a:ext cx="8270875" cy="1517650"/>
          </a:xfrm>
          <a:ln/>
        </p:spPr>
        <p:txBody>
          <a:bodyPr wrap="square" lIns="91440" tIns="45720" rIns="91440" bIns="45720" anchor="t"/>
          <a:lstStyle/>
          <a:p>
            <a:pPr eaLnBrk="1" hangingPunct="1">
              <a:lnSpc>
                <a:spcPct val="90000"/>
              </a:lnSpc>
              <a:buClr>
                <a:schemeClr val="tx2"/>
              </a:buClr>
            </a:pPr>
            <a:r>
              <a:rPr lang="zh-CN" altLang="en-US" sz="2800" b="1" dirty="0"/>
              <a:t>跳转（</a:t>
            </a:r>
            <a:r>
              <a:rPr lang="en-US" altLang="zh-CN" sz="2800" b="1" dirty="0"/>
              <a:t>j</a:t>
            </a:r>
            <a:r>
              <a:rPr lang="zh-CN" altLang="en-US" sz="2800" b="1" dirty="0"/>
              <a:t>和</a:t>
            </a:r>
            <a:r>
              <a:rPr lang="en-US" altLang="zh-CN" sz="2800" b="1" dirty="0"/>
              <a:t>jal</a:t>
            </a:r>
            <a:r>
              <a:rPr lang="zh-CN" altLang="en-US" sz="2800" b="1" dirty="0"/>
              <a:t>）的目标地址可以在代码段的任何位置</a:t>
            </a:r>
            <a:endParaRPr lang="en-US" altLang="zh-CN" sz="2800" b="1" dirty="0"/>
          </a:p>
          <a:p>
            <a:pPr marL="800100" lvl="1" indent="-342900" eaLnBrk="1" hangingPunct="1">
              <a:lnSpc>
                <a:spcPct val="90000"/>
              </a:lnSpc>
              <a:buChar char="l"/>
            </a:pPr>
            <a:r>
              <a:rPr lang="zh-CN" altLang="en-US" dirty="0">
                <a:ea typeface="Arial" panose="020B0604020202020204" pitchFamily="34" charset="0"/>
              </a:rPr>
              <a:t>指令除</a:t>
            </a:r>
            <a:r>
              <a:rPr lang="en-US" altLang="zh-CN" dirty="0"/>
              <a:t>op</a:t>
            </a:r>
            <a:r>
              <a:rPr lang="zh-CN" altLang="en-US" dirty="0">
                <a:ea typeface="Arial" panose="020B0604020202020204" pitchFamily="34" charset="0"/>
              </a:rPr>
              <a:t>外，指令其它字段都是地址</a:t>
            </a:r>
            <a:endParaRPr lang="en-AU" altLang="zh-CN" dirty="0"/>
          </a:p>
        </p:txBody>
      </p:sp>
      <p:grpSp>
        <p:nvGrpSpPr>
          <p:cNvPr id="114692" name="Group 4"/>
          <p:cNvGrpSpPr/>
          <p:nvPr/>
        </p:nvGrpSpPr>
        <p:grpSpPr>
          <a:xfrm>
            <a:off x="1403350" y="2857500"/>
            <a:ext cx="6913563" cy="806450"/>
            <a:chOff x="884" y="2356"/>
            <a:chExt cx="4355" cy="508"/>
          </a:xfrm>
        </p:grpSpPr>
        <p:sp>
          <p:nvSpPr>
            <p:cNvPr id="114693" name="Text Box 5"/>
            <p:cNvSpPr txBox="1"/>
            <p:nvPr/>
          </p:nvSpPr>
          <p:spPr>
            <a:xfrm>
              <a:off x="884" y="2356"/>
              <a:ext cx="817"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Arial" panose="020B0604020202020204" pitchFamily="34" charset="0"/>
                  <a:ea typeface="宋体" panose="02010600030101010101" pitchFamily="2" charset="-122"/>
                </a:rPr>
                <a:t>op</a:t>
              </a:r>
              <a:endParaRPr lang="en-AU" altLang="zh-CN" sz="2400" b="1" dirty="0">
                <a:latin typeface="Arial" panose="020B0604020202020204" pitchFamily="34" charset="0"/>
                <a:ea typeface="宋体" panose="02010600030101010101" pitchFamily="2" charset="-122"/>
              </a:endParaRPr>
            </a:p>
          </p:txBody>
        </p:sp>
        <p:sp>
          <p:nvSpPr>
            <p:cNvPr id="114694" name="Text Box 6"/>
            <p:cNvSpPr txBox="1"/>
            <p:nvPr/>
          </p:nvSpPr>
          <p:spPr>
            <a:xfrm>
              <a:off x="1701" y="2356"/>
              <a:ext cx="3538"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Arial" panose="020B0604020202020204" pitchFamily="34" charset="0"/>
                  <a:ea typeface="宋体" panose="02010600030101010101" pitchFamily="2" charset="-122"/>
                </a:rPr>
                <a:t>address</a:t>
              </a:r>
              <a:endParaRPr lang="en-AU" altLang="zh-CN" sz="2400" b="1" dirty="0">
                <a:latin typeface="Arial" panose="020B0604020202020204" pitchFamily="34" charset="0"/>
                <a:ea typeface="宋体" panose="02010600030101010101" pitchFamily="2" charset="-122"/>
              </a:endParaRPr>
            </a:p>
          </p:txBody>
        </p:sp>
        <p:sp>
          <p:nvSpPr>
            <p:cNvPr id="114695" name="Text Box 7"/>
            <p:cNvSpPr txBox="1"/>
            <p:nvPr/>
          </p:nvSpPr>
          <p:spPr>
            <a:xfrm>
              <a:off x="1067" y="2631"/>
              <a:ext cx="496" cy="233"/>
            </a:xfrm>
            <a:prstGeom prst="rect">
              <a:avLst/>
            </a:prstGeom>
            <a:noFill/>
            <a:ln w="9525">
              <a:noFill/>
            </a:ln>
          </p:spPr>
          <p:txBody>
            <a:bodyPr wrap="none" anchor="t">
              <a:spAutoFit/>
            </a:bodyPr>
            <a:lstStyle/>
            <a:p>
              <a:pPr lvl="0" indent="0" algn="ctr" eaLnBrk="0" hangingPunct="0"/>
              <a:r>
                <a:rPr lang="en-US" altLang="zh-CN" b="1" dirty="0">
                  <a:latin typeface="Arial" panose="020B0604020202020204" pitchFamily="34" charset="0"/>
                  <a:ea typeface="宋体" panose="02010600030101010101" pitchFamily="2" charset="-122"/>
                </a:rPr>
                <a:t>6 bits</a:t>
              </a:r>
              <a:endParaRPr lang="en-AU" altLang="zh-CN" b="1" dirty="0">
                <a:latin typeface="Arial" panose="020B0604020202020204" pitchFamily="34" charset="0"/>
                <a:ea typeface="宋体" panose="02010600030101010101" pitchFamily="2" charset="-122"/>
              </a:endParaRPr>
            </a:p>
          </p:txBody>
        </p:sp>
        <p:sp>
          <p:nvSpPr>
            <p:cNvPr id="114696" name="Text Box 8"/>
            <p:cNvSpPr txBox="1"/>
            <p:nvPr/>
          </p:nvSpPr>
          <p:spPr>
            <a:xfrm>
              <a:off x="3244" y="2617"/>
              <a:ext cx="577" cy="233"/>
            </a:xfrm>
            <a:prstGeom prst="rect">
              <a:avLst/>
            </a:prstGeom>
            <a:noFill/>
            <a:ln w="9525">
              <a:noFill/>
            </a:ln>
          </p:spPr>
          <p:txBody>
            <a:bodyPr wrap="none" anchor="t">
              <a:spAutoFit/>
            </a:bodyPr>
            <a:lstStyle/>
            <a:p>
              <a:pPr lvl="0" indent="0" algn="ctr" eaLnBrk="0" hangingPunct="0"/>
              <a:r>
                <a:rPr lang="en-US" altLang="zh-CN" b="1" dirty="0">
                  <a:latin typeface="Arial" panose="020B0604020202020204" pitchFamily="34" charset="0"/>
                  <a:ea typeface="宋体" panose="02010600030101010101" pitchFamily="2" charset="-122"/>
                </a:rPr>
                <a:t>26 bits</a:t>
              </a:r>
              <a:endParaRPr lang="en-AU" altLang="zh-CN" b="1" dirty="0">
                <a:latin typeface="Arial" panose="020B0604020202020204" pitchFamily="34" charset="0"/>
                <a:ea typeface="宋体" panose="02010600030101010101" pitchFamily="2" charset="-122"/>
              </a:endParaRPr>
            </a:p>
          </p:txBody>
        </p:sp>
      </p:grpSp>
      <p:sp>
        <p:nvSpPr>
          <p:cNvPr id="114697" name="Rectangle 9"/>
          <p:cNvSpPr/>
          <p:nvPr/>
        </p:nvSpPr>
        <p:spPr>
          <a:xfrm>
            <a:off x="684213" y="4076700"/>
            <a:ext cx="8064500" cy="1682750"/>
          </a:xfrm>
          <a:prstGeom prst="rect">
            <a:avLst/>
          </a:prstGeom>
          <a:noFill/>
          <a:ln w="9525">
            <a:noFill/>
          </a:ln>
        </p:spPr>
        <p:txBody>
          <a:bodyPr anchor="t"/>
          <a:lstStyle/>
          <a:p>
            <a:pPr marL="342900" lvl="0" indent="-342900">
              <a:lnSpc>
                <a:spcPct val="90000"/>
              </a:lnSpc>
              <a:spcBef>
                <a:spcPct val="20000"/>
              </a:spcBef>
              <a:buClr>
                <a:schemeClr val="tx2"/>
              </a:buClr>
              <a:buFont typeface="Wingdings" panose="05000000000000000000" pitchFamily="2" charset="2"/>
              <a:buChar char="n"/>
            </a:pPr>
            <a:r>
              <a:rPr lang="zh-CN" altLang="en-US" sz="2800" b="1" dirty="0">
                <a:latin typeface="Arial" panose="020B0604020202020204" pitchFamily="34" charset="0"/>
                <a:ea typeface="Arial" panose="020B0604020202020204" pitchFamily="34" charset="0"/>
              </a:rPr>
              <a:t>直接跳转到地址</a:t>
            </a:r>
          </a:p>
          <a:p>
            <a:pPr marL="342900" lvl="0" indent="-342900">
              <a:spcBef>
                <a:spcPct val="20000"/>
              </a:spcBef>
              <a:buClr>
                <a:schemeClr val="folHlink"/>
              </a:buClr>
              <a:buSzPct val="60000"/>
            </a:pPr>
            <a:r>
              <a:rPr lang="en-US" altLang="zh-CN" sz="2800" dirty="0">
                <a:latin typeface="Arial" panose="020B0604020202020204" pitchFamily="34" charset="0"/>
                <a:ea typeface="Arial" panose="020B0604020202020204" pitchFamily="34" charset="0"/>
              </a:rPr>
              <a:t>     </a:t>
            </a:r>
            <a:r>
              <a:rPr lang="zh-CN" altLang="en-US" sz="2800" dirty="0">
                <a:latin typeface="Arial" panose="020B0604020202020204" pitchFamily="34" charset="0"/>
                <a:ea typeface="Arial" panose="020B0604020202020204" pitchFamily="34" charset="0"/>
              </a:rPr>
              <a:t>目标地址 </a:t>
            </a:r>
            <a:r>
              <a:rPr lang="en-US" altLang="zh-CN" sz="3200" dirty="0">
                <a:latin typeface="Arial" panose="020B0604020202020204" pitchFamily="34" charset="0"/>
                <a:ea typeface="宋体" panose="02010600030101010101" pitchFamily="2" charset="-122"/>
              </a:rPr>
              <a:t>= </a:t>
            </a:r>
            <a:r>
              <a:rPr lang="en-US" altLang="zh-CN" sz="3200" u="sng" dirty="0">
                <a:solidFill>
                  <a:srgbClr val="0000CC"/>
                </a:solidFill>
                <a:latin typeface="Arial" panose="020B0604020202020204" pitchFamily="34" charset="0"/>
                <a:ea typeface="宋体" panose="02010600030101010101" pitchFamily="2" charset="-122"/>
              </a:rPr>
              <a:t>PC</a:t>
            </a:r>
            <a:r>
              <a:rPr lang="en-US" altLang="zh-CN" sz="3200" u="sng" baseline="-25000" dirty="0">
                <a:solidFill>
                  <a:srgbClr val="0000CC"/>
                </a:solidFill>
                <a:latin typeface="Arial" panose="020B0604020202020204" pitchFamily="34" charset="0"/>
                <a:ea typeface="宋体" panose="02010600030101010101" pitchFamily="2" charset="-122"/>
              </a:rPr>
              <a:t>31…28</a:t>
            </a:r>
            <a:r>
              <a:rPr lang="en-US" altLang="zh-CN" sz="3200" dirty="0">
                <a:latin typeface="Arial" panose="020B0604020202020204" pitchFamily="34" charset="0"/>
                <a:ea typeface="宋体" panose="02010600030101010101" pitchFamily="2" charset="-122"/>
              </a:rPr>
              <a:t> : </a:t>
            </a:r>
            <a:r>
              <a:rPr lang="en-US" altLang="zh-CN" sz="3200" u="sng" dirty="0">
                <a:latin typeface="Arial" panose="020B0604020202020204" pitchFamily="34" charset="0"/>
                <a:ea typeface="宋体" panose="02010600030101010101" pitchFamily="2" charset="-122"/>
              </a:rPr>
              <a:t>(address </a:t>
            </a:r>
            <a:r>
              <a:rPr lang="en-US" altLang="zh-CN" sz="3200" u="sng" dirty="0">
                <a:solidFill>
                  <a:srgbClr val="FF0000"/>
                </a:solidFill>
                <a:latin typeface="Arial" panose="020B0604020202020204" pitchFamily="34" charset="0"/>
                <a:ea typeface="宋体" panose="02010600030101010101" pitchFamily="2" charset="-122"/>
              </a:rPr>
              <a:t>× 4</a:t>
            </a:r>
            <a:r>
              <a:rPr lang="en-US" altLang="zh-CN" sz="3200" u="sng" dirty="0">
                <a:latin typeface="Arial" panose="020B0604020202020204" pitchFamily="34" charset="0"/>
                <a:ea typeface="宋体" panose="02010600030101010101" pitchFamily="2" charset="-122"/>
              </a:rPr>
              <a:t>)</a:t>
            </a:r>
          </a:p>
        </p:txBody>
      </p:sp>
      <p:sp>
        <p:nvSpPr>
          <p:cNvPr id="61447" name="Text Box 14"/>
          <p:cNvSpPr txBox="1">
            <a:spLocks noChangeArrowheads="1"/>
          </p:cNvSpPr>
          <p:nvPr/>
        </p:nvSpPr>
        <p:spPr bwMode="auto">
          <a:xfrm>
            <a:off x="3643313" y="5386388"/>
            <a:ext cx="1152525" cy="40005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4</a:t>
            </a:r>
            <a:r>
              <a:rPr kumimoji="0" lang="zh-CN" altLang="en-US" sz="2000" b="1" i="0" u="none" strike="noStrike" kern="1200" cap="none" spc="0" normalizeH="0" baseline="0" noProof="0" dirty="0" smtClean="0">
                <a:ln>
                  <a:noFill/>
                </a:ln>
                <a:solidFill>
                  <a:srgbClr val="0000CC"/>
                </a:solidFill>
                <a:effectLst/>
                <a:uLnTx/>
                <a:uFillTx/>
                <a:latin typeface="+mn-ea"/>
                <a:ea typeface="+mn-ea"/>
                <a:cs typeface="+mn-cs"/>
              </a:rPr>
              <a:t>位</a:t>
            </a:r>
          </a:p>
        </p:txBody>
      </p:sp>
      <p:sp>
        <p:nvSpPr>
          <p:cNvPr id="61448" name="Text Box 12"/>
          <p:cNvSpPr txBox="1">
            <a:spLocks noChangeArrowheads="1"/>
          </p:cNvSpPr>
          <p:nvPr/>
        </p:nvSpPr>
        <p:spPr bwMode="auto">
          <a:xfrm>
            <a:off x="6875463" y="5392738"/>
            <a:ext cx="1079500" cy="40005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smtClean="0">
                <a:ln>
                  <a:noFill/>
                </a:ln>
                <a:solidFill>
                  <a:srgbClr val="FF0000"/>
                </a:solidFill>
                <a:effectLst/>
                <a:uLnTx/>
                <a:uFillTx/>
                <a:latin typeface="+mn-ea"/>
                <a:ea typeface="+mn-ea"/>
                <a:cs typeface="+mn-cs"/>
              </a:rPr>
              <a:t>28</a:t>
            </a:r>
            <a:r>
              <a:rPr kumimoji="0" lang="zh-CN" altLang="en-US" sz="2000" b="1" i="0" u="none" strike="noStrike" kern="1200" cap="none" spc="0" normalizeH="0" baseline="0" noProof="0" dirty="0" smtClean="0">
                <a:ln>
                  <a:noFill/>
                </a:ln>
                <a:solidFill>
                  <a:srgbClr val="FF0000"/>
                </a:solidFill>
                <a:effectLst/>
                <a:uLnTx/>
                <a:uFillTx/>
                <a:latin typeface="+mn-ea"/>
                <a:ea typeface="+mn-ea"/>
                <a:cs typeface="+mn-cs"/>
              </a:rPr>
              <a:t>位</a:t>
            </a:r>
          </a:p>
        </p:txBody>
      </p:sp>
      <p:cxnSp>
        <p:nvCxnSpPr>
          <p:cNvPr id="114700" name="直接箭头连接符 13"/>
          <p:cNvCxnSpPr>
            <a:stCxn id="114696" idx="2"/>
          </p:cNvCxnSpPr>
          <p:nvPr/>
        </p:nvCxnSpPr>
        <p:spPr>
          <a:xfrm rot="-5400000" flipH="1">
            <a:off x="5838825" y="3409950"/>
            <a:ext cx="930275" cy="1393825"/>
          </a:xfrm>
          <a:prstGeom prst="straightConnector1">
            <a:avLst/>
          </a:prstGeom>
          <a:ln w="9525" cap="flat" cmpd="sng">
            <a:solidFill>
              <a:schemeClr val="tx1"/>
            </a:solidFill>
            <a:prstDash val="solid"/>
            <a:round/>
            <a:headEnd type="none" w="med" len="med"/>
            <a:tailEnd type="arrow" w="med" len="med"/>
          </a:ln>
        </p:spPr>
      </p:cxnSp>
      <p:sp>
        <p:nvSpPr>
          <p:cNvPr id="114701" name="TextBox 14"/>
          <p:cNvSpPr txBox="1"/>
          <p:nvPr/>
        </p:nvSpPr>
        <p:spPr>
          <a:xfrm>
            <a:off x="6215063" y="3714750"/>
            <a:ext cx="1422400" cy="461963"/>
          </a:xfrm>
          <a:prstGeom prst="rect">
            <a:avLst/>
          </a:prstGeom>
          <a:noFill/>
          <a:ln w="9525">
            <a:noFill/>
          </a:ln>
        </p:spPr>
        <p:txBody>
          <a:bodyPr wrap="none" anchor="t">
            <a:spAutoFit/>
          </a:bodyPr>
          <a:lstStyle/>
          <a:p>
            <a:pPr lvl="0" indent="0"/>
            <a:r>
              <a:rPr lang="zh-CN" altLang="en-US" sz="2400" b="1" dirty="0">
                <a:latin typeface="Arial" panose="020B0604020202020204" pitchFamily="34" charset="0"/>
                <a:ea typeface="Arial" panose="020B0604020202020204" pitchFamily="34" charset="0"/>
              </a:rPr>
              <a:t>左移两位</a:t>
            </a:r>
          </a:p>
        </p:txBody>
      </p:sp>
      <p:sp>
        <p:nvSpPr>
          <p:cNvPr id="16" name="矩形 15"/>
          <p:cNvSpPr/>
          <p:nvPr/>
        </p:nvSpPr>
        <p:spPr bwMode="auto">
          <a:xfrm>
            <a:off x="7643813" y="4214813"/>
            <a:ext cx="1285875" cy="42862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P77</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精解</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66</a:t>
            </a:fld>
            <a:endParaRPr lang="en-AU" altLang="zh-CN" sz="1400" b="1" dirty="0">
              <a:ea typeface="宋体" panose="02010600030101010101" pitchFamily="2" charset="-122"/>
            </a:endParaRPr>
          </a:p>
        </p:txBody>
      </p:sp>
      <p:sp>
        <p:nvSpPr>
          <p:cNvPr id="116738" name="Rectangle 2"/>
          <p:cNvSpPr>
            <a:spLocks noGrp="1"/>
          </p:cNvSpPr>
          <p:nvPr>
            <p:ph type="title"/>
          </p:nvPr>
        </p:nvSpPr>
        <p:spPr>
          <a:xfrm>
            <a:off x="684213" y="138113"/>
            <a:ext cx="8259762" cy="769937"/>
          </a:xfrm>
          <a:ln/>
        </p:spPr>
        <p:txBody>
          <a:bodyPr wrap="square" lIns="91440" tIns="45720" rIns="91440" bIns="45720" anchor="b">
            <a:spAutoFit/>
          </a:bodyPr>
          <a:lstStyle/>
          <a:p>
            <a:pPr eaLnBrk="1" hangingPunct="1"/>
            <a:r>
              <a:rPr lang="zh-CN" altLang="en-US" dirty="0">
                <a:ea typeface="宋体" panose="02010600030101010101" pitchFamily="2" charset="-122"/>
              </a:rPr>
              <a:t>目标地址举例</a:t>
            </a:r>
            <a:endParaRPr lang="en-AU" altLang="zh-CN" dirty="0">
              <a:ea typeface="宋体" panose="02010600030101010101" pitchFamily="2" charset="-122"/>
            </a:endParaRPr>
          </a:p>
        </p:txBody>
      </p:sp>
      <p:sp>
        <p:nvSpPr>
          <p:cNvPr id="116739" name="Rectangle 3"/>
          <p:cNvSpPr>
            <a:spLocks noGrp="1"/>
          </p:cNvSpPr>
          <p:nvPr>
            <p:ph idx="1"/>
          </p:nvPr>
        </p:nvSpPr>
        <p:spPr>
          <a:xfrm>
            <a:off x="684213" y="1125538"/>
            <a:ext cx="8270875" cy="1228725"/>
          </a:xfrm>
          <a:ln/>
        </p:spPr>
        <p:txBody>
          <a:bodyPr wrap="square" lIns="91440" tIns="45720" rIns="91440" bIns="45720" anchor="t"/>
          <a:lstStyle/>
          <a:p>
            <a:pPr eaLnBrk="1" hangingPunct="1">
              <a:lnSpc>
                <a:spcPct val="90000"/>
              </a:lnSpc>
              <a:buClr>
                <a:schemeClr val="tx2"/>
              </a:buClr>
            </a:pPr>
            <a:r>
              <a:rPr lang="zh-CN" altLang="en-US" sz="2800" b="1" dirty="0"/>
              <a:t>早期例子的循环代码</a:t>
            </a:r>
            <a:endParaRPr lang="en-US" altLang="zh-CN" sz="2800" b="1" dirty="0"/>
          </a:p>
          <a:p>
            <a:pPr marL="800100" lvl="1" indent="-342900" eaLnBrk="1" hangingPunct="1">
              <a:lnSpc>
                <a:spcPct val="90000"/>
              </a:lnSpc>
              <a:buChar char="l"/>
            </a:pPr>
            <a:r>
              <a:rPr lang="zh-CN" altLang="en-US" dirty="0">
                <a:ea typeface="Arial" panose="020B0604020202020204" pitchFamily="34" charset="0"/>
              </a:rPr>
              <a:t>设循环的起始地址是</a:t>
            </a:r>
            <a:r>
              <a:rPr lang="en-US" altLang="zh-CN" dirty="0"/>
              <a:t>8000 </a:t>
            </a:r>
            <a:endParaRPr lang="en-AU" altLang="zh-CN" dirty="0"/>
          </a:p>
        </p:txBody>
      </p:sp>
      <p:graphicFrame>
        <p:nvGraphicFramePr>
          <p:cNvPr id="332877" name="Group 77"/>
          <p:cNvGraphicFramePr>
            <a:graphicFrameLocks noGrp="1"/>
          </p:cNvGraphicFramePr>
          <p:nvPr>
            <p:extLst>
              <p:ext uri="{D42A27DB-BD31-4B8C-83A1-F6EECF244321}">
                <p14:modId xmlns:p14="http://schemas.microsoft.com/office/powerpoint/2010/main" val="837704847"/>
              </p:ext>
            </p:extLst>
          </p:nvPr>
        </p:nvGraphicFramePr>
        <p:xfrm>
          <a:off x="684213" y="2204441"/>
          <a:ext cx="8202612" cy="2952751"/>
        </p:xfrm>
        <a:graphic>
          <a:graphicData uri="http://schemas.openxmlformats.org/drawingml/2006/table">
            <a:tbl>
              <a:tblPr/>
              <a:tblGrid>
                <a:gridCol w="3671887"/>
                <a:gridCol w="863600"/>
                <a:gridCol w="611188"/>
                <a:gridCol w="611187"/>
                <a:gridCol w="611188"/>
                <a:gridCol w="611187"/>
                <a:gridCol w="611188"/>
                <a:gridCol w="611187"/>
              </a:tblGrid>
              <a:tr h="4222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Lucida Console" panose="020B0609040504020204" pitchFamily="49" charset="0"/>
                          <a:ea typeface="宋体" panose="02010600030101010101" pitchFamily="2" charset="-122"/>
                        </a:rPr>
                        <a:t>Loop: </a:t>
                      </a:r>
                      <a:r>
                        <a:rPr kumimoji="0" lang="en-US" altLang="zh-CN" sz="1800" b="0" i="0" u="none" strike="noStrike" cap="none" normalizeH="0" baseline="0" dirty="0" err="1">
                          <a:ln>
                            <a:noFill/>
                          </a:ln>
                          <a:solidFill>
                            <a:schemeClr val="tx1"/>
                          </a:solidFill>
                          <a:effectLst/>
                          <a:latin typeface="Lucida Console" panose="020B0609040504020204" pitchFamily="49" charset="0"/>
                          <a:ea typeface="宋体" panose="02010600030101010101" pitchFamily="2" charset="-122"/>
                        </a:rPr>
                        <a:t>sll</a:t>
                      </a:r>
                      <a:r>
                        <a:rPr kumimoji="0" lang="en-US" altLang="zh-CN" sz="1800" b="0" i="0" u="none" strike="noStrike" cap="none" normalizeH="0" baseline="0" dirty="0">
                          <a:ln>
                            <a:noFill/>
                          </a:ln>
                          <a:solidFill>
                            <a:schemeClr val="tx1"/>
                          </a:solidFill>
                          <a:effectLst/>
                          <a:latin typeface="Lucida Console" panose="020B0609040504020204" pitchFamily="49" charset="0"/>
                          <a:ea typeface="宋体" panose="02010600030101010101" pitchFamily="2" charset="-122"/>
                        </a:rPr>
                        <a:t>  $t1, $s3, 2</a:t>
                      </a:r>
                      <a:endParaRPr kumimoji="0" lang="en-AU" altLang="zh-CN" sz="1800" b="0" i="0" u="none" strike="noStrike" cap="none" normalizeH="0" baseline="0" dirty="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80000</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endParaRPr kumimoji="0" lang="en-AU"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19</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9</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Lucida Console" panose="020B0609040504020204" pitchFamily="49" charset="0"/>
                          <a:ea typeface="宋体" panose="02010600030101010101" pitchFamily="2" charset="-122"/>
                        </a:rPr>
                        <a:t>      add  $t1, $t1, $s6</a:t>
                      </a:r>
                      <a:endParaRPr kumimoji="0" lang="en-AU" altLang="zh-CN" sz="1800" b="0" i="0" u="none" strike="noStrike" cap="none" normalizeH="0" baseline="0" dirty="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80004</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9</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22</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9</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32</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      lw   $t0, 0($t1)</a:t>
                      </a:r>
                      <a:endParaRPr kumimoji="0" lang="en-AU" altLang="zh-CN" sz="1800" b="0" i="0" u="none" strike="noStrike" cap="none" normalizeH="0" baseline="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80008</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35</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9</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r>
              <a:tr h="4222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      bne  $t0, $s5, Exit</a:t>
                      </a:r>
                      <a:endParaRPr kumimoji="0" lang="en-AU" altLang="zh-CN" sz="1800" b="0" i="0" u="none" strike="noStrike" cap="none" normalizeH="0" baseline="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80012</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21</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r>
              <a:tr h="4222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Lucida Console" panose="020B0609040504020204" pitchFamily="49" charset="0"/>
                          <a:ea typeface="宋体" panose="02010600030101010101" pitchFamily="2" charset="-122"/>
                        </a:rPr>
                        <a:t>      </a:t>
                      </a:r>
                      <a:r>
                        <a:rPr kumimoji="0" lang="en-US" altLang="zh-CN" sz="1800" b="0" i="0" u="none" strike="noStrike" cap="none" normalizeH="0" baseline="0" dirty="0" err="1">
                          <a:ln>
                            <a:noFill/>
                          </a:ln>
                          <a:solidFill>
                            <a:schemeClr val="tx1"/>
                          </a:solidFill>
                          <a:effectLst/>
                          <a:latin typeface="Lucida Console" panose="020B0609040504020204" pitchFamily="49" charset="0"/>
                          <a:ea typeface="宋体" panose="02010600030101010101" pitchFamily="2" charset="-122"/>
                        </a:rPr>
                        <a:t>addi</a:t>
                      </a:r>
                      <a:r>
                        <a:rPr kumimoji="0" lang="en-US" altLang="zh-CN" sz="1800" b="0" i="0" u="none" strike="noStrike" cap="none" normalizeH="0" baseline="0" dirty="0">
                          <a:ln>
                            <a:noFill/>
                          </a:ln>
                          <a:solidFill>
                            <a:schemeClr val="tx1"/>
                          </a:solidFill>
                          <a:effectLst/>
                          <a:latin typeface="Lucida Console" panose="020B0609040504020204" pitchFamily="49" charset="0"/>
                          <a:ea typeface="宋体" panose="02010600030101010101" pitchFamily="2" charset="-122"/>
                        </a:rPr>
                        <a:t> $s3, $s3, 1</a:t>
                      </a:r>
                      <a:endParaRPr kumimoji="0" lang="en-AU" altLang="zh-CN" sz="1800" b="0" i="0" u="none" strike="noStrike" cap="none" normalizeH="0" baseline="0" dirty="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80016</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19</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19</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endParaRPr kumimoji="0" lang="en-AU"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r>
              <a:tr h="4206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      j    Loop</a:t>
                      </a:r>
                      <a:endParaRPr kumimoji="0" lang="en-AU" altLang="zh-CN" sz="1800" b="0" i="0" u="none" strike="noStrike" cap="none" normalizeH="0" baseline="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80020</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20000</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4222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Exit: …</a:t>
                      </a:r>
                      <a:endParaRPr kumimoji="0" lang="en-AU" altLang="zh-CN" sz="1800" b="0" i="0" u="none" strike="noStrike" cap="none" normalizeH="0" baseline="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80024</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gridSpan="6">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en-AU"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r>
            </a:tbl>
          </a:graphicData>
        </a:graphic>
      </p:graphicFrame>
      <p:sp>
        <p:nvSpPr>
          <p:cNvPr id="116807" name="Line 71"/>
          <p:cNvSpPr/>
          <p:nvPr/>
        </p:nvSpPr>
        <p:spPr>
          <a:xfrm flipH="1" flipV="1">
            <a:off x="5003800" y="2493366"/>
            <a:ext cx="2016125" cy="2016125"/>
          </a:xfrm>
          <a:prstGeom prst="line">
            <a:avLst/>
          </a:prstGeom>
          <a:ln w="28575" cap="flat" cmpd="sng">
            <a:solidFill>
              <a:schemeClr val="accent1"/>
            </a:solidFill>
            <a:prstDash val="sysDot"/>
            <a:round/>
            <a:headEnd type="none" w="med" len="med"/>
            <a:tailEnd type="triangle" w="med" len="med"/>
          </a:ln>
        </p:spPr>
      </p:sp>
      <p:sp>
        <p:nvSpPr>
          <p:cNvPr id="116808" name="Line 72"/>
          <p:cNvSpPr/>
          <p:nvPr/>
        </p:nvSpPr>
        <p:spPr>
          <a:xfrm flipH="1">
            <a:off x="5076825" y="3645891"/>
            <a:ext cx="2808288" cy="1150937"/>
          </a:xfrm>
          <a:prstGeom prst="line">
            <a:avLst/>
          </a:prstGeom>
          <a:ln w="28575" cap="flat" cmpd="sng">
            <a:solidFill>
              <a:schemeClr val="accent1"/>
            </a:solidFill>
            <a:prstDash val="sysDot"/>
            <a:round/>
            <a:headEnd type="none" w="med" len="med"/>
            <a:tailEnd type="triangle" w="med" len="med"/>
          </a:ln>
        </p:spPr>
      </p:sp>
      <p:sp>
        <p:nvSpPr>
          <p:cNvPr id="8" name="矩形 7"/>
          <p:cNvSpPr/>
          <p:nvPr/>
        </p:nvSpPr>
        <p:spPr bwMode="auto">
          <a:xfrm>
            <a:off x="6786563" y="1143000"/>
            <a:ext cx="1285875" cy="42862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P77</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例题</a:t>
            </a:r>
          </a:p>
        </p:txBody>
      </p:sp>
      <p:sp>
        <p:nvSpPr>
          <p:cNvPr id="5" name="矩形 4"/>
          <p:cNvSpPr/>
          <p:nvPr/>
        </p:nvSpPr>
        <p:spPr bwMode="auto">
          <a:xfrm>
            <a:off x="5161412" y="3452217"/>
            <a:ext cx="3795911" cy="458061"/>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ndParaRPr>
          </a:p>
        </p:txBody>
      </p:sp>
      <p:sp>
        <p:nvSpPr>
          <p:cNvPr id="6" name="文本框 5"/>
          <p:cNvSpPr txBox="1"/>
          <p:nvPr/>
        </p:nvSpPr>
        <p:spPr>
          <a:xfrm>
            <a:off x="876479" y="5299348"/>
            <a:ext cx="8045792" cy="461665"/>
          </a:xfrm>
          <a:prstGeom prst="rect">
            <a:avLst/>
          </a:prstGeom>
          <a:solidFill>
            <a:schemeClr val="tx2">
              <a:lumMod val="40000"/>
              <a:lumOff val="60000"/>
            </a:schemeClr>
          </a:solidFill>
        </p:spPr>
        <p:txBody>
          <a:bodyPr wrap="none" rtlCol="0">
            <a:spAutoFit/>
          </a:bodyPr>
          <a:lstStyle/>
          <a:p>
            <a:r>
              <a:rPr lang="en-US" altLang="zh-CN" sz="2400" dirty="0" err="1"/>
              <a:t>b</a:t>
            </a:r>
            <a:r>
              <a:rPr lang="en-US" altLang="zh-CN" sz="2400" dirty="0" err="1" smtClean="0"/>
              <a:t>ne</a:t>
            </a:r>
            <a:r>
              <a:rPr lang="en-US" altLang="zh-CN" sz="2400" dirty="0" smtClean="0"/>
              <a:t> $t0, $s5, Exit</a:t>
            </a:r>
            <a:r>
              <a:rPr lang="zh-CN" altLang="en-US" sz="2400" dirty="0" smtClean="0"/>
              <a:t>：偏移地址</a:t>
            </a:r>
            <a:r>
              <a:rPr lang="en-US" altLang="zh-CN" sz="2400" dirty="0" smtClean="0"/>
              <a:t>= 80016(PC) + 2 * </a:t>
            </a:r>
            <a:r>
              <a:rPr lang="en-US" altLang="zh-CN" sz="2400" dirty="0"/>
              <a:t>4= 80024 </a:t>
            </a:r>
            <a:endParaRPr lang="zh-CN" altLang="en-US" sz="2400" dirty="0"/>
          </a:p>
        </p:txBody>
      </p:sp>
      <p:sp>
        <p:nvSpPr>
          <p:cNvPr id="16" name="矩形 15"/>
          <p:cNvSpPr/>
          <p:nvPr/>
        </p:nvSpPr>
        <p:spPr bwMode="auto">
          <a:xfrm>
            <a:off x="5168702" y="4303786"/>
            <a:ext cx="3795911" cy="458061"/>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ndParaRPr>
          </a:p>
        </p:txBody>
      </p:sp>
      <p:sp>
        <p:nvSpPr>
          <p:cNvPr id="17" name="文本框 16"/>
          <p:cNvSpPr txBox="1"/>
          <p:nvPr/>
        </p:nvSpPr>
        <p:spPr>
          <a:xfrm>
            <a:off x="876479" y="5977452"/>
            <a:ext cx="8045792" cy="461665"/>
          </a:xfrm>
          <a:prstGeom prst="rect">
            <a:avLst/>
          </a:prstGeom>
          <a:solidFill>
            <a:schemeClr val="tx2">
              <a:lumMod val="40000"/>
              <a:lumOff val="60000"/>
            </a:schemeClr>
          </a:solidFill>
        </p:spPr>
        <p:txBody>
          <a:bodyPr wrap="square" rtlCol="0">
            <a:spAutoFit/>
          </a:bodyPr>
          <a:lstStyle/>
          <a:p>
            <a:r>
              <a:rPr lang="en-US" altLang="zh-CN" sz="2400" dirty="0" smtClean="0"/>
              <a:t>j Loop</a:t>
            </a:r>
            <a:r>
              <a:rPr lang="zh-CN" altLang="en-US" sz="2400" dirty="0" smtClean="0"/>
              <a:t>：                  跳</a:t>
            </a:r>
            <a:r>
              <a:rPr lang="zh-CN" altLang="en-US" sz="2400" dirty="0"/>
              <a:t>转地址</a:t>
            </a:r>
            <a:r>
              <a:rPr lang="en-US" altLang="zh-CN" sz="2400" dirty="0" smtClean="0"/>
              <a:t>= 20000 * 4 </a:t>
            </a:r>
            <a:r>
              <a:rPr lang="en-US" altLang="zh-CN" sz="2400" dirty="0"/>
              <a:t>= </a:t>
            </a:r>
            <a:r>
              <a:rPr lang="en-US" altLang="zh-CN" sz="2400" dirty="0" smtClean="0">
                <a:solidFill>
                  <a:srgbClr val="FF0000"/>
                </a:solidFill>
              </a:rPr>
              <a:t>000</a:t>
            </a:r>
            <a:r>
              <a:rPr lang="en-US" altLang="zh-CN" sz="2400" dirty="0" smtClean="0"/>
              <a:t>80000</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6" grpId="0" animBg="1"/>
      <p:bldP spid="1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67</a:t>
            </a:fld>
            <a:endParaRPr lang="en-AU" altLang="zh-CN" sz="1400" b="1" dirty="0">
              <a:ea typeface="宋体" panose="02010600030101010101" pitchFamily="2" charset="-122"/>
            </a:endParaRPr>
          </a:p>
        </p:txBody>
      </p:sp>
      <p:sp>
        <p:nvSpPr>
          <p:cNvPr id="118786"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远程分支</a:t>
            </a:r>
            <a:endParaRPr lang="en-AU" altLang="zh-CN" dirty="0">
              <a:ea typeface="宋体" panose="02010600030101010101" pitchFamily="2" charset="-122"/>
            </a:endParaRPr>
          </a:p>
        </p:txBody>
      </p:sp>
      <p:sp>
        <p:nvSpPr>
          <p:cNvPr id="118787" name="Rectangle 3"/>
          <p:cNvSpPr>
            <a:spLocks noGrp="1"/>
          </p:cNvSpPr>
          <p:nvPr>
            <p:ph idx="1"/>
          </p:nvPr>
        </p:nvSpPr>
        <p:spPr>
          <a:ln/>
        </p:spPr>
        <p:txBody>
          <a:bodyPr wrap="square" lIns="91440" tIns="45720" rIns="91440" bIns="45720" anchor="t"/>
          <a:lstStyle/>
          <a:p>
            <a:pPr defTabSz="0" eaLnBrk="1" hangingPunct="1">
              <a:lnSpc>
                <a:spcPct val="90000"/>
              </a:lnSpc>
              <a:buClr>
                <a:schemeClr val="tx2"/>
              </a:buClr>
              <a:tabLst>
                <a:tab pos="1619250" algn="l"/>
              </a:tabLst>
            </a:pPr>
            <a:r>
              <a:rPr lang="zh-CN" altLang="en-US" sz="2800" b="1" dirty="0"/>
              <a:t>如果跳转对象地址太大无法用</a:t>
            </a:r>
            <a:r>
              <a:rPr lang="en-US" altLang="zh-CN" sz="2800" b="1" dirty="0"/>
              <a:t>16</a:t>
            </a:r>
            <a:r>
              <a:rPr lang="zh-CN" altLang="en-US" sz="2800" b="1" dirty="0"/>
              <a:t>位的偏移表示，汇编将重写代码</a:t>
            </a:r>
            <a:endParaRPr lang="en-US" altLang="zh-CN" sz="2800" b="1" dirty="0"/>
          </a:p>
          <a:p>
            <a:pPr defTabSz="0" eaLnBrk="1" hangingPunct="1">
              <a:lnSpc>
                <a:spcPct val="90000"/>
              </a:lnSpc>
              <a:buClr>
                <a:schemeClr val="tx2"/>
              </a:buClr>
              <a:tabLst>
                <a:tab pos="1619250" algn="l"/>
              </a:tabLst>
            </a:pPr>
            <a:r>
              <a:rPr lang="en-US" altLang="zh-CN" sz="2800" b="1" dirty="0">
                <a:solidFill>
                  <a:srgbClr val="FF0000"/>
                </a:solidFill>
              </a:rPr>
              <a:t>【</a:t>
            </a:r>
            <a:r>
              <a:rPr lang="zh-CN" altLang="en-US" sz="2800" b="1" dirty="0">
                <a:solidFill>
                  <a:srgbClr val="FF0000"/>
                </a:solidFill>
              </a:rPr>
              <a:t>把短跳转（</a:t>
            </a:r>
            <a:r>
              <a:rPr lang="en-US" altLang="zh-CN" sz="2800" b="1" dirty="0">
                <a:solidFill>
                  <a:srgbClr val="FF0000"/>
                </a:solidFill>
              </a:rPr>
              <a:t>2</a:t>
            </a:r>
            <a:r>
              <a:rPr lang="en-US" altLang="zh-CN" sz="2800" b="1" baseline="30000" dirty="0">
                <a:solidFill>
                  <a:srgbClr val="FF0000"/>
                </a:solidFill>
              </a:rPr>
              <a:t>16</a:t>
            </a:r>
            <a:r>
              <a:rPr lang="en-US" altLang="zh-CN" sz="2800" b="1" dirty="0">
                <a:solidFill>
                  <a:srgbClr val="FF0000"/>
                </a:solidFill>
              </a:rPr>
              <a:t>  </a:t>
            </a:r>
            <a:r>
              <a:rPr lang="zh-CN" altLang="en-US" sz="2800" b="1" dirty="0">
                <a:solidFill>
                  <a:srgbClr val="FF0000"/>
                </a:solidFill>
              </a:rPr>
              <a:t>范围）变成长跳转（</a:t>
            </a:r>
            <a:r>
              <a:rPr lang="en-US" altLang="zh-CN" sz="2800" b="1" dirty="0">
                <a:solidFill>
                  <a:srgbClr val="FF0000"/>
                </a:solidFill>
              </a:rPr>
              <a:t>2</a:t>
            </a:r>
            <a:r>
              <a:rPr lang="en-US" altLang="zh-CN" sz="2800" b="1" baseline="30000" dirty="0">
                <a:solidFill>
                  <a:srgbClr val="FF0000"/>
                </a:solidFill>
              </a:rPr>
              <a:t>26</a:t>
            </a:r>
            <a:r>
              <a:rPr lang="en-US" altLang="zh-CN" sz="2800" b="1" dirty="0">
                <a:solidFill>
                  <a:srgbClr val="FF0000"/>
                </a:solidFill>
              </a:rPr>
              <a:t>  </a:t>
            </a:r>
            <a:r>
              <a:rPr lang="zh-CN" altLang="en-US" sz="2800" b="1" dirty="0">
                <a:solidFill>
                  <a:srgbClr val="FF0000"/>
                </a:solidFill>
              </a:rPr>
              <a:t>范围）</a:t>
            </a:r>
            <a:r>
              <a:rPr lang="en-US" altLang="zh-CN" sz="2800" b="1" dirty="0">
                <a:solidFill>
                  <a:srgbClr val="FF0000"/>
                </a:solidFill>
              </a:rPr>
              <a:t>】</a:t>
            </a:r>
            <a:endParaRPr lang="en-AU" altLang="zh-CN" sz="2800" b="1" dirty="0">
              <a:solidFill>
                <a:srgbClr val="FF0000"/>
              </a:solidFill>
            </a:endParaRPr>
          </a:p>
          <a:p>
            <a:pPr defTabSz="0" eaLnBrk="1" hangingPunct="1">
              <a:lnSpc>
                <a:spcPct val="90000"/>
              </a:lnSpc>
              <a:buClr>
                <a:schemeClr val="tx2"/>
              </a:buClr>
              <a:tabLst>
                <a:tab pos="1619250" algn="l"/>
              </a:tabLst>
            </a:pPr>
            <a:r>
              <a:rPr lang="en-AU" altLang="zh-CN" sz="2800" b="1" dirty="0"/>
              <a:t>Example</a:t>
            </a:r>
          </a:p>
          <a:p>
            <a:pPr lvl="1" defTabSz="0" eaLnBrk="1" hangingPunct="1">
              <a:buNone/>
              <a:tabLst>
                <a:tab pos="1619250" algn="l"/>
              </a:tabLst>
            </a:pPr>
            <a:r>
              <a:rPr lang="en-AU" altLang="zh-CN" dirty="0">
                <a:latin typeface="Lucida Console" panose="020B0609040504020204" pitchFamily="49" charset="0"/>
                <a:ea typeface="宋体" panose="02010600030101010101" pitchFamily="2" charset="-122"/>
              </a:rPr>
              <a:t>		beq $s0,$s1, L1</a:t>
            </a:r>
          </a:p>
          <a:p>
            <a:pPr lvl="1" defTabSz="0" eaLnBrk="1" hangingPunct="1">
              <a:buNone/>
              <a:tabLst>
                <a:tab pos="1619250" algn="l"/>
              </a:tabLst>
            </a:pPr>
            <a:r>
              <a:rPr lang="en-AU" altLang="zh-CN" dirty="0">
                <a:ea typeface="宋体" panose="02010600030101010101" pitchFamily="2" charset="-122"/>
              </a:rPr>
              <a:t>				↓</a:t>
            </a:r>
          </a:p>
          <a:p>
            <a:pPr lvl="1" defTabSz="0" eaLnBrk="1" hangingPunct="1">
              <a:buNone/>
              <a:tabLst>
                <a:tab pos="1619250" algn="l"/>
              </a:tabLst>
            </a:pPr>
            <a:r>
              <a:rPr lang="en-AU" altLang="zh-CN" dirty="0">
                <a:latin typeface="Lucida Console" panose="020B0609040504020204" pitchFamily="49" charset="0"/>
                <a:ea typeface="宋体" panose="02010600030101010101" pitchFamily="2" charset="-122"/>
              </a:rPr>
              <a:t>		bne $s0,$s1, L2</a:t>
            </a:r>
            <a:br>
              <a:rPr lang="en-AU" altLang="zh-CN" dirty="0">
                <a:latin typeface="Lucida Console" panose="020B0609040504020204" pitchFamily="49" charset="0"/>
                <a:ea typeface="宋体" panose="02010600030101010101" pitchFamily="2" charset="-122"/>
              </a:rPr>
            </a:br>
            <a:r>
              <a:rPr lang="en-AU" altLang="zh-CN" dirty="0">
                <a:latin typeface="Lucida Console" panose="020B0609040504020204" pitchFamily="49" charset="0"/>
                <a:ea typeface="宋体" panose="02010600030101010101" pitchFamily="2" charset="-122"/>
              </a:rPr>
              <a:t>	j L1</a:t>
            </a:r>
            <a:br>
              <a:rPr lang="en-AU" altLang="zh-CN" dirty="0">
                <a:latin typeface="Lucida Console" panose="020B0609040504020204" pitchFamily="49" charset="0"/>
                <a:ea typeface="宋体" panose="02010600030101010101" pitchFamily="2" charset="-122"/>
              </a:rPr>
            </a:br>
            <a:r>
              <a:rPr lang="en-AU" altLang="zh-CN" dirty="0">
                <a:latin typeface="Lucida Console" panose="020B0609040504020204" pitchFamily="49" charset="0"/>
                <a:ea typeface="宋体" panose="02010600030101010101" pitchFamily="2" charset="-122"/>
              </a:rPr>
              <a:t>L2:	…</a:t>
            </a:r>
          </a:p>
        </p:txBody>
      </p:sp>
      <p:sp>
        <p:nvSpPr>
          <p:cNvPr id="118788" name="矩形 4"/>
          <p:cNvSpPr/>
          <p:nvPr/>
        </p:nvSpPr>
        <p:spPr>
          <a:xfrm>
            <a:off x="1071563" y="3927475"/>
            <a:ext cx="6000750" cy="1805781"/>
          </a:xfrm>
          <a:prstGeom prst="rect">
            <a:avLst/>
          </a:prstGeom>
          <a:noFill/>
          <a:ln w="28575" cap="flat" cmpd="sng">
            <a:solidFill>
              <a:srgbClr val="009900"/>
            </a:solidFill>
            <a:prstDash val="dash"/>
            <a:round/>
            <a:headEnd type="none" w="med" len="med"/>
            <a:tailEnd type="none" w="med" len="med"/>
          </a:ln>
        </p:spPr>
        <p:txBody>
          <a:bodyPr anchor="t"/>
          <a:lstStyle/>
          <a:p>
            <a:pPr lvl="0" indent="0" eaLnBrk="0" hangingPunct="0"/>
            <a:endParaRPr lang="zh-CN" altLang="en-US" dirty="0">
              <a:latin typeface="Arial" panose="020B0604020202020204" pitchFamily="34" charset="0"/>
              <a:ea typeface="Arial" panose="020B0604020202020204" pitchFamily="34" charset="0"/>
            </a:endParaRPr>
          </a:p>
        </p:txBody>
      </p:sp>
      <p:sp>
        <p:nvSpPr>
          <p:cNvPr id="118789" name="矩形 5"/>
          <p:cNvSpPr/>
          <p:nvPr/>
        </p:nvSpPr>
        <p:spPr>
          <a:xfrm>
            <a:off x="1071563" y="2855913"/>
            <a:ext cx="6000750" cy="927100"/>
          </a:xfrm>
          <a:prstGeom prst="rect">
            <a:avLst/>
          </a:prstGeom>
          <a:noFill/>
          <a:ln w="28575" cap="flat" cmpd="sng">
            <a:solidFill>
              <a:srgbClr val="009900"/>
            </a:solidFill>
            <a:prstDash val="dash"/>
            <a:round/>
            <a:headEnd type="none" w="med" len="med"/>
            <a:tailEnd type="none" w="med" len="med"/>
          </a:ln>
        </p:spPr>
        <p:txBody>
          <a:bodyPr anchor="t"/>
          <a:lstStyle/>
          <a:p>
            <a:pPr lvl="0" indent="0" eaLnBrk="0" hangingPunct="0"/>
            <a:endParaRPr lang="zh-CN" altLang="en-US" dirty="0">
              <a:latin typeface="Arial" panose="020B0604020202020204" pitchFamily="34" charset="0"/>
              <a:ea typeface="Arial" panose="020B0604020202020204" pitchFamily="34" charset="0"/>
            </a:endParaRPr>
          </a:p>
        </p:txBody>
      </p:sp>
      <p:sp>
        <p:nvSpPr>
          <p:cNvPr id="7" name="TextBox 6"/>
          <p:cNvSpPr txBox="1"/>
          <p:nvPr/>
        </p:nvSpPr>
        <p:spPr>
          <a:xfrm>
            <a:off x="5715000" y="3929063"/>
            <a:ext cx="1168400" cy="369888"/>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mn-cs"/>
              </a:rPr>
              <a:t>当</a:t>
            </a:r>
            <a:r>
              <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mn-cs"/>
              </a:rPr>
              <a:t>L1&gt;</a:t>
            </a:r>
            <a:r>
              <a:rPr kumimoji="0" lang="en-US" altLang="zh-CN" sz="1800" b="1" i="0" u="none" strike="noStrike" kern="1200" cap="none" spc="0" normalizeH="0" baseline="0" noProof="0" dirty="0" smtClean="0">
                <a:ln>
                  <a:noFill/>
                </a:ln>
                <a:solidFill>
                  <a:srgbClr val="FF0000"/>
                </a:solidFill>
                <a:effectLst/>
                <a:uLnTx/>
                <a:uFillTx/>
                <a:latin typeface="+mn-ea"/>
                <a:ea typeface="+mn-ea"/>
                <a:cs typeface="+mn-cs"/>
              </a:rPr>
              <a:t> 2</a:t>
            </a:r>
            <a:r>
              <a:rPr kumimoji="0" lang="en-US" altLang="zh-CN" sz="1800" b="1" i="0" u="none" strike="noStrike" kern="1200" cap="none" spc="0" normalizeH="0" baseline="30000" noProof="0" dirty="0" smtClean="0">
                <a:ln>
                  <a:noFill/>
                </a:ln>
                <a:solidFill>
                  <a:srgbClr val="FF0000"/>
                </a:solidFill>
                <a:effectLst/>
                <a:uLnTx/>
                <a:uFillTx/>
                <a:latin typeface="+mn-ea"/>
                <a:ea typeface="+mn-ea"/>
                <a:cs typeface="+mn-cs"/>
              </a:rPr>
              <a:t>16</a:t>
            </a:r>
            <a:endParaRPr kumimoji="0" lang="zh-CN" altLang="en-US" sz="18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68</a:t>
            </a:fld>
            <a:endParaRPr lang="en-AU" altLang="zh-CN" sz="1400" b="1" dirty="0">
              <a:ea typeface="宋体" panose="02010600030101010101" pitchFamily="2" charset="-122"/>
            </a:endParaRPr>
          </a:p>
        </p:txBody>
      </p:sp>
      <p:sp>
        <p:nvSpPr>
          <p:cNvPr id="120834" name="Rectangle 2"/>
          <p:cNvSpPr>
            <a:spLocks noGrp="1"/>
          </p:cNvSpPr>
          <p:nvPr>
            <p:ph type="title"/>
          </p:nvPr>
        </p:nvSpPr>
        <p:spPr>
          <a:xfrm>
            <a:off x="684213" y="138113"/>
            <a:ext cx="8259762" cy="769937"/>
          </a:xfrm>
          <a:ln/>
        </p:spPr>
        <p:txBody>
          <a:bodyPr wrap="square" lIns="91440" tIns="45720" rIns="91440" bIns="45720" anchor="b">
            <a:spAutoFit/>
          </a:bodyPr>
          <a:lstStyle/>
          <a:p>
            <a:pPr eaLnBrk="1" hangingPunct="1"/>
            <a:r>
              <a:rPr lang="zh-CN" altLang="en-US" dirty="0">
                <a:latin typeface="黑体" panose="02010609060101010101" pitchFamily="49" charset="-122"/>
                <a:ea typeface="黑体" panose="02010609060101010101" pitchFamily="49" charset="-122"/>
              </a:rPr>
              <a:t>地址模式</a:t>
            </a:r>
            <a:r>
              <a:rPr lang="zh-CN" altLang="en-US" dirty="0" smtClean="0">
                <a:latin typeface="黑体" panose="02010609060101010101" pitchFamily="49" charset="-122"/>
                <a:ea typeface="黑体" panose="02010609060101010101" pitchFamily="49" charset="-122"/>
              </a:rPr>
              <a:t>总结（</a:t>
            </a:r>
            <a:r>
              <a:rPr lang="en-US" altLang="zh-CN" dirty="0" smtClean="0">
                <a:latin typeface="黑体" panose="02010609060101010101" pitchFamily="49" charset="-122"/>
                <a:ea typeface="黑体" panose="02010609060101010101" pitchFamily="49" charset="-122"/>
              </a:rPr>
              <a:t>P79</a:t>
            </a:r>
            <a:r>
              <a:rPr lang="zh-CN" altLang="en-US" dirty="0" smtClean="0">
                <a:latin typeface="黑体" panose="02010609060101010101" pitchFamily="49" charset="-122"/>
                <a:ea typeface="黑体" panose="02010609060101010101" pitchFamily="49" charset="-122"/>
              </a:rPr>
              <a:t>）</a:t>
            </a:r>
            <a:endParaRPr lang="en-AU" altLang="zh-CN" dirty="0">
              <a:ea typeface="宋体" panose="02010600030101010101" pitchFamily="2" charset="-122"/>
            </a:endParaRPr>
          </a:p>
        </p:txBody>
      </p:sp>
      <p:pic>
        <p:nvPicPr>
          <p:cNvPr id="120835" name="Picture 6" descr="f02-18-P374493"/>
          <p:cNvPicPr>
            <a:picLocks noChangeAspect="1"/>
          </p:cNvPicPr>
          <p:nvPr/>
        </p:nvPicPr>
        <p:blipFill>
          <a:blip r:embed="rId3"/>
          <a:stretch>
            <a:fillRect/>
          </a:stretch>
        </p:blipFill>
        <p:spPr>
          <a:xfrm>
            <a:off x="251520" y="1045855"/>
            <a:ext cx="5524500" cy="5349875"/>
          </a:xfrm>
          <a:prstGeom prst="rect">
            <a:avLst/>
          </a:prstGeom>
          <a:solidFill>
            <a:schemeClr val="accent3"/>
          </a:solidFill>
          <a:ln w="9525">
            <a:noFill/>
          </a:ln>
        </p:spPr>
      </p:pic>
      <p:sp>
        <p:nvSpPr>
          <p:cNvPr id="2" name="文本框 1"/>
          <p:cNvSpPr txBox="1"/>
          <p:nvPr/>
        </p:nvSpPr>
        <p:spPr>
          <a:xfrm>
            <a:off x="2725811" y="1062271"/>
            <a:ext cx="1338828" cy="369332"/>
          </a:xfrm>
          <a:prstGeom prst="rect">
            <a:avLst/>
          </a:prstGeom>
          <a:noFill/>
        </p:spPr>
        <p:txBody>
          <a:bodyPr wrap="none" rtlCol="0">
            <a:spAutoFit/>
          </a:bodyPr>
          <a:lstStyle/>
          <a:p>
            <a:r>
              <a:rPr lang="zh-CN" altLang="en-US" b="1" dirty="0" smtClean="0"/>
              <a:t>立即数寻址</a:t>
            </a:r>
            <a:endParaRPr lang="zh-CN" altLang="en-US" b="1" dirty="0"/>
          </a:p>
        </p:txBody>
      </p:sp>
      <p:sp>
        <p:nvSpPr>
          <p:cNvPr id="6" name="文本框 5"/>
          <p:cNvSpPr txBox="1"/>
          <p:nvPr/>
        </p:nvSpPr>
        <p:spPr>
          <a:xfrm>
            <a:off x="2699792" y="1763524"/>
            <a:ext cx="1338828" cy="369332"/>
          </a:xfrm>
          <a:prstGeom prst="rect">
            <a:avLst/>
          </a:prstGeom>
          <a:noFill/>
        </p:spPr>
        <p:txBody>
          <a:bodyPr wrap="none" rtlCol="0">
            <a:spAutoFit/>
          </a:bodyPr>
          <a:lstStyle/>
          <a:p>
            <a:r>
              <a:rPr lang="zh-CN" altLang="en-US" b="1" dirty="0" smtClean="0"/>
              <a:t>寄存器寻址</a:t>
            </a:r>
            <a:endParaRPr lang="zh-CN" altLang="en-US" b="1" dirty="0"/>
          </a:p>
        </p:txBody>
      </p:sp>
      <p:sp>
        <p:nvSpPr>
          <p:cNvPr id="7" name="文本框 6"/>
          <p:cNvSpPr txBox="1"/>
          <p:nvPr/>
        </p:nvSpPr>
        <p:spPr>
          <a:xfrm>
            <a:off x="2725811" y="2699628"/>
            <a:ext cx="1107996" cy="369332"/>
          </a:xfrm>
          <a:prstGeom prst="rect">
            <a:avLst/>
          </a:prstGeom>
          <a:noFill/>
        </p:spPr>
        <p:txBody>
          <a:bodyPr wrap="none" rtlCol="0">
            <a:spAutoFit/>
          </a:bodyPr>
          <a:lstStyle/>
          <a:p>
            <a:r>
              <a:rPr lang="zh-CN" altLang="en-US" b="1" dirty="0" smtClean="0"/>
              <a:t>基址寻址</a:t>
            </a:r>
            <a:endParaRPr lang="zh-CN" altLang="en-US" b="1" dirty="0"/>
          </a:p>
        </p:txBody>
      </p:sp>
      <p:sp>
        <p:nvSpPr>
          <p:cNvPr id="8" name="文本框 7"/>
          <p:cNvSpPr txBox="1"/>
          <p:nvPr/>
        </p:nvSpPr>
        <p:spPr>
          <a:xfrm>
            <a:off x="2699792" y="3923764"/>
            <a:ext cx="1428596" cy="369332"/>
          </a:xfrm>
          <a:prstGeom prst="rect">
            <a:avLst/>
          </a:prstGeom>
          <a:noFill/>
        </p:spPr>
        <p:txBody>
          <a:bodyPr wrap="none" rtlCol="0">
            <a:spAutoFit/>
          </a:bodyPr>
          <a:lstStyle/>
          <a:p>
            <a:r>
              <a:rPr lang="en-US" altLang="zh-CN" b="1" dirty="0" smtClean="0"/>
              <a:t>PC</a:t>
            </a:r>
            <a:r>
              <a:rPr lang="zh-CN" altLang="en-US" b="1" dirty="0" smtClean="0"/>
              <a:t>相对寻址</a:t>
            </a:r>
            <a:endParaRPr lang="zh-CN" altLang="en-US" b="1" dirty="0"/>
          </a:p>
        </p:txBody>
      </p:sp>
      <p:sp>
        <p:nvSpPr>
          <p:cNvPr id="9" name="文本框 8"/>
          <p:cNvSpPr txBox="1"/>
          <p:nvPr/>
        </p:nvSpPr>
        <p:spPr>
          <a:xfrm>
            <a:off x="2699792" y="5219908"/>
            <a:ext cx="1338828" cy="369332"/>
          </a:xfrm>
          <a:prstGeom prst="rect">
            <a:avLst/>
          </a:prstGeom>
          <a:noFill/>
        </p:spPr>
        <p:txBody>
          <a:bodyPr wrap="none" rtlCol="0">
            <a:spAutoFit/>
          </a:bodyPr>
          <a:lstStyle/>
          <a:p>
            <a:r>
              <a:rPr lang="zh-CN" altLang="en-US" b="1" dirty="0" smtClean="0"/>
              <a:t>伪直接寻址</a:t>
            </a:r>
            <a:endParaRPr lang="zh-CN" altLang="en-US" b="1" dirty="0"/>
          </a:p>
        </p:txBody>
      </p:sp>
      <p:pic>
        <p:nvPicPr>
          <p:cNvPr id="3" name="图片 2"/>
          <p:cNvPicPr>
            <a:picLocks noChangeAspect="1"/>
          </p:cNvPicPr>
          <p:nvPr/>
        </p:nvPicPr>
        <p:blipFill>
          <a:blip r:embed="rId4"/>
          <a:stretch>
            <a:fillRect/>
          </a:stretch>
        </p:blipFill>
        <p:spPr>
          <a:xfrm>
            <a:off x="5841772" y="1628800"/>
            <a:ext cx="2985653" cy="2421613"/>
          </a:xfrm>
          <a:prstGeom prst="rect">
            <a:avLst/>
          </a:prstGeom>
        </p:spPr>
      </p:pic>
      <p:sp>
        <p:nvSpPr>
          <p:cNvPr id="11" name="矩形 4"/>
          <p:cNvSpPr/>
          <p:nvPr/>
        </p:nvSpPr>
        <p:spPr>
          <a:xfrm>
            <a:off x="5841773" y="1700560"/>
            <a:ext cx="3122840" cy="2376512"/>
          </a:xfrm>
          <a:prstGeom prst="rect">
            <a:avLst/>
          </a:prstGeom>
          <a:noFill/>
          <a:ln w="28575" cap="flat" cmpd="sng">
            <a:solidFill>
              <a:srgbClr val="009900"/>
            </a:solidFill>
            <a:prstDash val="dash"/>
            <a:round/>
            <a:headEnd type="none" w="med" len="med"/>
            <a:tailEnd type="none" w="med" len="med"/>
          </a:ln>
        </p:spPr>
        <p:txBody>
          <a:bodyPr anchor="t"/>
          <a:lstStyle/>
          <a:p>
            <a:pPr lvl="0" indent="0" eaLnBrk="0" hangingPunct="0"/>
            <a:endParaRPr lang="zh-CN" altLang="en-US" dirty="0">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69</a:t>
            </a:fld>
            <a:endParaRPr lang="en-AU" altLang="zh-CN" sz="1400" b="1" dirty="0">
              <a:ea typeface="宋体" panose="02010600030101010101" pitchFamily="2" charset="-122"/>
            </a:endParaRPr>
          </a:p>
        </p:txBody>
      </p:sp>
      <p:sp>
        <p:nvSpPr>
          <p:cNvPr id="122882" name="Rectangle 2"/>
          <p:cNvSpPr>
            <a:spLocks noGrp="1"/>
          </p:cNvSpPr>
          <p:nvPr>
            <p:ph type="title"/>
          </p:nvPr>
        </p:nvSpPr>
        <p:spPr>
          <a:ln/>
        </p:spPr>
        <p:txBody>
          <a:bodyPr wrap="square" lIns="91440" tIns="45720" rIns="91440" bIns="45720" anchor="b">
            <a:spAutoFit/>
          </a:bodyPr>
          <a:lstStyle/>
          <a:p>
            <a:pPr eaLnBrk="1" hangingPunct="1"/>
            <a:r>
              <a:rPr lang="en-US" altLang="zh-CN" dirty="0">
                <a:ea typeface="宋体" panose="02010600030101010101" pitchFamily="2" charset="-122"/>
              </a:rPr>
              <a:t>MIPS</a:t>
            </a:r>
            <a:r>
              <a:rPr lang="zh-CN" altLang="en-US" dirty="0">
                <a:ea typeface="宋体" panose="02010600030101010101" pitchFamily="2" charset="-122"/>
              </a:rPr>
              <a:t>中的同步 </a:t>
            </a:r>
            <a:r>
              <a:rPr lang="en-US" altLang="zh-CN" dirty="0">
                <a:ea typeface="宋体" panose="02010600030101010101" pitchFamily="2" charset="-122"/>
              </a:rPr>
              <a:t>- </a:t>
            </a:r>
            <a:r>
              <a:rPr lang="zh-CN" altLang="en-US" dirty="0">
                <a:ea typeface="宋体" panose="02010600030101010101" pitchFamily="2" charset="-122"/>
              </a:rPr>
              <a:t>例子</a:t>
            </a:r>
          </a:p>
        </p:txBody>
      </p:sp>
      <p:sp>
        <p:nvSpPr>
          <p:cNvPr id="122883" name="Rectangle 3"/>
          <p:cNvSpPr>
            <a:spLocks noGrp="1"/>
          </p:cNvSpPr>
          <p:nvPr>
            <p:ph idx="1"/>
          </p:nvPr>
        </p:nvSpPr>
        <p:spPr>
          <a:xfrm>
            <a:off x="539750" y="1071563"/>
            <a:ext cx="8010525" cy="2074862"/>
          </a:xfrm>
          <a:ln/>
        </p:spPr>
        <p:txBody>
          <a:bodyPr wrap="square" lIns="91440" tIns="45720" rIns="91440" bIns="45720" anchor="t"/>
          <a:lstStyle/>
          <a:p>
            <a:pPr marL="0" indent="0" eaLnBrk="1" hangingPunct="1">
              <a:lnSpc>
                <a:spcPct val="90000"/>
              </a:lnSpc>
              <a:buClr>
                <a:srgbClr val="002B7D"/>
              </a:buClr>
              <a:buNone/>
            </a:pPr>
            <a:r>
              <a:rPr lang="zh-CN" altLang="en-US" sz="2400" dirty="0"/>
              <a:t>假设你和爸爸</a:t>
            </a:r>
            <a:r>
              <a:rPr lang="en-US" altLang="zh-CN" sz="2400" dirty="0"/>
              <a:t>/</a:t>
            </a:r>
            <a:r>
              <a:rPr lang="zh-CN" altLang="en-US" sz="2400" dirty="0"/>
              <a:t>妈妈联名的银行卡有</a:t>
            </a:r>
            <a:r>
              <a:rPr lang="en-US" altLang="zh-CN" sz="2400" dirty="0"/>
              <a:t>4</a:t>
            </a:r>
            <a:r>
              <a:rPr lang="zh-CN" altLang="en-US" sz="2400" dirty="0"/>
              <a:t>笔存款</a:t>
            </a:r>
          </a:p>
          <a:p>
            <a:pPr marL="0" indent="0" eaLnBrk="1" hangingPunct="1">
              <a:lnSpc>
                <a:spcPct val="90000"/>
              </a:lnSpc>
              <a:buClr>
                <a:srgbClr val="002B7D"/>
              </a:buClr>
              <a:buNone/>
            </a:pPr>
            <a:r>
              <a:rPr lang="en-US" altLang="zh-CN" sz="2400" dirty="0"/>
              <a:t>save[0][0]</a:t>
            </a:r>
            <a:r>
              <a:rPr lang="zh-CN" altLang="en-US" sz="2400" dirty="0"/>
              <a:t>：活期存款</a:t>
            </a:r>
          </a:p>
          <a:p>
            <a:pPr marL="0" indent="0" eaLnBrk="1" hangingPunct="1">
              <a:lnSpc>
                <a:spcPct val="90000"/>
              </a:lnSpc>
              <a:buClr>
                <a:srgbClr val="002B7D"/>
              </a:buClr>
              <a:buNone/>
            </a:pPr>
            <a:r>
              <a:rPr lang="en-US" altLang="zh-CN" sz="2400" dirty="0"/>
              <a:t>save[1][0]</a:t>
            </a:r>
            <a:r>
              <a:rPr lang="zh-CN" altLang="en-US" sz="2400" dirty="0"/>
              <a:t>：定期</a:t>
            </a:r>
            <a:r>
              <a:rPr lang="en-US" altLang="zh-CN" sz="2400" dirty="0"/>
              <a:t>2</a:t>
            </a:r>
            <a:r>
              <a:rPr lang="zh-CN" altLang="en-US" sz="2400" dirty="0"/>
              <a:t>年存款  （</a:t>
            </a:r>
            <a:r>
              <a:rPr lang="en-US" altLang="zh-CN" sz="2400" dirty="0"/>
              <a:t>2014 - 2016</a:t>
            </a:r>
            <a:r>
              <a:rPr lang="zh-CN" altLang="en-US" sz="2400" dirty="0"/>
              <a:t>）</a:t>
            </a:r>
          </a:p>
          <a:p>
            <a:pPr marL="0" indent="0" eaLnBrk="1" hangingPunct="1">
              <a:lnSpc>
                <a:spcPct val="90000"/>
              </a:lnSpc>
              <a:buClr>
                <a:srgbClr val="002B7D"/>
              </a:buClr>
              <a:buNone/>
            </a:pPr>
            <a:r>
              <a:rPr lang="en-US" altLang="zh-CN" sz="2400" dirty="0"/>
              <a:t>save[1][1]</a:t>
            </a:r>
            <a:r>
              <a:rPr lang="zh-CN" altLang="en-US" sz="2400" dirty="0"/>
              <a:t>：定期</a:t>
            </a:r>
            <a:r>
              <a:rPr lang="en-US" altLang="zh-CN" sz="2400" dirty="0"/>
              <a:t>1</a:t>
            </a:r>
            <a:r>
              <a:rPr lang="zh-CN" altLang="en-US" sz="2400" dirty="0"/>
              <a:t>年存款  （</a:t>
            </a:r>
            <a:r>
              <a:rPr lang="en-US" altLang="zh-CN" sz="2400" dirty="0"/>
              <a:t>2015 - 2016</a:t>
            </a:r>
            <a:r>
              <a:rPr lang="zh-CN" altLang="en-US" sz="2400" dirty="0"/>
              <a:t>）</a:t>
            </a:r>
          </a:p>
          <a:p>
            <a:pPr marL="0" indent="0" eaLnBrk="1" hangingPunct="1">
              <a:lnSpc>
                <a:spcPct val="90000"/>
              </a:lnSpc>
              <a:buClr>
                <a:srgbClr val="002B7D"/>
              </a:buClr>
              <a:buNone/>
            </a:pPr>
            <a:r>
              <a:rPr lang="en-US" altLang="zh-CN" sz="2400" dirty="0"/>
              <a:t>save[2][0]:   </a:t>
            </a:r>
            <a:r>
              <a:rPr lang="zh-CN" altLang="en-US" sz="2400" dirty="0"/>
              <a:t>美元活期</a:t>
            </a:r>
          </a:p>
        </p:txBody>
      </p:sp>
      <p:sp>
        <p:nvSpPr>
          <p:cNvPr id="122884" name="文本框 1"/>
          <p:cNvSpPr txBox="1"/>
          <p:nvPr/>
        </p:nvSpPr>
        <p:spPr>
          <a:xfrm>
            <a:off x="5156200" y="5480050"/>
            <a:ext cx="2927350" cy="457200"/>
          </a:xfrm>
          <a:prstGeom prst="rect">
            <a:avLst/>
          </a:prstGeom>
          <a:noFill/>
          <a:ln w="9525">
            <a:noFill/>
          </a:ln>
        </p:spPr>
        <p:txBody>
          <a:bodyPr wrap="none" anchor="t">
            <a:spAutoFit/>
          </a:bodyPr>
          <a:lstStyle/>
          <a:p>
            <a:pPr lvl="0" indent="0"/>
            <a:r>
              <a:rPr lang="zh-CN" altLang="en-US" sz="2400">
                <a:solidFill>
                  <a:srgbClr val="FF0000"/>
                </a:solidFill>
                <a:latin typeface="Arial" panose="020B0604020202020204" pitchFamily="34" charset="0"/>
                <a:ea typeface="Arial" panose="020B0604020202020204" pitchFamily="34" charset="0"/>
              </a:rPr>
              <a:t>此数据结构纯属虚构</a:t>
            </a:r>
          </a:p>
        </p:txBody>
      </p:sp>
      <p:sp>
        <p:nvSpPr>
          <p:cNvPr id="122885" name="Rectangle 3"/>
          <p:cNvSpPr>
            <a:spLocks noGrp="1"/>
          </p:cNvSpPr>
          <p:nvPr/>
        </p:nvSpPr>
        <p:spPr>
          <a:xfrm>
            <a:off x="612775" y="4052888"/>
            <a:ext cx="3346450" cy="1219200"/>
          </a:xfrm>
          <a:prstGeom prst="rect">
            <a:avLst/>
          </a:prstGeom>
          <a:noFill/>
          <a:ln w="9525">
            <a:noFill/>
          </a:ln>
        </p:spPr>
        <p:txBody>
          <a:bodyPr wrap="square" lIns="91440" tIns="45720" rIns="91440" bIns="45720" anchor="t"/>
          <a:lstStyle/>
          <a:p>
            <a:pPr lvl="0" indent="0">
              <a:lnSpc>
                <a:spcPct val="90000"/>
              </a:lnSpc>
              <a:spcBef>
                <a:spcPct val="20000"/>
              </a:spcBef>
              <a:buClr>
                <a:srgbClr val="002B7D"/>
              </a:buClr>
              <a:buFont typeface="Wingdings" panose="05000000000000000000" pitchFamily="2" charset="2"/>
              <a:buNone/>
            </a:pPr>
            <a:r>
              <a:rPr lang="en-US" altLang="zh-CN" sz="2400" dirty="0">
                <a:latin typeface="Arial" panose="020B0604020202020204" pitchFamily="34" charset="0"/>
                <a:ea typeface="Arial" panose="020B0604020202020204" pitchFamily="34" charset="0"/>
              </a:rPr>
              <a:t>m = </a:t>
            </a:r>
            <a:r>
              <a:rPr lang="en-US" altLang="zh-CN" sz="2400" dirty="0">
                <a:solidFill>
                  <a:srgbClr val="FF0000"/>
                </a:solidFill>
                <a:latin typeface="Arial" panose="020B0604020202020204" pitchFamily="34" charset="0"/>
                <a:ea typeface="Arial" panose="020B0604020202020204" pitchFamily="34" charset="0"/>
              </a:rPr>
              <a:t>save[0][0];</a:t>
            </a:r>
          </a:p>
          <a:p>
            <a:pPr lvl="0" indent="0">
              <a:lnSpc>
                <a:spcPct val="90000"/>
              </a:lnSpc>
              <a:spcBef>
                <a:spcPct val="20000"/>
              </a:spcBef>
              <a:buClr>
                <a:srgbClr val="002B7D"/>
              </a:buClr>
              <a:buFont typeface="Wingdings" panose="05000000000000000000" pitchFamily="2" charset="2"/>
              <a:buNone/>
            </a:pPr>
            <a:r>
              <a:rPr lang="en-US" altLang="zh-CN" sz="2400" dirty="0">
                <a:latin typeface="Arial" panose="020B0604020202020204" pitchFamily="34" charset="0"/>
                <a:ea typeface="Arial" panose="020B0604020202020204" pitchFamily="34" charset="0"/>
              </a:rPr>
              <a:t>m = m -300;</a:t>
            </a:r>
          </a:p>
          <a:p>
            <a:pPr lvl="0" indent="0">
              <a:lnSpc>
                <a:spcPct val="90000"/>
              </a:lnSpc>
              <a:spcBef>
                <a:spcPct val="20000"/>
              </a:spcBef>
              <a:buClr>
                <a:srgbClr val="002B7D"/>
              </a:buClr>
              <a:buFont typeface="Wingdings" panose="05000000000000000000" pitchFamily="2" charset="2"/>
              <a:buNone/>
            </a:pPr>
            <a:r>
              <a:rPr lang="en-US" altLang="zh-CN" sz="2400" dirty="0">
                <a:solidFill>
                  <a:srgbClr val="FF0000"/>
                </a:solidFill>
                <a:latin typeface="Arial" panose="020B0604020202020204" pitchFamily="34" charset="0"/>
                <a:ea typeface="Arial" panose="020B0604020202020204" pitchFamily="34" charset="0"/>
              </a:rPr>
              <a:t>save[0][0] </a:t>
            </a:r>
            <a:r>
              <a:rPr lang="en-US" altLang="zh-CN" sz="2400" dirty="0">
                <a:latin typeface="Arial" panose="020B0604020202020204" pitchFamily="34" charset="0"/>
                <a:ea typeface="Arial" panose="020B0604020202020204" pitchFamily="34" charset="0"/>
              </a:rPr>
              <a:t>= m;</a:t>
            </a:r>
          </a:p>
        </p:txBody>
      </p:sp>
      <p:sp>
        <p:nvSpPr>
          <p:cNvPr id="4" name="矩形 3"/>
          <p:cNvSpPr/>
          <p:nvPr/>
        </p:nvSpPr>
        <p:spPr>
          <a:xfrm>
            <a:off x="612775" y="4052888"/>
            <a:ext cx="3552825" cy="1219200"/>
          </a:xfrm>
          <a:prstGeom prst="rect">
            <a:avLst/>
          </a:prstGeom>
          <a:noFill/>
          <a:ln>
            <a:solidFill>
              <a:srgbClr val="009900"/>
            </a:solidFill>
            <a:prstDash val="dash"/>
            <a:headEnd type="none" w="med" len="med"/>
            <a:tailEnd type="none" w="med" len="med"/>
          </a:ln>
          <a:extLst>
            <a:ext uri="{909E8E84-426E-40DD-AFC4-6F175D3DCCD1}">
              <a14:hiddenFill xmlns:a14="http://schemas.microsoft.com/office/drawing/2010/main">
                <a:solidFill>
                  <a:schemeClr val="accent3"/>
                </a:solidFill>
              </a14:hiddenFill>
            </a:ext>
          </a:extLst>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noProof="1" smtClean="0">
              <a:ln>
                <a:noFill/>
              </a:ln>
              <a:solidFill>
                <a:schemeClr val="tx1"/>
              </a:solidFill>
              <a:effectLst/>
              <a:latin typeface="Arial" panose="020B0604020202020204" pitchFamily="34" charset="0"/>
            </a:endParaRPr>
          </a:p>
        </p:txBody>
      </p:sp>
      <p:sp>
        <p:nvSpPr>
          <p:cNvPr id="122887" name="Rectangle 3"/>
          <p:cNvSpPr>
            <a:spLocks noGrp="1"/>
          </p:cNvSpPr>
          <p:nvPr/>
        </p:nvSpPr>
        <p:spPr>
          <a:xfrm>
            <a:off x="4667250" y="4084638"/>
            <a:ext cx="3419475" cy="1158875"/>
          </a:xfrm>
          <a:prstGeom prst="rect">
            <a:avLst/>
          </a:prstGeom>
          <a:noFill/>
          <a:ln w="9525">
            <a:noFill/>
          </a:ln>
        </p:spPr>
        <p:txBody>
          <a:bodyPr wrap="square" lIns="91440" tIns="45720" rIns="91440" bIns="45720" anchor="t"/>
          <a:lstStyle/>
          <a:p>
            <a:pPr lvl="0" indent="0">
              <a:lnSpc>
                <a:spcPct val="90000"/>
              </a:lnSpc>
              <a:spcBef>
                <a:spcPct val="20000"/>
              </a:spcBef>
              <a:buClr>
                <a:srgbClr val="002B7D"/>
              </a:buClr>
              <a:buFont typeface="Wingdings" panose="05000000000000000000" pitchFamily="2" charset="2"/>
              <a:buNone/>
            </a:pPr>
            <a:r>
              <a:rPr lang="en-US" altLang="zh-CN" sz="2400" dirty="0">
                <a:latin typeface="Arial" panose="020B0604020202020204" pitchFamily="34" charset="0"/>
                <a:ea typeface="Arial" panose="020B0604020202020204" pitchFamily="34" charset="0"/>
              </a:rPr>
              <a:t>m = </a:t>
            </a:r>
            <a:r>
              <a:rPr lang="en-US" altLang="zh-CN" sz="2400" dirty="0">
                <a:solidFill>
                  <a:srgbClr val="FF0000"/>
                </a:solidFill>
                <a:latin typeface="Arial" panose="020B0604020202020204" pitchFamily="34" charset="0"/>
                <a:ea typeface="Arial" panose="020B0604020202020204" pitchFamily="34" charset="0"/>
              </a:rPr>
              <a:t>save[0][0]</a:t>
            </a:r>
            <a:r>
              <a:rPr lang="en-US" altLang="zh-CN" sz="2400" dirty="0">
                <a:latin typeface="Arial" panose="020B0604020202020204" pitchFamily="34" charset="0"/>
                <a:ea typeface="Arial" panose="020B0604020202020204" pitchFamily="34" charset="0"/>
              </a:rPr>
              <a:t>;</a:t>
            </a:r>
          </a:p>
          <a:p>
            <a:pPr lvl="0" indent="0">
              <a:lnSpc>
                <a:spcPct val="90000"/>
              </a:lnSpc>
              <a:spcBef>
                <a:spcPct val="20000"/>
              </a:spcBef>
              <a:buClr>
                <a:srgbClr val="002B7D"/>
              </a:buClr>
              <a:buFont typeface="Wingdings" panose="05000000000000000000" pitchFamily="2" charset="2"/>
              <a:buNone/>
            </a:pPr>
            <a:r>
              <a:rPr lang="en-US" altLang="zh-CN" sz="2400" dirty="0">
                <a:latin typeface="Arial" panose="020B0604020202020204" pitchFamily="34" charset="0"/>
                <a:ea typeface="Arial" panose="020B0604020202020204" pitchFamily="34" charset="0"/>
              </a:rPr>
              <a:t>m = m +1000;</a:t>
            </a:r>
          </a:p>
          <a:p>
            <a:pPr lvl="0" indent="0">
              <a:lnSpc>
                <a:spcPct val="90000"/>
              </a:lnSpc>
              <a:spcBef>
                <a:spcPct val="20000"/>
              </a:spcBef>
              <a:buClr>
                <a:srgbClr val="002B7D"/>
              </a:buClr>
              <a:buFont typeface="Wingdings" panose="05000000000000000000" pitchFamily="2" charset="2"/>
              <a:buNone/>
            </a:pPr>
            <a:r>
              <a:rPr lang="en-US" altLang="zh-CN" sz="2400" dirty="0">
                <a:solidFill>
                  <a:srgbClr val="FF0000"/>
                </a:solidFill>
                <a:latin typeface="Arial" panose="020B0604020202020204" pitchFamily="34" charset="0"/>
                <a:ea typeface="Arial" panose="020B0604020202020204" pitchFamily="34" charset="0"/>
              </a:rPr>
              <a:t>save[0][0]</a:t>
            </a:r>
            <a:r>
              <a:rPr lang="en-US" altLang="zh-CN" sz="2400" dirty="0">
                <a:latin typeface="Arial" panose="020B0604020202020204" pitchFamily="34" charset="0"/>
                <a:ea typeface="Arial" panose="020B0604020202020204" pitchFamily="34" charset="0"/>
              </a:rPr>
              <a:t> = m;</a:t>
            </a:r>
          </a:p>
        </p:txBody>
      </p:sp>
      <p:sp>
        <p:nvSpPr>
          <p:cNvPr id="6" name="矩形 5"/>
          <p:cNvSpPr/>
          <p:nvPr/>
        </p:nvSpPr>
        <p:spPr>
          <a:xfrm>
            <a:off x="4667250" y="4032250"/>
            <a:ext cx="3421063" cy="1211263"/>
          </a:xfrm>
          <a:prstGeom prst="rect">
            <a:avLst/>
          </a:prstGeom>
          <a:noFill/>
          <a:ln>
            <a:solidFill>
              <a:srgbClr val="009900"/>
            </a:solidFill>
            <a:prstDash val="dash"/>
            <a:headEnd type="none" w="med" len="med"/>
            <a:tailEnd type="none" w="med" len="med"/>
          </a:ln>
          <a:extLst>
            <a:ext uri="{909E8E84-426E-40DD-AFC4-6F175D3DCCD1}">
              <a14:hiddenFill xmlns:a14="http://schemas.microsoft.com/office/drawing/2010/main">
                <a:solidFill>
                  <a:schemeClr val="accent3"/>
                </a:solidFill>
              </a14:hiddenFill>
            </a:ext>
          </a:extLst>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noProof="1" smtClean="0">
              <a:ln>
                <a:noFill/>
              </a:ln>
              <a:solidFill>
                <a:schemeClr val="tx1"/>
              </a:solidFill>
              <a:effectLst/>
              <a:latin typeface="Arial" panose="020B0604020202020204" pitchFamily="34" charset="0"/>
            </a:endParaRPr>
          </a:p>
        </p:txBody>
      </p:sp>
      <p:sp>
        <p:nvSpPr>
          <p:cNvPr id="122889" name="文本框 8"/>
          <p:cNvSpPr txBox="1"/>
          <p:nvPr/>
        </p:nvSpPr>
        <p:spPr>
          <a:xfrm>
            <a:off x="612775" y="3576638"/>
            <a:ext cx="2662238" cy="457200"/>
          </a:xfrm>
          <a:prstGeom prst="rect">
            <a:avLst/>
          </a:prstGeom>
          <a:noFill/>
          <a:ln w="9525">
            <a:noFill/>
          </a:ln>
        </p:spPr>
        <p:txBody>
          <a:bodyPr wrap="none" anchor="t">
            <a:spAutoFit/>
          </a:bodyPr>
          <a:lstStyle/>
          <a:p>
            <a:pPr lvl="0" indent="0"/>
            <a:r>
              <a:rPr lang="zh-CN" altLang="en-US" sz="2400" b="1" dirty="0">
                <a:latin typeface="Arial" panose="020B0604020202020204" pitchFamily="34" charset="0"/>
                <a:ea typeface="Arial" panose="020B0604020202020204" pitchFamily="34" charset="0"/>
              </a:rPr>
              <a:t>你在</a:t>
            </a:r>
            <a:r>
              <a:rPr lang="en-US" altLang="zh-CN" sz="2400" b="1" dirty="0">
                <a:latin typeface="Arial" panose="020B0604020202020204" pitchFamily="34" charset="0"/>
                <a:ea typeface="Arial" panose="020B0604020202020204" pitchFamily="34" charset="0"/>
              </a:rPr>
              <a:t>POS</a:t>
            </a:r>
            <a:r>
              <a:rPr lang="zh-CN" altLang="en-US" sz="2400" b="1" dirty="0">
                <a:latin typeface="Arial" panose="020B0604020202020204" pitchFamily="34" charset="0"/>
                <a:ea typeface="Arial" panose="020B0604020202020204" pitchFamily="34" charset="0"/>
              </a:rPr>
              <a:t>机上取款</a:t>
            </a:r>
          </a:p>
        </p:txBody>
      </p:sp>
      <p:sp>
        <p:nvSpPr>
          <p:cNvPr id="122890" name="文本框 9"/>
          <p:cNvSpPr txBox="1"/>
          <p:nvPr/>
        </p:nvSpPr>
        <p:spPr>
          <a:xfrm>
            <a:off x="4554538" y="3533775"/>
            <a:ext cx="3633787" cy="457200"/>
          </a:xfrm>
          <a:prstGeom prst="rect">
            <a:avLst/>
          </a:prstGeom>
          <a:noFill/>
          <a:ln w="9525">
            <a:noFill/>
          </a:ln>
        </p:spPr>
        <p:txBody>
          <a:bodyPr wrap="none" anchor="t">
            <a:spAutoFit/>
          </a:bodyPr>
          <a:lstStyle/>
          <a:p>
            <a:pPr lvl="0" indent="0"/>
            <a:r>
              <a:rPr lang="zh-CN" altLang="en-US" sz="2400" b="1" dirty="0">
                <a:latin typeface="Arial" panose="020B0604020202020204" pitchFamily="34" charset="0"/>
                <a:ea typeface="Arial" panose="020B0604020202020204" pitchFamily="34" charset="0"/>
              </a:rPr>
              <a:t>你的爸爸/妈妈在网上存款</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7</a:t>
            </a:fld>
            <a:endParaRPr lang="en-AU" altLang="zh-CN" sz="1400" b="1" dirty="0">
              <a:ea typeface="宋体" panose="02010600030101010101" pitchFamily="2" charset="-122"/>
            </a:endParaRPr>
          </a:p>
        </p:txBody>
      </p:sp>
      <p:sp>
        <p:nvSpPr>
          <p:cNvPr id="17410" name="Rectangle 4"/>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寄存器操作示例</a:t>
            </a:r>
            <a:endParaRPr lang="en-AU" altLang="zh-CN" dirty="0">
              <a:ea typeface="宋体" panose="02010600030101010101" pitchFamily="2" charset="-122"/>
            </a:endParaRPr>
          </a:p>
        </p:txBody>
      </p:sp>
      <p:sp>
        <p:nvSpPr>
          <p:cNvPr id="17411" name="Rectangle 5"/>
          <p:cNvSpPr>
            <a:spLocks noGrp="1"/>
          </p:cNvSpPr>
          <p:nvPr>
            <p:ph idx="1"/>
          </p:nvPr>
        </p:nvSpPr>
        <p:spPr>
          <a:ln/>
        </p:spPr>
        <p:txBody>
          <a:bodyPr wrap="square" lIns="91440" tIns="45720" rIns="91440" bIns="45720" anchor="t"/>
          <a:lstStyle/>
          <a:p>
            <a:pPr eaLnBrk="1" hangingPunct="1">
              <a:lnSpc>
                <a:spcPct val="90000"/>
              </a:lnSpc>
              <a:buClr>
                <a:schemeClr val="tx2"/>
              </a:buClr>
            </a:pPr>
            <a:r>
              <a:rPr lang="en-US" altLang="zh-CN" sz="2800" dirty="0">
                <a:ea typeface="宋体" panose="02010600030101010101" pitchFamily="2" charset="-122"/>
              </a:rPr>
              <a:t>C code:</a:t>
            </a:r>
          </a:p>
          <a:p>
            <a:pPr eaLnBrk="1" hangingPunct="1">
              <a:buNone/>
            </a:pPr>
            <a:r>
              <a:rPr lang="en-US" altLang="zh-CN" sz="2800" dirty="0">
                <a:ea typeface="宋体" panose="02010600030101010101" pitchFamily="2" charset="-122"/>
              </a:rPr>
              <a:t>	f = (g + h) - (i + j);</a:t>
            </a:r>
          </a:p>
          <a:p>
            <a:pPr lvl="1" eaLnBrk="1" hangingPunct="1">
              <a:lnSpc>
                <a:spcPct val="90000"/>
              </a:lnSpc>
              <a:buChar char="l"/>
            </a:pPr>
            <a:r>
              <a:rPr lang="en-US" altLang="zh-CN" dirty="0">
                <a:ea typeface="宋体" panose="02010600030101010101" pitchFamily="2" charset="-122"/>
              </a:rPr>
              <a:t>f, …, j in </a:t>
            </a:r>
            <a:r>
              <a:rPr lang="en-US" altLang="zh-CN" u="sng" dirty="0">
                <a:ea typeface="宋体" panose="02010600030101010101" pitchFamily="2" charset="-122"/>
              </a:rPr>
              <a:t>$s0, …, $s4</a:t>
            </a:r>
          </a:p>
          <a:p>
            <a:pPr eaLnBrk="1" hangingPunct="1">
              <a:lnSpc>
                <a:spcPct val="90000"/>
              </a:lnSpc>
              <a:buClr>
                <a:schemeClr val="tx2"/>
              </a:buClr>
            </a:pPr>
            <a:r>
              <a:rPr lang="zh-CN" altLang="en-US" sz="2800" dirty="0">
                <a:ea typeface="宋体" panose="02010600030101010101" pitchFamily="2" charset="-122"/>
              </a:rPr>
              <a:t>编译后的</a:t>
            </a:r>
            <a:r>
              <a:rPr lang="en-US" altLang="zh-CN" sz="2800" dirty="0">
                <a:ea typeface="宋体" panose="02010600030101010101" pitchFamily="2" charset="-122"/>
              </a:rPr>
              <a:t> MIPS code</a:t>
            </a:r>
            <a:r>
              <a:rPr lang="zh-CN" altLang="en-US" sz="2800" dirty="0">
                <a:ea typeface="宋体" panose="02010600030101010101" pitchFamily="2" charset="-122"/>
              </a:rPr>
              <a:t>（对比第</a:t>
            </a:r>
            <a:r>
              <a:rPr lang="en-US" altLang="zh-CN" sz="2800" dirty="0">
                <a:ea typeface="宋体" panose="02010600030101010101" pitchFamily="2" charset="-122"/>
              </a:rPr>
              <a:t>5</a:t>
            </a:r>
            <a:r>
              <a:rPr lang="zh-CN" altLang="en-US" sz="2800" dirty="0">
                <a:ea typeface="宋体" panose="02010600030101010101" pitchFamily="2" charset="-122"/>
              </a:rPr>
              <a:t>页的</a:t>
            </a:r>
            <a:r>
              <a:rPr lang="en-US" altLang="zh-CN" sz="2800" dirty="0">
                <a:ea typeface="宋体" panose="02010600030101010101" pitchFamily="2" charset="-122"/>
              </a:rPr>
              <a:t>g/h/i/j</a:t>
            </a:r>
            <a:r>
              <a:rPr lang="zh-CN" altLang="en-US" sz="2800" dirty="0">
                <a:ea typeface="宋体" panose="02010600030101010101" pitchFamily="2" charset="-122"/>
              </a:rPr>
              <a:t>）</a:t>
            </a:r>
            <a:r>
              <a:rPr lang="en-US" altLang="zh-CN" sz="2800" dirty="0">
                <a:ea typeface="宋体" panose="02010600030101010101" pitchFamily="2" charset="-122"/>
              </a:rPr>
              <a:t>:</a:t>
            </a:r>
          </a:p>
          <a:p>
            <a:pPr eaLnBrk="1" hangingPunct="1">
              <a:buNone/>
            </a:pPr>
            <a:r>
              <a:rPr lang="en-US" altLang="zh-CN" sz="2800" dirty="0">
                <a:ea typeface="宋体" panose="02010600030101010101" pitchFamily="2" charset="-122"/>
              </a:rPr>
              <a:t>	add </a:t>
            </a:r>
            <a:r>
              <a:rPr lang="en-US" altLang="zh-CN" sz="2800" dirty="0">
                <a:solidFill>
                  <a:srgbClr val="FF0000"/>
                </a:solidFill>
                <a:ea typeface="宋体" panose="02010600030101010101" pitchFamily="2" charset="-122"/>
              </a:rPr>
              <a:t>$t0</a:t>
            </a:r>
            <a:r>
              <a:rPr lang="en-US" altLang="zh-CN" sz="2800" dirty="0">
                <a:ea typeface="宋体" panose="02010600030101010101" pitchFamily="2" charset="-122"/>
              </a:rPr>
              <a:t>, </a:t>
            </a:r>
            <a:r>
              <a:rPr lang="en-US" altLang="zh-CN" sz="2800" u="sng" dirty="0">
                <a:ea typeface="宋体" panose="02010600030101010101" pitchFamily="2" charset="-122"/>
              </a:rPr>
              <a:t>$s1, $</a:t>
            </a:r>
            <a:r>
              <a:rPr lang="en-US" altLang="zh-CN" sz="2800" u="sng" dirty="0" smtClean="0">
                <a:ea typeface="宋体" panose="02010600030101010101" pitchFamily="2" charset="-122"/>
              </a:rPr>
              <a:t>s2</a:t>
            </a:r>
          </a:p>
          <a:p>
            <a:pPr eaLnBrk="1" hangingPunct="1">
              <a:buNone/>
            </a:pPr>
            <a:r>
              <a:rPr lang="en-US" altLang="zh-CN" sz="2800" dirty="0">
                <a:ea typeface="宋体" panose="02010600030101010101" pitchFamily="2" charset="-122"/>
              </a:rPr>
              <a:t/>
            </a:r>
            <a:br>
              <a:rPr lang="en-US" altLang="zh-CN" sz="2800" dirty="0">
                <a:ea typeface="宋体" panose="02010600030101010101" pitchFamily="2" charset="-122"/>
              </a:rPr>
            </a:br>
            <a:r>
              <a:rPr lang="en-US" altLang="zh-CN" sz="2800" dirty="0">
                <a:ea typeface="宋体" panose="02010600030101010101" pitchFamily="2" charset="-122"/>
              </a:rPr>
              <a:t>add </a:t>
            </a:r>
            <a:r>
              <a:rPr lang="en-US" altLang="zh-CN" sz="2800" dirty="0">
                <a:solidFill>
                  <a:srgbClr val="FF0000"/>
                </a:solidFill>
                <a:ea typeface="宋体" panose="02010600030101010101" pitchFamily="2" charset="-122"/>
              </a:rPr>
              <a:t>$t1</a:t>
            </a:r>
            <a:r>
              <a:rPr lang="en-US" altLang="zh-CN" sz="2800" dirty="0">
                <a:ea typeface="宋体" panose="02010600030101010101" pitchFamily="2" charset="-122"/>
              </a:rPr>
              <a:t>, </a:t>
            </a:r>
            <a:r>
              <a:rPr lang="en-US" altLang="zh-CN" sz="2800" u="sng" dirty="0">
                <a:ea typeface="宋体" panose="02010600030101010101" pitchFamily="2" charset="-122"/>
              </a:rPr>
              <a:t>$s3, $</a:t>
            </a:r>
            <a:r>
              <a:rPr lang="en-US" altLang="zh-CN" sz="2800" u="sng" dirty="0" smtClean="0">
                <a:ea typeface="宋体" panose="02010600030101010101" pitchFamily="2" charset="-122"/>
              </a:rPr>
              <a:t>s4</a:t>
            </a:r>
          </a:p>
          <a:p>
            <a:pPr eaLnBrk="1" hangingPunct="1">
              <a:buNone/>
            </a:pPr>
            <a:r>
              <a:rPr lang="en-US" altLang="zh-CN" sz="2800" u="sng" dirty="0">
                <a:ea typeface="宋体" panose="02010600030101010101" pitchFamily="2" charset="-122"/>
              </a:rPr>
              <a:t/>
            </a:r>
            <a:br>
              <a:rPr lang="en-US" altLang="zh-CN" sz="2800" u="sng" dirty="0">
                <a:ea typeface="宋体" panose="02010600030101010101" pitchFamily="2" charset="-122"/>
              </a:rPr>
            </a:br>
            <a:r>
              <a:rPr lang="en-US" altLang="zh-CN" sz="2800" dirty="0">
                <a:ea typeface="宋体" panose="02010600030101010101" pitchFamily="2" charset="-122"/>
              </a:rPr>
              <a:t>sub </a:t>
            </a:r>
            <a:r>
              <a:rPr lang="en-US" altLang="zh-CN" sz="2800" u="sng" dirty="0">
                <a:ea typeface="宋体" panose="02010600030101010101" pitchFamily="2" charset="-122"/>
              </a:rPr>
              <a:t>$s0, $t0, $t1</a:t>
            </a:r>
            <a:endParaRPr lang="en-AU" altLang="zh-CN" sz="2800" u="sng"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70</a:t>
            </a:fld>
            <a:endParaRPr lang="en-AU" altLang="zh-CN" sz="1400" b="1" dirty="0">
              <a:ea typeface="宋体" panose="02010600030101010101" pitchFamily="2" charset="-122"/>
            </a:endParaRPr>
          </a:p>
        </p:txBody>
      </p:sp>
      <p:sp>
        <p:nvSpPr>
          <p:cNvPr id="124930" name="Rectangle 2"/>
          <p:cNvSpPr>
            <a:spLocks noGrp="1"/>
          </p:cNvSpPr>
          <p:nvPr>
            <p:ph type="title"/>
          </p:nvPr>
        </p:nvSpPr>
        <p:spPr>
          <a:xfrm>
            <a:off x="500063" y="230188"/>
            <a:ext cx="8259762" cy="769937"/>
          </a:xfrm>
          <a:ln/>
        </p:spPr>
        <p:txBody>
          <a:bodyPr wrap="square" lIns="91440" tIns="45720" rIns="91440" bIns="45720" anchor="b">
            <a:spAutoFit/>
          </a:bodyPr>
          <a:lstStyle/>
          <a:p>
            <a:pPr eaLnBrk="1" hangingPunct="1"/>
            <a:r>
              <a:rPr lang="en-US" altLang="zh-CN" dirty="0" smtClean="0">
                <a:ea typeface="华文细黑" panose="02010600040101010101" pitchFamily="2" charset="-122"/>
              </a:rPr>
              <a:t>2.11</a:t>
            </a:r>
            <a:r>
              <a:rPr lang="zh-CN" altLang="en-US" dirty="0" smtClean="0">
                <a:ea typeface="华文细黑" panose="02010600040101010101" pitchFamily="2" charset="-122"/>
              </a:rPr>
              <a:t>并行</a:t>
            </a:r>
            <a:r>
              <a:rPr lang="zh-CN" altLang="en-US" dirty="0">
                <a:ea typeface="华文细黑" panose="02010600040101010101" pitchFamily="2" charset="-122"/>
              </a:rPr>
              <a:t>与指令：</a:t>
            </a:r>
            <a:r>
              <a:rPr lang="zh-CN" altLang="en-US" dirty="0" smtClean="0">
                <a:ea typeface="华文细黑" panose="02010600040101010101" pitchFamily="2" charset="-122"/>
              </a:rPr>
              <a:t>同步</a:t>
            </a:r>
            <a:r>
              <a:rPr lang="en-US" altLang="zh-CN" dirty="0" smtClean="0">
                <a:ea typeface="华文细黑" panose="02010600040101010101" pitchFamily="2" charset="-122"/>
              </a:rPr>
              <a:t>(P81)</a:t>
            </a:r>
            <a:endParaRPr lang="en-AU" altLang="zh-CN" dirty="0">
              <a:ea typeface="宋体" panose="02010600030101010101" pitchFamily="2" charset="-122"/>
            </a:endParaRPr>
          </a:p>
        </p:txBody>
      </p:sp>
      <p:sp>
        <p:nvSpPr>
          <p:cNvPr id="124931" name="Rectangle 3"/>
          <p:cNvSpPr>
            <a:spLocks noGrp="1"/>
          </p:cNvSpPr>
          <p:nvPr>
            <p:ph idx="1"/>
          </p:nvPr>
        </p:nvSpPr>
        <p:spPr>
          <a:xfrm>
            <a:off x="500063" y="1071563"/>
            <a:ext cx="8270875" cy="5111750"/>
          </a:xfrm>
          <a:ln/>
        </p:spPr>
        <p:txBody>
          <a:bodyPr wrap="square" lIns="91440" tIns="45720" rIns="91440" bIns="45720" anchor="t"/>
          <a:lstStyle/>
          <a:p>
            <a:pPr defTabSz="0" eaLnBrk="1" hangingPunct="1">
              <a:lnSpc>
                <a:spcPct val="90000"/>
              </a:lnSpc>
              <a:buClr>
                <a:schemeClr val="tx2"/>
              </a:buClr>
              <a:tabLst>
                <a:tab pos="1619250" algn="l"/>
              </a:tabLst>
            </a:pPr>
            <a:r>
              <a:rPr lang="zh-CN" altLang="en-US" sz="2800" b="1" dirty="0"/>
              <a:t>处理器共享存储器</a:t>
            </a:r>
            <a:r>
              <a:rPr lang="zh-CN" altLang="en-US" sz="2800" b="1" dirty="0">
                <a:solidFill>
                  <a:srgbClr val="FF0000"/>
                </a:solidFill>
              </a:rPr>
              <a:t>同一区域</a:t>
            </a:r>
          </a:p>
          <a:p>
            <a:pPr lvl="1" defTabSz="0" eaLnBrk="1" hangingPunct="1">
              <a:lnSpc>
                <a:spcPct val="90000"/>
              </a:lnSpc>
              <a:tabLst>
                <a:tab pos="1619250" algn="l"/>
              </a:tabLst>
            </a:pPr>
            <a:r>
              <a:rPr lang="en-AU" altLang="zh-CN" sz="2400" dirty="0">
                <a:latin typeface="黑体" panose="02010609060101010101" pitchFamily="49" charset="-122"/>
                <a:ea typeface="黑体" panose="02010609060101010101" pitchFamily="49" charset="-122"/>
              </a:rPr>
              <a:t>P1 </a:t>
            </a:r>
            <a:r>
              <a:rPr lang="zh-CN" altLang="en-US" sz="2400" dirty="0">
                <a:latin typeface="黑体" panose="02010609060101010101" pitchFamily="49" charset="-122"/>
                <a:ea typeface="黑体" panose="02010609060101010101" pitchFamily="49" charset="-122"/>
              </a:rPr>
              <a:t>写</a:t>
            </a:r>
            <a:r>
              <a:rPr lang="en-AU" altLang="zh-CN" sz="2400" dirty="0">
                <a:latin typeface="黑体" panose="02010609060101010101" pitchFamily="49" charset="-122"/>
                <a:ea typeface="黑体" panose="02010609060101010101" pitchFamily="49" charset="-122"/>
              </a:rPr>
              <a:t>, P2 </a:t>
            </a:r>
            <a:r>
              <a:rPr lang="zh-CN" altLang="en-US" sz="2400" dirty="0">
                <a:latin typeface="黑体" panose="02010609060101010101" pitchFamily="49" charset="-122"/>
                <a:ea typeface="黑体" panose="02010609060101010101" pitchFamily="49" charset="-122"/>
              </a:rPr>
              <a:t>读</a:t>
            </a:r>
          </a:p>
          <a:p>
            <a:pPr defTabSz="0" eaLnBrk="1" hangingPunct="1">
              <a:lnSpc>
                <a:spcPct val="90000"/>
              </a:lnSpc>
              <a:buClr>
                <a:schemeClr val="tx2"/>
              </a:buClr>
              <a:tabLst>
                <a:tab pos="1619250" algn="l"/>
              </a:tabLst>
            </a:pPr>
            <a:r>
              <a:rPr lang="zh-CN" altLang="en-US" sz="2800" b="1" dirty="0"/>
              <a:t>（任务</a:t>
            </a:r>
            <a:r>
              <a:rPr lang="en-US" altLang="zh-CN" sz="2800" b="1" dirty="0"/>
              <a:t>1</a:t>
            </a:r>
            <a:r>
              <a:rPr lang="zh-CN" altLang="en-US" sz="2800" b="1" dirty="0">
                <a:solidFill>
                  <a:srgbClr val="FF0000"/>
                </a:solidFill>
              </a:rPr>
              <a:t>写</a:t>
            </a:r>
            <a:r>
              <a:rPr lang="zh-CN" altLang="en-US" sz="2800" b="1" dirty="0"/>
              <a:t>的结果是任务</a:t>
            </a:r>
            <a:r>
              <a:rPr lang="en-US" altLang="zh-CN" sz="2800" b="1" dirty="0"/>
              <a:t>2</a:t>
            </a:r>
            <a:r>
              <a:rPr lang="zh-CN" altLang="en-US" sz="2800" b="1" dirty="0"/>
              <a:t>要</a:t>
            </a:r>
            <a:r>
              <a:rPr lang="zh-CN" altLang="en-US" sz="2800" b="1" dirty="0">
                <a:solidFill>
                  <a:srgbClr val="FF0000"/>
                </a:solidFill>
              </a:rPr>
              <a:t>读</a:t>
            </a:r>
            <a:r>
              <a:rPr lang="zh-CN" altLang="en-US" sz="2800" b="1" dirty="0"/>
              <a:t>取得值）如果</a:t>
            </a:r>
            <a:r>
              <a:rPr lang="en-US" altLang="zh-CN" sz="2800" b="1" dirty="0"/>
              <a:t>P1</a:t>
            </a:r>
            <a:r>
              <a:rPr lang="zh-CN" altLang="en-US" sz="2800" b="1" dirty="0"/>
              <a:t>和</a:t>
            </a:r>
            <a:r>
              <a:rPr lang="en-US" altLang="zh-CN" sz="2800" b="1" dirty="0"/>
              <a:t>P2</a:t>
            </a:r>
            <a:r>
              <a:rPr lang="zh-CN" altLang="en-US" sz="2800" b="1" dirty="0"/>
              <a:t>不同步，将发生数据竞争</a:t>
            </a:r>
          </a:p>
          <a:p>
            <a:pPr lvl="1" defTabSz="0" eaLnBrk="1" hangingPunct="1">
              <a:lnSpc>
                <a:spcPct val="90000"/>
              </a:lnSpc>
              <a:tabLst>
                <a:tab pos="1619250" algn="l"/>
              </a:tabLst>
            </a:pPr>
            <a:r>
              <a:rPr lang="zh-CN" altLang="en-US" sz="2400" dirty="0">
                <a:latin typeface="黑体" panose="02010609060101010101" pitchFamily="49" charset="-122"/>
                <a:ea typeface="黑体" panose="02010609060101010101" pitchFamily="49" charset="-122"/>
              </a:rPr>
              <a:t>结果由访问次序决定</a:t>
            </a:r>
          </a:p>
          <a:p>
            <a:pPr lvl="1" defTabSz="0" eaLnBrk="1" hangingPunct="1">
              <a:lnSpc>
                <a:spcPct val="90000"/>
              </a:lnSpc>
              <a:buClr>
                <a:schemeClr val="tx2"/>
              </a:buClr>
              <a:tabLst>
                <a:tab pos="1619250" algn="l"/>
              </a:tabLst>
            </a:pPr>
            <a:r>
              <a:rPr lang="zh-CN" altLang="en-US" b="1" dirty="0">
                <a:ea typeface="Arial" panose="020B0604020202020204" pitchFamily="34" charset="0"/>
              </a:rPr>
              <a:t>依赖硬件提供同步指令</a:t>
            </a:r>
          </a:p>
          <a:p>
            <a:pPr lvl="1" defTabSz="0" eaLnBrk="1" hangingPunct="1">
              <a:lnSpc>
                <a:spcPct val="90000"/>
              </a:lnSpc>
              <a:tabLst>
                <a:tab pos="1619250" algn="l"/>
              </a:tabLst>
            </a:pPr>
            <a:r>
              <a:rPr lang="zh-CN" altLang="en-US" sz="2400" dirty="0">
                <a:latin typeface="黑体" panose="02010609060101010101" pitchFamily="49" charset="-122"/>
                <a:ea typeface="黑体" panose="02010609060101010101" pitchFamily="49" charset="-122"/>
              </a:rPr>
              <a:t>原子读</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写内存操作</a:t>
            </a:r>
          </a:p>
          <a:p>
            <a:pPr lvl="1" defTabSz="0" eaLnBrk="1" hangingPunct="1">
              <a:tabLst>
                <a:tab pos="1619250" algn="l"/>
              </a:tabLst>
            </a:pPr>
            <a:r>
              <a:rPr lang="zh-CN" altLang="en-US" sz="2400" dirty="0">
                <a:latin typeface="黑体" panose="02010609060101010101" pitchFamily="49" charset="-122"/>
                <a:ea typeface="黑体" panose="02010609060101010101" pitchFamily="49" charset="-122"/>
              </a:rPr>
              <a:t>在读和写之间，不再允许对该空间的其他操作</a:t>
            </a:r>
          </a:p>
          <a:p>
            <a:pPr lvl="1" defTabSz="0" eaLnBrk="1" hangingPunct="1">
              <a:lnSpc>
                <a:spcPct val="90000"/>
              </a:lnSpc>
              <a:buClr>
                <a:schemeClr val="tx2"/>
              </a:buClr>
              <a:tabLst>
                <a:tab pos="1619250" algn="l"/>
              </a:tabLst>
            </a:pPr>
            <a:r>
              <a:rPr lang="zh-CN" altLang="en-US" b="1" dirty="0">
                <a:ea typeface="Arial" panose="020B0604020202020204" pitchFamily="34" charset="0"/>
              </a:rPr>
              <a:t>可以是单一的指令</a:t>
            </a:r>
            <a:endParaRPr lang="en-AU" altLang="zh-CN" b="1" dirty="0"/>
          </a:p>
          <a:p>
            <a:pPr lvl="1" defTabSz="0" eaLnBrk="1" hangingPunct="1">
              <a:tabLst>
                <a:tab pos="1619250" algn="l"/>
              </a:tabLst>
            </a:pPr>
            <a:r>
              <a:rPr lang="zh-CN" altLang="en-US" sz="2400" dirty="0">
                <a:latin typeface="黑体" panose="02010609060101010101" pitchFamily="49" charset="-122"/>
                <a:ea typeface="黑体" panose="02010609060101010101" pitchFamily="49" charset="-122"/>
              </a:rPr>
              <a:t>例如寄存器和内存之间的原子交换</a:t>
            </a:r>
            <a:endParaRPr lang="en-AU" altLang="zh-CN" sz="2400" dirty="0">
              <a:ea typeface="宋体" panose="02010600030101010101" pitchFamily="2" charset="-122"/>
            </a:endParaRPr>
          </a:p>
          <a:p>
            <a:pPr lvl="1" defTabSz="0" eaLnBrk="1" hangingPunct="1">
              <a:tabLst>
                <a:tab pos="1619250" algn="l"/>
              </a:tabLst>
            </a:pPr>
            <a:r>
              <a:rPr lang="zh-CN" altLang="en-US" sz="2400" dirty="0">
                <a:latin typeface="黑体" panose="02010609060101010101" pitchFamily="49" charset="-122"/>
                <a:ea typeface="黑体" panose="02010609060101010101" pitchFamily="49" charset="-122"/>
              </a:rPr>
              <a:t>或者指令的原子配对</a:t>
            </a:r>
            <a:endParaRPr lang="en-AU" altLang="zh-CN" sz="2400" dirty="0">
              <a:latin typeface="黑体" panose="02010609060101010101" pitchFamily="49" charset="-122"/>
              <a:ea typeface="黑体" panose="02010609060101010101" pitchFamily="49" charset="-122"/>
            </a:endParaRPr>
          </a:p>
        </p:txBody>
      </p:sp>
      <p:sp>
        <p:nvSpPr>
          <p:cNvPr id="124932" name="Text Box 4"/>
          <p:cNvSpPr txBox="1"/>
          <p:nvPr/>
        </p:nvSpPr>
        <p:spPr>
          <a:xfrm rot="5400000">
            <a:off x="6275388" y="2497138"/>
            <a:ext cx="53657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chemeClr val="folHlink"/>
                </a:solidFill>
                <a:latin typeface="Arial" panose="020B0604020202020204" pitchFamily="34" charset="0"/>
                <a:ea typeface="宋体" panose="02010600030101010101" pitchFamily="2" charset="-122"/>
              </a:rPr>
              <a:t>§2.11 Parallelism and Instructions: Synchronization</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71</a:t>
            </a:fld>
            <a:endParaRPr lang="en-AU" altLang="zh-CN" sz="1400" b="1" dirty="0">
              <a:ea typeface="宋体" panose="02010600030101010101" pitchFamily="2" charset="-122"/>
            </a:endParaRPr>
          </a:p>
        </p:txBody>
      </p:sp>
      <p:sp>
        <p:nvSpPr>
          <p:cNvPr id="126978" name="Rectangle 2"/>
          <p:cNvSpPr>
            <a:spLocks noGrp="1"/>
          </p:cNvSpPr>
          <p:nvPr>
            <p:ph type="title"/>
          </p:nvPr>
        </p:nvSpPr>
        <p:spPr>
          <a:xfrm>
            <a:off x="684213" y="138113"/>
            <a:ext cx="8259762" cy="769937"/>
          </a:xfrm>
          <a:ln/>
        </p:spPr>
        <p:txBody>
          <a:bodyPr wrap="square" lIns="91440" tIns="45720" rIns="91440" bIns="45720" anchor="b">
            <a:spAutoFit/>
          </a:bodyPr>
          <a:lstStyle/>
          <a:p>
            <a:pPr eaLnBrk="1" hangingPunct="1"/>
            <a:r>
              <a:rPr lang="en-US" altLang="zh-CN" dirty="0">
                <a:ea typeface="宋体" panose="02010600030101010101" pitchFamily="2" charset="-122"/>
              </a:rPr>
              <a:t>MIPS</a:t>
            </a:r>
            <a:r>
              <a:rPr lang="zh-CN" altLang="en-US" dirty="0">
                <a:ea typeface="宋体" panose="02010600030101010101" pitchFamily="2" charset="-122"/>
              </a:rPr>
              <a:t>中的同步</a:t>
            </a:r>
            <a:endParaRPr lang="en-AU" altLang="zh-CN" dirty="0">
              <a:ea typeface="宋体" panose="02010600030101010101" pitchFamily="2" charset="-122"/>
            </a:endParaRPr>
          </a:p>
        </p:txBody>
      </p:sp>
      <p:sp>
        <p:nvSpPr>
          <p:cNvPr id="121860" name="Rectangle 3"/>
          <p:cNvSpPr>
            <a:spLocks noGrp="1" noChangeArrowheads="1"/>
          </p:cNvSpPr>
          <p:nvPr>
            <p:ph idx="1"/>
          </p:nvPr>
        </p:nvSpPr>
        <p:spPr>
          <a:xfrm>
            <a:off x="468313" y="1071563"/>
            <a:ext cx="8856663" cy="5111750"/>
          </a:xfrm>
        </p:spPr>
        <p:txBody>
          <a:bodyPr vert="horz" wrap="square" lIns="91440" tIns="45720" rIns="91440" bIns="45720" numCol="1" anchor="t" anchorCtr="0" compatLnSpc="1"/>
          <a:lstStyle/>
          <a:p>
            <a:pPr lvl="0" eaLnBrk="1" fontAlgn="base" hangingPunct="1">
              <a:lnSpc>
                <a:spcPct val="90000"/>
              </a:lnSpc>
              <a:buClr>
                <a:srgbClr val="002B7D"/>
              </a:buClr>
              <a:buSzPct val="100000"/>
            </a:pPr>
            <a:r>
              <a:rPr lang="zh-CN" altLang="en-US" sz="2400" strike="noStrike" noProof="1">
                <a:latin typeface="+mn-ea"/>
              </a:rPr>
              <a:t>链接取数</a:t>
            </a:r>
            <a:r>
              <a:rPr lang="en-US" altLang="zh-CN" sz="2400" strike="noStrike" noProof="1">
                <a:latin typeface="+mn-ea"/>
              </a:rPr>
              <a:t>(</a:t>
            </a:r>
            <a:r>
              <a:rPr lang="en-AU" altLang="zh-CN" sz="2400" strike="noStrike" noProof="1">
                <a:solidFill>
                  <a:srgbClr val="FF0000"/>
                </a:solidFill>
                <a:latin typeface="+mn-ea"/>
              </a:rPr>
              <a:t>L</a:t>
            </a:r>
            <a:r>
              <a:rPr lang="en-AU" altLang="zh-CN" sz="2400" strike="noStrike" noProof="1">
                <a:latin typeface="+mn-ea"/>
              </a:rPr>
              <a:t>oad </a:t>
            </a:r>
            <a:r>
              <a:rPr lang="en-AU" altLang="zh-CN" sz="2400" strike="noStrike" noProof="1">
                <a:solidFill>
                  <a:srgbClr val="FF0000"/>
                </a:solidFill>
                <a:latin typeface="+mn-ea"/>
              </a:rPr>
              <a:t>l</a:t>
            </a:r>
            <a:r>
              <a:rPr lang="en-AU" altLang="zh-CN" sz="2400" strike="noStrike" noProof="1">
                <a:latin typeface="+mn-ea"/>
              </a:rPr>
              <a:t>inked) </a:t>
            </a:r>
            <a:r>
              <a:rPr lang="zh-CN" altLang="en-US" sz="2400" strike="noStrike" noProof="1" smtClean="0">
                <a:latin typeface="+mn-ea"/>
              </a:rPr>
              <a:t>：</a:t>
            </a:r>
            <a:r>
              <a:rPr lang="zh-CN" altLang="en-US" sz="2400" strike="noStrike" noProof="1" smtClean="0">
                <a:solidFill>
                  <a:srgbClr val="FF0000"/>
                </a:solidFill>
                <a:latin typeface="+mn-ea"/>
              </a:rPr>
              <a:t>ll</a:t>
            </a:r>
            <a:r>
              <a:rPr lang="zh-CN" altLang="en-US" sz="2400" strike="noStrike" noProof="1" smtClean="0">
                <a:latin typeface="+mn-ea"/>
              </a:rPr>
              <a:t> </a:t>
            </a:r>
            <a:r>
              <a:rPr lang="zh-CN" altLang="en-US" sz="2400" strike="noStrike" noProof="1">
                <a:latin typeface="+mn-ea"/>
              </a:rPr>
              <a:t>rt, offset(rs)</a:t>
            </a:r>
            <a:endParaRPr lang="en-US" altLang="zh-CN" sz="2400" strike="noStrike" noProof="1">
              <a:latin typeface="+mn-ea"/>
            </a:endParaRPr>
          </a:p>
          <a:p>
            <a:pPr lvl="0" eaLnBrk="1" fontAlgn="base" hangingPunct="1">
              <a:lnSpc>
                <a:spcPct val="90000"/>
              </a:lnSpc>
              <a:buClr>
                <a:srgbClr val="002B7D"/>
              </a:buClr>
              <a:buSzPct val="100000"/>
            </a:pPr>
            <a:r>
              <a:rPr lang="zh-CN" altLang="en-US" sz="2400" strike="noStrike" noProof="1">
                <a:latin typeface="+mn-ea"/>
              </a:rPr>
              <a:t>条件存数</a:t>
            </a:r>
            <a:r>
              <a:rPr lang="en-US" altLang="zh-CN" sz="2400" strike="noStrike" noProof="1">
                <a:latin typeface="+mn-ea"/>
              </a:rPr>
              <a:t>(</a:t>
            </a:r>
            <a:r>
              <a:rPr lang="en-AU" altLang="zh-CN" sz="2400" strike="noStrike" noProof="1">
                <a:solidFill>
                  <a:srgbClr val="FF0000"/>
                </a:solidFill>
                <a:latin typeface="+mn-ea"/>
              </a:rPr>
              <a:t>S</a:t>
            </a:r>
            <a:r>
              <a:rPr lang="en-AU" altLang="zh-CN" sz="2400" strike="noStrike" noProof="1">
                <a:latin typeface="+mn-ea"/>
              </a:rPr>
              <a:t>tore </a:t>
            </a:r>
            <a:r>
              <a:rPr lang="en-AU" altLang="zh-CN" sz="2400" strike="noStrike" noProof="1">
                <a:solidFill>
                  <a:srgbClr val="FF0000"/>
                </a:solidFill>
                <a:latin typeface="+mn-ea"/>
              </a:rPr>
              <a:t>c</a:t>
            </a:r>
            <a:r>
              <a:rPr lang="en-AU" altLang="zh-CN" sz="2400" strike="noStrike" noProof="1">
                <a:latin typeface="+mn-ea"/>
              </a:rPr>
              <a:t>onditional) </a:t>
            </a:r>
            <a:r>
              <a:rPr lang="zh-CN" altLang="en-US" sz="2400" strike="noStrike" noProof="1" smtClean="0">
                <a:latin typeface="+mn-ea"/>
              </a:rPr>
              <a:t>：</a:t>
            </a:r>
            <a:r>
              <a:rPr lang="en-AU" altLang="zh-CN" sz="2400" strike="noStrike" noProof="1" smtClean="0">
                <a:solidFill>
                  <a:srgbClr val="FF0000"/>
                </a:solidFill>
                <a:latin typeface="+mn-ea"/>
              </a:rPr>
              <a:t>sc</a:t>
            </a:r>
            <a:r>
              <a:rPr lang="en-AU" altLang="zh-CN" sz="2400" strike="noStrike" noProof="1" smtClean="0">
                <a:latin typeface="+mn-ea"/>
              </a:rPr>
              <a:t> </a:t>
            </a:r>
            <a:r>
              <a:rPr lang="en-AU" altLang="zh-CN" sz="2400" strike="noStrike" noProof="1">
                <a:latin typeface="+mn-ea"/>
              </a:rPr>
              <a:t>rt, </a:t>
            </a:r>
            <a:r>
              <a:rPr lang="en-US" altLang="zh-CN" sz="2400" strike="noStrike" noProof="1">
                <a:latin typeface="+mn-ea"/>
              </a:rPr>
              <a:t>offset(rs)</a:t>
            </a:r>
          </a:p>
          <a:p>
            <a:pPr marL="857250" lvl="1" indent="-342900" eaLnBrk="1" hangingPunct="1">
              <a:lnSpc>
                <a:spcPct val="90000"/>
              </a:lnSpc>
              <a:buClr>
                <a:srgbClr val="7030A0"/>
              </a:buClr>
              <a:buSzPct val="100000"/>
              <a:buFont typeface="Wingdings" panose="05000000000000000000" charset="0"/>
              <a:buChar char="u"/>
            </a:pPr>
            <a:r>
              <a:rPr lang="zh-CN" altLang="en-US" sz="2400" strike="noStrike" noProof="1">
                <a:latin typeface="+mn-ea"/>
                <a:ea typeface="+mn-ea"/>
              </a:rPr>
              <a:t>如果</a:t>
            </a:r>
            <a:r>
              <a:rPr lang="en-AU" altLang="zh-CN" sz="2400" strike="noStrike" noProof="1">
                <a:latin typeface="+mn-ea"/>
                <a:ea typeface="+mn-ea"/>
              </a:rPr>
              <a:t>ll</a:t>
            </a:r>
            <a:r>
              <a:rPr lang="zh-CN" altLang="en-US" sz="2400" strike="noStrike" noProof="1">
                <a:latin typeface="+mn-ea"/>
                <a:ea typeface="+mn-ea"/>
              </a:rPr>
              <a:t>指令</a:t>
            </a:r>
            <a:r>
              <a:rPr lang="zh-CN" altLang="en-US" sz="2400" strike="noStrike" noProof="1" smtClean="0">
                <a:latin typeface="+mn-ea"/>
                <a:ea typeface="+mn-ea"/>
              </a:rPr>
              <a:t>后该</a:t>
            </a:r>
            <a:r>
              <a:rPr lang="zh-CN" altLang="en-US" sz="2400" strike="noStrike" noProof="1">
                <a:latin typeface="+mn-ea"/>
                <a:ea typeface="+mn-ea"/>
              </a:rPr>
              <a:t>地址内容没改变则</a:t>
            </a:r>
            <a:r>
              <a:rPr lang="zh-CN" altLang="en-US" sz="2400" strike="noStrike" noProof="1" smtClean="0">
                <a:latin typeface="+mn-ea"/>
                <a:ea typeface="+mn-ea"/>
              </a:rPr>
              <a:t>成功</a:t>
            </a:r>
            <a:endParaRPr lang="en-US" altLang="zh-CN" sz="2400" strike="noStrike" noProof="1" smtClean="0">
              <a:latin typeface="+mn-ea"/>
              <a:ea typeface="+mn-ea"/>
            </a:endParaRPr>
          </a:p>
          <a:p>
            <a:pPr marL="1257300" lvl="2" indent="-342900" eaLnBrk="1" hangingPunct="1">
              <a:lnSpc>
                <a:spcPct val="90000"/>
              </a:lnSpc>
              <a:buClr>
                <a:srgbClr val="7030A0"/>
              </a:buClr>
              <a:buSzPct val="100000"/>
              <a:buFont typeface="Wingdings" panose="05000000000000000000" charset="0"/>
              <a:buChar char="u"/>
            </a:pPr>
            <a:r>
              <a:rPr lang="en-AU" altLang="zh-CN" strike="noStrike" noProof="1" smtClean="0">
                <a:latin typeface="+mn-ea"/>
                <a:ea typeface="+mn-ea"/>
              </a:rPr>
              <a:t>rt</a:t>
            </a:r>
            <a:r>
              <a:rPr lang="zh-CN" altLang="en-AU" strike="noStrike" noProof="1">
                <a:latin typeface="+mn-ea"/>
                <a:ea typeface="+mn-ea"/>
              </a:rPr>
              <a:t>返回</a:t>
            </a:r>
            <a:r>
              <a:rPr lang="en-AU" altLang="zh-CN" strike="noStrike" noProof="1" smtClean="0">
                <a:latin typeface="+mn-ea"/>
                <a:ea typeface="+mn-ea"/>
              </a:rPr>
              <a:t>1</a:t>
            </a:r>
            <a:endParaRPr lang="zh-CN" altLang="en-AU" strike="noStrike" noProof="1">
              <a:latin typeface="+mn-ea"/>
              <a:ea typeface="+mn-ea"/>
            </a:endParaRPr>
          </a:p>
          <a:p>
            <a:pPr marL="857250" lvl="1" indent="-342900" eaLnBrk="1" hangingPunct="1">
              <a:lnSpc>
                <a:spcPct val="90000"/>
              </a:lnSpc>
              <a:buClr>
                <a:srgbClr val="7030A0"/>
              </a:buClr>
              <a:buSzPct val="100000"/>
              <a:buFont typeface="Wingdings" panose="05000000000000000000" charset="0"/>
              <a:buChar char="u"/>
            </a:pPr>
            <a:r>
              <a:rPr lang="zh-CN" altLang="en-US" sz="2400" noProof="1">
                <a:latin typeface="+mn-ea"/>
              </a:rPr>
              <a:t>如果</a:t>
            </a:r>
            <a:r>
              <a:rPr lang="en-AU" altLang="zh-CN" sz="2400" noProof="1">
                <a:latin typeface="+mn-ea"/>
              </a:rPr>
              <a:t>ll</a:t>
            </a:r>
            <a:r>
              <a:rPr lang="zh-CN" altLang="en-US" sz="2400" noProof="1">
                <a:latin typeface="+mn-ea"/>
              </a:rPr>
              <a:t>指令后该地址</a:t>
            </a:r>
            <a:r>
              <a:rPr lang="zh-CN" altLang="en-US" sz="2400" noProof="1" smtClean="0">
                <a:latin typeface="+mn-ea"/>
              </a:rPr>
              <a:t>内容改变了则</a:t>
            </a:r>
            <a:r>
              <a:rPr lang="zh-CN" altLang="en-US" sz="2400" strike="noStrike" noProof="1" smtClean="0">
                <a:latin typeface="+mn-ea"/>
                <a:ea typeface="+mn-ea"/>
              </a:rPr>
              <a:t>失败</a:t>
            </a:r>
            <a:endParaRPr lang="en-US" altLang="zh-CN" sz="2400" noProof="1">
              <a:latin typeface="+mn-ea"/>
              <a:ea typeface="+mn-ea"/>
            </a:endParaRPr>
          </a:p>
          <a:p>
            <a:pPr marL="1257300" lvl="2" indent="-342900" eaLnBrk="1" hangingPunct="1">
              <a:lnSpc>
                <a:spcPct val="90000"/>
              </a:lnSpc>
              <a:buClr>
                <a:srgbClr val="7030A0"/>
              </a:buClr>
              <a:buSzPct val="100000"/>
              <a:buFont typeface="Wingdings" panose="05000000000000000000" charset="0"/>
              <a:buChar char="u"/>
            </a:pPr>
            <a:r>
              <a:rPr lang="en-AU" altLang="zh-CN" strike="noStrike" noProof="1" smtClean="0">
                <a:latin typeface="+mn-ea"/>
                <a:ea typeface="+mn-ea"/>
              </a:rPr>
              <a:t>rt</a:t>
            </a:r>
            <a:r>
              <a:rPr lang="zh-CN" altLang="en-AU" strike="noStrike" noProof="1">
                <a:latin typeface="+mn-ea"/>
                <a:ea typeface="+mn-ea"/>
              </a:rPr>
              <a:t>返回</a:t>
            </a:r>
            <a:r>
              <a:rPr lang="en-AU" altLang="zh-CN" strike="noStrike" noProof="1" smtClean="0">
                <a:latin typeface="+mn-ea"/>
                <a:ea typeface="+mn-ea"/>
              </a:rPr>
              <a:t>0</a:t>
            </a:r>
            <a:endParaRPr lang="en-US" altLang="zh-CN" strike="noStrike" noProof="1">
              <a:latin typeface="+mn-ea"/>
              <a:ea typeface="+mn-ea"/>
            </a:endParaRPr>
          </a:p>
          <a:p>
            <a:pPr marL="457200" eaLnBrk="1" hangingPunct="1">
              <a:lnSpc>
                <a:spcPct val="90000"/>
              </a:lnSpc>
              <a:buClr>
                <a:srgbClr val="002060"/>
              </a:buClr>
              <a:buSzPct val="100000"/>
            </a:pPr>
            <a:r>
              <a:rPr lang="zh-CN" altLang="en-AU" sz="2400" strike="noStrike" noProof="1">
                <a:latin typeface="+mn-ea"/>
              </a:rPr>
              <a:t>例如：</a:t>
            </a:r>
            <a:r>
              <a:rPr lang="en-AU" altLang="zh-CN" sz="2400" strike="noStrike" noProof="1">
                <a:latin typeface="+mn-ea"/>
              </a:rPr>
              <a:t>atomic swap (</a:t>
            </a:r>
            <a:r>
              <a:rPr lang="zh-CN" altLang="en-US" sz="2400" strike="noStrike" noProof="1">
                <a:latin typeface="+mn-ea"/>
              </a:rPr>
              <a:t>检测和设置锁变量</a:t>
            </a:r>
            <a:r>
              <a:rPr lang="en-AU" altLang="zh-CN" sz="2400" strike="noStrike" noProof="1">
                <a:latin typeface="+mn-ea"/>
              </a:rPr>
              <a:t>)</a:t>
            </a:r>
          </a:p>
          <a:p>
            <a:pPr marL="800100" lvl="1" indent="-342900" eaLnBrk="1" fontAlgn="base" hangingPunct="1">
              <a:lnSpc>
                <a:spcPct val="90000"/>
              </a:lnSpc>
              <a:buNone/>
            </a:pPr>
            <a:r>
              <a:rPr lang="en-AU" altLang="zh-CN" sz="2400" strike="noStrike" noProof="1">
                <a:solidFill>
                  <a:srgbClr val="800000"/>
                </a:solidFill>
                <a:latin typeface="+mn-ea"/>
                <a:ea typeface="+mn-ea"/>
              </a:rPr>
              <a:t> try: add $t0,$zero</a:t>
            </a:r>
            <a:r>
              <a:rPr lang="en-AU" altLang="zh-CN" sz="2400" strike="noStrike" noProof="1" smtClean="0">
                <a:solidFill>
                  <a:srgbClr val="800000"/>
                </a:solidFill>
                <a:latin typeface="+mn-ea"/>
                <a:ea typeface="+mn-ea"/>
              </a:rPr>
              <a:t>,</a:t>
            </a:r>
            <a:r>
              <a:rPr lang="en-US" altLang="zh-CN" sz="2400" noProof="1" smtClean="0">
                <a:solidFill>
                  <a:srgbClr val="800000"/>
                </a:solidFill>
                <a:latin typeface="+mn-ea"/>
                <a:ea typeface="+mn-ea"/>
              </a:rPr>
              <a:t>$s4</a:t>
            </a:r>
            <a:r>
              <a:rPr lang="en-AU" altLang="zh-CN" sz="2400" strike="noStrike" noProof="1" smtClean="0">
                <a:solidFill>
                  <a:srgbClr val="800000"/>
                </a:solidFill>
                <a:latin typeface="+mn-ea"/>
                <a:ea typeface="+mn-ea"/>
              </a:rPr>
              <a:t>             </a:t>
            </a:r>
            <a:r>
              <a:rPr lang="zh-CN" altLang="en-US" sz="2400" strike="noStrike" noProof="1" smtClean="0">
                <a:solidFill>
                  <a:srgbClr val="800000"/>
                </a:solidFill>
                <a:latin typeface="+mn-ea"/>
                <a:ea typeface="+mn-ea"/>
              </a:rPr>
              <a:t>交换操作</a:t>
            </a:r>
            <a:endParaRPr lang="en-AU" altLang="zh-CN" sz="2400" strike="noStrike" noProof="1" smtClean="0">
              <a:solidFill>
                <a:srgbClr val="800000"/>
              </a:solidFill>
              <a:latin typeface="+mn-ea"/>
              <a:ea typeface="+mn-ea"/>
            </a:endParaRPr>
          </a:p>
          <a:p>
            <a:pPr lvl="1" eaLnBrk="1" fontAlgn="base" hangingPunct="1">
              <a:lnSpc>
                <a:spcPct val="90000"/>
              </a:lnSpc>
              <a:buNone/>
            </a:pPr>
            <a:r>
              <a:rPr lang="en-AU" altLang="zh-CN" sz="2400" strike="noStrike" noProof="1" smtClean="0">
                <a:solidFill>
                  <a:srgbClr val="800000"/>
                </a:solidFill>
                <a:latin typeface="+mn-ea"/>
                <a:ea typeface="+mn-ea"/>
              </a:rPr>
              <a:t>       </a:t>
            </a:r>
            <a:r>
              <a:rPr lang="en-AU" altLang="zh-CN" sz="2400" strike="noStrike" noProof="1" smtClean="0">
                <a:solidFill>
                  <a:srgbClr val="009900"/>
                </a:solidFill>
                <a:latin typeface="+mn-ea"/>
                <a:ea typeface="+mn-ea"/>
              </a:rPr>
              <a:t>ll  $t1,0($s1)                      </a:t>
            </a:r>
            <a:r>
              <a:rPr lang="zh-CN" altLang="en-US" sz="2400" strike="noStrike" noProof="1" smtClean="0">
                <a:solidFill>
                  <a:srgbClr val="800000"/>
                </a:solidFill>
                <a:latin typeface="+mn-ea"/>
                <a:ea typeface="+mn-ea"/>
              </a:rPr>
              <a:t>链接取数</a:t>
            </a:r>
            <a:endParaRPr lang="en-AU" altLang="zh-CN" sz="2400" strike="noStrike" noProof="1" smtClean="0">
              <a:solidFill>
                <a:srgbClr val="800000"/>
              </a:solidFill>
              <a:latin typeface="+mn-ea"/>
              <a:ea typeface="+mn-ea"/>
            </a:endParaRPr>
          </a:p>
          <a:p>
            <a:pPr lvl="1" eaLnBrk="1" fontAlgn="base" hangingPunct="1">
              <a:lnSpc>
                <a:spcPct val="90000"/>
              </a:lnSpc>
              <a:buNone/>
            </a:pPr>
            <a:r>
              <a:rPr lang="en-AU" altLang="zh-CN" sz="2400" strike="noStrike" noProof="1" smtClean="0">
                <a:solidFill>
                  <a:srgbClr val="800000"/>
                </a:solidFill>
                <a:latin typeface="+mn-ea"/>
                <a:ea typeface="+mn-ea"/>
              </a:rPr>
              <a:t>       </a:t>
            </a:r>
            <a:r>
              <a:rPr lang="en-AU" altLang="zh-CN" sz="2400" strike="noStrike" noProof="1" smtClean="0">
                <a:solidFill>
                  <a:srgbClr val="009900"/>
                </a:solidFill>
                <a:latin typeface="+mn-ea"/>
                <a:ea typeface="+mn-ea"/>
              </a:rPr>
              <a:t>sc  </a:t>
            </a:r>
            <a:r>
              <a:rPr lang="en-AU" altLang="zh-CN" sz="2400" strike="noStrike" noProof="1">
                <a:solidFill>
                  <a:srgbClr val="009900"/>
                </a:solidFill>
                <a:latin typeface="+mn-ea"/>
                <a:ea typeface="+mn-ea"/>
              </a:rPr>
              <a:t>$t0,0($s1)    </a:t>
            </a:r>
            <a:r>
              <a:rPr lang="en-AU" altLang="zh-CN" sz="2400" strike="noStrike" noProof="1" smtClean="0">
                <a:solidFill>
                  <a:srgbClr val="009900"/>
                </a:solidFill>
                <a:latin typeface="+mn-ea"/>
                <a:ea typeface="+mn-ea"/>
              </a:rPr>
              <a:t>                </a:t>
            </a:r>
            <a:r>
              <a:rPr lang="zh-CN" altLang="en-US" sz="2400" strike="noStrike" noProof="1" smtClean="0">
                <a:solidFill>
                  <a:srgbClr val="800000"/>
                </a:solidFill>
                <a:latin typeface="+mn-ea"/>
                <a:ea typeface="+mn-ea"/>
              </a:rPr>
              <a:t>条件存数</a:t>
            </a:r>
            <a:endParaRPr lang="en-AU" altLang="zh-CN" sz="2400" strike="noStrike" noProof="1">
              <a:solidFill>
                <a:srgbClr val="800000"/>
              </a:solidFill>
              <a:latin typeface="+mn-ea"/>
              <a:ea typeface="+mn-ea"/>
            </a:endParaRPr>
          </a:p>
          <a:p>
            <a:pPr lvl="1" eaLnBrk="1" fontAlgn="base" hangingPunct="1">
              <a:lnSpc>
                <a:spcPct val="90000"/>
              </a:lnSpc>
              <a:buNone/>
            </a:pPr>
            <a:r>
              <a:rPr lang="en-AU" altLang="zh-CN" sz="2400" strike="noStrike" noProof="1">
                <a:solidFill>
                  <a:srgbClr val="800000"/>
                </a:solidFill>
                <a:latin typeface="+mn-ea"/>
                <a:ea typeface="+mn-ea"/>
              </a:rPr>
              <a:t>    </a:t>
            </a:r>
            <a:r>
              <a:rPr lang="en-AU" altLang="zh-CN" sz="2400" strike="noStrike" noProof="1" smtClean="0">
                <a:solidFill>
                  <a:srgbClr val="800000"/>
                </a:solidFill>
                <a:latin typeface="+mn-ea"/>
                <a:ea typeface="+mn-ea"/>
              </a:rPr>
              <a:t>   beq </a:t>
            </a:r>
            <a:r>
              <a:rPr lang="en-AU" altLang="zh-CN" sz="2400" strike="noStrike" noProof="1">
                <a:solidFill>
                  <a:srgbClr val="800000"/>
                </a:solidFill>
                <a:latin typeface="+mn-ea"/>
                <a:ea typeface="+mn-ea"/>
              </a:rPr>
              <a:t>$t0,$zero,try </a:t>
            </a:r>
            <a:r>
              <a:rPr lang="en-AU" altLang="zh-CN" sz="2400" strike="noStrike" noProof="1" smtClean="0">
                <a:solidFill>
                  <a:srgbClr val="800000"/>
                </a:solidFill>
                <a:latin typeface="+mn-ea"/>
                <a:ea typeface="+mn-ea"/>
              </a:rPr>
              <a:t>              </a:t>
            </a:r>
            <a:r>
              <a:rPr lang="zh-CN" altLang="en-US" sz="2400" strike="noStrike" noProof="1" smtClean="0">
                <a:solidFill>
                  <a:srgbClr val="800000"/>
                </a:solidFill>
                <a:latin typeface="+mn-ea"/>
                <a:ea typeface="+mn-ea"/>
              </a:rPr>
              <a:t>失败分支</a:t>
            </a:r>
            <a:r>
              <a:rPr lang="en-AU" altLang="zh-CN" sz="2400" strike="noStrike" noProof="1" smtClean="0">
                <a:solidFill>
                  <a:srgbClr val="800000"/>
                </a:solidFill>
                <a:latin typeface="+mn-ea"/>
                <a:ea typeface="+mn-ea"/>
              </a:rPr>
              <a:t>branch </a:t>
            </a:r>
            <a:r>
              <a:rPr lang="en-AU" altLang="zh-CN" sz="2400" strike="noStrike" noProof="1">
                <a:solidFill>
                  <a:srgbClr val="800000"/>
                </a:solidFill>
                <a:latin typeface="+mn-ea"/>
                <a:ea typeface="+mn-ea"/>
              </a:rPr>
              <a:t>store fails</a:t>
            </a:r>
          </a:p>
          <a:p>
            <a:pPr lvl="1" eaLnBrk="1" fontAlgn="base" hangingPunct="1">
              <a:lnSpc>
                <a:spcPct val="90000"/>
              </a:lnSpc>
              <a:buNone/>
            </a:pPr>
            <a:r>
              <a:rPr lang="en-AU" altLang="zh-CN" sz="2400" strike="noStrike" noProof="1">
                <a:solidFill>
                  <a:srgbClr val="800000"/>
                </a:solidFill>
                <a:latin typeface="+mn-ea"/>
                <a:ea typeface="+mn-ea"/>
              </a:rPr>
              <a:t>    </a:t>
            </a:r>
            <a:r>
              <a:rPr lang="en-AU" altLang="zh-CN" sz="2400" strike="noStrike" noProof="1" smtClean="0">
                <a:solidFill>
                  <a:srgbClr val="800000"/>
                </a:solidFill>
                <a:latin typeface="+mn-ea"/>
                <a:ea typeface="+mn-ea"/>
              </a:rPr>
              <a:t>   add </a:t>
            </a:r>
            <a:r>
              <a:rPr lang="en-AU" altLang="zh-CN" sz="2400" strike="noStrike" noProof="1">
                <a:solidFill>
                  <a:srgbClr val="800000"/>
                </a:solidFill>
                <a:latin typeface="+mn-ea"/>
                <a:ea typeface="+mn-ea"/>
              </a:rPr>
              <a:t>$s4,$zero,$t1 </a:t>
            </a:r>
            <a:r>
              <a:rPr lang="en-AU" altLang="zh-CN" sz="2400" strike="noStrike" noProof="1" smtClean="0">
                <a:solidFill>
                  <a:srgbClr val="800000"/>
                </a:solidFill>
                <a:latin typeface="+mn-ea"/>
                <a:ea typeface="+mn-ea"/>
              </a:rPr>
              <a:t>            </a:t>
            </a:r>
            <a:r>
              <a:rPr lang="zh-CN" altLang="en-US" sz="2400" strike="noStrike" noProof="1" smtClean="0">
                <a:solidFill>
                  <a:srgbClr val="800000"/>
                </a:solidFill>
                <a:latin typeface="+mn-ea"/>
                <a:ea typeface="+mn-ea"/>
              </a:rPr>
              <a:t>将加载的数放在</a:t>
            </a:r>
            <a:r>
              <a:rPr lang="en-AU" altLang="zh-CN" sz="2400" strike="noStrike" noProof="1" smtClean="0">
                <a:solidFill>
                  <a:srgbClr val="800000"/>
                </a:solidFill>
                <a:latin typeface="+mn-ea"/>
                <a:ea typeface="+mn-ea"/>
              </a:rPr>
              <a:t>$</a:t>
            </a:r>
            <a:r>
              <a:rPr lang="en-AU" altLang="zh-CN" sz="2400" strike="noStrike" noProof="1">
                <a:solidFill>
                  <a:srgbClr val="800000"/>
                </a:solidFill>
                <a:latin typeface="+mn-ea"/>
                <a:ea typeface="+mn-ea"/>
              </a:rPr>
              <a:t>s4</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Footer Placeholder 2"/>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72</a:t>
            </a:fld>
            <a:endParaRPr lang="en-AU" altLang="zh-CN" sz="1400" b="1" dirty="0">
              <a:ea typeface="宋体" panose="02010600030101010101" pitchFamily="2" charset="-122"/>
            </a:endParaRPr>
          </a:p>
        </p:txBody>
      </p:sp>
      <p:pic>
        <p:nvPicPr>
          <p:cNvPr id="129026" name="Picture 10" descr="f02-21-P374493"/>
          <p:cNvPicPr>
            <a:picLocks noChangeAspect="1"/>
          </p:cNvPicPr>
          <p:nvPr/>
        </p:nvPicPr>
        <p:blipFill>
          <a:blip r:embed="rId3"/>
          <a:stretch>
            <a:fillRect/>
          </a:stretch>
        </p:blipFill>
        <p:spPr>
          <a:xfrm>
            <a:off x="755650" y="1700213"/>
            <a:ext cx="6030913" cy="4414837"/>
          </a:xfrm>
          <a:prstGeom prst="rect">
            <a:avLst/>
          </a:prstGeom>
          <a:noFill/>
          <a:ln w="9525">
            <a:noFill/>
          </a:ln>
        </p:spPr>
      </p:pic>
      <p:sp>
        <p:nvSpPr>
          <p:cNvPr id="123908" name="Rectangle 2"/>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**Translation and Startup</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29028" name="Text Box 4"/>
          <p:cNvSpPr txBox="1"/>
          <p:nvPr/>
        </p:nvSpPr>
        <p:spPr>
          <a:xfrm>
            <a:off x="3563938" y="1989138"/>
            <a:ext cx="2736850" cy="641350"/>
          </a:xfrm>
          <a:prstGeom prst="rect">
            <a:avLst/>
          </a:prstGeom>
          <a:noFill/>
          <a:ln w="9525">
            <a:noFill/>
          </a:ln>
        </p:spPr>
        <p:txBody>
          <a:bodyPr anchor="t">
            <a:spAutoFit/>
          </a:bodyPr>
          <a:lstStyle/>
          <a:p>
            <a:pPr lvl="0" indent="0" eaLnBrk="0" hangingPunct="0"/>
            <a:r>
              <a:rPr lang="zh-CN" altLang="en-US" dirty="0">
                <a:latin typeface="黑体" panose="02010609060101010101" pitchFamily="49" charset="-122"/>
                <a:ea typeface="黑体" panose="02010609060101010101" pitchFamily="49" charset="-122"/>
              </a:rPr>
              <a:t>许多编译器直接产生目标模块</a:t>
            </a:r>
            <a:endParaRPr lang="en-AU" altLang="zh-CN" dirty="0">
              <a:latin typeface="黑体" panose="02010609060101010101" pitchFamily="49" charset="-122"/>
              <a:ea typeface="黑体" panose="02010609060101010101" pitchFamily="49" charset="-122"/>
            </a:endParaRPr>
          </a:p>
        </p:txBody>
      </p:sp>
      <p:sp>
        <p:nvSpPr>
          <p:cNvPr id="129029" name="AutoShape 5"/>
          <p:cNvSpPr/>
          <p:nvPr/>
        </p:nvSpPr>
        <p:spPr>
          <a:xfrm rot="-2520133">
            <a:off x="3276600" y="1557338"/>
            <a:ext cx="215900" cy="1800225"/>
          </a:xfrm>
          <a:prstGeom prst="rightBrace">
            <a:avLst>
              <a:gd name="adj1" fmla="val 69408"/>
              <a:gd name="adj2" fmla="val 50000"/>
            </a:avLst>
          </a:prstGeom>
          <a:noFill/>
          <a:ln w="9525" cap="flat" cmpd="sng">
            <a:solidFill>
              <a:schemeClr val="tx1"/>
            </a:solidFill>
            <a:prstDash val="solid"/>
            <a:round/>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29030" name="Text Box 6"/>
          <p:cNvSpPr txBox="1"/>
          <p:nvPr/>
        </p:nvSpPr>
        <p:spPr>
          <a:xfrm>
            <a:off x="7164388" y="4149725"/>
            <a:ext cx="1554162" cy="369888"/>
          </a:xfrm>
          <a:prstGeom prst="rect">
            <a:avLst/>
          </a:prstGeom>
          <a:noFill/>
          <a:ln w="9525">
            <a:noFill/>
          </a:ln>
        </p:spPr>
        <p:txBody>
          <a:bodyPr anchor="t">
            <a:spAutoFit/>
          </a:bodyPr>
          <a:lstStyle/>
          <a:p>
            <a:pPr lvl="0" indent="0" eaLnBrk="0" hangingPunct="0"/>
            <a:r>
              <a:rPr lang="zh-CN" altLang="en-US" dirty="0">
                <a:latin typeface="Arial" panose="020B0604020202020204" pitchFamily="34" charset="0"/>
                <a:ea typeface="宋体" panose="02010600030101010101" pitchFamily="2" charset="-122"/>
              </a:rPr>
              <a:t>静态链接</a:t>
            </a:r>
            <a:endParaRPr lang="en-AU" altLang="zh-CN" dirty="0">
              <a:latin typeface="Arial" panose="020B0604020202020204" pitchFamily="34" charset="0"/>
              <a:ea typeface="宋体" panose="02010600030101010101" pitchFamily="2" charset="-122"/>
            </a:endParaRPr>
          </a:p>
        </p:txBody>
      </p:sp>
      <p:sp>
        <p:nvSpPr>
          <p:cNvPr id="129031" name="AutoShape 7"/>
          <p:cNvSpPr/>
          <p:nvPr/>
        </p:nvSpPr>
        <p:spPr>
          <a:xfrm>
            <a:off x="6948488" y="3573463"/>
            <a:ext cx="215900" cy="1511300"/>
          </a:xfrm>
          <a:prstGeom prst="rightBrace">
            <a:avLst>
              <a:gd name="adj1" fmla="val 58268"/>
              <a:gd name="adj2" fmla="val 50000"/>
            </a:avLst>
          </a:prstGeom>
          <a:noFill/>
          <a:ln w="9525" cap="flat" cmpd="sng">
            <a:solidFill>
              <a:schemeClr val="tx1"/>
            </a:solidFill>
            <a:prstDash val="solid"/>
            <a:round/>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29032" name="Text Box 8"/>
          <p:cNvSpPr txBox="1"/>
          <p:nvPr/>
        </p:nvSpPr>
        <p:spPr>
          <a:xfrm rot="5400000">
            <a:off x="6770688" y="2001838"/>
            <a:ext cx="43751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chemeClr val="folHlink"/>
                </a:solidFill>
                <a:latin typeface="Arial" panose="020B0604020202020204" pitchFamily="34" charset="0"/>
                <a:ea typeface="宋体" panose="02010600030101010101" pitchFamily="2" charset="-122"/>
              </a:rPr>
              <a:t>§2.12 Translating and Starting a Program</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73</a:t>
            </a:fld>
            <a:endParaRPr lang="en-AU" altLang="zh-CN" sz="1400" b="1" dirty="0">
              <a:ea typeface="宋体" panose="02010600030101010101" pitchFamily="2" charset="-122"/>
            </a:endParaRPr>
          </a:p>
        </p:txBody>
      </p:sp>
      <p:sp>
        <p:nvSpPr>
          <p:cNvPr id="131074" name="Rectangle 2"/>
          <p:cNvSpPr>
            <a:spLocks noGrp="1"/>
          </p:cNvSpPr>
          <p:nvPr>
            <p:ph type="title"/>
          </p:nvPr>
        </p:nvSpPr>
        <p:spPr>
          <a:xfrm>
            <a:off x="684213" y="200025"/>
            <a:ext cx="8259762" cy="708025"/>
          </a:xfrm>
          <a:ln/>
        </p:spPr>
        <p:txBody>
          <a:bodyPr wrap="square" lIns="91440" tIns="45720" rIns="91440" bIns="45720" anchor="b">
            <a:spAutoFit/>
          </a:bodyPr>
          <a:lstStyle/>
          <a:p>
            <a:pPr eaLnBrk="1" hangingPunct="1"/>
            <a:r>
              <a:rPr lang="zh-CN" altLang="en-US" sz="4000" dirty="0">
                <a:latin typeface="黑体" panose="02010609060101010101" pitchFamily="49" charset="-122"/>
                <a:ea typeface="黑体" panose="02010609060101010101" pitchFamily="49" charset="-122"/>
              </a:rPr>
              <a:t>汇编伪指令</a:t>
            </a:r>
            <a:endParaRPr lang="en-AU" altLang="zh-CN" sz="4000" dirty="0">
              <a:ea typeface="宋体" panose="02010600030101010101" pitchFamily="2" charset="-122"/>
            </a:endParaRPr>
          </a:p>
        </p:txBody>
      </p:sp>
      <p:sp>
        <p:nvSpPr>
          <p:cNvPr id="131075" name="Rectangle 3"/>
          <p:cNvSpPr>
            <a:spLocks noGrp="1"/>
          </p:cNvSpPr>
          <p:nvPr>
            <p:ph idx="1"/>
          </p:nvPr>
        </p:nvSpPr>
        <p:spPr>
          <a:ln/>
        </p:spPr>
        <p:txBody>
          <a:bodyPr wrap="square" lIns="91440" tIns="45720" rIns="91440" bIns="45720" anchor="t"/>
          <a:lstStyle/>
          <a:p>
            <a:pPr algn="l" eaLnBrk="1" hangingPunct="1">
              <a:lnSpc>
                <a:spcPct val="90000"/>
              </a:lnSpc>
              <a:buClr>
                <a:srgbClr val="002B7D"/>
              </a:buClr>
            </a:pPr>
            <a:r>
              <a:rPr lang="zh-CN" altLang="en-US" sz="2800" dirty="0">
                <a:latin typeface="+mn-ea"/>
              </a:rPr>
              <a:t>大多数汇编指令和机器指令是一对一的</a:t>
            </a:r>
          </a:p>
          <a:p>
            <a:pPr algn="l" eaLnBrk="1" hangingPunct="1">
              <a:lnSpc>
                <a:spcPct val="90000"/>
              </a:lnSpc>
              <a:buClr>
                <a:srgbClr val="002B7D"/>
              </a:buClr>
            </a:pPr>
            <a:r>
              <a:rPr lang="zh-CN" altLang="en-US" sz="2800" dirty="0">
                <a:latin typeface="+mn-ea"/>
              </a:rPr>
              <a:t>特殊的是</a:t>
            </a:r>
            <a:r>
              <a:rPr lang="zh-CN" altLang="en-US" sz="2800" dirty="0">
                <a:solidFill>
                  <a:srgbClr val="FF0000"/>
                </a:solidFill>
                <a:latin typeface="+mn-ea"/>
              </a:rPr>
              <a:t>伪指令</a:t>
            </a:r>
          </a:p>
          <a:p>
            <a:pPr algn="l" eaLnBrk="1" hangingPunct="1">
              <a:lnSpc>
                <a:spcPct val="90000"/>
              </a:lnSpc>
              <a:buClr>
                <a:srgbClr val="002B7D"/>
              </a:buClr>
            </a:pPr>
            <a:r>
              <a:rPr lang="zh-CN" altLang="en-US" sz="2800" dirty="0">
                <a:solidFill>
                  <a:srgbClr val="FF0000"/>
                </a:solidFill>
                <a:latin typeface="+mn-ea"/>
              </a:rPr>
              <a:t>伪指令</a:t>
            </a:r>
            <a:r>
              <a:rPr lang="zh-CN" altLang="en-US" sz="2800" dirty="0">
                <a:latin typeface="+mn-ea"/>
              </a:rPr>
              <a:t>：汇编指令的变种</a:t>
            </a:r>
          </a:p>
          <a:p>
            <a:pPr marL="0" indent="0" defTabSz="0" eaLnBrk="1" hangingPunct="1">
              <a:buNone/>
              <a:tabLst>
                <a:tab pos="3409950" algn="l"/>
                <a:tab pos="4038600" algn="l"/>
              </a:tabLst>
            </a:pPr>
            <a:r>
              <a:rPr lang="en-US" altLang="zh-CN" sz="2400" b="1" dirty="0">
                <a:solidFill>
                  <a:srgbClr val="FF0000"/>
                </a:solidFill>
                <a:latin typeface="Lucida Console" panose="020B0609040504020204" pitchFamily="49" charset="0"/>
                <a:ea typeface="宋体" panose="02010600030101010101" pitchFamily="2" charset="-122"/>
              </a:rPr>
              <a:t>  move $t0, $t1</a:t>
            </a:r>
            <a:r>
              <a:rPr lang="en-US" altLang="zh-CN" sz="2800" dirty="0">
                <a:ea typeface="宋体" panose="02010600030101010101" pitchFamily="2" charset="-122"/>
              </a:rPr>
              <a:t>	→	</a:t>
            </a:r>
            <a:r>
              <a:rPr lang="en-US" altLang="zh-CN" sz="2400" dirty="0">
                <a:latin typeface="Lucida Console" panose="020B0609040504020204" pitchFamily="49" charset="0"/>
                <a:ea typeface="宋体" panose="02010600030101010101" pitchFamily="2" charset="-122"/>
              </a:rPr>
              <a:t>add $t0, $zero, $t1</a:t>
            </a:r>
          </a:p>
          <a:p>
            <a:pPr defTabSz="0" eaLnBrk="1" hangingPunct="1">
              <a:buNone/>
              <a:tabLst>
                <a:tab pos="3409950" algn="l"/>
                <a:tab pos="4038600" algn="l"/>
              </a:tabLst>
            </a:pPr>
            <a:r>
              <a:rPr lang="en-US" altLang="zh-CN" sz="2400" dirty="0">
                <a:latin typeface="Lucida Console" panose="020B0609040504020204" pitchFamily="49" charset="0"/>
                <a:ea typeface="宋体" panose="02010600030101010101" pitchFamily="2" charset="-122"/>
              </a:rPr>
              <a:t>	</a:t>
            </a:r>
            <a:r>
              <a:rPr lang="en-US" altLang="zh-CN" sz="2400" b="1" dirty="0">
                <a:solidFill>
                  <a:srgbClr val="FF0000"/>
                </a:solidFill>
                <a:latin typeface="Lucida Console" panose="020B0609040504020204" pitchFamily="49" charset="0"/>
                <a:ea typeface="宋体" panose="02010600030101010101" pitchFamily="2" charset="-122"/>
              </a:rPr>
              <a:t>blt $t0, $t1, L</a:t>
            </a:r>
            <a:r>
              <a:rPr lang="en-US" altLang="zh-CN" sz="2800" dirty="0">
                <a:ea typeface="宋体" panose="02010600030101010101" pitchFamily="2" charset="-122"/>
              </a:rPr>
              <a:t>	 → 	</a:t>
            </a:r>
            <a:r>
              <a:rPr lang="en-US" altLang="zh-CN" sz="2400" dirty="0">
                <a:latin typeface="Lucida Console" panose="020B0609040504020204" pitchFamily="49" charset="0"/>
                <a:ea typeface="宋体" panose="02010600030101010101" pitchFamily="2" charset="-122"/>
              </a:rPr>
              <a:t>slt $at, $t0, $t1</a:t>
            </a:r>
            <a:r>
              <a:rPr lang="en-US" altLang="zh-CN" sz="2800" dirty="0">
                <a:ea typeface="宋体" panose="02010600030101010101" pitchFamily="2" charset="-122"/>
              </a:rPr>
              <a:t/>
            </a:r>
            <a:br>
              <a:rPr lang="en-US" altLang="zh-CN" sz="2800" dirty="0">
                <a:ea typeface="宋体" panose="02010600030101010101" pitchFamily="2" charset="-122"/>
              </a:rPr>
            </a:br>
            <a:r>
              <a:rPr lang="en-US" altLang="zh-CN" sz="2800" dirty="0">
                <a:ea typeface="宋体" panose="02010600030101010101" pitchFamily="2" charset="-122"/>
              </a:rPr>
              <a:t>		</a:t>
            </a:r>
            <a:r>
              <a:rPr lang="en-US" altLang="zh-CN" sz="2400" dirty="0">
                <a:latin typeface="Lucida Console" panose="020B0609040504020204" pitchFamily="49" charset="0"/>
                <a:ea typeface="宋体" panose="02010600030101010101" pitchFamily="2" charset="-122"/>
              </a:rPr>
              <a:t>bne $at, $zero, L</a:t>
            </a:r>
          </a:p>
          <a:p>
            <a:pPr lvl="1" defTabSz="0" eaLnBrk="1" hangingPunct="1">
              <a:tabLst>
                <a:tab pos="3409950" algn="l"/>
                <a:tab pos="4038600" algn="l"/>
              </a:tabLst>
            </a:pPr>
            <a:r>
              <a:rPr lang="en-US" altLang="zh-CN" dirty="0">
                <a:latin typeface="Lingoes Unicode" pitchFamily="34" charset="-122"/>
                <a:ea typeface="Lingoes Unicode" pitchFamily="34" charset="-122"/>
              </a:rPr>
              <a:t>$at (register 1):</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汇编程序的临时寄存器</a:t>
            </a:r>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74</a:t>
            </a:fld>
            <a:endParaRPr lang="en-AU" altLang="zh-CN" sz="1400" b="1" dirty="0">
              <a:ea typeface="宋体" panose="02010600030101010101" pitchFamily="2" charset="-122"/>
            </a:endParaRPr>
          </a:p>
        </p:txBody>
      </p:sp>
      <p:sp>
        <p:nvSpPr>
          <p:cNvPr id="128003" name="Rectangle 2"/>
          <p:cNvSpPr>
            <a:spLocks noGrp="1" noChangeArrowheads="1"/>
          </p:cNvSpPr>
          <p:nvPr>
            <p:ph type="title"/>
          </p:nvPr>
        </p:nvSpPr>
        <p:spPr>
          <a:xfrm>
            <a:off x="684213" y="138113"/>
            <a:ext cx="8259763" cy="769938"/>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黑体" panose="02010609060101010101" pitchFamily="49" charset="-122"/>
                <a:ea typeface="黑体" panose="02010609060101010101" pitchFamily="49" charset="-122"/>
                <a:cs typeface="+mj-cs"/>
              </a:rPr>
              <a:t>**</a:t>
            </a:r>
            <a:r>
              <a:rPr kumimoji="0" lang="zh-CN" altLang="en-US" sz="4400" b="1" i="0" u="none" strike="noStrike" kern="0" cap="none" spc="0" normalizeH="0" baseline="0" noProof="0" dirty="0" smtClean="0">
                <a:ln>
                  <a:noFill/>
                </a:ln>
                <a:solidFill>
                  <a:schemeClr val="bg1">
                    <a:lumMod val="75000"/>
                  </a:schemeClr>
                </a:solidFill>
                <a:effectLst/>
                <a:uLnTx/>
                <a:uFillTx/>
                <a:latin typeface="黑体" panose="02010609060101010101" pitchFamily="49" charset="-122"/>
                <a:ea typeface="黑体" panose="02010609060101010101" pitchFamily="49" charset="-122"/>
                <a:cs typeface="+mj-cs"/>
              </a:rPr>
              <a:t>生成目标模块</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33123" name="Rectangle 3"/>
          <p:cNvSpPr>
            <a:spLocks noGrp="1"/>
          </p:cNvSpPr>
          <p:nvPr>
            <p:ph idx="1"/>
          </p:nvPr>
        </p:nvSpPr>
        <p:spPr>
          <a:ln/>
        </p:spPr>
        <p:txBody>
          <a:bodyPr wrap="square" lIns="91440" tIns="45720" rIns="91440" bIns="45720" anchor="t"/>
          <a:lstStyle/>
          <a:p>
            <a:pPr marL="609600" indent="-609600" eaLnBrk="1" hangingPunct="1">
              <a:lnSpc>
                <a:spcPct val="90000"/>
              </a:lnSpc>
            </a:pPr>
            <a:r>
              <a:rPr lang="zh-CN" altLang="en-US" sz="2800" dirty="0">
                <a:ea typeface="黑体" panose="02010609060101010101" pitchFamily="49" charset="-122"/>
              </a:rPr>
              <a:t>汇</a:t>
            </a:r>
            <a:r>
              <a:rPr lang="zh-CN" altLang="en-US" sz="2800" dirty="0">
                <a:latin typeface="+mn-ea"/>
              </a:rPr>
              <a:t>编器（或编译器）把程序翻译成机器语言</a:t>
            </a:r>
            <a:endParaRPr lang="zh-CN" altLang="en-US" sz="2800" dirty="0">
              <a:ea typeface="黑体" panose="02010609060101010101" pitchFamily="49" charset="-122"/>
            </a:endParaRPr>
          </a:p>
          <a:p>
            <a:pPr marL="609600" indent="-609600" eaLnBrk="1" hangingPunct="1">
              <a:lnSpc>
                <a:spcPct val="90000"/>
              </a:lnSpc>
            </a:pPr>
            <a:r>
              <a:rPr lang="zh-CN" altLang="en-US" sz="2800" dirty="0">
                <a:ea typeface="黑体" panose="02010609060101010101" pitchFamily="49" charset="-122"/>
              </a:rPr>
              <a:t>提供从部分构建完整程序的信息</a:t>
            </a:r>
          </a:p>
          <a:p>
            <a:pPr marL="1009650" lvl="1" indent="-609600" eaLnBrk="1" hangingPunct="1">
              <a:lnSpc>
                <a:spcPct val="90000"/>
              </a:lnSpc>
            </a:pPr>
            <a:r>
              <a:rPr lang="zh-CN" altLang="en-US" sz="2000" dirty="0">
                <a:solidFill>
                  <a:srgbClr val="800000"/>
                </a:solidFill>
                <a:ea typeface="黑体" panose="02010609060101010101" pitchFamily="49" charset="-122"/>
              </a:rPr>
              <a:t>目标文件头：描述目标文件其他部分的大小和位置</a:t>
            </a:r>
            <a:endParaRPr lang="en-US" altLang="zh-CN" sz="2000" dirty="0">
              <a:solidFill>
                <a:srgbClr val="800000"/>
              </a:solidFill>
              <a:ea typeface="黑体" panose="02010609060101010101" pitchFamily="49" charset="-122"/>
            </a:endParaRPr>
          </a:p>
          <a:p>
            <a:pPr marL="1009650" lvl="1" indent="-609600" eaLnBrk="1" hangingPunct="1">
              <a:lnSpc>
                <a:spcPct val="90000"/>
              </a:lnSpc>
            </a:pPr>
            <a:r>
              <a:rPr lang="zh-CN" altLang="en-US" sz="2000" dirty="0">
                <a:solidFill>
                  <a:srgbClr val="800000"/>
                </a:solidFill>
                <a:ea typeface="黑体" panose="02010609060101010101" pitchFamily="49" charset="-122"/>
              </a:rPr>
              <a:t>正文段：翻译后的指令，包含机器语言代码</a:t>
            </a:r>
          </a:p>
          <a:p>
            <a:pPr marL="1009650" lvl="1" indent="-609600" eaLnBrk="1" hangingPunct="1">
              <a:lnSpc>
                <a:spcPct val="90000"/>
              </a:lnSpc>
            </a:pPr>
            <a:r>
              <a:rPr lang="zh-CN" altLang="en-US" sz="2000" dirty="0">
                <a:solidFill>
                  <a:srgbClr val="800000"/>
                </a:solidFill>
                <a:ea typeface="黑体" panose="02010609060101010101" pitchFamily="49" charset="-122"/>
              </a:rPr>
              <a:t>静态数据段：包含在程序生命周期内分配的数据</a:t>
            </a:r>
          </a:p>
          <a:p>
            <a:pPr marL="1009650" lvl="1" indent="-609600" eaLnBrk="1" hangingPunct="1">
              <a:lnSpc>
                <a:spcPct val="90000"/>
              </a:lnSpc>
            </a:pPr>
            <a:r>
              <a:rPr lang="zh-CN" altLang="en-US" sz="2000" dirty="0">
                <a:solidFill>
                  <a:srgbClr val="800000"/>
                </a:solidFill>
                <a:ea typeface="黑体" panose="02010609060101010101" pitchFamily="49" charset="-122"/>
              </a:rPr>
              <a:t>重定位信息，标记了一些程序加载进内存时依赖于绝对地址的指令和数据</a:t>
            </a:r>
            <a:endParaRPr lang="en-US" altLang="zh-CN" sz="2000" dirty="0">
              <a:solidFill>
                <a:srgbClr val="800000"/>
              </a:solidFill>
              <a:ea typeface="黑体" panose="02010609060101010101" pitchFamily="49" charset="-122"/>
            </a:endParaRPr>
          </a:p>
          <a:p>
            <a:pPr marL="1009650" lvl="1" indent="-609600" eaLnBrk="1" hangingPunct="1">
              <a:lnSpc>
                <a:spcPct val="90000"/>
              </a:lnSpc>
            </a:pPr>
            <a:r>
              <a:rPr lang="zh-CN" altLang="en-US" sz="2000" dirty="0">
                <a:solidFill>
                  <a:srgbClr val="800000"/>
                </a:solidFill>
                <a:ea typeface="黑体" panose="02010609060101010101" pitchFamily="49" charset="-122"/>
              </a:rPr>
              <a:t>符号表，全局定义和外部引用</a:t>
            </a:r>
          </a:p>
          <a:p>
            <a:pPr marL="1009650" lvl="1" indent="-609600" eaLnBrk="1" hangingPunct="1">
              <a:lnSpc>
                <a:spcPct val="90000"/>
              </a:lnSpc>
            </a:pPr>
            <a:r>
              <a:rPr lang="zh-CN" altLang="en-US" sz="2000" dirty="0">
                <a:solidFill>
                  <a:srgbClr val="800000"/>
                </a:solidFill>
                <a:ea typeface="黑体" panose="02010609060101010101" pitchFamily="49" charset="-122"/>
              </a:rPr>
              <a:t>调试信息：用于关联源文件</a:t>
            </a:r>
            <a:endParaRPr lang="en-AU" altLang="zh-CN" sz="2000" dirty="0">
              <a:solidFill>
                <a:srgbClr val="800000"/>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75</a:t>
            </a:fld>
            <a:endParaRPr lang="en-AU" altLang="zh-CN" sz="1400" b="1" dirty="0">
              <a:ea typeface="宋体" panose="02010600030101010101" pitchFamily="2" charset="-122"/>
            </a:endParaRPr>
          </a:p>
        </p:txBody>
      </p:sp>
      <p:sp>
        <p:nvSpPr>
          <p:cNvPr id="130051" name="Rectangle 4"/>
          <p:cNvSpPr>
            <a:spLocks noGrp="1" noChangeArrowheads="1"/>
          </p:cNvSpPr>
          <p:nvPr>
            <p:ph type="title"/>
          </p:nvPr>
        </p:nvSpPr>
        <p:spPr>
          <a:xfrm>
            <a:off x="684213" y="112713"/>
            <a:ext cx="8259763" cy="769938"/>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黑体" panose="02010609060101010101" pitchFamily="49" charset="-122"/>
                <a:cs typeface="+mj-cs"/>
              </a:rPr>
              <a:t>**</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黑体" panose="02010609060101010101" pitchFamily="49" charset="-122"/>
                <a:cs typeface="+mj-cs"/>
              </a:rPr>
              <a:t>链接目标模块</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35171" name="Rectangle 5"/>
          <p:cNvSpPr>
            <a:spLocks noGrp="1"/>
          </p:cNvSpPr>
          <p:nvPr>
            <p:ph idx="1"/>
          </p:nvPr>
        </p:nvSpPr>
        <p:spPr>
          <a:ln/>
        </p:spPr>
        <p:txBody>
          <a:bodyPr wrap="square" lIns="91440" tIns="45720" rIns="91440" bIns="45720" anchor="t"/>
          <a:lstStyle/>
          <a:p>
            <a:pPr marL="609600" indent="-609600" eaLnBrk="1" hangingPunct="1"/>
            <a:r>
              <a:rPr lang="zh-CN" altLang="en-US" dirty="0">
                <a:latin typeface="黑体" panose="02010609060101010101" pitchFamily="49" charset="-122"/>
                <a:ea typeface="黑体" panose="02010609060101010101" pitchFamily="49" charset="-122"/>
              </a:rPr>
              <a:t>产生一个可执行的映像</a:t>
            </a:r>
            <a:endParaRPr lang="en-US" altLang="zh-CN" dirty="0">
              <a:latin typeface="黑体" panose="02010609060101010101" pitchFamily="49" charset="-122"/>
              <a:ea typeface="黑体" panose="02010609060101010101" pitchFamily="49" charset="-122"/>
            </a:endParaRPr>
          </a:p>
          <a:p>
            <a:pPr marL="990600" lvl="1" indent="-533400" eaLnBrk="1" hangingPunct="1">
              <a:buNone/>
            </a:pPr>
            <a:r>
              <a:rPr lang="en-US" altLang="zh-CN" dirty="0">
                <a:solidFill>
                  <a:schemeClr val="hlink"/>
                </a:solidFill>
                <a:latin typeface="黑体" panose="02010609060101010101" pitchFamily="49" charset="-122"/>
                <a:ea typeface="黑体" panose="02010609060101010101" pitchFamily="49" charset="-122"/>
              </a:rPr>
              <a:t>1.</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合并段（代码和数据数据库象征性放入内存）</a:t>
            </a:r>
            <a:endParaRPr lang="en-US" altLang="zh-CN" dirty="0">
              <a:latin typeface="黑体" panose="02010609060101010101" pitchFamily="49" charset="-122"/>
              <a:ea typeface="黑体" panose="02010609060101010101" pitchFamily="49" charset="-122"/>
            </a:endParaRPr>
          </a:p>
          <a:p>
            <a:pPr marL="990600" lvl="1" indent="-533400" eaLnBrk="1" hangingPunct="1">
              <a:buNone/>
            </a:pPr>
            <a:r>
              <a:rPr lang="en-US" altLang="zh-CN" dirty="0">
                <a:solidFill>
                  <a:schemeClr val="hlink"/>
                </a:solidFill>
                <a:latin typeface="黑体" panose="02010609060101010101" pitchFamily="49" charset="-122"/>
                <a:ea typeface="黑体" panose="02010609060101010101" pitchFamily="49" charset="-122"/>
              </a:rPr>
              <a:t>2.</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决定数据和指令标签的地址</a:t>
            </a:r>
            <a:endParaRPr lang="en-US" altLang="zh-CN" dirty="0">
              <a:latin typeface="黑体" panose="02010609060101010101" pitchFamily="49" charset="-122"/>
              <a:ea typeface="黑体" panose="02010609060101010101" pitchFamily="49" charset="-122"/>
            </a:endParaRPr>
          </a:p>
          <a:p>
            <a:pPr marL="990600" lvl="1" indent="-533400" eaLnBrk="1" hangingPunct="1">
              <a:buNone/>
            </a:pPr>
            <a:r>
              <a:rPr lang="en-US" altLang="zh-CN" dirty="0">
                <a:solidFill>
                  <a:schemeClr val="hlink"/>
                </a:solidFill>
                <a:latin typeface="黑体" panose="02010609060101010101" pitchFamily="49" charset="-122"/>
                <a:ea typeface="黑体" panose="02010609060101010101" pitchFamily="49" charset="-122"/>
              </a:rPr>
              <a:t>3.</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修补引用（内部和外部引用）</a:t>
            </a:r>
          </a:p>
          <a:p>
            <a:pPr marL="990600" lvl="1" indent="-533400" eaLnBrk="1" hangingPunct="1">
              <a:buNone/>
            </a:pPr>
            <a:endParaRPr lang="en-US" altLang="zh-CN" dirty="0">
              <a:latin typeface="黑体" panose="02010609060101010101" pitchFamily="49" charset="-122"/>
              <a:ea typeface="黑体" panose="02010609060101010101" pitchFamily="49" charset="-122"/>
            </a:endParaRPr>
          </a:p>
          <a:p>
            <a:pPr marL="609600" indent="-609600" eaLnBrk="1" hangingPunct="1"/>
            <a:r>
              <a:rPr lang="zh-CN" altLang="en-US" dirty="0">
                <a:latin typeface="黑体" panose="02010609060101010101" pitchFamily="49" charset="-122"/>
                <a:ea typeface="黑体" panose="02010609060101010101" pitchFamily="49" charset="-122"/>
              </a:rPr>
              <a:t>可以留下依靠重定位程序修复的部分</a:t>
            </a:r>
            <a:endParaRPr lang="en-US" altLang="zh-CN" dirty="0">
              <a:latin typeface="黑体" panose="02010609060101010101" pitchFamily="49" charset="-122"/>
              <a:ea typeface="黑体" panose="02010609060101010101" pitchFamily="49" charset="-122"/>
            </a:endParaRPr>
          </a:p>
          <a:p>
            <a:pPr marL="990600" lvl="1" indent="-533400" eaLnBrk="1" hangingPunct="1"/>
            <a:r>
              <a:rPr lang="zh-CN" altLang="en-US" dirty="0">
                <a:latin typeface="黑体" panose="02010609060101010101" pitchFamily="49" charset="-122"/>
                <a:ea typeface="黑体" panose="02010609060101010101" pitchFamily="49" charset="-122"/>
              </a:rPr>
              <a:t>但虚拟内存，不需要做这些</a:t>
            </a:r>
          </a:p>
          <a:p>
            <a:pPr marL="990600" lvl="1" indent="-533400" eaLnBrk="1" hangingPunct="1"/>
            <a:r>
              <a:rPr lang="zh-CN" altLang="en-US" dirty="0">
                <a:latin typeface="黑体" panose="02010609060101010101" pitchFamily="49" charset="-122"/>
                <a:ea typeface="黑体" panose="02010609060101010101" pitchFamily="49" charset="-122"/>
              </a:rPr>
              <a:t>虚拟内存空间，程序必须以绝对地址装入</a:t>
            </a:r>
            <a:endParaRPr lang="en-AU" altLang="zh-CN"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76</a:t>
            </a:fld>
            <a:endParaRPr lang="en-AU" altLang="zh-CN" sz="1400" b="1" dirty="0">
              <a:ea typeface="宋体" panose="02010600030101010101" pitchFamily="2" charset="-122"/>
            </a:endParaRPr>
          </a:p>
        </p:txBody>
      </p:sp>
      <p:sp>
        <p:nvSpPr>
          <p:cNvPr id="132099" name="Rectangle 4"/>
          <p:cNvSpPr>
            <a:spLocks noGrp="1" noChangeArrowheads="1"/>
          </p:cNvSpPr>
          <p:nvPr>
            <p:ph type="title"/>
          </p:nvPr>
        </p:nvSpPr>
        <p:spPr>
          <a:xfrm>
            <a:off x="684213" y="138113"/>
            <a:ext cx="8259763" cy="769938"/>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加载程序</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37219" name="Rectangle 5"/>
          <p:cNvSpPr>
            <a:spLocks noGrp="1"/>
          </p:cNvSpPr>
          <p:nvPr>
            <p:ph idx="1"/>
          </p:nvPr>
        </p:nvSpPr>
        <p:spPr>
          <a:ln/>
        </p:spPr>
        <p:txBody>
          <a:bodyPr wrap="square" lIns="91440" tIns="45720" rIns="91440" bIns="45720" anchor="t"/>
          <a:lstStyle/>
          <a:p>
            <a:pPr marL="609600" indent="-609600" eaLnBrk="1" hangingPunct="1"/>
            <a:r>
              <a:rPr lang="zh-CN" altLang="en-US" dirty="0">
                <a:latin typeface="黑体" panose="02010609060101010101" pitchFamily="49" charset="-122"/>
                <a:ea typeface="黑体" panose="02010609060101010101" pitchFamily="49" charset="-122"/>
              </a:rPr>
              <a:t>把待执行的程序从硬盘的镜像文件读入内存</a:t>
            </a:r>
            <a:endParaRPr lang="en-US" altLang="zh-CN" dirty="0">
              <a:latin typeface="黑体" panose="02010609060101010101" pitchFamily="49" charset="-122"/>
              <a:ea typeface="黑体" panose="02010609060101010101" pitchFamily="49" charset="-122"/>
            </a:endParaRPr>
          </a:p>
          <a:p>
            <a:pPr marL="990600" lvl="1" indent="-533400" eaLnBrk="1" hangingPunct="1">
              <a:buNone/>
            </a:pPr>
            <a:r>
              <a:rPr lang="en-US" altLang="zh-CN" sz="2000" dirty="0">
                <a:solidFill>
                  <a:schemeClr val="hlink"/>
                </a:solidFill>
                <a:latin typeface="黑体" panose="02010609060101010101" pitchFamily="49" charset="-122"/>
                <a:ea typeface="黑体" panose="02010609060101010101" pitchFamily="49" charset="-122"/>
              </a:rPr>
              <a:t>1.</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读取可执行文件头来确定正文段和数据段的大小</a:t>
            </a:r>
            <a:endParaRPr lang="en-US" altLang="zh-CN" sz="2000" dirty="0">
              <a:latin typeface="黑体" panose="02010609060101010101" pitchFamily="49" charset="-122"/>
              <a:ea typeface="黑体" panose="02010609060101010101" pitchFamily="49" charset="-122"/>
            </a:endParaRPr>
          </a:p>
          <a:p>
            <a:pPr marL="990600" lvl="1" indent="-533400" eaLnBrk="1" hangingPunct="1">
              <a:buNone/>
            </a:pPr>
            <a:r>
              <a:rPr lang="en-US" altLang="zh-CN" sz="2000" dirty="0">
                <a:solidFill>
                  <a:schemeClr val="hlink"/>
                </a:solidFill>
                <a:latin typeface="黑体" panose="02010609060101010101" pitchFamily="49" charset="-122"/>
                <a:ea typeface="黑体" panose="02010609060101010101" pitchFamily="49" charset="-122"/>
              </a:rPr>
              <a:t>2.  </a:t>
            </a:r>
            <a:r>
              <a:rPr lang="zh-CN" altLang="en-US" sz="2000" dirty="0">
                <a:latin typeface="黑体" panose="02010609060101010101" pitchFamily="49" charset="-122"/>
                <a:ea typeface="黑体" panose="02010609060101010101" pitchFamily="49" charset="-122"/>
              </a:rPr>
              <a:t>为正文和数据创建一个足够大的地址空间</a:t>
            </a:r>
          </a:p>
          <a:p>
            <a:pPr marL="990600" lvl="1" indent="-533400" eaLnBrk="1" hangingPunct="1">
              <a:buNone/>
            </a:pPr>
            <a:r>
              <a:rPr lang="en-US" altLang="zh-CN" sz="2000" dirty="0">
                <a:solidFill>
                  <a:schemeClr val="hlink"/>
                </a:solidFill>
                <a:latin typeface="黑体" panose="02010609060101010101" pitchFamily="49" charset="-122"/>
                <a:ea typeface="黑体" panose="02010609060101010101" pitchFamily="49" charset="-122"/>
              </a:rPr>
              <a:t>3.</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把指令和初始数据拷贝到内存或者设置页表项</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使它们可用</a:t>
            </a:r>
            <a:endParaRPr lang="en-US" altLang="zh-CN" sz="2000" dirty="0">
              <a:latin typeface="黑体" panose="02010609060101010101" pitchFamily="49" charset="-122"/>
              <a:ea typeface="黑体" panose="02010609060101010101" pitchFamily="49" charset="-122"/>
            </a:endParaRPr>
          </a:p>
          <a:p>
            <a:pPr marL="990600" lvl="1" indent="-533400" eaLnBrk="1" hangingPunct="1">
              <a:buNone/>
            </a:pPr>
            <a:r>
              <a:rPr lang="en-US" altLang="zh-CN" sz="2000" dirty="0">
                <a:solidFill>
                  <a:schemeClr val="hlink"/>
                </a:solidFill>
                <a:latin typeface="黑体" panose="02010609060101010101" pitchFamily="49" charset="-122"/>
                <a:ea typeface="黑体" panose="02010609060101010101" pitchFamily="49" charset="-122"/>
              </a:rPr>
              <a:t>4.</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把主程序的参数复制到栈顶</a:t>
            </a:r>
            <a:endParaRPr lang="en-US" altLang="zh-CN" sz="2000" dirty="0">
              <a:latin typeface="黑体" panose="02010609060101010101" pitchFamily="49" charset="-122"/>
              <a:ea typeface="黑体" panose="02010609060101010101" pitchFamily="49" charset="-122"/>
            </a:endParaRPr>
          </a:p>
          <a:p>
            <a:pPr marL="990600" lvl="1" indent="-533400" eaLnBrk="1" hangingPunct="1">
              <a:buNone/>
            </a:pPr>
            <a:r>
              <a:rPr lang="en-US" altLang="zh-CN" sz="2000" dirty="0">
                <a:solidFill>
                  <a:schemeClr val="hlink"/>
                </a:solidFill>
                <a:latin typeface="黑体" panose="02010609060101010101" pitchFamily="49" charset="-122"/>
                <a:ea typeface="黑体" panose="02010609060101010101" pitchFamily="49" charset="-122"/>
              </a:rPr>
              <a:t>5.</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初始化寄存器（包括堆栈指针</a:t>
            </a:r>
            <a:r>
              <a:rPr lang="en-US" altLang="zh-CN" sz="2000" dirty="0">
                <a:latin typeface="黑体" panose="02010609060101010101" pitchFamily="49" charset="-122"/>
                <a:ea typeface="黑体" panose="02010609060101010101" pitchFamily="49" charset="-122"/>
              </a:rPr>
              <a:t>$sp, </a:t>
            </a:r>
            <a:r>
              <a:rPr lang="zh-CN" altLang="en-US" sz="2000" dirty="0">
                <a:latin typeface="黑体" panose="02010609060101010101" pitchFamily="49" charset="-122"/>
                <a:ea typeface="黑体" panose="02010609060101010101" pitchFamily="49" charset="-122"/>
              </a:rPr>
              <a:t>帧指针</a:t>
            </a:r>
            <a:r>
              <a:rPr lang="en-US" altLang="zh-CN" sz="2000" dirty="0">
                <a:latin typeface="黑体" panose="02010609060101010101" pitchFamily="49" charset="-122"/>
                <a:ea typeface="黑体" panose="02010609060101010101" pitchFamily="49" charset="-122"/>
              </a:rPr>
              <a:t>$fp, </a:t>
            </a:r>
            <a:r>
              <a:rPr lang="zh-CN" altLang="en-US" sz="2000" dirty="0">
                <a:latin typeface="黑体" panose="02010609060101010101" pitchFamily="49" charset="-122"/>
                <a:ea typeface="黑体" panose="02010609060101010101" pitchFamily="49" charset="-122"/>
              </a:rPr>
              <a:t>全局指针</a:t>
            </a:r>
            <a:r>
              <a:rPr lang="en-US" altLang="zh-CN" sz="2000" dirty="0">
                <a:latin typeface="黑体" panose="02010609060101010101" pitchFamily="49" charset="-122"/>
                <a:ea typeface="黑体" panose="02010609060101010101" pitchFamily="49" charset="-122"/>
              </a:rPr>
              <a:t>$gp </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marL="990600" lvl="1" indent="-533400" eaLnBrk="1" hangingPunct="1">
              <a:buNone/>
            </a:pPr>
            <a:r>
              <a:rPr lang="en-US" altLang="zh-CN" sz="2000" dirty="0">
                <a:solidFill>
                  <a:schemeClr val="hlink"/>
                </a:solidFill>
                <a:latin typeface="黑体" panose="02010609060101010101" pitchFamily="49" charset="-122"/>
                <a:ea typeface="黑体" panose="02010609060101010101" pitchFamily="49" charset="-122"/>
              </a:rPr>
              <a:t>6.</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跳转到启动进程</a:t>
            </a:r>
            <a:endParaRPr lang="en-US" altLang="zh-CN" sz="2000" dirty="0">
              <a:latin typeface="黑体" panose="02010609060101010101" pitchFamily="49" charset="-122"/>
              <a:ea typeface="黑体" panose="02010609060101010101" pitchFamily="49" charset="-122"/>
            </a:endParaRPr>
          </a:p>
          <a:p>
            <a:pPr marL="1371600" lvl="2" indent="-457200" eaLnBrk="1" hangingPunct="1"/>
            <a:r>
              <a:rPr lang="zh-CN" altLang="en-US" sz="2000" dirty="0">
                <a:latin typeface="黑体" panose="02010609060101010101" pitchFamily="49" charset="-122"/>
                <a:ea typeface="黑体" panose="02010609060101010101" pitchFamily="49" charset="-122"/>
              </a:rPr>
              <a:t>复制参数到寄存器并调用主函数</a:t>
            </a:r>
            <a:r>
              <a:rPr lang="en-US" altLang="zh-CN" sz="2000" dirty="0">
                <a:latin typeface="黑体" panose="02010609060101010101" pitchFamily="49" charset="-122"/>
                <a:ea typeface="黑体" panose="02010609060101010101" pitchFamily="49" charset="-122"/>
              </a:rPr>
              <a:t>main</a:t>
            </a:r>
          </a:p>
          <a:p>
            <a:pPr marL="1371600" lvl="2" indent="-457200" eaLnBrk="1" hangingPunct="1"/>
            <a:r>
              <a:rPr lang="zh-CN" altLang="en-US" sz="2000" dirty="0">
                <a:latin typeface="黑体" panose="02010609060101010101" pitchFamily="49" charset="-122"/>
                <a:ea typeface="黑体" panose="02010609060101010101" pitchFamily="49" charset="-122"/>
              </a:rPr>
              <a:t>主函数返回时，通过系统调用</a:t>
            </a:r>
            <a:r>
              <a:rPr lang="en-US" altLang="zh-CN" sz="2000" dirty="0">
                <a:latin typeface="黑体" panose="02010609060101010101" pitchFamily="49" charset="-122"/>
                <a:ea typeface="黑体" panose="02010609060101010101" pitchFamily="49" charset="-122"/>
              </a:rPr>
              <a:t>exit</a:t>
            </a:r>
            <a:r>
              <a:rPr lang="zh-CN" altLang="en-US" sz="2000" dirty="0">
                <a:latin typeface="黑体" panose="02010609060101010101" pitchFamily="49" charset="-122"/>
                <a:ea typeface="黑体" panose="02010609060101010101" pitchFamily="49" charset="-122"/>
              </a:rPr>
              <a:t>终止程序</a:t>
            </a:r>
            <a:endParaRPr lang="en-AU" altLang="zh-CN" sz="20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77</a:t>
            </a:fld>
            <a:endParaRPr lang="en-AU" altLang="zh-CN" sz="1400" b="1" dirty="0">
              <a:ea typeface="宋体" panose="02010600030101010101" pitchFamily="2" charset="-122"/>
            </a:endParaRPr>
          </a:p>
        </p:txBody>
      </p:sp>
      <p:sp>
        <p:nvSpPr>
          <p:cNvPr id="134147" name="Rectangle 2"/>
          <p:cNvSpPr>
            <a:spLocks noGrp="1" noChangeArrowheads="1"/>
          </p:cNvSpPr>
          <p:nvPr>
            <p:ph type="title"/>
          </p:nvPr>
        </p:nvSpPr>
        <p:spPr>
          <a:xfrm>
            <a:off x="684213" y="138113"/>
            <a:ext cx="8259763" cy="769938"/>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黑体" panose="02010609060101010101" pitchFamily="49" charset="-122"/>
                <a:ea typeface="黑体" panose="02010609060101010101" pitchFamily="49" charset="-122"/>
                <a:cs typeface="+mj-cs"/>
              </a:rPr>
              <a:t>**</a:t>
            </a:r>
            <a:r>
              <a:rPr kumimoji="0" lang="zh-CN" altLang="en-US" sz="4400" b="1" i="0" u="none" strike="noStrike" kern="0" cap="none" spc="0" normalizeH="0" baseline="0" noProof="0" dirty="0" smtClean="0">
                <a:ln>
                  <a:noFill/>
                </a:ln>
                <a:solidFill>
                  <a:schemeClr val="bg1">
                    <a:lumMod val="75000"/>
                  </a:schemeClr>
                </a:solidFill>
                <a:effectLst/>
                <a:uLnTx/>
                <a:uFillTx/>
                <a:latin typeface="黑体" panose="02010609060101010101" pitchFamily="49" charset="-122"/>
                <a:ea typeface="黑体" panose="02010609060101010101" pitchFamily="49" charset="-122"/>
                <a:cs typeface="+mj-cs"/>
              </a:rPr>
              <a:t>动态链接库</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39267" name="Rectangle 3"/>
          <p:cNvSpPr>
            <a:spLocks noGrp="1"/>
          </p:cNvSpPr>
          <p:nvPr>
            <p:ph idx="1"/>
          </p:nvPr>
        </p:nvSpPr>
        <p:spPr>
          <a:ln/>
        </p:spPr>
        <p:txBody>
          <a:bodyPr wrap="square" lIns="91440" tIns="45720" rIns="91440" bIns="45720" anchor="t"/>
          <a:lstStyle/>
          <a:p>
            <a:pPr eaLnBrk="1" hangingPunct="1"/>
            <a:r>
              <a:rPr lang="zh-CN" altLang="en-US" dirty="0">
                <a:ea typeface="黑体" panose="02010609060101010101" pitchFamily="49" charset="-122"/>
              </a:rPr>
              <a:t>调用时，只是连接或装入库文件</a:t>
            </a:r>
          </a:p>
          <a:p>
            <a:pPr lvl="1" eaLnBrk="1" hangingPunct="1"/>
            <a:r>
              <a:rPr lang="zh-CN" altLang="en-US" dirty="0">
                <a:ea typeface="黑体" panose="02010609060101010101" pitchFamily="49" charset="-122"/>
              </a:rPr>
              <a:t>过程代码重定位；</a:t>
            </a:r>
          </a:p>
          <a:p>
            <a:pPr lvl="1" eaLnBrk="1" hangingPunct="1"/>
            <a:r>
              <a:rPr lang="zh-CN" altLang="en-US" dirty="0">
                <a:ea typeface="黑体" panose="02010609060101010101" pitchFamily="49" charset="-122"/>
              </a:rPr>
              <a:t>避免所有程序中出现的链接库；但是这些库的信息是一次性代入内存，占用内存空间。只是在用到的时候才链接该库；</a:t>
            </a:r>
          </a:p>
          <a:p>
            <a:pPr lvl="1" eaLnBrk="1" hangingPunct="1"/>
            <a:r>
              <a:rPr lang="zh-CN" altLang="en-US" dirty="0">
                <a:ea typeface="黑体" panose="02010609060101010101" pitchFamily="49" charset="-122"/>
              </a:rPr>
              <a:t>自动装入最新的编译器中的版本的动态库。</a:t>
            </a:r>
            <a:endParaRPr lang="zh-CN" altLang="en-AU" dirty="0">
              <a:ea typeface="黑体" panose="02010609060101010101" pitchFamily="49"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78</a:t>
            </a:fld>
            <a:endParaRPr lang="en-AU" altLang="zh-CN" sz="1400" b="1" dirty="0">
              <a:ea typeface="宋体" panose="02010600030101010101" pitchFamily="2" charset="-122"/>
            </a:endParaRPr>
          </a:p>
        </p:txBody>
      </p:sp>
      <p:pic>
        <p:nvPicPr>
          <p:cNvPr id="141314" name="Picture 10" descr="f02-22-P374493"/>
          <p:cNvPicPr>
            <a:picLocks noChangeAspect="1"/>
          </p:cNvPicPr>
          <p:nvPr/>
        </p:nvPicPr>
        <p:blipFill>
          <a:blip r:embed="rId3"/>
          <a:stretch>
            <a:fillRect/>
          </a:stretch>
        </p:blipFill>
        <p:spPr>
          <a:xfrm>
            <a:off x="3851275" y="1196975"/>
            <a:ext cx="4005263" cy="5011738"/>
          </a:xfrm>
          <a:prstGeom prst="rect">
            <a:avLst/>
          </a:prstGeom>
          <a:noFill/>
          <a:ln w="9525">
            <a:noFill/>
          </a:ln>
        </p:spPr>
      </p:pic>
      <p:sp>
        <p:nvSpPr>
          <p:cNvPr id="136196" name="Rectangle 2"/>
          <p:cNvSpPr>
            <a:spLocks noGrp="1" noChangeArrowheads="1"/>
          </p:cNvSpPr>
          <p:nvPr>
            <p:ph type="title"/>
          </p:nvPr>
        </p:nvSpPr>
        <p:spPr>
          <a:xfrm>
            <a:off x="684213" y="138113"/>
            <a:ext cx="8259763" cy="769938"/>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黑体" panose="02010609060101010101" pitchFamily="49" charset="-122"/>
                <a:cs typeface="+mj-cs"/>
              </a:rPr>
              <a:t>**</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黑体" panose="02010609060101010101" pitchFamily="49" charset="-122"/>
                <a:cs typeface="+mj-cs"/>
              </a:rPr>
              <a:t>晚过程连接</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41316" name="Text Box 4"/>
          <p:cNvSpPr txBox="1"/>
          <p:nvPr/>
        </p:nvSpPr>
        <p:spPr>
          <a:xfrm>
            <a:off x="1042988" y="2497138"/>
            <a:ext cx="1797050" cy="366712"/>
          </a:xfrm>
          <a:prstGeom prst="rect">
            <a:avLst/>
          </a:prstGeom>
          <a:noFill/>
          <a:ln w="9525">
            <a:noFill/>
          </a:ln>
        </p:spPr>
        <p:txBody>
          <a:bodyPr wrap="none" anchor="t">
            <a:spAutoFit/>
          </a:bodyPr>
          <a:lstStyle/>
          <a:p>
            <a:pPr lvl="0" indent="0" eaLnBrk="0" hangingPunct="0"/>
            <a:r>
              <a:rPr lang="en-US" altLang="zh-CN" dirty="0">
                <a:latin typeface="Arial" panose="020B0604020202020204" pitchFamily="34" charset="0"/>
                <a:ea typeface="宋体" panose="02010600030101010101" pitchFamily="2" charset="-122"/>
              </a:rPr>
              <a:t>Indirection table</a:t>
            </a:r>
            <a:endParaRPr lang="en-AU" altLang="zh-CN" dirty="0">
              <a:latin typeface="Arial" panose="020B0604020202020204" pitchFamily="34" charset="0"/>
              <a:ea typeface="宋体" panose="02010600030101010101" pitchFamily="2" charset="-122"/>
            </a:endParaRPr>
          </a:p>
        </p:txBody>
      </p:sp>
      <p:sp>
        <p:nvSpPr>
          <p:cNvPr id="141317" name="Text Box 5"/>
          <p:cNvSpPr txBox="1"/>
          <p:nvPr/>
        </p:nvSpPr>
        <p:spPr>
          <a:xfrm>
            <a:off x="1042988" y="3305175"/>
            <a:ext cx="2520950" cy="641350"/>
          </a:xfrm>
          <a:prstGeom prst="rect">
            <a:avLst/>
          </a:prstGeom>
          <a:noFill/>
          <a:ln w="9525">
            <a:noFill/>
          </a:ln>
        </p:spPr>
        <p:txBody>
          <a:bodyPr wrap="none" anchor="t">
            <a:spAutoFit/>
          </a:bodyPr>
          <a:lstStyle/>
          <a:p>
            <a:pPr lvl="0" indent="0" eaLnBrk="0" hangingPunct="0"/>
            <a:r>
              <a:rPr lang="en-US" altLang="zh-CN" dirty="0">
                <a:latin typeface="Arial" panose="020B0604020202020204" pitchFamily="34" charset="0"/>
                <a:ea typeface="宋体" panose="02010600030101010101" pitchFamily="2" charset="-122"/>
              </a:rPr>
              <a:t>Stub: Loads routine ID,</a:t>
            </a:r>
            <a:br>
              <a:rPr lang="en-US" altLang="zh-CN" dirty="0">
                <a:latin typeface="Arial" panose="020B0604020202020204" pitchFamily="34" charset="0"/>
                <a:ea typeface="宋体" panose="02010600030101010101" pitchFamily="2" charset="-122"/>
              </a:rPr>
            </a:br>
            <a:r>
              <a:rPr lang="en-US" altLang="zh-CN" dirty="0">
                <a:latin typeface="Arial" panose="020B0604020202020204" pitchFamily="34" charset="0"/>
                <a:ea typeface="宋体" panose="02010600030101010101" pitchFamily="2" charset="-122"/>
              </a:rPr>
              <a:t>Jump to linker/loader</a:t>
            </a:r>
            <a:endParaRPr lang="en-AU" altLang="zh-CN" dirty="0">
              <a:latin typeface="Arial" panose="020B0604020202020204" pitchFamily="34" charset="0"/>
              <a:ea typeface="宋体" panose="02010600030101010101" pitchFamily="2" charset="-122"/>
            </a:endParaRPr>
          </a:p>
        </p:txBody>
      </p:sp>
      <p:sp>
        <p:nvSpPr>
          <p:cNvPr id="141318" name="Text Box 6"/>
          <p:cNvSpPr txBox="1"/>
          <p:nvPr/>
        </p:nvSpPr>
        <p:spPr>
          <a:xfrm>
            <a:off x="1042988" y="4370388"/>
            <a:ext cx="2063750" cy="366712"/>
          </a:xfrm>
          <a:prstGeom prst="rect">
            <a:avLst/>
          </a:prstGeom>
          <a:noFill/>
          <a:ln w="9525">
            <a:noFill/>
          </a:ln>
        </p:spPr>
        <p:txBody>
          <a:bodyPr wrap="none" anchor="t">
            <a:spAutoFit/>
          </a:bodyPr>
          <a:lstStyle/>
          <a:p>
            <a:pPr lvl="0" indent="0" eaLnBrk="0" hangingPunct="0"/>
            <a:r>
              <a:rPr lang="en-US" altLang="zh-CN" dirty="0">
                <a:latin typeface="Arial" panose="020B0604020202020204" pitchFamily="34" charset="0"/>
                <a:ea typeface="宋体" panose="02010600030101010101" pitchFamily="2" charset="-122"/>
              </a:rPr>
              <a:t>Linker/loader code</a:t>
            </a:r>
            <a:endParaRPr lang="en-AU" altLang="zh-CN" dirty="0">
              <a:latin typeface="Arial" panose="020B0604020202020204" pitchFamily="34" charset="0"/>
              <a:ea typeface="宋体" panose="02010600030101010101" pitchFamily="2" charset="-122"/>
            </a:endParaRPr>
          </a:p>
        </p:txBody>
      </p:sp>
      <p:sp>
        <p:nvSpPr>
          <p:cNvPr id="141319" name="Text Box 7"/>
          <p:cNvSpPr txBox="1"/>
          <p:nvPr/>
        </p:nvSpPr>
        <p:spPr>
          <a:xfrm>
            <a:off x="1042988" y="5233988"/>
            <a:ext cx="1568450" cy="641350"/>
          </a:xfrm>
          <a:prstGeom prst="rect">
            <a:avLst/>
          </a:prstGeom>
          <a:noFill/>
          <a:ln w="9525">
            <a:noFill/>
          </a:ln>
        </p:spPr>
        <p:txBody>
          <a:bodyPr wrap="none" anchor="t">
            <a:spAutoFit/>
          </a:bodyPr>
          <a:lstStyle/>
          <a:p>
            <a:pPr lvl="0" indent="0" eaLnBrk="0" hangingPunct="0"/>
            <a:r>
              <a:rPr lang="en-US" altLang="zh-CN" dirty="0">
                <a:latin typeface="Arial" panose="020B0604020202020204" pitchFamily="34" charset="0"/>
                <a:ea typeface="宋体" panose="02010600030101010101" pitchFamily="2" charset="-122"/>
              </a:rPr>
              <a:t>Dynamically</a:t>
            </a:r>
            <a:br>
              <a:rPr lang="en-US" altLang="zh-CN" dirty="0">
                <a:latin typeface="Arial" panose="020B0604020202020204" pitchFamily="34" charset="0"/>
                <a:ea typeface="宋体" panose="02010600030101010101" pitchFamily="2" charset="-122"/>
              </a:rPr>
            </a:br>
            <a:r>
              <a:rPr lang="en-US" altLang="zh-CN" dirty="0">
                <a:latin typeface="Arial" panose="020B0604020202020204" pitchFamily="34" charset="0"/>
                <a:ea typeface="宋体" panose="02010600030101010101" pitchFamily="2" charset="-122"/>
              </a:rPr>
              <a:t>mapped code</a:t>
            </a:r>
            <a:endParaRPr lang="en-AU" altLang="zh-CN"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79</a:t>
            </a:fld>
            <a:endParaRPr lang="en-AU" altLang="zh-CN" sz="1400" b="1" dirty="0">
              <a:ea typeface="宋体" panose="02010600030101010101" pitchFamily="2" charset="-122"/>
            </a:endParaRPr>
          </a:p>
        </p:txBody>
      </p:sp>
      <p:pic>
        <p:nvPicPr>
          <p:cNvPr id="143362" name="Picture 8" descr="f02-23-P374493"/>
          <p:cNvPicPr>
            <a:picLocks noChangeAspect="1"/>
          </p:cNvPicPr>
          <p:nvPr/>
        </p:nvPicPr>
        <p:blipFill>
          <a:blip r:embed="rId3"/>
          <a:stretch>
            <a:fillRect/>
          </a:stretch>
        </p:blipFill>
        <p:spPr>
          <a:xfrm>
            <a:off x="2411413" y="1989138"/>
            <a:ext cx="6416675" cy="2786062"/>
          </a:xfrm>
          <a:prstGeom prst="rect">
            <a:avLst/>
          </a:prstGeom>
          <a:noFill/>
          <a:ln w="9525">
            <a:noFill/>
          </a:ln>
        </p:spPr>
      </p:pic>
      <p:sp>
        <p:nvSpPr>
          <p:cNvPr id="138244" name="Rectangle 2"/>
          <p:cNvSpPr>
            <a:spLocks noGrp="1" noChangeArrowheads="1"/>
          </p:cNvSpPr>
          <p:nvPr>
            <p:ph type="title"/>
          </p:nvPr>
        </p:nvSpPr>
        <p:spPr>
          <a:xfrm>
            <a:off x="684213" y="138113"/>
            <a:ext cx="8259763" cy="769938"/>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启动一个</a:t>
            </a: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Java</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程序</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43364" name="AutoShape 4"/>
          <p:cNvSpPr/>
          <p:nvPr/>
        </p:nvSpPr>
        <p:spPr>
          <a:xfrm>
            <a:off x="6003925" y="1844675"/>
            <a:ext cx="1939925" cy="906463"/>
          </a:xfrm>
          <a:prstGeom prst="borderCallout1">
            <a:avLst>
              <a:gd name="adj1" fmla="val 12611"/>
              <a:gd name="adj2" fmla="val -3926"/>
              <a:gd name="adj3" fmla="val 138005"/>
              <a:gd name="adj4" fmla="val -50653"/>
            </a:avLst>
          </a:prstGeom>
          <a:solidFill>
            <a:schemeClr val="accent1"/>
          </a:solidFill>
          <a:ln w="9525" cap="flat" cmpd="sng">
            <a:solidFill>
              <a:schemeClr val="tx1"/>
            </a:solidFill>
            <a:prstDash val="solid"/>
            <a:miter/>
            <a:headEnd type="none" w="med" len="med"/>
            <a:tailEnd type="triangle" w="med" len="med"/>
          </a:ln>
        </p:spPr>
        <p:txBody>
          <a:bodyPr anchor="t"/>
          <a:lstStyle/>
          <a:p>
            <a:pPr lvl="0" indent="0" algn="ctr" eaLnBrk="0" hangingPunct="0"/>
            <a:r>
              <a:rPr lang="en-US" altLang="zh-CN" dirty="0">
                <a:latin typeface="Arial" panose="020B0604020202020204" pitchFamily="34" charset="0"/>
                <a:ea typeface="宋体" panose="02010600030101010101" pitchFamily="2" charset="-122"/>
              </a:rPr>
              <a:t>Simple portable instruction set for the JVM</a:t>
            </a:r>
            <a:endParaRPr lang="en-AU" altLang="zh-CN" dirty="0">
              <a:latin typeface="Arial" panose="020B0604020202020204" pitchFamily="34" charset="0"/>
              <a:ea typeface="宋体" panose="02010600030101010101" pitchFamily="2" charset="-122"/>
            </a:endParaRPr>
          </a:p>
        </p:txBody>
      </p:sp>
      <p:sp>
        <p:nvSpPr>
          <p:cNvPr id="143365" name="AutoShape 5"/>
          <p:cNvSpPr/>
          <p:nvPr/>
        </p:nvSpPr>
        <p:spPr>
          <a:xfrm>
            <a:off x="7156450" y="4149725"/>
            <a:ext cx="1584325" cy="647700"/>
          </a:xfrm>
          <a:prstGeom prst="borderCallout1">
            <a:avLst>
              <a:gd name="adj1" fmla="val 17648"/>
              <a:gd name="adj2" fmla="val -4810"/>
              <a:gd name="adj3" fmla="val -23528"/>
              <a:gd name="adj4" fmla="val -59417"/>
            </a:avLst>
          </a:prstGeom>
          <a:solidFill>
            <a:schemeClr val="accent1"/>
          </a:solidFill>
          <a:ln w="9525" cap="flat" cmpd="sng">
            <a:solidFill>
              <a:schemeClr val="tx1"/>
            </a:solidFill>
            <a:prstDash val="solid"/>
            <a:miter/>
            <a:headEnd type="none" w="med" len="med"/>
            <a:tailEnd type="triangle" w="med" len="med"/>
          </a:ln>
        </p:spPr>
        <p:txBody>
          <a:bodyPr anchor="t"/>
          <a:lstStyle/>
          <a:p>
            <a:pPr lvl="0" indent="0" algn="ctr" eaLnBrk="0" hangingPunct="0"/>
            <a:r>
              <a:rPr lang="en-US" altLang="zh-CN" dirty="0">
                <a:latin typeface="Arial" panose="020B0604020202020204" pitchFamily="34" charset="0"/>
                <a:ea typeface="宋体" panose="02010600030101010101" pitchFamily="2" charset="-122"/>
              </a:rPr>
              <a:t>Interprets bytecodes</a:t>
            </a:r>
            <a:endParaRPr lang="en-AU" altLang="zh-CN" dirty="0">
              <a:latin typeface="Arial" panose="020B0604020202020204" pitchFamily="34" charset="0"/>
              <a:ea typeface="宋体" panose="02010600030101010101" pitchFamily="2" charset="-122"/>
            </a:endParaRPr>
          </a:p>
        </p:txBody>
      </p:sp>
      <p:sp>
        <p:nvSpPr>
          <p:cNvPr id="143366" name="AutoShape 6"/>
          <p:cNvSpPr/>
          <p:nvPr/>
        </p:nvSpPr>
        <p:spPr>
          <a:xfrm>
            <a:off x="179388" y="4005263"/>
            <a:ext cx="1704975" cy="1728787"/>
          </a:xfrm>
          <a:prstGeom prst="borderCallout1">
            <a:avLst>
              <a:gd name="adj1" fmla="val 6611"/>
              <a:gd name="adj2" fmla="val 104468"/>
              <a:gd name="adj3" fmla="val -2019"/>
              <a:gd name="adj4" fmla="val 127838"/>
            </a:avLst>
          </a:prstGeom>
          <a:solidFill>
            <a:schemeClr val="accent1"/>
          </a:solidFill>
          <a:ln w="9525" cap="flat" cmpd="sng">
            <a:solidFill>
              <a:schemeClr val="tx1"/>
            </a:solidFill>
            <a:prstDash val="solid"/>
            <a:miter/>
            <a:headEnd type="none" w="med" len="med"/>
            <a:tailEnd type="triangle" w="med" len="med"/>
          </a:ln>
        </p:spPr>
        <p:txBody>
          <a:bodyPr anchor="t"/>
          <a:lstStyle/>
          <a:p>
            <a:pPr lvl="0" indent="0" algn="ctr" eaLnBrk="0" hangingPunct="0"/>
            <a:r>
              <a:rPr lang="en-US" altLang="zh-CN" dirty="0">
                <a:latin typeface="Arial" panose="020B0604020202020204" pitchFamily="34" charset="0"/>
                <a:ea typeface="宋体" panose="02010600030101010101" pitchFamily="2" charset="-122"/>
              </a:rPr>
              <a:t>Compiles bytecodes of “hot” methods into native code for host machine</a:t>
            </a:r>
            <a:endParaRPr lang="en-AU" altLang="zh-CN"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8</a:t>
            </a:fld>
            <a:endParaRPr lang="en-AU" altLang="zh-CN" sz="1400" b="1" dirty="0">
              <a:ea typeface="宋体" panose="02010600030101010101" pitchFamily="2" charset="-122"/>
            </a:endParaRPr>
          </a:p>
        </p:txBody>
      </p:sp>
      <p:sp>
        <p:nvSpPr>
          <p:cNvPr id="19458" name="Rectangle 4"/>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内存操作数</a:t>
            </a:r>
            <a:endParaRPr lang="en-AU" altLang="zh-CN" dirty="0">
              <a:ea typeface="宋体" panose="02010600030101010101" pitchFamily="2" charset="-122"/>
            </a:endParaRPr>
          </a:p>
        </p:txBody>
      </p:sp>
      <p:sp>
        <p:nvSpPr>
          <p:cNvPr id="19459" name="Rectangle 5"/>
          <p:cNvSpPr>
            <a:spLocks noGrp="1"/>
          </p:cNvSpPr>
          <p:nvPr>
            <p:ph idx="1"/>
          </p:nvPr>
        </p:nvSpPr>
        <p:spPr>
          <a:xfrm>
            <a:off x="530225" y="1089025"/>
            <a:ext cx="8270875" cy="5111750"/>
          </a:xfrm>
          <a:ln/>
        </p:spPr>
        <p:txBody>
          <a:bodyPr wrap="square" lIns="91440" tIns="45720" rIns="91440" bIns="45720" anchor="t"/>
          <a:lstStyle/>
          <a:p>
            <a:pPr eaLnBrk="1" hangingPunct="1">
              <a:lnSpc>
                <a:spcPct val="90000"/>
              </a:lnSpc>
              <a:buClr>
                <a:schemeClr val="tx2"/>
              </a:buClr>
            </a:pPr>
            <a:r>
              <a:rPr lang="zh-CN" altLang="en-US" sz="2400" dirty="0">
                <a:ea typeface="宋体" panose="02010600030101010101" pitchFamily="2" charset="-122"/>
              </a:rPr>
              <a:t>主存用于组合数据</a:t>
            </a:r>
            <a:endParaRPr lang="en-US" altLang="zh-CN" sz="2400"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数组，结构体，动态数据</a:t>
            </a:r>
            <a:endParaRPr lang="en-US" altLang="zh-CN" sz="2400" dirty="0">
              <a:ea typeface="宋体" panose="02010600030101010101" pitchFamily="2" charset="-122"/>
            </a:endParaRPr>
          </a:p>
          <a:p>
            <a:pPr eaLnBrk="1" hangingPunct="1">
              <a:lnSpc>
                <a:spcPct val="90000"/>
              </a:lnSpc>
              <a:buClr>
                <a:schemeClr val="tx2"/>
              </a:buClr>
            </a:pPr>
            <a:r>
              <a:rPr lang="zh-CN" altLang="en-US" sz="2400" dirty="0">
                <a:ea typeface="宋体" panose="02010600030101010101" pitchFamily="2" charset="-122"/>
              </a:rPr>
              <a:t>应用于算术运算</a:t>
            </a:r>
            <a:endParaRPr lang="en-US" altLang="zh-CN" sz="2400"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从内存往寄存器装载数据</a:t>
            </a:r>
            <a:endParaRPr lang="en-US" altLang="zh-CN" sz="2400"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从寄存器往内存存储数据</a:t>
            </a:r>
            <a:endParaRPr lang="en-US" altLang="zh-CN" sz="2400" dirty="0">
              <a:ea typeface="宋体" panose="02010600030101010101" pitchFamily="2" charset="-122"/>
            </a:endParaRPr>
          </a:p>
          <a:p>
            <a:pPr eaLnBrk="1" hangingPunct="1">
              <a:lnSpc>
                <a:spcPct val="90000"/>
              </a:lnSpc>
              <a:buClr>
                <a:schemeClr val="tx2"/>
              </a:buClr>
            </a:pPr>
            <a:r>
              <a:rPr lang="zh-CN" altLang="en-US" sz="2400" dirty="0">
                <a:ea typeface="宋体" panose="02010600030101010101" pitchFamily="2" charset="-122"/>
              </a:rPr>
              <a:t>内存以</a:t>
            </a:r>
            <a:r>
              <a:rPr lang="en-US" altLang="zh-CN" sz="2400" dirty="0">
                <a:ea typeface="宋体" panose="02010600030101010101" pitchFamily="2" charset="-122"/>
              </a:rPr>
              <a:t>byte</a:t>
            </a:r>
            <a:r>
              <a:rPr lang="zh-CN" altLang="en-US" sz="2400" dirty="0">
                <a:ea typeface="宋体" panose="02010600030101010101" pitchFamily="2" charset="-122"/>
              </a:rPr>
              <a:t>编址</a:t>
            </a:r>
            <a:endParaRPr lang="en-US" altLang="zh-CN" sz="2400"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每个地址标识一个</a:t>
            </a:r>
            <a:r>
              <a:rPr lang="en-US" altLang="zh-CN" sz="2400" dirty="0">
                <a:ea typeface="宋体" panose="02010600030101010101" pitchFamily="2" charset="-122"/>
              </a:rPr>
              <a:t>8-bit</a:t>
            </a:r>
            <a:r>
              <a:rPr lang="zh-CN" altLang="en-US" sz="2400" dirty="0">
                <a:ea typeface="宋体" panose="02010600030101010101" pitchFamily="2" charset="-122"/>
              </a:rPr>
              <a:t>字节的空间</a:t>
            </a:r>
            <a:endParaRPr lang="en-US" altLang="zh-CN" sz="2400" dirty="0">
              <a:ea typeface="宋体" panose="02010600030101010101" pitchFamily="2" charset="-122"/>
            </a:endParaRPr>
          </a:p>
          <a:p>
            <a:pPr eaLnBrk="1" hangingPunct="1">
              <a:lnSpc>
                <a:spcPct val="90000"/>
              </a:lnSpc>
              <a:buClr>
                <a:schemeClr val="tx2"/>
              </a:buClr>
            </a:pPr>
            <a:r>
              <a:rPr lang="zh-CN" altLang="en-US" sz="2400" dirty="0">
                <a:ea typeface="宋体" panose="02010600030101010101" pitchFamily="2" charset="-122"/>
              </a:rPr>
              <a:t>字（</a:t>
            </a:r>
            <a:r>
              <a:rPr lang="en-US" altLang="zh-CN" sz="2400" dirty="0">
                <a:ea typeface="宋体" panose="02010600030101010101" pitchFamily="2" charset="-122"/>
              </a:rPr>
              <a:t>word</a:t>
            </a:r>
            <a:r>
              <a:rPr lang="zh-CN" altLang="en-US" sz="2400" dirty="0">
                <a:ea typeface="宋体" panose="02010600030101010101" pitchFamily="2" charset="-122"/>
              </a:rPr>
              <a:t>）在内存中是对齐的</a:t>
            </a:r>
            <a:endParaRPr lang="en-US" altLang="zh-CN" sz="2400" dirty="0">
              <a:ea typeface="宋体" panose="02010600030101010101" pitchFamily="2" charset="-122"/>
            </a:endParaRPr>
          </a:p>
          <a:p>
            <a:pPr lvl="1" eaLnBrk="1" hangingPunct="1">
              <a:lnSpc>
                <a:spcPct val="90000"/>
              </a:lnSpc>
              <a:buChar char="l"/>
            </a:pPr>
            <a:r>
              <a:rPr lang="zh-CN" altLang="en-US" sz="2400" dirty="0">
                <a:solidFill>
                  <a:srgbClr val="FF0000"/>
                </a:solidFill>
                <a:ea typeface="宋体" panose="02010600030101010101" pitchFamily="2" charset="-122"/>
              </a:rPr>
              <a:t>地址必须是</a:t>
            </a:r>
            <a:r>
              <a:rPr lang="en-US" altLang="zh-CN" sz="2400" dirty="0">
                <a:solidFill>
                  <a:srgbClr val="FF0000"/>
                </a:solidFill>
                <a:ea typeface="宋体" panose="02010600030101010101" pitchFamily="2" charset="-122"/>
              </a:rPr>
              <a:t>4</a:t>
            </a:r>
            <a:r>
              <a:rPr lang="zh-CN" altLang="en-US" sz="2400" dirty="0">
                <a:solidFill>
                  <a:srgbClr val="FF0000"/>
                </a:solidFill>
                <a:ea typeface="宋体" panose="02010600030101010101" pitchFamily="2" charset="-122"/>
              </a:rPr>
              <a:t>的倍数</a:t>
            </a:r>
            <a:endParaRPr lang="en-US" altLang="zh-CN" sz="2400" dirty="0">
              <a:solidFill>
                <a:srgbClr val="FF0000"/>
              </a:solidFill>
              <a:ea typeface="宋体" panose="02010600030101010101" pitchFamily="2" charset="-122"/>
            </a:endParaRPr>
          </a:p>
          <a:p>
            <a:pPr eaLnBrk="1" hangingPunct="1">
              <a:lnSpc>
                <a:spcPct val="90000"/>
              </a:lnSpc>
              <a:buClr>
                <a:schemeClr val="tx2"/>
              </a:buClr>
            </a:pPr>
            <a:r>
              <a:rPr lang="en-US" altLang="zh-CN" sz="2400" dirty="0">
                <a:ea typeface="宋体" panose="02010600030101010101" pitchFamily="2" charset="-122"/>
              </a:rPr>
              <a:t>MIPS </a:t>
            </a:r>
            <a:r>
              <a:rPr lang="zh-CN" altLang="en-US" sz="2400" dirty="0">
                <a:ea typeface="宋体" panose="02010600030101010101" pitchFamily="2" charset="-122"/>
              </a:rPr>
              <a:t>使用</a:t>
            </a:r>
            <a:r>
              <a:rPr lang="zh-CN" altLang="en-US" sz="2400" dirty="0">
                <a:solidFill>
                  <a:srgbClr val="FF0000"/>
                </a:solidFill>
                <a:ea typeface="宋体" panose="02010600030101010101" pitchFamily="2" charset="-122"/>
              </a:rPr>
              <a:t>大端方式</a:t>
            </a:r>
            <a:endParaRPr lang="en-US" altLang="zh-CN" sz="2400" dirty="0">
              <a:solidFill>
                <a:srgbClr val="FF0000"/>
              </a:solidFill>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字的最小地址表示其最高有效位。</a:t>
            </a:r>
            <a:endParaRPr lang="en-US" altLang="zh-CN" sz="2400" dirty="0">
              <a:ea typeface="宋体" panose="02010600030101010101" pitchFamily="2" charset="-122"/>
            </a:endParaRPr>
          </a:p>
          <a:p>
            <a:pPr lvl="1" eaLnBrk="1" hangingPunct="1">
              <a:lnSpc>
                <a:spcPct val="90000"/>
              </a:lnSpc>
              <a:buChar char="l"/>
            </a:pPr>
            <a:r>
              <a:rPr lang="en-AU" altLang="zh-CN" sz="2400" dirty="0">
                <a:ea typeface="宋体" panose="02010600030101010101" pitchFamily="2" charset="-122"/>
              </a:rPr>
              <a:t>c.f. </a:t>
            </a:r>
            <a:r>
              <a:rPr lang="zh-CN" altLang="en-US" sz="2400" dirty="0">
                <a:ea typeface="宋体" panose="02010600030101010101" pitchFamily="2" charset="-122"/>
              </a:rPr>
              <a:t>小端</a:t>
            </a:r>
            <a:r>
              <a:rPr lang="en-AU" altLang="zh-CN" sz="2400" dirty="0">
                <a:ea typeface="宋体" panose="02010600030101010101" pitchFamily="2" charset="-122"/>
              </a:rPr>
              <a:t>:</a:t>
            </a:r>
            <a:r>
              <a:rPr lang="zh-CN" altLang="en-US" sz="2400" dirty="0">
                <a:ea typeface="宋体" panose="02010600030101010101" pitchFamily="2" charset="-122"/>
              </a:rPr>
              <a:t>最小地址表示最低有效位</a:t>
            </a:r>
            <a:endParaRPr lang="en-AU"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80</a:t>
            </a:fld>
            <a:endParaRPr lang="en-AU" altLang="zh-CN" sz="1400" b="1" dirty="0">
              <a:ea typeface="宋体" panose="02010600030101010101" pitchFamily="2" charset="-122"/>
            </a:endParaRPr>
          </a:p>
        </p:txBody>
      </p:sp>
      <p:sp>
        <p:nvSpPr>
          <p:cNvPr id="145410" name="Rectangle 2"/>
          <p:cNvSpPr>
            <a:spLocks noGrp="1"/>
          </p:cNvSpPr>
          <p:nvPr>
            <p:ph type="title"/>
          </p:nvPr>
        </p:nvSpPr>
        <p:spPr>
          <a:ln/>
        </p:spPr>
        <p:txBody>
          <a:bodyPr wrap="square" lIns="91440" tIns="45720" rIns="91440" bIns="45720" anchor="b">
            <a:spAutoFit/>
          </a:bodyPr>
          <a:lstStyle/>
          <a:p>
            <a:pPr eaLnBrk="1" hangingPunct="1"/>
            <a:r>
              <a:rPr lang="en-US" altLang="zh-CN" dirty="0">
                <a:ea typeface="宋体" panose="02010600030101010101" pitchFamily="2" charset="-122"/>
              </a:rPr>
              <a:t>C Sort Example</a:t>
            </a:r>
            <a:endParaRPr lang="en-AU" altLang="zh-CN" dirty="0">
              <a:ea typeface="宋体" panose="02010600030101010101" pitchFamily="2" charset="-122"/>
            </a:endParaRPr>
          </a:p>
        </p:txBody>
      </p:sp>
      <p:sp>
        <p:nvSpPr>
          <p:cNvPr id="145411" name="Rectangle 3"/>
          <p:cNvSpPr>
            <a:spLocks noGrp="1"/>
          </p:cNvSpPr>
          <p:nvPr>
            <p:ph idx="1"/>
          </p:nvPr>
        </p:nvSpPr>
        <p:spPr>
          <a:xfrm>
            <a:off x="515620" y="1054100"/>
            <a:ext cx="8258810" cy="5327650"/>
          </a:xfrm>
          <a:ln/>
        </p:spPr>
        <p:txBody>
          <a:bodyPr wrap="square" lIns="91440" tIns="45720" rIns="91440" bIns="45720" anchor="t"/>
          <a:lstStyle/>
          <a:p>
            <a:pPr algn="l" eaLnBrk="1" hangingPunct="1">
              <a:lnSpc>
                <a:spcPct val="90000"/>
              </a:lnSpc>
              <a:buClr>
                <a:srgbClr val="002B7D"/>
              </a:buClr>
            </a:pPr>
            <a:r>
              <a:rPr lang="zh-CN" altLang="en-US" sz="2400" dirty="0">
                <a:latin typeface="+mn-ea"/>
                <a:ea typeface="+mn-ea"/>
              </a:rPr>
              <a:t>使用汇编指令的冒泡排序</a:t>
            </a:r>
          </a:p>
          <a:p>
            <a:pPr algn="l" eaLnBrk="1" hangingPunct="1">
              <a:lnSpc>
                <a:spcPct val="90000"/>
              </a:lnSpc>
              <a:buClr>
                <a:srgbClr val="002B7D"/>
              </a:buClr>
            </a:pPr>
            <a:r>
              <a:rPr lang="zh-CN" altLang="en-US" sz="2400" dirty="0">
                <a:solidFill>
                  <a:srgbClr val="FF0000"/>
                </a:solidFill>
                <a:latin typeface="+mn-ea"/>
                <a:ea typeface="+mn-ea"/>
              </a:rPr>
              <a:t>（交换内存中两个位置所存的值）</a:t>
            </a:r>
          </a:p>
          <a:p>
            <a:pPr algn="l" eaLnBrk="1" hangingPunct="1">
              <a:lnSpc>
                <a:spcPct val="90000"/>
              </a:lnSpc>
              <a:buClr>
                <a:srgbClr val="002B7D"/>
              </a:buClr>
            </a:pPr>
            <a:r>
              <a:rPr lang="zh-CN" altLang="en-US" sz="2400" dirty="0">
                <a:latin typeface="+mn-ea"/>
                <a:ea typeface="+mn-ea"/>
              </a:rPr>
              <a:t>Swap procedure (leaf)</a:t>
            </a:r>
          </a:p>
          <a:p>
            <a:pPr lvl="1" eaLnBrk="1" hangingPunct="1">
              <a:lnSpc>
                <a:spcPct val="90000"/>
              </a:lnSpc>
              <a:buNone/>
            </a:pPr>
            <a:r>
              <a:rPr lang="en-US" altLang="zh-CN" sz="2400" dirty="0">
                <a:latin typeface="+mn-ea"/>
                <a:ea typeface="+mn-ea"/>
              </a:rPr>
              <a:t>	void swap(int v[], int k)</a:t>
            </a:r>
            <a:br>
              <a:rPr lang="en-US" altLang="zh-CN" sz="2400" dirty="0">
                <a:latin typeface="+mn-ea"/>
                <a:ea typeface="+mn-ea"/>
              </a:rPr>
            </a:br>
            <a:r>
              <a:rPr lang="en-US" altLang="zh-CN" sz="2400" dirty="0">
                <a:latin typeface="+mn-ea"/>
                <a:ea typeface="+mn-ea"/>
              </a:rPr>
              <a:t>{</a:t>
            </a:r>
            <a:br>
              <a:rPr lang="en-US" altLang="zh-CN" sz="2400" dirty="0">
                <a:latin typeface="+mn-ea"/>
                <a:ea typeface="+mn-ea"/>
              </a:rPr>
            </a:br>
            <a:r>
              <a:rPr lang="en-US" altLang="zh-CN" sz="2400" dirty="0">
                <a:latin typeface="+mn-ea"/>
                <a:ea typeface="+mn-ea"/>
              </a:rPr>
              <a:t>  		int temp;</a:t>
            </a:r>
            <a:br>
              <a:rPr lang="en-US" altLang="zh-CN" sz="2400" dirty="0">
                <a:latin typeface="+mn-ea"/>
                <a:ea typeface="+mn-ea"/>
              </a:rPr>
            </a:br>
            <a:r>
              <a:rPr lang="en-US" altLang="zh-CN" sz="2400" dirty="0">
                <a:latin typeface="+mn-ea"/>
                <a:ea typeface="+mn-ea"/>
              </a:rPr>
              <a:t> 		temp = v[k];</a:t>
            </a:r>
            <a:br>
              <a:rPr lang="en-US" altLang="zh-CN" sz="2400" dirty="0">
                <a:latin typeface="+mn-ea"/>
                <a:ea typeface="+mn-ea"/>
              </a:rPr>
            </a:br>
            <a:r>
              <a:rPr lang="en-US" altLang="zh-CN" sz="2400" dirty="0">
                <a:latin typeface="+mn-ea"/>
                <a:ea typeface="+mn-ea"/>
              </a:rPr>
              <a:t>  		v[k] = v[k+1];</a:t>
            </a:r>
            <a:br>
              <a:rPr lang="en-US" altLang="zh-CN" sz="2400" dirty="0">
                <a:latin typeface="+mn-ea"/>
                <a:ea typeface="+mn-ea"/>
              </a:rPr>
            </a:br>
            <a:r>
              <a:rPr lang="en-US" altLang="zh-CN" sz="2400" dirty="0">
                <a:latin typeface="+mn-ea"/>
                <a:ea typeface="+mn-ea"/>
              </a:rPr>
              <a:t>  		v[k+1] = temp;</a:t>
            </a:r>
            <a:br>
              <a:rPr lang="en-US" altLang="zh-CN" sz="2400" dirty="0">
                <a:latin typeface="+mn-ea"/>
                <a:ea typeface="+mn-ea"/>
              </a:rPr>
            </a:br>
            <a:r>
              <a:rPr lang="en-US" altLang="zh-CN" sz="2400" dirty="0">
                <a:latin typeface="+mn-ea"/>
                <a:ea typeface="+mn-ea"/>
              </a:rPr>
              <a:t>}</a:t>
            </a:r>
          </a:p>
          <a:p>
            <a:pPr lvl="1" eaLnBrk="1" hangingPunct="1">
              <a:lnSpc>
                <a:spcPct val="90000"/>
              </a:lnSpc>
            </a:pPr>
            <a:r>
              <a:rPr lang="en-US" altLang="zh-CN" sz="2400" dirty="0">
                <a:latin typeface="+mn-ea"/>
                <a:ea typeface="+mn-ea"/>
              </a:rPr>
              <a:t>v in $a0, k in $a1, temp in $t0</a:t>
            </a:r>
          </a:p>
        </p:txBody>
      </p:sp>
      <p:sp>
        <p:nvSpPr>
          <p:cNvPr id="145412" name="Text Box 4"/>
          <p:cNvSpPr txBox="1"/>
          <p:nvPr/>
        </p:nvSpPr>
        <p:spPr>
          <a:xfrm rot="5400000">
            <a:off x="6567488" y="2205038"/>
            <a:ext cx="47815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chemeClr val="folHlink"/>
                </a:solidFill>
                <a:latin typeface="Arial" panose="020B0604020202020204" pitchFamily="34" charset="0"/>
                <a:ea typeface="宋体" panose="02010600030101010101" pitchFamily="2" charset="-122"/>
              </a:rPr>
              <a:t>§2.13 A C Sort Example to Put It All Together</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81</a:t>
            </a:fld>
            <a:endParaRPr lang="en-AU" altLang="zh-CN" sz="1400" b="1" dirty="0">
              <a:ea typeface="宋体" panose="02010600030101010101" pitchFamily="2" charset="-122"/>
            </a:endParaRPr>
          </a:p>
        </p:txBody>
      </p:sp>
      <p:sp>
        <p:nvSpPr>
          <p:cNvPr id="147458" name="Rectangle 4"/>
          <p:cNvSpPr/>
          <p:nvPr/>
        </p:nvSpPr>
        <p:spPr>
          <a:xfrm>
            <a:off x="684213" y="1268413"/>
            <a:ext cx="8002587" cy="998537"/>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47459" name="Rectangle 5"/>
          <p:cNvSpPr/>
          <p:nvPr/>
        </p:nvSpPr>
        <p:spPr>
          <a:xfrm>
            <a:off x="684213" y="2266950"/>
            <a:ext cx="8002587" cy="685800"/>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47460" name="Rectangle 6"/>
          <p:cNvSpPr/>
          <p:nvPr/>
        </p:nvSpPr>
        <p:spPr>
          <a:xfrm>
            <a:off x="684213" y="2952750"/>
            <a:ext cx="8002587" cy="666750"/>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47461" name="Rectangle 7"/>
          <p:cNvSpPr/>
          <p:nvPr/>
        </p:nvSpPr>
        <p:spPr>
          <a:xfrm>
            <a:off x="684213" y="3619500"/>
            <a:ext cx="8002587" cy="371475"/>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47462" name="Rectangle 2"/>
          <p:cNvSpPr>
            <a:spLocks noGrp="1"/>
          </p:cNvSpPr>
          <p:nvPr>
            <p:ph type="title"/>
          </p:nvPr>
        </p:nvSpPr>
        <p:spPr>
          <a:xfrm>
            <a:off x="684213" y="138113"/>
            <a:ext cx="8259762" cy="769937"/>
          </a:xfrm>
          <a:ln/>
        </p:spPr>
        <p:txBody>
          <a:bodyPr wrap="square" lIns="91440" tIns="45720" rIns="91440" bIns="45720" anchor="b">
            <a:spAutoFit/>
          </a:bodyPr>
          <a:lstStyle/>
          <a:p>
            <a:pPr eaLnBrk="1" hangingPunct="1"/>
            <a:r>
              <a:rPr lang="en-US" altLang="zh-CN" dirty="0">
                <a:latin typeface="黑体" panose="02010609060101010101" pitchFamily="49" charset="-122"/>
                <a:ea typeface="黑体" panose="02010609060101010101" pitchFamily="49" charset="-122"/>
              </a:rPr>
              <a:t>Swap</a:t>
            </a:r>
            <a:r>
              <a:rPr lang="zh-CN" altLang="en-US" dirty="0">
                <a:latin typeface="黑体" panose="02010609060101010101" pitchFamily="49" charset="-122"/>
                <a:ea typeface="黑体" panose="02010609060101010101" pitchFamily="49" charset="-122"/>
              </a:rPr>
              <a:t>过程</a:t>
            </a:r>
            <a:endParaRPr lang="en-AU" altLang="zh-CN" dirty="0">
              <a:ea typeface="宋体" panose="02010600030101010101" pitchFamily="2" charset="-122"/>
            </a:endParaRPr>
          </a:p>
        </p:txBody>
      </p:sp>
      <p:sp>
        <p:nvSpPr>
          <p:cNvPr id="147463" name="Rectangle 3"/>
          <p:cNvSpPr>
            <a:spLocks noGrp="1"/>
          </p:cNvSpPr>
          <p:nvPr>
            <p:ph idx="1"/>
          </p:nvPr>
        </p:nvSpPr>
        <p:spPr>
          <a:xfrm>
            <a:off x="684213" y="1268413"/>
            <a:ext cx="8270875" cy="4968875"/>
          </a:xfrm>
          <a:ln/>
        </p:spPr>
        <p:txBody>
          <a:bodyPr wrap="square" lIns="91440" tIns="45720" rIns="91440" bIns="45720" anchor="t"/>
          <a:lstStyle/>
          <a:p>
            <a:pPr eaLnBrk="1" hangingPunct="1">
              <a:lnSpc>
                <a:spcPct val="90000"/>
              </a:lnSpc>
              <a:buNone/>
            </a:pPr>
            <a:r>
              <a:rPr lang="en-AU" altLang="zh-CN" sz="2000" dirty="0">
                <a:latin typeface="Lucida Console" panose="020B0609040504020204" pitchFamily="49" charset="0"/>
                <a:ea typeface="宋体" panose="02010600030101010101" pitchFamily="2" charset="-122"/>
              </a:rPr>
              <a:t>swap: sll $t1, $a1, 2   # $t1 = k * 4</a:t>
            </a:r>
          </a:p>
          <a:p>
            <a:pPr eaLnBrk="1" hangingPunct="1">
              <a:lnSpc>
                <a:spcPct val="90000"/>
              </a:lnSpc>
              <a:buNone/>
            </a:pPr>
            <a:r>
              <a:rPr lang="en-AU" altLang="zh-CN" sz="2000" dirty="0">
                <a:latin typeface="Lucida Console" panose="020B0609040504020204" pitchFamily="49" charset="0"/>
                <a:ea typeface="宋体" panose="02010600030101010101" pitchFamily="2" charset="-122"/>
              </a:rPr>
              <a:t>      add $t1, $a0, $t1 # $t1 = v+(k*4)</a:t>
            </a:r>
          </a:p>
          <a:p>
            <a:pPr eaLnBrk="1" hangingPunct="1">
              <a:lnSpc>
                <a:spcPct val="90000"/>
              </a:lnSpc>
              <a:buNone/>
            </a:pPr>
            <a:r>
              <a:rPr lang="en-AU" altLang="zh-CN" sz="2000" dirty="0">
                <a:latin typeface="Lucida Console" panose="020B0609040504020204" pitchFamily="49" charset="0"/>
                <a:ea typeface="宋体" panose="02010600030101010101" pitchFamily="2" charset="-122"/>
              </a:rPr>
              <a:t>                        #   (address of v[k])</a:t>
            </a:r>
          </a:p>
          <a:p>
            <a:pPr eaLnBrk="1" hangingPunct="1">
              <a:lnSpc>
                <a:spcPct val="90000"/>
              </a:lnSpc>
              <a:buNone/>
            </a:pPr>
            <a:r>
              <a:rPr lang="en-AU" altLang="zh-CN" sz="2000" dirty="0">
                <a:latin typeface="Lucida Console" panose="020B0609040504020204" pitchFamily="49" charset="0"/>
                <a:ea typeface="宋体" panose="02010600030101010101" pitchFamily="2" charset="-122"/>
              </a:rPr>
              <a:t>      lw $t0, 0($t1)    # $t0 (temp) = v[k]</a:t>
            </a:r>
          </a:p>
          <a:p>
            <a:pPr eaLnBrk="1" hangingPunct="1">
              <a:lnSpc>
                <a:spcPct val="90000"/>
              </a:lnSpc>
              <a:buNone/>
            </a:pPr>
            <a:r>
              <a:rPr lang="en-AU" altLang="zh-CN" sz="2000" dirty="0">
                <a:latin typeface="Lucida Console" panose="020B0609040504020204" pitchFamily="49" charset="0"/>
                <a:ea typeface="宋体" panose="02010600030101010101" pitchFamily="2" charset="-122"/>
              </a:rPr>
              <a:t>      lw $t2, 4($t1)    # $t2 = v[k+1]</a:t>
            </a:r>
          </a:p>
          <a:p>
            <a:pPr eaLnBrk="1" hangingPunct="1">
              <a:lnSpc>
                <a:spcPct val="90000"/>
              </a:lnSpc>
              <a:buNone/>
            </a:pPr>
            <a:r>
              <a:rPr lang="en-AU" altLang="zh-CN" sz="2000" dirty="0">
                <a:latin typeface="Lucida Console" panose="020B0609040504020204" pitchFamily="49" charset="0"/>
                <a:ea typeface="宋体" panose="02010600030101010101" pitchFamily="2" charset="-122"/>
              </a:rPr>
              <a:t>      sw $t2, 0($t1)    # v[k] = $t2 (v[k+1])</a:t>
            </a:r>
          </a:p>
          <a:p>
            <a:pPr eaLnBrk="1" hangingPunct="1">
              <a:lnSpc>
                <a:spcPct val="90000"/>
              </a:lnSpc>
              <a:buNone/>
            </a:pPr>
            <a:r>
              <a:rPr lang="en-AU" altLang="zh-CN" sz="2000" dirty="0">
                <a:latin typeface="Lucida Console" panose="020B0609040504020204" pitchFamily="49" charset="0"/>
                <a:ea typeface="宋体" panose="02010600030101010101" pitchFamily="2" charset="-122"/>
              </a:rPr>
              <a:t>      sw $t0, 4($t1)    # v[k+1] = $t0 (temp)</a:t>
            </a:r>
          </a:p>
          <a:p>
            <a:pPr eaLnBrk="1" hangingPunct="1">
              <a:lnSpc>
                <a:spcPct val="90000"/>
              </a:lnSpc>
              <a:buNone/>
            </a:pPr>
            <a:r>
              <a:rPr lang="en-AU" altLang="zh-CN" sz="2000" dirty="0">
                <a:latin typeface="Lucida Console" panose="020B0609040504020204" pitchFamily="49" charset="0"/>
                <a:ea typeface="宋体" panose="02010600030101010101" pitchFamily="2" charset="-122"/>
              </a:rPr>
              <a:t>      jr $ra            # return to calling routine</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82</a:t>
            </a:fld>
            <a:endParaRPr lang="en-AU" altLang="zh-CN" sz="1400" b="1" dirty="0">
              <a:ea typeface="宋体" panose="02010600030101010101" pitchFamily="2" charset="-122"/>
            </a:endParaRPr>
          </a:p>
        </p:txBody>
      </p:sp>
      <p:sp>
        <p:nvSpPr>
          <p:cNvPr id="149506" name="Rectangle 2"/>
          <p:cNvSpPr>
            <a:spLocks noGrp="1"/>
          </p:cNvSpPr>
          <p:nvPr>
            <p:ph type="title"/>
          </p:nvPr>
        </p:nvSpPr>
        <p:spPr>
          <a:ln/>
        </p:spPr>
        <p:txBody>
          <a:bodyPr wrap="square" lIns="91440" tIns="45720" rIns="91440" bIns="45720" anchor="b">
            <a:spAutoFit/>
          </a:bodyPr>
          <a:lstStyle/>
          <a:p>
            <a:pPr eaLnBrk="1" hangingPunct="1"/>
            <a:r>
              <a:rPr lang="en-AU" altLang="zh-CN" dirty="0">
                <a:ea typeface="宋体" panose="02010600030101010101" pitchFamily="2" charset="-122"/>
              </a:rPr>
              <a:t>C </a:t>
            </a:r>
            <a:r>
              <a:rPr lang="zh-CN" altLang="en-US" dirty="0">
                <a:ea typeface="宋体" panose="02010600030101010101" pitchFamily="2" charset="-122"/>
              </a:rPr>
              <a:t>中排序过程</a:t>
            </a:r>
            <a:endParaRPr lang="en-AU" altLang="zh-CN" dirty="0">
              <a:ea typeface="宋体" panose="02010600030101010101" pitchFamily="2" charset="-122"/>
            </a:endParaRPr>
          </a:p>
        </p:txBody>
      </p:sp>
      <p:sp>
        <p:nvSpPr>
          <p:cNvPr id="149507" name="Rectangle 3"/>
          <p:cNvSpPr>
            <a:spLocks noGrp="1"/>
          </p:cNvSpPr>
          <p:nvPr>
            <p:ph idx="1"/>
          </p:nvPr>
        </p:nvSpPr>
        <p:spPr>
          <a:ln/>
        </p:spPr>
        <p:txBody>
          <a:bodyPr wrap="square" lIns="91440" tIns="45720" rIns="91440" bIns="45720" anchor="t"/>
          <a:lstStyle/>
          <a:p>
            <a:pPr eaLnBrk="1" hangingPunct="1">
              <a:lnSpc>
                <a:spcPct val="80000"/>
              </a:lnSpc>
            </a:pPr>
            <a:r>
              <a:rPr lang="en-US" altLang="zh-CN" sz="2800" dirty="0">
                <a:ea typeface="宋体" panose="02010600030101010101" pitchFamily="2" charset="-122"/>
              </a:rPr>
              <a:t>Non-leaf (calls swap)</a:t>
            </a:r>
          </a:p>
          <a:p>
            <a:pPr lvl="1" eaLnBrk="1" hangingPunct="1">
              <a:lnSpc>
                <a:spcPct val="80000"/>
              </a:lnSpc>
              <a:buNone/>
            </a:pPr>
            <a:r>
              <a:rPr lang="en-US" altLang="zh-CN" sz="2400" dirty="0">
                <a:latin typeface="Lucida Console" panose="020B0609040504020204" pitchFamily="49" charset="0"/>
                <a:ea typeface="宋体" panose="02010600030101010101" pitchFamily="2" charset="-122"/>
              </a:rPr>
              <a:t>	void sort (int v[], int n)</a:t>
            </a:r>
          </a:p>
          <a:p>
            <a:pPr lvl="1" eaLnBrk="1" hangingPunct="1">
              <a:lnSpc>
                <a:spcPct val="80000"/>
              </a:lnSpc>
              <a:buNone/>
            </a:pPr>
            <a:r>
              <a:rPr lang="en-US" altLang="zh-CN" sz="2400" dirty="0">
                <a:latin typeface="Lucida Console" panose="020B0609040504020204" pitchFamily="49" charset="0"/>
                <a:ea typeface="宋体" panose="02010600030101010101" pitchFamily="2" charset="-122"/>
              </a:rPr>
              <a:t>	{</a:t>
            </a:r>
          </a:p>
          <a:p>
            <a:pPr lvl="1" eaLnBrk="1" hangingPunct="1">
              <a:lnSpc>
                <a:spcPct val="80000"/>
              </a:lnSpc>
              <a:buNone/>
            </a:pPr>
            <a:r>
              <a:rPr lang="en-US" altLang="zh-CN" sz="2400" dirty="0">
                <a:latin typeface="Lucida Console" panose="020B0609040504020204" pitchFamily="49" charset="0"/>
                <a:ea typeface="宋体" panose="02010600030101010101" pitchFamily="2" charset="-122"/>
              </a:rPr>
              <a:t>	  int i, j;</a:t>
            </a:r>
          </a:p>
          <a:p>
            <a:pPr lvl="1" eaLnBrk="1" hangingPunct="1">
              <a:lnSpc>
                <a:spcPct val="80000"/>
              </a:lnSpc>
              <a:buNone/>
            </a:pPr>
            <a:r>
              <a:rPr lang="en-US" altLang="zh-CN" sz="2400" dirty="0">
                <a:latin typeface="Lucida Console" panose="020B0609040504020204" pitchFamily="49" charset="0"/>
                <a:ea typeface="宋体" panose="02010600030101010101" pitchFamily="2" charset="-122"/>
              </a:rPr>
              <a:t>	  for (i = 0; i &lt; n; i += 1) {</a:t>
            </a:r>
          </a:p>
          <a:p>
            <a:pPr lvl="1" eaLnBrk="1" hangingPunct="1">
              <a:lnSpc>
                <a:spcPct val="80000"/>
              </a:lnSpc>
              <a:buNone/>
            </a:pPr>
            <a:r>
              <a:rPr lang="en-US" altLang="zh-CN" sz="2400" dirty="0">
                <a:latin typeface="Lucida Console" panose="020B0609040504020204" pitchFamily="49" charset="0"/>
                <a:ea typeface="宋体" panose="02010600030101010101" pitchFamily="2" charset="-122"/>
              </a:rPr>
              <a:t>	    for (j = i – 1;</a:t>
            </a:r>
          </a:p>
          <a:p>
            <a:pPr lvl="1" eaLnBrk="1" hangingPunct="1">
              <a:lnSpc>
                <a:spcPct val="80000"/>
              </a:lnSpc>
              <a:buNone/>
            </a:pPr>
            <a:r>
              <a:rPr lang="en-US" altLang="zh-CN" sz="2400" dirty="0">
                <a:latin typeface="Lucida Console" panose="020B0609040504020204" pitchFamily="49" charset="0"/>
                <a:ea typeface="宋体" panose="02010600030101010101" pitchFamily="2" charset="-122"/>
              </a:rPr>
              <a:t>	         j &gt;= 0 &amp;&amp; v[j] &gt; v[j + 1];</a:t>
            </a:r>
          </a:p>
          <a:p>
            <a:pPr lvl="1" eaLnBrk="1" hangingPunct="1">
              <a:lnSpc>
                <a:spcPct val="80000"/>
              </a:lnSpc>
              <a:buNone/>
            </a:pPr>
            <a:r>
              <a:rPr lang="en-US" altLang="zh-CN" sz="2400" dirty="0">
                <a:latin typeface="Lucida Console" panose="020B0609040504020204" pitchFamily="49" charset="0"/>
                <a:ea typeface="宋体" panose="02010600030101010101" pitchFamily="2" charset="-122"/>
              </a:rPr>
              <a:t>	         j -= 1) {</a:t>
            </a:r>
          </a:p>
          <a:p>
            <a:pPr lvl="1" eaLnBrk="1" hangingPunct="1">
              <a:lnSpc>
                <a:spcPct val="80000"/>
              </a:lnSpc>
              <a:buNone/>
            </a:pPr>
            <a:r>
              <a:rPr lang="en-US" altLang="zh-CN" sz="2400" dirty="0">
                <a:latin typeface="Lucida Console" panose="020B0609040504020204" pitchFamily="49" charset="0"/>
                <a:ea typeface="宋体" panose="02010600030101010101" pitchFamily="2" charset="-122"/>
              </a:rPr>
              <a:t>	      swap(v,j);</a:t>
            </a:r>
          </a:p>
          <a:p>
            <a:pPr lvl="1" eaLnBrk="1" hangingPunct="1">
              <a:lnSpc>
                <a:spcPct val="80000"/>
              </a:lnSpc>
              <a:buNone/>
            </a:pPr>
            <a:r>
              <a:rPr lang="en-US" altLang="zh-CN" sz="2400" dirty="0">
                <a:latin typeface="Lucida Console" panose="020B0609040504020204" pitchFamily="49" charset="0"/>
                <a:ea typeface="宋体" panose="02010600030101010101" pitchFamily="2" charset="-122"/>
              </a:rPr>
              <a:t>	    }</a:t>
            </a:r>
          </a:p>
          <a:p>
            <a:pPr lvl="1" eaLnBrk="1" hangingPunct="1">
              <a:lnSpc>
                <a:spcPct val="80000"/>
              </a:lnSpc>
              <a:buNone/>
            </a:pPr>
            <a:r>
              <a:rPr lang="en-US" altLang="zh-CN" sz="2400" dirty="0">
                <a:latin typeface="Lucida Console" panose="020B0609040504020204" pitchFamily="49" charset="0"/>
                <a:ea typeface="宋体" panose="02010600030101010101" pitchFamily="2" charset="-122"/>
              </a:rPr>
              <a:t>	  }</a:t>
            </a:r>
          </a:p>
          <a:p>
            <a:pPr lvl="1" eaLnBrk="1" hangingPunct="1">
              <a:lnSpc>
                <a:spcPct val="80000"/>
              </a:lnSpc>
              <a:buNone/>
            </a:pPr>
            <a:r>
              <a:rPr lang="en-US" altLang="zh-CN" sz="2400" dirty="0">
                <a:latin typeface="Lucida Console" panose="020B0609040504020204" pitchFamily="49" charset="0"/>
                <a:ea typeface="宋体" panose="02010600030101010101" pitchFamily="2" charset="-122"/>
              </a:rPr>
              <a:t>	}</a:t>
            </a:r>
          </a:p>
          <a:p>
            <a:pPr lvl="1" eaLnBrk="1" hangingPunct="1">
              <a:lnSpc>
                <a:spcPct val="80000"/>
              </a:lnSpc>
            </a:pPr>
            <a:r>
              <a:rPr lang="en-US" altLang="zh-CN" sz="2400" dirty="0">
                <a:ea typeface="宋体" panose="02010600030101010101" pitchFamily="2" charset="-122"/>
              </a:rPr>
              <a:t>v in $a0, k in $a1, i in $s0, j in $s1</a:t>
            </a:r>
            <a:endParaRPr lang="en-AU"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83</a:t>
            </a:fld>
            <a:endParaRPr lang="en-AU" altLang="zh-CN" sz="1400" b="1" dirty="0">
              <a:ea typeface="宋体" panose="02010600030101010101" pitchFamily="2" charset="-122"/>
            </a:endParaRPr>
          </a:p>
        </p:txBody>
      </p:sp>
      <p:sp>
        <p:nvSpPr>
          <p:cNvPr id="151554" name="Rectangle 5"/>
          <p:cNvSpPr/>
          <p:nvPr/>
        </p:nvSpPr>
        <p:spPr>
          <a:xfrm>
            <a:off x="684213" y="1116013"/>
            <a:ext cx="7316787" cy="484187"/>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51555" name="Rectangle 6"/>
          <p:cNvSpPr/>
          <p:nvPr/>
        </p:nvSpPr>
        <p:spPr>
          <a:xfrm>
            <a:off x="684213" y="1600200"/>
            <a:ext cx="7316787" cy="484188"/>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51556" name="Rectangle 7"/>
          <p:cNvSpPr/>
          <p:nvPr/>
        </p:nvSpPr>
        <p:spPr>
          <a:xfrm>
            <a:off x="684213" y="2084388"/>
            <a:ext cx="7316787" cy="2459037"/>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51557" name="Rectangle 8"/>
          <p:cNvSpPr/>
          <p:nvPr/>
        </p:nvSpPr>
        <p:spPr>
          <a:xfrm>
            <a:off x="684213" y="4543425"/>
            <a:ext cx="7316787" cy="733425"/>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51558" name="Rectangle 9"/>
          <p:cNvSpPr/>
          <p:nvPr/>
        </p:nvSpPr>
        <p:spPr>
          <a:xfrm>
            <a:off x="684213" y="5276850"/>
            <a:ext cx="7316787" cy="485775"/>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51559" name="Rectangle 10"/>
          <p:cNvSpPr/>
          <p:nvPr/>
        </p:nvSpPr>
        <p:spPr>
          <a:xfrm>
            <a:off x="684213" y="5762625"/>
            <a:ext cx="7316787" cy="503238"/>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51560"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过程主体</a:t>
            </a:r>
            <a:endParaRPr lang="en-AU" altLang="zh-CN" dirty="0">
              <a:ea typeface="宋体" panose="02010600030101010101" pitchFamily="2" charset="-122"/>
            </a:endParaRPr>
          </a:p>
        </p:txBody>
      </p:sp>
      <p:sp>
        <p:nvSpPr>
          <p:cNvPr id="151561" name="Rectangle 4"/>
          <p:cNvSpPr>
            <a:spLocks noGrp="1"/>
          </p:cNvSpPr>
          <p:nvPr>
            <p:ph idx="1"/>
          </p:nvPr>
        </p:nvSpPr>
        <p:spPr>
          <a:xfrm>
            <a:off x="684213" y="1087438"/>
            <a:ext cx="8270875" cy="5111750"/>
          </a:xfrm>
          <a:ln/>
        </p:spPr>
        <p:txBody>
          <a:bodyPr wrap="square" lIns="91440" tIns="45720" rIns="91440" bIns="45720" anchor="t"/>
          <a:lstStyle/>
          <a:p>
            <a:pPr eaLnBrk="1" hangingPunct="1">
              <a:spcBef>
                <a:spcPct val="15000"/>
              </a:spcBef>
              <a:buNone/>
            </a:pPr>
            <a:r>
              <a:rPr lang="en-AU" altLang="zh-CN" sz="1400" dirty="0">
                <a:latin typeface="Lucida Console" panose="020B0609040504020204" pitchFamily="49" charset="0"/>
                <a:ea typeface="宋体" panose="02010600030101010101" pitchFamily="2" charset="-122"/>
              </a:rPr>
              <a:t>         move $s2, $a0           # save $a0 into $s2</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move $s3, $a1           # save $a1 into $s3</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move $s0, $zero         # i = 0</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for1tst: slt  $t0, $s0, $s3      # $t0 = 0 if $s0 ≥ $s3 (i ≥ n)</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beq  $t0, $zero, exit1  # go to exit1 if $s0 ≥ $s3 (i ≥ n)</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addi $s1, $s0, –1       # j = i – 1</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for2tst: slti $t0, $s1, 0        # $t0 = 1 if $s1 &lt; 0 (j &lt; 0)</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bne  $t0, $zero, exit2  # go to exit2 if $s1 &lt; 0 (j &lt; 0)</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sll  $t1, $s1, 2        # $t1 = j * 4</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add  $t2, $s2, $t1      # $t2 = v + (j * 4)</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lw   $t3, 0($t2)        # $t3 = v[j]</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lw   $t4, 4($t2)        # $t4 = v[j + 1]</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slt  $t0, $t4, $t3      # $t0 = 0 if $t4 ≥ $t3</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beq  $t0, $zero, exit2  # go to exit2 if $t4 ≥ $t3</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move $a0, $s2           # 1st param of swap is v (old $a0)</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move $a1, $s1           # 2nd param of swap is j</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jal  swap               # call swap procedure</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addi $s1, $s1, –1       # j –= 1</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j    for2tst            # jump to test of inner loop</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exit2:   addi $s0, $s0, 1        # i += 1</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j    for1tst            # jump to test of outer loop</a:t>
            </a:r>
          </a:p>
        </p:txBody>
      </p:sp>
      <p:sp>
        <p:nvSpPr>
          <p:cNvPr id="151562" name="Rectangle 16"/>
          <p:cNvSpPr/>
          <p:nvPr/>
        </p:nvSpPr>
        <p:spPr>
          <a:xfrm>
            <a:off x="8062913" y="4591050"/>
            <a:ext cx="749300" cy="649288"/>
          </a:xfrm>
          <a:prstGeom prst="rect">
            <a:avLst/>
          </a:prstGeom>
          <a:solidFill>
            <a:schemeClr val="accent1"/>
          </a:solidFill>
          <a:ln w="9525" cap="flat" cmpd="sng">
            <a:solidFill>
              <a:schemeClr val="tx1"/>
            </a:solidFill>
            <a:prstDash val="solid"/>
            <a:miter/>
            <a:headEnd type="none" w="med" len="med"/>
            <a:tailEnd type="none" w="med" len="med"/>
          </a:ln>
        </p:spPr>
        <p:txBody>
          <a:bodyPr wrap="none" lIns="54000" rIns="54000" anchor="ctr"/>
          <a:lstStyle/>
          <a:p>
            <a:pPr lvl="0" indent="0" eaLnBrk="0" hangingPunct="0"/>
            <a:r>
              <a:rPr lang="en-AU" altLang="zh-CN" sz="1400" dirty="0">
                <a:latin typeface="Arial" panose="020B0604020202020204" pitchFamily="34" charset="0"/>
                <a:ea typeface="宋体" panose="02010600030101010101" pitchFamily="2" charset="-122"/>
              </a:rPr>
              <a:t>Pass</a:t>
            </a:r>
            <a:br>
              <a:rPr lang="en-AU" altLang="zh-CN" sz="1400" dirty="0">
                <a:latin typeface="Arial" panose="020B0604020202020204" pitchFamily="34" charset="0"/>
                <a:ea typeface="宋体" panose="02010600030101010101" pitchFamily="2" charset="-122"/>
              </a:rPr>
            </a:br>
            <a:r>
              <a:rPr lang="en-AU" altLang="zh-CN" sz="1400" dirty="0">
                <a:latin typeface="Arial" panose="020B0604020202020204" pitchFamily="34" charset="0"/>
                <a:ea typeface="宋体" panose="02010600030101010101" pitchFamily="2" charset="-122"/>
              </a:rPr>
              <a:t>params</a:t>
            </a:r>
            <a:br>
              <a:rPr lang="en-AU" altLang="zh-CN" sz="1400" dirty="0">
                <a:latin typeface="Arial" panose="020B0604020202020204" pitchFamily="34" charset="0"/>
                <a:ea typeface="宋体" panose="02010600030101010101" pitchFamily="2" charset="-122"/>
              </a:rPr>
            </a:br>
            <a:r>
              <a:rPr lang="en-AU" altLang="zh-CN" sz="1400" dirty="0">
                <a:latin typeface="Arial" panose="020B0604020202020204" pitchFamily="34" charset="0"/>
                <a:ea typeface="宋体" panose="02010600030101010101" pitchFamily="2" charset="-122"/>
              </a:rPr>
              <a:t>&amp; call</a:t>
            </a:r>
          </a:p>
        </p:txBody>
      </p:sp>
      <p:sp>
        <p:nvSpPr>
          <p:cNvPr id="151563" name="Rectangle 19"/>
          <p:cNvSpPr/>
          <p:nvPr/>
        </p:nvSpPr>
        <p:spPr>
          <a:xfrm>
            <a:off x="8062913" y="1122363"/>
            <a:ext cx="758825"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lIns="54000" rIns="54000" anchor="ctr"/>
          <a:lstStyle/>
          <a:p>
            <a:pPr lvl="0" indent="0" eaLnBrk="0" hangingPunct="0"/>
            <a:r>
              <a:rPr lang="en-AU" altLang="zh-CN" sz="1400" dirty="0">
                <a:latin typeface="Arial" panose="020B0604020202020204" pitchFamily="34" charset="0"/>
                <a:ea typeface="宋体" panose="02010600030101010101" pitchFamily="2" charset="-122"/>
              </a:rPr>
              <a:t>Move</a:t>
            </a:r>
            <a:br>
              <a:rPr lang="en-AU" altLang="zh-CN" sz="1400" dirty="0">
                <a:latin typeface="Arial" panose="020B0604020202020204" pitchFamily="34" charset="0"/>
                <a:ea typeface="宋体" panose="02010600030101010101" pitchFamily="2" charset="-122"/>
              </a:rPr>
            </a:br>
            <a:r>
              <a:rPr lang="en-AU" altLang="zh-CN" sz="1400" dirty="0">
                <a:latin typeface="Arial" panose="020B0604020202020204" pitchFamily="34" charset="0"/>
                <a:ea typeface="宋体" panose="02010600030101010101" pitchFamily="2" charset="-122"/>
              </a:rPr>
              <a:t>params</a:t>
            </a:r>
          </a:p>
        </p:txBody>
      </p:sp>
      <p:sp>
        <p:nvSpPr>
          <p:cNvPr id="151564" name="Rectangle 23"/>
          <p:cNvSpPr/>
          <p:nvPr/>
        </p:nvSpPr>
        <p:spPr>
          <a:xfrm>
            <a:off x="8062913" y="5405438"/>
            <a:ext cx="954087" cy="274637"/>
          </a:xfrm>
          <a:prstGeom prst="rect">
            <a:avLst/>
          </a:prstGeom>
          <a:solidFill>
            <a:schemeClr val="accent1"/>
          </a:solidFill>
          <a:ln w="9525" cap="flat" cmpd="sng">
            <a:solidFill>
              <a:schemeClr val="tx1"/>
            </a:solidFill>
            <a:prstDash val="solid"/>
            <a:miter/>
            <a:headEnd type="none" w="med" len="med"/>
            <a:tailEnd type="none" w="med" len="med"/>
          </a:ln>
        </p:spPr>
        <p:txBody>
          <a:bodyPr wrap="none" lIns="54000" rIns="54000" anchor="ctr"/>
          <a:lstStyle/>
          <a:p>
            <a:pPr lvl="0" indent="0" eaLnBrk="0" hangingPunct="0"/>
            <a:r>
              <a:rPr lang="en-AU" altLang="zh-CN" sz="1400" dirty="0">
                <a:latin typeface="Arial" panose="020B0604020202020204" pitchFamily="34" charset="0"/>
                <a:ea typeface="宋体" panose="02010600030101010101" pitchFamily="2" charset="-122"/>
              </a:rPr>
              <a:t>Inner loop</a:t>
            </a:r>
          </a:p>
        </p:txBody>
      </p:sp>
      <p:sp>
        <p:nvSpPr>
          <p:cNvPr id="151565" name="Rectangle 24"/>
          <p:cNvSpPr/>
          <p:nvPr/>
        </p:nvSpPr>
        <p:spPr>
          <a:xfrm>
            <a:off x="8062913" y="5891213"/>
            <a:ext cx="954087" cy="274637"/>
          </a:xfrm>
          <a:prstGeom prst="rect">
            <a:avLst/>
          </a:prstGeom>
          <a:solidFill>
            <a:schemeClr val="accent1"/>
          </a:solidFill>
          <a:ln w="9525" cap="flat" cmpd="sng">
            <a:solidFill>
              <a:schemeClr val="tx1"/>
            </a:solidFill>
            <a:prstDash val="solid"/>
            <a:miter/>
            <a:headEnd type="none" w="med" len="med"/>
            <a:tailEnd type="none" w="med" len="med"/>
          </a:ln>
        </p:spPr>
        <p:txBody>
          <a:bodyPr wrap="none" lIns="54000" rIns="54000" anchor="ctr"/>
          <a:lstStyle/>
          <a:p>
            <a:pPr lvl="0" indent="0" eaLnBrk="0" hangingPunct="0"/>
            <a:r>
              <a:rPr lang="en-AU" altLang="zh-CN" sz="1400" dirty="0">
                <a:latin typeface="Arial" panose="020B0604020202020204" pitchFamily="34" charset="0"/>
                <a:ea typeface="宋体" panose="02010600030101010101" pitchFamily="2" charset="-122"/>
              </a:rPr>
              <a:t>Outer loop</a:t>
            </a:r>
          </a:p>
        </p:txBody>
      </p:sp>
      <p:sp>
        <p:nvSpPr>
          <p:cNvPr id="151566" name="Rectangle 25"/>
          <p:cNvSpPr/>
          <p:nvPr/>
        </p:nvSpPr>
        <p:spPr>
          <a:xfrm>
            <a:off x="8062913" y="3148013"/>
            <a:ext cx="954087" cy="274637"/>
          </a:xfrm>
          <a:prstGeom prst="rect">
            <a:avLst/>
          </a:prstGeom>
          <a:solidFill>
            <a:schemeClr val="accent1"/>
          </a:solidFill>
          <a:ln w="9525" cap="flat" cmpd="sng">
            <a:solidFill>
              <a:schemeClr val="tx1"/>
            </a:solidFill>
            <a:prstDash val="solid"/>
            <a:miter/>
            <a:headEnd type="none" w="med" len="med"/>
            <a:tailEnd type="none" w="med" len="med"/>
          </a:ln>
        </p:spPr>
        <p:txBody>
          <a:bodyPr wrap="none" lIns="54000" rIns="54000" anchor="ctr"/>
          <a:lstStyle/>
          <a:p>
            <a:pPr lvl="0" indent="0" eaLnBrk="0" hangingPunct="0"/>
            <a:r>
              <a:rPr lang="en-AU" altLang="zh-CN" sz="1400" dirty="0">
                <a:latin typeface="Arial" panose="020B0604020202020204" pitchFamily="34" charset="0"/>
                <a:ea typeface="宋体" panose="02010600030101010101" pitchFamily="2" charset="-122"/>
              </a:rPr>
              <a:t>Inner loop</a:t>
            </a:r>
          </a:p>
        </p:txBody>
      </p:sp>
      <p:sp>
        <p:nvSpPr>
          <p:cNvPr id="151567" name="Rectangle 28"/>
          <p:cNvSpPr/>
          <p:nvPr/>
        </p:nvSpPr>
        <p:spPr>
          <a:xfrm>
            <a:off x="8062913" y="1728788"/>
            <a:ext cx="954087" cy="274637"/>
          </a:xfrm>
          <a:prstGeom prst="rect">
            <a:avLst/>
          </a:prstGeom>
          <a:solidFill>
            <a:schemeClr val="accent1"/>
          </a:solidFill>
          <a:ln w="9525" cap="flat" cmpd="sng">
            <a:solidFill>
              <a:schemeClr val="tx1"/>
            </a:solidFill>
            <a:prstDash val="solid"/>
            <a:miter/>
            <a:headEnd type="none" w="med" len="med"/>
            <a:tailEnd type="none" w="med" len="med"/>
          </a:ln>
        </p:spPr>
        <p:txBody>
          <a:bodyPr wrap="none" lIns="54000" rIns="54000" anchor="ctr"/>
          <a:lstStyle/>
          <a:p>
            <a:pPr lvl="0" indent="0" eaLnBrk="0" hangingPunct="0"/>
            <a:r>
              <a:rPr lang="en-AU" altLang="zh-CN" sz="1400" dirty="0">
                <a:latin typeface="Arial" panose="020B0604020202020204" pitchFamily="34" charset="0"/>
                <a:ea typeface="宋体" panose="02010600030101010101" pitchFamily="2" charset="-122"/>
              </a:rPr>
              <a:t>Outer loop</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84</a:t>
            </a:fld>
            <a:endParaRPr lang="en-AU" altLang="zh-CN" sz="1400" b="1" dirty="0">
              <a:ea typeface="宋体" panose="02010600030101010101" pitchFamily="2" charset="-122"/>
            </a:endParaRPr>
          </a:p>
        </p:txBody>
      </p:sp>
      <p:sp>
        <p:nvSpPr>
          <p:cNvPr id="153602" name="Rectangle 2"/>
          <p:cNvSpPr/>
          <p:nvPr/>
        </p:nvSpPr>
        <p:spPr>
          <a:xfrm>
            <a:off x="684213" y="1201738"/>
            <a:ext cx="7450137" cy="1466850"/>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53603" name="Rectangle 3"/>
          <p:cNvSpPr/>
          <p:nvPr/>
        </p:nvSpPr>
        <p:spPr>
          <a:xfrm>
            <a:off x="684213" y="3152775"/>
            <a:ext cx="7450137" cy="1493838"/>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53604" name="Rectangle 4"/>
          <p:cNvSpPr/>
          <p:nvPr/>
        </p:nvSpPr>
        <p:spPr>
          <a:xfrm>
            <a:off x="684213" y="4646613"/>
            <a:ext cx="7450137" cy="258762"/>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53605" name="Rectangle 16"/>
          <p:cNvSpPr/>
          <p:nvPr/>
        </p:nvSpPr>
        <p:spPr>
          <a:xfrm>
            <a:off x="684213" y="2668588"/>
            <a:ext cx="7450137" cy="484187"/>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53606" name="Rectangle 9"/>
          <p:cNvSpPr>
            <a:spLocks noGrp="1"/>
          </p:cNvSpPr>
          <p:nvPr>
            <p:ph idx="1"/>
          </p:nvPr>
        </p:nvSpPr>
        <p:spPr>
          <a:xfrm>
            <a:off x="684213" y="1173163"/>
            <a:ext cx="8270875" cy="4960937"/>
          </a:xfrm>
          <a:ln/>
        </p:spPr>
        <p:txBody>
          <a:bodyPr wrap="square" lIns="91440" tIns="45720" rIns="91440" bIns="45720" anchor="t"/>
          <a:lstStyle/>
          <a:p>
            <a:pPr eaLnBrk="1" hangingPunct="1">
              <a:spcBef>
                <a:spcPct val="15000"/>
              </a:spcBef>
              <a:buNone/>
            </a:pPr>
            <a:r>
              <a:rPr lang="en-AU" altLang="zh-CN" sz="1400" dirty="0">
                <a:latin typeface="Lucida Console" panose="020B0609040504020204" pitchFamily="49" charset="0"/>
                <a:ea typeface="宋体" panose="02010600030101010101" pitchFamily="2" charset="-122"/>
              </a:rPr>
              <a:t>sort:    addi $sp,$sp, –20      # make room on stack for 5 registers</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sw $ra, 16($sp)        # save $ra on stack</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sw $s3,12($sp)         # save $s3 on stack</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sw $s2, 8($sp)         # save $s2 on stack</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sw $s1, 4($sp)         # save $s1 on stack</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sw $s0, 0($sp)         # save $s0 on stack</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                      # procedure body</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exit1: lw $s0, 0($sp)  # restore $s0 from stack</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lw $s1, 4($sp)         # restore $s1 from stack</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lw $s2, 8($sp)         # restore $s2 from stack</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lw $s3,12($sp)         # restore $s3 from stack</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lw $ra,16($sp)         # restore $ra from stack</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addi $sp,$sp, 20       # restore stack pointer</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jr $ra                 # return to calling routine</a:t>
            </a:r>
          </a:p>
        </p:txBody>
      </p:sp>
      <p:sp>
        <p:nvSpPr>
          <p:cNvPr id="153607" name="Rectangle 8"/>
          <p:cNvSpPr>
            <a:spLocks noGrp="1"/>
          </p:cNvSpPr>
          <p:nvPr>
            <p:ph type="title"/>
          </p:nvPr>
        </p:nvSpPr>
        <p:spPr>
          <a:xfrm>
            <a:off x="684213" y="115888"/>
            <a:ext cx="8259762" cy="762000"/>
          </a:xfrm>
          <a:ln/>
        </p:spPr>
        <p:txBody>
          <a:bodyPr wrap="square" lIns="91440" tIns="45720" rIns="91440" bIns="45720" anchor="b">
            <a:spAutoFit/>
          </a:bodyPr>
          <a:lstStyle/>
          <a:p>
            <a:pPr eaLnBrk="1" hangingPunct="1"/>
            <a:r>
              <a:rPr lang="zh-CN" altLang="en-US" dirty="0">
                <a:ea typeface="宋体" panose="02010600030101010101" pitchFamily="2" charset="-122"/>
              </a:rPr>
              <a:t>完整过程</a:t>
            </a:r>
            <a:endParaRPr lang="en-AU"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85</a:t>
            </a:fld>
            <a:endParaRPr lang="en-AU" altLang="zh-CN" sz="1400" b="1" dirty="0">
              <a:ea typeface="宋体" panose="02010600030101010101" pitchFamily="2" charset="-122"/>
            </a:endParaRPr>
          </a:p>
        </p:txBody>
      </p:sp>
      <p:sp>
        <p:nvSpPr>
          <p:cNvPr id="155650" name="Rectangle 2"/>
          <p:cNvSpPr>
            <a:spLocks noGrp="1"/>
          </p:cNvSpPr>
          <p:nvPr>
            <p:ph type="title"/>
          </p:nvPr>
        </p:nvSpPr>
        <p:spPr>
          <a:xfrm>
            <a:off x="684213" y="200025"/>
            <a:ext cx="8259762" cy="708025"/>
          </a:xfrm>
          <a:ln/>
        </p:spPr>
        <p:txBody>
          <a:bodyPr wrap="square" lIns="91440" tIns="45720" rIns="91440" bIns="45720" anchor="b">
            <a:spAutoFit/>
          </a:bodyPr>
          <a:lstStyle/>
          <a:p>
            <a:pPr eaLnBrk="1" hangingPunct="1"/>
            <a:r>
              <a:rPr lang="zh-CN" altLang="en-US" sz="4000" dirty="0">
                <a:latin typeface="黑体" panose="02010609060101010101" pitchFamily="49" charset="-122"/>
                <a:ea typeface="黑体" panose="02010609060101010101" pitchFamily="49" charset="-122"/>
              </a:rPr>
              <a:t>编译优化的影响</a:t>
            </a:r>
            <a:endParaRPr lang="en-AU" altLang="zh-CN" sz="4000" dirty="0">
              <a:ea typeface="宋体" panose="02010600030101010101" pitchFamily="2" charset="-122"/>
            </a:endParaRPr>
          </a:p>
        </p:txBody>
      </p:sp>
      <p:graphicFrame>
        <p:nvGraphicFramePr>
          <p:cNvPr id="155651" name="Object 3"/>
          <p:cNvGraphicFramePr>
            <a:graphicFrameLocks/>
          </p:cNvGraphicFramePr>
          <p:nvPr/>
        </p:nvGraphicFramePr>
        <p:xfrm>
          <a:off x="400050" y="1774825"/>
          <a:ext cx="3829050" cy="2333625"/>
        </p:xfrm>
        <a:graphic>
          <a:graphicData uri="http://schemas.openxmlformats.org/presentationml/2006/ole">
            <mc:AlternateContent xmlns:mc="http://schemas.openxmlformats.org/markup-compatibility/2006">
              <mc:Choice xmlns:v="urn:schemas-microsoft-com:vml" Requires="v">
                <p:oleObj spid="_x0000_s50469" r:id="rId4" imgW="4548240" imgH="2772000" progId="MSGraph.Chart.8">
                  <p:embed/>
                </p:oleObj>
              </mc:Choice>
              <mc:Fallback>
                <p:oleObj r:id="rId4" imgW="4548240" imgH="2772000" progId="MSGraph.Chart.8">
                  <p:embed/>
                  <p:pic>
                    <p:nvPicPr>
                      <p:cNvPr id="0"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50" y="1774825"/>
                        <a:ext cx="382905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5652" name="Object 4"/>
          <p:cNvGraphicFramePr>
            <a:graphicFrameLocks/>
          </p:cNvGraphicFramePr>
          <p:nvPr/>
        </p:nvGraphicFramePr>
        <p:xfrm>
          <a:off x="400050" y="4044950"/>
          <a:ext cx="3771900" cy="2333625"/>
        </p:xfrm>
        <a:graphic>
          <a:graphicData uri="http://schemas.openxmlformats.org/presentationml/2006/ole">
            <mc:AlternateContent xmlns:mc="http://schemas.openxmlformats.org/markup-compatibility/2006">
              <mc:Choice xmlns:v="urn:schemas-microsoft-com:vml" Requires="v">
                <p:oleObj spid="_x0000_s50470" r:id="rId6" imgW="4480560" imgH="2772000" progId="MSGraph.Chart.8">
                  <p:embed/>
                </p:oleObj>
              </mc:Choice>
              <mc:Fallback>
                <p:oleObj r:id="rId6" imgW="4480560" imgH="2772000" progId="MSGraph.Chart.8">
                  <p:embed/>
                  <p:pic>
                    <p:nvPicPr>
                      <p:cNvPr id="0" name="Picture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050" y="4044950"/>
                        <a:ext cx="377190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5653" name="Object 5"/>
          <p:cNvGraphicFramePr>
            <a:graphicFrameLocks/>
          </p:cNvGraphicFramePr>
          <p:nvPr/>
        </p:nvGraphicFramePr>
        <p:xfrm>
          <a:off x="4284663" y="1773238"/>
          <a:ext cx="3771900" cy="2333625"/>
        </p:xfrm>
        <a:graphic>
          <a:graphicData uri="http://schemas.openxmlformats.org/presentationml/2006/ole">
            <mc:AlternateContent xmlns:mc="http://schemas.openxmlformats.org/markup-compatibility/2006">
              <mc:Choice xmlns:v="urn:schemas-microsoft-com:vml" Requires="v">
                <p:oleObj spid="_x0000_s50471" r:id="rId8" imgW="4480560" imgH="2772000" progId="MSGraph.Chart.8">
                  <p:embed/>
                </p:oleObj>
              </mc:Choice>
              <mc:Fallback>
                <p:oleObj r:id="rId8" imgW="4480560" imgH="2772000" progId="MSGraph.Chart.8">
                  <p:embed/>
                  <p:pic>
                    <p:nvPicPr>
                      <p:cNvPr id="0" name="Picture 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4663" y="1773238"/>
                        <a:ext cx="377190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5654" name="Object 6"/>
          <p:cNvGraphicFramePr>
            <a:graphicFrameLocks/>
          </p:cNvGraphicFramePr>
          <p:nvPr/>
        </p:nvGraphicFramePr>
        <p:xfrm>
          <a:off x="4427538" y="4048125"/>
          <a:ext cx="3829050" cy="2333625"/>
        </p:xfrm>
        <a:graphic>
          <a:graphicData uri="http://schemas.openxmlformats.org/presentationml/2006/ole">
            <mc:AlternateContent xmlns:mc="http://schemas.openxmlformats.org/markup-compatibility/2006">
              <mc:Choice xmlns:v="urn:schemas-microsoft-com:vml" Requires="v">
                <p:oleObj spid="_x0000_s50472" r:id="rId10" imgW="4548240" imgH="2772000" progId="MSGraph.Chart.8">
                  <p:embed/>
                </p:oleObj>
              </mc:Choice>
              <mc:Fallback>
                <p:oleObj r:id="rId10" imgW="4548240" imgH="2772000" progId="MSGraph.Chart.8">
                  <p:embed/>
                  <p:pic>
                    <p:nvPicPr>
                      <p:cNvPr id="0" name="Picture 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27538" y="4048125"/>
                        <a:ext cx="382905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5655" name="Text Box 7"/>
          <p:cNvSpPr txBox="1"/>
          <p:nvPr/>
        </p:nvSpPr>
        <p:spPr>
          <a:xfrm>
            <a:off x="1908175" y="1268413"/>
            <a:ext cx="4730750" cy="376237"/>
          </a:xfrm>
          <a:prstGeom prst="rect">
            <a:avLst/>
          </a:prstGeom>
          <a:noFill/>
          <a:ln w="9525" cap="flat" cmpd="sng">
            <a:solidFill>
              <a:schemeClr val="tx1"/>
            </a:solidFill>
            <a:prstDash val="solid"/>
            <a:miter/>
            <a:headEnd type="none" w="med" len="med"/>
            <a:tailEnd type="none" w="med" len="med"/>
          </a:ln>
        </p:spPr>
        <p:txBody>
          <a:bodyPr wrap="none" anchor="t">
            <a:spAutoFit/>
          </a:bodyPr>
          <a:lstStyle/>
          <a:p>
            <a:pPr lvl="0" indent="0" eaLnBrk="0" hangingPunct="0"/>
            <a:r>
              <a:rPr lang="en-US" altLang="zh-CN" dirty="0">
                <a:latin typeface="Tahoma" panose="020B0604030504040204" pitchFamily="34" charset="0"/>
                <a:ea typeface="宋体" panose="02010600030101010101" pitchFamily="2" charset="-122"/>
              </a:rPr>
              <a:t>Compiled with gcc for Pentium 4 under Linux</a:t>
            </a:r>
            <a:endParaRPr lang="en-AU" altLang="zh-CN" dirty="0">
              <a:latin typeface="Tahoma" panose="020B0604030504040204" pitchFamily="34" charset="0"/>
              <a:ea typeface="宋体" panose="02010600030101010101" pitchFamily="2" charset="-122"/>
            </a:endParaRPr>
          </a:p>
        </p:txBody>
      </p:sp>
      <p:sp>
        <p:nvSpPr>
          <p:cNvPr id="155656" name="Text Box 7"/>
          <p:cNvSpPr txBox="1"/>
          <p:nvPr/>
        </p:nvSpPr>
        <p:spPr>
          <a:xfrm>
            <a:off x="6742113" y="-17462"/>
            <a:ext cx="2376487" cy="1569660"/>
          </a:xfrm>
          <a:prstGeom prst="rect">
            <a:avLst/>
          </a:prstGeom>
          <a:noFill/>
          <a:ln w="9525" cap="flat" cmpd="sng">
            <a:solidFill>
              <a:schemeClr val="tx1"/>
            </a:solidFill>
            <a:prstDash val="solid"/>
            <a:miter/>
            <a:headEnd type="none" w="med" len="med"/>
            <a:tailEnd type="none" w="med" len="med"/>
          </a:ln>
        </p:spPr>
        <p:txBody>
          <a:bodyPr anchor="t">
            <a:spAutoFit/>
          </a:bodyPr>
          <a:lstStyle/>
          <a:p>
            <a:pPr lvl="0" indent="0" eaLnBrk="0" hangingPunct="0"/>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、编译时间</a:t>
            </a:r>
          </a:p>
          <a:p>
            <a:pPr lvl="0" indent="0" eaLnBrk="0" hangingPunct="0"/>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、指令数；</a:t>
            </a:r>
          </a:p>
          <a:p>
            <a:pPr lvl="0" indent="0" eaLnBrk="0" hangingPunct="0"/>
            <a:r>
              <a:rPr lang="en-AU" altLang="zh-CN" sz="2400" dirty="0">
                <a:latin typeface="黑体" panose="02010609060101010101" pitchFamily="49" charset="-122"/>
                <a:ea typeface="黑体" panose="02010609060101010101" pitchFamily="49" charset="-122"/>
              </a:rPr>
              <a:t>3</a:t>
            </a:r>
            <a:r>
              <a:rPr lang="zh-CN" altLang="en-AU" sz="2400" dirty="0">
                <a:latin typeface="黑体" panose="02010609060101010101" pitchFamily="49" charset="-122"/>
                <a:ea typeface="黑体" panose="02010609060101010101" pitchFamily="49" charset="-122"/>
              </a:rPr>
              <a:t>、时钟周期</a:t>
            </a:r>
          </a:p>
          <a:p>
            <a:pPr lvl="0" indent="0" eaLnBrk="0" hangingPunct="0"/>
            <a:r>
              <a:rPr lang="en-AU" altLang="zh-CN" sz="2400" dirty="0">
                <a:latin typeface="黑体" panose="02010609060101010101" pitchFamily="49" charset="-122"/>
                <a:ea typeface="黑体" panose="02010609060101010101" pitchFamily="49" charset="-122"/>
              </a:rPr>
              <a:t>4</a:t>
            </a:r>
            <a:r>
              <a:rPr lang="zh-CN" altLang="en-AU" sz="2400" dirty="0">
                <a:latin typeface="黑体" panose="02010609060101010101" pitchFamily="49" charset="-122"/>
                <a:ea typeface="黑体" panose="02010609060101010101" pitchFamily="49" charset="-122"/>
              </a:rPr>
              <a:t>、</a:t>
            </a:r>
            <a:r>
              <a:rPr lang="en-AU" altLang="zh-CN" sz="2400" dirty="0" smtClean="0">
                <a:latin typeface="黑体" panose="02010609060101010101" pitchFamily="49" charset="-122"/>
                <a:ea typeface="黑体" panose="02010609060101010101" pitchFamily="49" charset="-122"/>
              </a:rPr>
              <a:t>CPI</a:t>
            </a:r>
            <a:endParaRPr lang="en-AU" altLang="zh-CN"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86</a:t>
            </a:fld>
            <a:endParaRPr lang="en-AU" altLang="zh-CN" sz="1400" b="1" dirty="0">
              <a:ea typeface="宋体" panose="02010600030101010101" pitchFamily="2" charset="-122"/>
            </a:endParaRPr>
          </a:p>
        </p:txBody>
      </p:sp>
      <p:sp>
        <p:nvSpPr>
          <p:cNvPr id="157698" name="Rectangle 2"/>
          <p:cNvSpPr>
            <a:spLocks noGrp="1"/>
          </p:cNvSpPr>
          <p:nvPr>
            <p:ph type="title"/>
          </p:nvPr>
        </p:nvSpPr>
        <p:spPr>
          <a:xfrm>
            <a:off x="684213" y="266700"/>
            <a:ext cx="8259762" cy="641350"/>
          </a:xfrm>
          <a:ln/>
        </p:spPr>
        <p:txBody>
          <a:bodyPr wrap="square" lIns="91440" tIns="45720" rIns="91440" bIns="45720" anchor="b">
            <a:spAutoFit/>
          </a:bodyPr>
          <a:lstStyle/>
          <a:p>
            <a:pPr eaLnBrk="1" hangingPunct="1"/>
            <a:r>
              <a:rPr lang="en-US" altLang="zh-CN" sz="3600" dirty="0">
                <a:ea typeface="宋体" panose="02010600030101010101" pitchFamily="2" charset="-122"/>
              </a:rPr>
              <a:t>Effect of Language and Algorithm</a:t>
            </a:r>
            <a:endParaRPr lang="en-AU" altLang="zh-CN" sz="3600" dirty="0">
              <a:ea typeface="宋体" panose="02010600030101010101" pitchFamily="2" charset="-122"/>
            </a:endParaRPr>
          </a:p>
        </p:txBody>
      </p:sp>
      <p:graphicFrame>
        <p:nvGraphicFramePr>
          <p:cNvPr id="157699" name="Object 3"/>
          <p:cNvGraphicFramePr>
            <a:graphicFrameLocks/>
          </p:cNvGraphicFramePr>
          <p:nvPr/>
        </p:nvGraphicFramePr>
        <p:xfrm>
          <a:off x="1647825" y="1125538"/>
          <a:ext cx="5086350" cy="1798637"/>
        </p:xfrm>
        <a:graphic>
          <a:graphicData uri="http://schemas.openxmlformats.org/presentationml/2006/ole">
            <mc:AlternateContent xmlns:mc="http://schemas.openxmlformats.org/markup-compatibility/2006">
              <mc:Choice xmlns:v="urn:schemas-microsoft-com:vml" Requires="v">
                <p:oleObj spid="_x0000_s168153" r:id="rId4" imgW="6041880" imgH="2307960" progId="MSGraph.Chart.8">
                  <p:embed/>
                </p:oleObj>
              </mc:Choice>
              <mc:Fallback>
                <p:oleObj r:id="rId4" imgW="6041880" imgH="2307960" progId="MSGraph.Chart.8">
                  <p:embed/>
                  <p:pic>
                    <p:nvPicPr>
                      <p:cNvPr id="0" name="Picture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7825" y="1125538"/>
                        <a:ext cx="5086350"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7700" name="Object 4"/>
          <p:cNvGraphicFramePr>
            <a:graphicFrameLocks/>
          </p:cNvGraphicFramePr>
          <p:nvPr/>
        </p:nvGraphicFramePr>
        <p:xfrm>
          <a:off x="1647825" y="2852738"/>
          <a:ext cx="5086350" cy="1800225"/>
        </p:xfrm>
        <a:graphic>
          <a:graphicData uri="http://schemas.openxmlformats.org/presentationml/2006/ole">
            <mc:AlternateContent xmlns:mc="http://schemas.openxmlformats.org/markup-compatibility/2006">
              <mc:Choice xmlns:v="urn:schemas-microsoft-com:vml" Requires="v">
                <p:oleObj spid="_x0000_s168154" r:id="rId6" imgW="6041880" imgH="2307960" progId="MSGraph.Chart.8">
                  <p:embed/>
                </p:oleObj>
              </mc:Choice>
              <mc:Fallback>
                <p:oleObj r:id="rId6" imgW="6041880" imgH="2307960" progId="MSGraph.Chart.8">
                  <p:embed/>
                  <p:pic>
                    <p:nvPicPr>
                      <p:cNvPr id="0" name="Picture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7825" y="2852738"/>
                        <a:ext cx="50863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7701" name="Object 5"/>
          <p:cNvGraphicFramePr>
            <a:graphicFrameLocks/>
          </p:cNvGraphicFramePr>
          <p:nvPr/>
        </p:nvGraphicFramePr>
        <p:xfrm>
          <a:off x="1619250" y="4652963"/>
          <a:ext cx="5086350" cy="1800225"/>
        </p:xfrm>
        <a:graphic>
          <a:graphicData uri="http://schemas.openxmlformats.org/presentationml/2006/ole">
            <mc:AlternateContent xmlns:mc="http://schemas.openxmlformats.org/markup-compatibility/2006">
              <mc:Choice xmlns:v="urn:schemas-microsoft-com:vml" Requires="v">
                <p:oleObj spid="_x0000_s168155" r:id="rId8" imgW="6041880" imgH="2307960" progId="MSGraph.Chart.8">
                  <p:embed/>
                </p:oleObj>
              </mc:Choice>
              <mc:Fallback>
                <p:oleObj r:id="rId8" imgW="6041880" imgH="2307960" progId="MSGraph.Chart.8">
                  <p:embed/>
                  <p:pic>
                    <p:nvPicPr>
                      <p:cNvPr id="0" name="Picture 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9250" y="4652963"/>
                        <a:ext cx="50863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87</a:t>
            </a:fld>
            <a:endParaRPr lang="en-AU" altLang="zh-CN" sz="1400" b="1" dirty="0">
              <a:solidFill>
                <a:srgbClr val="000000"/>
              </a:solidFill>
              <a:ea typeface="宋体" panose="02010600030101010101" pitchFamily="2" charset="-122"/>
            </a:endParaRPr>
          </a:p>
        </p:txBody>
      </p:sp>
      <p:sp>
        <p:nvSpPr>
          <p:cNvPr id="159746" name="Rectangle 4"/>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经验教训</a:t>
            </a:r>
            <a:endParaRPr lang="en-AU" altLang="zh-CN" dirty="0">
              <a:ea typeface="宋体" panose="02010600030101010101" pitchFamily="2" charset="-122"/>
            </a:endParaRPr>
          </a:p>
        </p:txBody>
      </p:sp>
      <p:sp>
        <p:nvSpPr>
          <p:cNvPr id="159747" name="Rectangle 5"/>
          <p:cNvSpPr>
            <a:spLocks noGrp="1"/>
          </p:cNvSpPr>
          <p:nvPr>
            <p:ph idx="1"/>
          </p:nvPr>
        </p:nvSpPr>
        <p:spPr>
          <a:ln/>
        </p:spPr>
        <p:txBody>
          <a:bodyPr wrap="square" lIns="91440" tIns="45720" rIns="91440" bIns="45720" anchor="t"/>
          <a:lstStyle/>
          <a:p>
            <a:pPr eaLnBrk="1" hangingPunct="1"/>
            <a:r>
              <a:rPr lang="zh-CN" altLang="en-US" dirty="0">
                <a:ea typeface="宋体" panose="02010600030101010101" pitchFamily="2" charset="-122"/>
              </a:rPr>
              <a:t>单独用指令数和</a:t>
            </a:r>
            <a:r>
              <a:rPr lang="en-US" altLang="zh-CN" dirty="0">
                <a:ea typeface="宋体" panose="02010600030101010101" pitchFamily="2" charset="-122"/>
              </a:rPr>
              <a:t>CPI</a:t>
            </a:r>
            <a:r>
              <a:rPr lang="zh-CN" altLang="en-US" dirty="0">
                <a:ea typeface="宋体" panose="02010600030101010101" pitchFamily="2" charset="-122"/>
              </a:rPr>
              <a:t>不能很好的描述性能</a:t>
            </a:r>
            <a:endParaRPr lang="en-US" altLang="zh-CN" dirty="0">
              <a:ea typeface="宋体" panose="02010600030101010101" pitchFamily="2" charset="-122"/>
            </a:endParaRPr>
          </a:p>
          <a:p>
            <a:pPr eaLnBrk="1" hangingPunct="1"/>
            <a:r>
              <a:rPr lang="zh-CN" altLang="en-US" dirty="0">
                <a:ea typeface="宋体" panose="02010600030101010101" pitchFamily="2" charset="-122"/>
              </a:rPr>
              <a:t>编译器优化对算法敏感</a:t>
            </a:r>
            <a:endParaRPr lang="en-US" altLang="zh-CN" dirty="0">
              <a:ea typeface="宋体" panose="02010600030101010101" pitchFamily="2" charset="-122"/>
            </a:endParaRPr>
          </a:p>
          <a:p>
            <a:pPr eaLnBrk="1" hangingPunct="1"/>
            <a:r>
              <a:rPr lang="zh-CN" altLang="en-US" dirty="0">
                <a:ea typeface="宋体" panose="02010600030101010101" pitchFamily="2" charset="-122"/>
              </a:rPr>
              <a:t>对比</a:t>
            </a:r>
            <a:r>
              <a:rPr lang="en-US" altLang="zh-CN" dirty="0">
                <a:ea typeface="宋体" panose="02010600030101010101" pitchFamily="2" charset="-122"/>
              </a:rPr>
              <a:t> Java</a:t>
            </a:r>
            <a:r>
              <a:rPr lang="zh-CN" altLang="en-US" dirty="0">
                <a:ea typeface="宋体" panose="02010600030101010101" pitchFamily="2" charset="-122"/>
              </a:rPr>
              <a:t>虚拟机解释</a:t>
            </a:r>
            <a:r>
              <a:rPr lang="en-US" altLang="zh-CN" dirty="0">
                <a:ea typeface="宋体" panose="02010600030101010101" pitchFamily="2" charset="-122"/>
              </a:rPr>
              <a:t>Java/JIT</a:t>
            </a:r>
            <a:r>
              <a:rPr lang="zh-CN" altLang="en-US" dirty="0">
                <a:ea typeface="宋体" panose="02010600030101010101" pitchFamily="2" charset="-122"/>
              </a:rPr>
              <a:t>编译代码已经足够快了</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在一些情况下要对编译完</a:t>
            </a:r>
            <a:r>
              <a:rPr lang="en-US" altLang="zh-CN" dirty="0">
                <a:ea typeface="宋体" panose="02010600030101010101" pitchFamily="2" charset="-122"/>
              </a:rPr>
              <a:t>C</a:t>
            </a:r>
            <a:r>
              <a:rPr lang="zh-CN" altLang="en-US" dirty="0">
                <a:ea typeface="宋体" panose="02010600030101010101" pitchFamily="2" charset="-122"/>
              </a:rPr>
              <a:t>进行优化</a:t>
            </a:r>
            <a:endParaRPr lang="en-AU" altLang="zh-CN" dirty="0">
              <a:ea typeface="宋体" panose="02010600030101010101" pitchFamily="2" charset="-122"/>
            </a:endParaRPr>
          </a:p>
          <a:p>
            <a:pPr eaLnBrk="1" hangingPunct="1"/>
            <a:r>
              <a:rPr lang="zh-CN" altLang="en-US" dirty="0">
                <a:ea typeface="宋体" panose="02010600030101010101" pitchFamily="2" charset="-122"/>
              </a:rPr>
              <a:t>没有什么能恢复一个垃圾的算法！</a:t>
            </a:r>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88</a:t>
            </a:fld>
            <a:endParaRPr lang="en-AU" altLang="zh-CN" sz="1400" b="1" dirty="0">
              <a:solidFill>
                <a:srgbClr val="000000"/>
              </a:solidFill>
              <a:ea typeface="宋体" panose="02010600030101010101" pitchFamily="2" charset="-122"/>
            </a:endParaRPr>
          </a:p>
        </p:txBody>
      </p:sp>
      <p:sp>
        <p:nvSpPr>
          <p:cNvPr id="156675" name="Rectangle 2"/>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数组和指针</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61795" name="Rectangle 3"/>
          <p:cNvSpPr>
            <a:spLocks noGrp="1"/>
          </p:cNvSpPr>
          <p:nvPr>
            <p:ph idx="1"/>
          </p:nvPr>
        </p:nvSpPr>
        <p:spPr>
          <a:xfrm>
            <a:off x="684213" y="1125538"/>
            <a:ext cx="7897812" cy="5111750"/>
          </a:xfrm>
          <a:ln/>
        </p:spPr>
        <p:txBody>
          <a:bodyPr wrap="square" lIns="91440" tIns="45720" rIns="91440" bIns="45720" anchor="t"/>
          <a:lstStyle/>
          <a:p>
            <a:pPr eaLnBrk="1" hangingPunct="1"/>
            <a:r>
              <a:rPr lang="zh-CN" altLang="en-US" dirty="0">
                <a:ea typeface="宋体" panose="02010600030101010101" pitchFamily="2" charset="-122"/>
              </a:rPr>
              <a:t>数组下标计算涉及</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元素的下标乘以元素的大小</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加上数组的首地址</a:t>
            </a:r>
            <a:endParaRPr lang="en-AU" altLang="zh-CN" dirty="0">
              <a:ea typeface="宋体" panose="02010600030101010101" pitchFamily="2" charset="-122"/>
            </a:endParaRPr>
          </a:p>
          <a:p>
            <a:pPr eaLnBrk="1" hangingPunct="1"/>
            <a:r>
              <a:rPr lang="zh-CN" altLang="en-US" dirty="0">
                <a:ea typeface="宋体" panose="02010600030101010101" pitchFamily="2" charset="-122"/>
              </a:rPr>
              <a:t>指针直接对应于内存地址</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可以避免复杂的索引</a:t>
            </a:r>
            <a:endParaRPr lang="en-US" altLang="zh-CN" dirty="0">
              <a:ea typeface="宋体" panose="02010600030101010101" pitchFamily="2" charset="-122"/>
            </a:endParaRPr>
          </a:p>
        </p:txBody>
      </p:sp>
      <p:sp>
        <p:nvSpPr>
          <p:cNvPr id="161796" name="Text Box 4"/>
          <p:cNvSpPr txBox="1"/>
          <p:nvPr/>
        </p:nvSpPr>
        <p:spPr>
          <a:xfrm rot="5400000">
            <a:off x="7399338" y="1373188"/>
            <a:ext cx="31178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rgbClr val="ECEAAC"/>
                </a:solidFill>
                <a:latin typeface="Arial" panose="020B0604020202020204" pitchFamily="34" charset="0"/>
                <a:ea typeface="宋体" panose="02010600030101010101" pitchFamily="2" charset="-122"/>
              </a:rPr>
              <a:t>§2.14 Arrays versus Pointers</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89</a:t>
            </a:fld>
            <a:endParaRPr lang="en-AU" altLang="zh-CN" sz="1400" b="1" dirty="0">
              <a:solidFill>
                <a:srgbClr val="000000"/>
              </a:solidFill>
              <a:ea typeface="宋体" panose="02010600030101010101" pitchFamily="2" charset="-122"/>
            </a:endParaRPr>
          </a:p>
        </p:txBody>
      </p:sp>
      <p:sp>
        <p:nvSpPr>
          <p:cNvPr id="158723" name="Rectangle 2"/>
          <p:cNvSpPr>
            <a:spLocks noGrp="1" noChangeArrowheads="1"/>
          </p:cNvSpPr>
          <p:nvPr>
            <p:ph type="title"/>
          </p:nvPr>
        </p:nvSpPr>
        <p:spPr>
          <a:xfrm>
            <a:off x="684213" y="138113"/>
            <a:ext cx="8259763" cy="769938"/>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例子</a:t>
            </a: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数组和指针实现</a:t>
            </a: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clearing </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graphicFrame>
        <p:nvGraphicFramePr>
          <p:cNvPr id="396291" name="Group 3"/>
          <p:cNvGraphicFramePr>
            <a:graphicFrameLocks noGrp="1"/>
          </p:cNvGraphicFramePr>
          <p:nvPr/>
        </p:nvGraphicFramePr>
        <p:xfrm>
          <a:off x="107950" y="1457325"/>
          <a:ext cx="8928100" cy="4065588"/>
        </p:xfrm>
        <a:graphic>
          <a:graphicData uri="http://schemas.openxmlformats.org/drawingml/2006/table">
            <a:tbl>
              <a:tblPr/>
              <a:tblGrid>
                <a:gridCol w="4392613"/>
                <a:gridCol w="4535487"/>
              </a:tblGrid>
              <a:tr h="14557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clear1(int array[], int size) {</a:t>
                      </a:r>
                    </a:p>
                    <a:p>
                      <a:pPr marL="0" marR="0" lvl="0" indent="0" algn="l" defTabSz="914400" rtl="0" eaLnBrk="0" fontAlgn="base" latinLnBrk="0" hangingPunct="0">
                        <a:lnSpc>
                          <a:spcPct val="100000"/>
                        </a:lnSpc>
                        <a:spcBef>
                          <a:spcPct val="0"/>
                        </a:spcBef>
                        <a:spcAft>
                          <a:spcPct val="0"/>
                        </a:spcAft>
                        <a:buClrTx/>
                        <a:buSzTx/>
                        <a:buFontTx/>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int i;</a:t>
                      </a:r>
                    </a:p>
                    <a:p>
                      <a:pPr marL="0" marR="0" lvl="0" indent="0" algn="l" defTabSz="914400" rtl="0" eaLnBrk="0" fontAlgn="base" latinLnBrk="0" hangingPunct="0">
                        <a:lnSpc>
                          <a:spcPct val="100000"/>
                        </a:lnSpc>
                        <a:spcBef>
                          <a:spcPct val="0"/>
                        </a:spcBef>
                        <a:spcAft>
                          <a:spcPct val="0"/>
                        </a:spcAft>
                        <a:buClrTx/>
                        <a:buSzTx/>
                        <a:buFontTx/>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for (i = 0; i &lt; size; i += 1)</a:t>
                      </a:r>
                    </a:p>
                    <a:p>
                      <a:pPr marL="0" marR="0" lvl="0" indent="0" algn="l" defTabSz="914400" rtl="0" eaLnBrk="0" fontAlgn="base" latinLnBrk="0" hangingPunct="0">
                        <a:lnSpc>
                          <a:spcPct val="100000"/>
                        </a:lnSpc>
                        <a:spcBef>
                          <a:spcPct val="0"/>
                        </a:spcBef>
                        <a:spcAft>
                          <a:spcPct val="0"/>
                        </a:spcAft>
                        <a:buClrTx/>
                        <a:buSzTx/>
                        <a:buFontTx/>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array[i] = 0;</a:t>
                      </a:r>
                    </a:p>
                    <a:p>
                      <a:pPr marL="0" marR="0" lvl="0" indent="0" algn="l" defTabSz="914400" rtl="0" eaLnBrk="0" fontAlgn="base" latinLnBrk="0" hangingPunct="0">
                        <a:lnSpc>
                          <a:spcPct val="100000"/>
                        </a:lnSpc>
                        <a:spcBef>
                          <a:spcPct val="0"/>
                        </a:spcBef>
                        <a:spcAft>
                          <a:spcPct val="0"/>
                        </a:spcAft>
                        <a:buClrTx/>
                        <a:buSzTx/>
                        <a:buFontTx/>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clear2(int *array, int size) {</a:t>
                      </a:r>
                    </a:p>
                    <a:p>
                      <a:pPr marL="0" marR="0" lvl="0" indent="0" algn="l" defTabSz="914400" rtl="0" eaLnBrk="0" fontAlgn="base" latinLnBrk="0" hangingPunct="0">
                        <a:lnSpc>
                          <a:spcPct val="100000"/>
                        </a:lnSpc>
                        <a:spcBef>
                          <a:spcPct val="0"/>
                        </a:spcBef>
                        <a:spcAft>
                          <a:spcPct val="0"/>
                        </a:spcAft>
                        <a:buClrTx/>
                        <a:buSzTx/>
                        <a:buFontTx/>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int *p;</a:t>
                      </a:r>
                    </a:p>
                    <a:p>
                      <a:pPr marL="0" marR="0" lvl="0" indent="0" algn="l" defTabSz="914400" rtl="0" eaLnBrk="0" fontAlgn="base" latinLnBrk="0" hangingPunct="0">
                        <a:lnSpc>
                          <a:spcPct val="100000"/>
                        </a:lnSpc>
                        <a:spcBef>
                          <a:spcPct val="0"/>
                        </a:spcBef>
                        <a:spcAft>
                          <a:spcPct val="0"/>
                        </a:spcAft>
                        <a:buClrTx/>
                        <a:buSzTx/>
                        <a:buFontTx/>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for (p = &amp;array[0]; p &lt; &amp;array[size];</a:t>
                      </a:r>
                    </a:p>
                    <a:p>
                      <a:pPr marL="0" marR="0" lvl="0" indent="0" algn="l" defTabSz="914400" rtl="0" eaLnBrk="0" fontAlgn="base" latinLnBrk="0" hangingPunct="0">
                        <a:lnSpc>
                          <a:spcPct val="100000"/>
                        </a:lnSpc>
                        <a:spcBef>
                          <a:spcPct val="0"/>
                        </a:spcBef>
                        <a:spcAft>
                          <a:spcPct val="0"/>
                        </a:spcAft>
                        <a:buClrTx/>
                        <a:buSzTx/>
                        <a:buFontTx/>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p = p + 1)</a:t>
                      </a:r>
                    </a:p>
                    <a:p>
                      <a:pPr marL="0" marR="0" lvl="0" indent="0" algn="l" defTabSz="914400" rtl="0" eaLnBrk="0" fontAlgn="base" latinLnBrk="0" hangingPunct="0">
                        <a:lnSpc>
                          <a:spcPct val="100000"/>
                        </a:lnSpc>
                        <a:spcBef>
                          <a:spcPct val="0"/>
                        </a:spcBef>
                        <a:spcAft>
                          <a:spcPct val="0"/>
                        </a:spcAft>
                        <a:buClrTx/>
                        <a:buSzTx/>
                        <a:buFontTx/>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*p = 0;</a:t>
                      </a:r>
                    </a:p>
                    <a:p>
                      <a:pPr marL="0" marR="0" lvl="0" indent="0" algn="l" defTabSz="914400" rtl="0" eaLnBrk="0" fontAlgn="base" latinLnBrk="0" hangingPunct="0">
                        <a:lnSpc>
                          <a:spcPct val="100000"/>
                        </a:lnSpc>
                        <a:spcBef>
                          <a:spcPct val="0"/>
                        </a:spcBef>
                        <a:spcAft>
                          <a:spcPct val="0"/>
                        </a:spcAft>
                        <a:buClrTx/>
                        <a:buSzTx/>
                        <a:buFontTx/>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60985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move $t0,$zero   # i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loop1: sll $t1,$t0,2    # $t1 = i * 4</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add $t2,$a0,$t1  # $t2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   &amp;array[i]</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sw $zero, 0($t2) # array[i]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addi $t0,$t0,1   # i = i + 1</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slt $t3,$t0,$a1  # $t3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   (i &lt; size)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bne $t3,$zero,loop1 # if (…)</a:t>
                      </a:r>
                      <a:b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b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 goto loop1</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move $t0,</a:t>
                      </a:r>
                      <a:r>
                        <a:rPr kumimoji="0" lang="en-AU" altLang="zh-CN" sz="14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$a0</a:t>
                      </a:r>
                      <a:r>
                        <a:rPr kumimoji="0" lang="en-AU" altLang="zh-CN" sz="1400" b="0" i="0" u="none" strike="noStrike" cap="none" normalizeH="0" baseline="0" smtClean="0">
                          <a:ln>
                            <a:noFill/>
                          </a:ln>
                          <a:solidFill>
                            <a:schemeClr val="folHlink"/>
                          </a:solidFill>
                          <a:effectLst/>
                          <a:latin typeface="Lucida Console" panose="020B0609040504020204" pitchFamily="49" charset="0"/>
                          <a:ea typeface="宋体" panose="02010600030101010101" pitchFamily="2" charset="-122"/>
                        </a:rPr>
                        <a:t>    </a:t>
                      </a:r>
                      <a:r>
                        <a:rPr kumimoji="0" lang="en-AU" altLang="zh-CN" sz="14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 p = &amp; array[0]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sll $t1,</a:t>
                      </a:r>
                      <a:r>
                        <a:rPr kumimoji="0" lang="en-AU" altLang="zh-CN" sz="14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$a1</a:t>
                      </a: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,2   # $t1 = </a:t>
                      </a:r>
                      <a:r>
                        <a:rPr kumimoji="0" lang="en-AU" altLang="zh-CN" sz="14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size</a:t>
                      </a: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 4</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add $t2,$a0,$t1 # $t2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   &amp;array[</a:t>
                      </a:r>
                      <a:r>
                        <a:rPr kumimoji="0" lang="en-AU" altLang="zh-CN" sz="14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size</a:t>
                      </a: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loop2:</a:t>
                      </a: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sw $zero,0(</a:t>
                      </a:r>
                      <a:r>
                        <a:rPr kumimoji="0" lang="en-AU" altLang="zh-CN" sz="14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$t0</a:t>
                      </a: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 </a:t>
                      </a:r>
                      <a:r>
                        <a:rPr kumimoji="0" lang="en-AU" altLang="zh-CN" sz="14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Memory[p]</a:t>
                      </a: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addi $t0,$t0,</a:t>
                      </a:r>
                      <a:r>
                        <a:rPr kumimoji="0" lang="en-AU" altLang="zh-CN" sz="14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4</a:t>
                      </a: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 </a:t>
                      </a:r>
                      <a:r>
                        <a:rPr kumimoji="0" lang="en-AU" altLang="zh-CN" sz="14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p = p + 4</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slt $t3,$t0,</a:t>
                      </a:r>
                      <a:r>
                        <a:rPr kumimoji="0" lang="en-AU" altLang="zh-CN" sz="14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$t2</a:t>
                      </a: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 $t3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a:t>
                      </a:r>
                      <a:r>
                        <a:rPr kumimoji="0" lang="en-AU" altLang="zh-CN" sz="14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p&lt;&amp;array[size]</a:t>
                      </a: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bne $t3,$zero,loop2 # if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 goto loop2</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9</a:t>
            </a:fld>
            <a:endParaRPr lang="en-AU" altLang="zh-CN" sz="1400" b="1" dirty="0">
              <a:ea typeface="宋体" panose="02010600030101010101" pitchFamily="2" charset="-122"/>
            </a:endParaRPr>
          </a:p>
        </p:txBody>
      </p:sp>
      <p:sp>
        <p:nvSpPr>
          <p:cNvPr id="21506" name="Rectangle 4"/>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内存操作示例</a:t>
            </a:r>
            <a:r>
              <a:rPr lang="en-US" altLang="zh-CN" dirty="0">
                <a:ea typeface="宋体" panose="02010600030101010101" pitchFamily="2" charset="-122"/>
              </a:rPr>
              <a:t>1</a:t>
            </a:r>
            <a:endParaRPr lang="en-AU" altLang="zh-CN" dirty="0">
              <a:ea typeface="宋体" panose="02010600030101010101" pitchFamily="2" charset="-122"/>
            </a:endParaRPr>
          </a:p>
        </p:txBody>
      </p:sp>
      <p:sp>
        <p:nvSpPr>
          <p:cNvPr id="21507" name="Rectangle 5"/>
          <p:cNvSpPr>
            <a:spLocks noGrp="1"/>
          </p:cNvSpPr>
          <p:nvPr>
            <p:ph idx="1"/>
          </p:nvPr>
        </p:nvSpPr>
        <p:spPr>
          <a:ln/>
        </p:spPr>
        <p:txBody>
          <a:bodyPr wrap="square" lIns="91440" tIns="45720" rIns="91440" bIns="45720" anchor="t"/>
          <a:lstStyle/>
          <a:p>
            <a:pPr eaLnBrk="1" hangingPunct="1">
              <a:lnSpc>
                <a:spcPct val="90000"/>
              </a:lnSpc>
              <a:buClr>
                <a:schemeClr val="tx2"/>
              </a:buClr>
            </a:pPr>
            <a:r>
              <a:rPr lang="en-US" altLang="zh-CN" sz="2800" dirty="0">
                <a:ea typeface="宋体" panose="02010600030101010101" pitchFamily="2" charset="-122"/>
              </a:rPr>
              <a:t>C code:</a:t>
            </a:r>
          </a:p>
          <a:p>
            <a:pPr eaLnBrk="1" hangingPunct="1">
              <a:buNone/>
            </a:pPr>
            <a:r>
              <a:rPr lang="en-US" altLang="zh-CN" dirty="0">
                <a:ea typeface="宋体" panose="02010600030101010101" pitchFamily="2" charset="-122"/>
              </a:rPr>
              <a:t>	g = h + A[8];</a:t>
            </a:r>
          </a:p>
          <a:p>
            <a:pPr lvl="1" eaLnBrk="1" hangingPunct="1">
              <a:lnSpc>
                <a:spcPct val="90000"/>
              </a:lnSpc>
              <a:buChar char="l"/>
            </a:pPr>
            <a:r>
              <a:rPr lang="en-US" altLang="zh-CN" dirty="0">
                <a:ea typeface="宋体" panose="02010600030101010101" pitchFamily="2" charset="-122"/>
              </a:rPr>
              <a:t>g </a:t>
            </a:r>
            <a:r>
              <a:rPr lang="zh-CN" altLang="en-US" dirty="0">
                <a:ea typeface="宋体" panose="02010600030101010101" pitchFamily="2" charset="-122"/>
              </a:rPr>
              <a:t>存在</a:t>
            </a:r>
            <a:r>
              <a:rPr lang="en-US" altLang="zh-CN" dirty="0">
                <a:ea typeface="宋体" panose="02010600030101010101" pitchFamily="2" charset="-122"/>
              </a:rPr>
              <a:t> $s1, h </a:t>
            </a:r>
            <a:r>
              <a:rPr lang="zh-CN" altLang="en-US" dirty="0">
                <a:ea typeface="宋体" panose="02010600030101010101" pitchFamily="2" charset="-122"/>
              </a:rPr>
              <a:t>存在</a:t>
            </a:r>
            <a:r>
              <a:rPr lang="en-US" altLang="zh-CN" dirty="0">
                <a:ea typeface="宋体" panose="02010600030101010101" pitchFamily="2" charset="-122"/>
              </a:rPr>
              <a:t> $s2, A</a:t>
            </a:r>
            <a:r>
              <a:rPr lang="zh-CN" altLang="en-US" dirty="0">
                <a:ea typeface="宋体" panose="02010600030101010101" pitchFamily="2" charset="-122"/>
              </a:rPr>
              <a:t>的基址存在</a:t>
            </a:r>
            <a:r>
              <a:rPr lang="en-US" altLang="zh-CN" dirty="0">
                <a:ea typeface="宋体" panose="02010600030101010101" pitchFamily="2" charset="-122"/>
              </a:rPr>
              <a:t>$s3</a:t>
            </a:r>
          </a:p>
          <a:p>
            <a:pPr eaLnBrk="1" hangingPunct="1">
              <a:lnSpc>
                <a:spcPct val="90000"/>
              </a:lnSpc>
              <a:buClr>
                <a:schemeClr val="tx2"/>
              </a:buClr>
            </a:pPr>
            <a:r>
              <a:rPr lang="zh-CN" altLang="en-US" sz="2800" dirty="0">
                <a:ea typeface="宋体" panose="02010600030101010101" pitchFamily="2" charset="-122"/>
              </a:rPr>
              <a:t>编译后获得的</a:t>
            </a:r>
            <a:r>
              <a:rPr lang="en-US" altLang="zh-CN" sz="2800" dirty="0">
                <a:ea typeface="宋体" panose="02010600030101010101" pitchFamily="2" charset="-122"/>
              </a:rPr>
              <a:t> MIPS code:</a:t>
            </a:r>
          </a:p>
          <a:p>
            <a:pPr lvl="1" eaLnBrk="1" hangingPunct="1">
              <a:lnSpc>
                <a:spcPct val="90000"/>
              </a:lnSpc>
              <a:buChar char="l"/>
            </a:pPr>
            <a:r>
              <a:rPr lang="zh-CN" altLang="en-US" dirty="0">
                <a:ea typeface="宋体" panose="02010600030101010101" pitchFamily="2" charset="-122"/>
              </a:rPr>
              <a:t>下标</a:t>
            </a:r>
            <a:r>
              <a:rPr lang="en-US" altLang="zh-CN" dirty="0">
                <a:ea typeface="宋体" panose="02010600030101010101" pitchFamily="2" charset="-122"/>
              </a:rPr>
              <a:t> 8 </a:t>
            </a:r>
            <a:r>
              <a:rPr lang="zh-CN" altLang="en-US" dirty="0">
                <a:ea typeface="宋体" panose="02010600030101010101" pitchFamily="2" charset="-122"/>
              </a:rPr>
              <a:t>对应字节偏移量</a:t>
            </a:r>
            <a:r>
              <a:rPr lang="en-US" altLang="zh-CN" dirty="0">
                <a:ea typeface="宋体" panose="02010600030101010101" pitchFamily="2" charset="-122"/>
              </a:rPr>
              <a:t> 32</a:t>
            </a:r>
          </a:p>
          <a:p>
            <a:pPr lvl="2" eaLnBrk="1" hangingPunct="1">
              <a:buClr>
                <a:srgbClr val="7030A0"/>
              </a:buClr>
              <a:buChar char="u"/>
            </a:pPr>
            <a:r>
              <a:rPr lang="zh-CN" altLang="en-US" sz="2800" dirty="0">
                <a:ea typeface="宋体" panose="02010600030101010101" pitchFamily="2" charset="-122"/>
              </a:rPr>
              <a:t>每字</a:t>
            </a:r>
            <a:r>
              <a:rPr lang="en-US" altLang="zh-CN" sz="2800" dirty="0">
                <a:ea typeface="宋体" panose="02010600030101010101" pitchFamily="2" charset="-122"/>
              </a:rPr>
              <a:t>4</a:t>
            </a:r>
            <a:r>
              <a:rPr lang="zh-CN" altLang="en-US" sz="2800" dirty="0">
                <a:ea typeface="宋体" panose="02010600030101010101" pitchFamily="2" charset="-122"/>
              </a:rPr>
              <a:t>字节</a:t>
            </a:r>
            <a:r>
              <a:rPr lang="en-US" altLang="zh-CN" sz="3200" dirty="0">
                <a:ea typeface="宋体" panose="02010600030101010101" pitchFamily="2" charset="-122"/>
              </a:rPr>
              <a:t>	</a:t>
            </a:r>
          </a:p>
          <a:p>
            <a:pPr eaLnBrk="1" hangingPunct="1">
              <a:buClr>
                <a:srgbClr val="7030A0"/>
              </a:buClr>
              <a:buNone/>
            </a:pPr>
            <a:r>
              <a:rPr lang="en-US" altLang="zh-CN" sz="3600" dirty="0">
                <a:ea typeface="宋体" panose="02010600030101010101" pitchFamily="2" charset="-122"/>
              </a:rPr>
              <a:t>lw  $t0, 32($s3)    # </a:t>
            </a:r>
            <a:r>
              <a:rPr lang="zh-CN" altLang="en-US" sz="3600" dirty="0">
                <a:ea typeface="宋体" panose="02010600030101010101" pitchFamily="2" charset="-122"/>
              </a:rPr>
              <a:t>加载字</a:t>
            </a:r>
            <a:endParaRPr lang="en-US" altLang="zh-CN" sz="3600" dirty="0">
              <a:ea typeface="宋体" panose="02010600030101010101" pitchFamily="2" charset="-122"/>
            </a:endParaRPr>
          </a:p>
          <a:p>
            <a:pPr eaLnBrk="1" hangingPunct="1">
              <a:buClr>
                <a:srgbClr val="7030A0"/>
              </a:buClr>
              <a:buNone/>
            </a:pPr>
            <a:r>
              <a:rPr lang="en-US" altLang="zh-CN" sz="3600" dirty="0">
                <a:ea typeface="宋体" panose="02010600030101010101" pitchFamily="2" charset="-122"/>
              </a:rPr>
              <a:t>add $s1, $s2, $t0</a:t>
            </a:r>
            <a:endParaRPr lang="en-AU" altLang="zh-CN" sz="3600" dirty="0">
              <a:ea typeface="宋体" panose="02010600030101010101" pitchFamily="2" charset="-122"/>
            </a:endParaRPr>
          </a:p>
        </p:txBody>
      </p:sp>
      <p:sp>
        <p:nvSpPr>
          <p:cNvPr id="21508" name="AutoShape 6"/>
          <p:cNvSpPr/>
          <p:nvPr/>
        </p:nvSpPr>
        <p:spPr>
          <a:xfrm>
            <a:off x="1214438" y="5668963"/>
            <a:ext cx="914400" cy="403225"/>
          </a:xfrm>
          <a:prstGeom prst="borderCallout1">
            <a:avLst>
              <a:gd name="adj1" fmla="val 28347"/>
              <a:gd name="adj2" fmla="val 108333"/>
              <a:gd name="adj3" fmla="val -242153"/>
              <a:gd name="adj4" fmla="val 155231"/>
            </a:avLst>
          </a:prstGeom>
          <a:solidFill>
            <a:schemeClr val="accent1"/>
          </a:solidFill>
          <a:ln w="9525" cap="flat" cmpd="sng">
            <a:solidFill>
              <a:schemeClr val="tx1"/>
            </a:solidFill>
            <a:prstDash val="solid"/>
            <a:miter/>
            <a:headEnd type="none" w="med" len="med"/>
            <a:tailEnd type="triangle" w="med" len="med"/>
          </a:ln>
        </p:spPr>
        <p:txBody>
          <a:bodyPr anchor="t"/>
          <a:lstStyle/>
          <a:p>
            <a:pPr lvl="0" indent="0" algn="ctr" eaLnBrk="0" hangingPunct="0"/>
            <a:r>
              <a:rPr lang="zh-CN" altLang="en-US" dirty="0">
                <a:latin typeface="Arial" panose="020B0604020202020204" pitchFamily="34" charset="0"/>
                <a:ea typeface="宋体" panose="02010600030101010101" pitchFamily="2" charset="-122"/>
              </a:rPr>
              <a:t>偏移</a:t>
            </a:r>
            <a:endParaRPr lang="en-AU" altLang="zh-CN" dirty="0">
              <a:latin typeface="Arial" panose="020B0604020202020204" pitchFamily="34" charset="0"/>
              <a:ea typeface="宋体" panose="02010600030101010101" pitchFamily="2" charset="-122"/>
            </a:endParaRPr>
          </a:p>
        </p:txBody>
      </p:sp>
      <p:sp>
        <p:nvSpPr>
          <p:cNvPr id="21509" name="AutoShape 7"/>
          <p:cNvSpPr/>
          <p:nvPr/>
        </p:nvSpPr>
        <p:spPr>
          <a:xfrm>
            <a:off x="4140200" y="5668963"/>
            <a:ext cx="1655763" cy="403225"/>
          </a:xfrm>
          <a:prstGeom prst="borderCallout1">
            <a:avLst>
              <a:gd name="adj1" fmla="val 28347"/>
              <a:gd name="adj2" fmla="val -4602"/>
              <a:gd name="adj3" fmla="val -242889"/>
              <a:gd name="adj4" fmla="val -37037"/>
            </a:avLst>
          </a:prstGeom>
          <a:solidFill>
            <a:schemeClr val="accent1"/>
          </a:solidFill>
          <a:ln w="9525" cap="flat" cmpd="sng">
            <a:solidFill>
              <a:schemeClr val="tx1"/>
            </a:solidFill>
            <a:prstDash val="solid"/>
            <a:miter/>
            <a:headEnd type="none" w="med" len="med"/>
            <a:tailEnd type="triangle" w="med" len="med"/>
          </a:ln>
        </p:spPr>
        <p:txBody>
          <a:bodyPr anchor="t"/>
          <a:lstStyle/>
          <a:p>
            <a:pPr lvl="0" indent="0" algn="ctr" eaLnBrk="0" hangingPunct="0"/>
            <a:r>
              <a:rPr lang="zh-CN" altLang="en-US" dirty="0">
                <a:latin typeface="Arial" panose="020B0604020202020204" pitchFamily="34" charset="0"/>
                <a:ea typeface="宋体" panose="02010600030101010101" pitchFamily="2" charset="-122"/>
              </a:rPr>
              <a:t>地址寄存器</a:t>
            </a:r>
            <a:endParaRPr lang="en-AU" altLang="zh-CN"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90</a:t>
            </a:fld>
            <a:endParaRPr lang="en-AU" altLang="zh-CN" sz="1400" b="1" dirty="0">
              <a:solidFill>
                <a:srgbClr val="000000"/>
              </a:solidFill>
              <a:ea typeface="宋体" panose="02010600030101010101" pitchFamily="2" charset="-122"/>
            </a:endParaRPr>
          </a:p>
        </p:txBody>
      </p:sp>
      <p:sp>
        <p:nvSpPr>
          <p:cNvPr id="160771" name="Rectangle 2"/>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数组和指针的比较</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65891" name="Rectangle 3"/>
          <p:cNvSpPr>
            <a:spLocks noGrp="1"/>
          </p:cNvSpPr>
          <p:nvPr>
            <p:ph idx="1"/>
          </p:nvPr>
        </p:nvSpPr>
        <p:spPr>
          <a:ln/>
        </p:spPr>
        <p:txBody>
          <a:bodyPr wrap="square" lIns="91440" tIns="45720" rIns="91440" bIns="45720" anchor="t"/>
          <a:lstStyle/>
          <a:p>
            <a:pPr eaLnBrk="1" hangingPunct="1"/>
            <a:r>
              <a:rPr lang="zh-CN" altLang="en-US" dirty="0">
                <a:ea typeface="宋体" panose="02010600030101010101" pitchFamily="2" charset="-122"/>
              </a:rPr>
              <a:t>乘指令长度的操作变成移位操作</a:t>
            </a:r>
            <a:endParaRPr lang="en-US" altLang="zh-CN" dirty="0">
              <a:ea typeface="宋体" panose="02010600030101010101" pitchFamily="2" charset="-122"/>
            </a:endParaRPr>
          </a:p>
          <a:p>
            <a:pPr eaLnBrk="1" hangingPunct="1"/>
            <a:r>
              <a:rPr lang="zh-CN" altLang="en-US" dirty="0">
                <a:ea typeface="宋体" panose="02010600030101010101" pitchFamily="2" charset="-122"/>
              </a:rPr>
              <a:t>数组需要移到内环</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下标计算用</a:t>
            </a:r>
            <a:r>
              <a:rPr lang="en-US" altLang="zh-CN" dirty="0">
                <a:ea typeface="宋体" panose="02010600030101010101" pitchFamily="2" charset="-122"/>
              </a:rPr>
              <a:t>i</a:t>
            </a:r>
            <a:r>
              <a:rPr lang="zh-CN" altLang="en-US" dirty="0">
                <a:ea typeface="宋体" panose="02010600030101010101" pitchFamily="2" charset="-122"/>
              </a:rPr>
              <a:t>的自增操作</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相对于而后者 增加指针</a:t>
            </a:r>
            <a:endParaRPr lang="en-US" altLang="zh-CN" dirty="0">
              <a:ea typeface="宋体" panose="02010600030101010101" pitchFamily="2" charset="-122"/>
            </a:endParaRPr>
          </a:p>
          <a:p>
            <a:pPr eaLnBrk="1" hangingPunct="1"/>
            <a:r>
              <a:rPr lang="zh-CN" altLang="en-US" dirty="0">
                <a:ea typeface="宋体" panose="02010600030101010101" pitchFamily="2" charset="-122"/>
              </a:rPr>
              <a:t>编译器可以获得和手动使用指针相同的效果</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引导变量删除</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可以使程序更清晰，更安全</a:t>
            </a:r>
            <a:endParaRPr lang="en-AU"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91</a:t>
            </a:fld>
            <a:endParaRPr lang="en-AU" altLang="zh-CN" sz="1400" b="1" dirty="0">
              <a:solidFill>
                <a:srgbClr val="000000"/>
              </a:solidFill>
              <a:ea typeface="宋体" panose="02010600030101010101" pitchFamily="2" charset="-122"/>
            </a:endParaRPr>
          </a:p>
        </p:txBody>
      </p:sp>
      <p:sp>
        <p:nvSpPr>
          <p:cNvPr id="162819" name="Rectangle 2"/>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**ARM &amp; MIPS Similarities</a:t>
            </a:r>
          </a:p>
        </p:txBody>
      </p:sp>
      <p:sp>
        <p:nvSpPr>
          <p:cNvPr id="167939" name="Rectangle 3"/>
          <p:cNvSpPr>
            <a:spLocks noGrp="1"/>
          </p:cNvSpPr>
          <p:nvPr>
            <p:ph idx="1"/>
          </p:nvPr>
        </p:nvSpPr>
        <p:spPr>
          <a:xfrm>
            <a:off x="684213" y="1125538"/>
            <a:ext cx="8270875" cy="935037"/>
          </a:xfrm>
          <a:ln/>
        </p:spPr>
        <p:txBody>
          <a:bodyPr wrap="square" lIns="91440" tIns="45720" rIns="91440" bIns="45720" anchor="t"/>
          <a:lstStyle/>
          <a:p>
            <a:pPr eaLnBrk="1" hangingPunct="1">
              <a:lnSpc>
                <a:spcPct val="80000"/>
              </a:lnSpc>
            </a:pPr>
            <a:r>
              <a:rPr lang="en-AU" altLang="zh-CN" sz="2800" dirty="0">
                <a:ea typeface="宋体" panose="02010600030101010101" pitchFamily="2" charset="-122"/>
              </a:rPr>
              <a:t>ARM: </a:t>
            </a:r>
            <a:r>
              <a:rPr lang="zh-CN" altLang="en-US" sz="2800" dirty="0">
                <a:ea typeface="宋体" panose="02010600030101010101" pitchFamily="2" charset="-122"/>
              </a:rPr>
              <a:t>最流行的嵌入式处理机</a:t>
            </a:r>
            <a:endParaRPr lang="en-AU" altLang="zh-CN" sz="2800" dirty="0">
              <a:ea typeface="宋体" panose="02010600030101010101" pitchFamily="2" charset="-122"/>
            </a:endParaRPr>
          </a:p>
          <a:p>
            <a:pPr eaLnBrk="1" hangingPunct="1">
              <a:lnSpc>
                <a:spcPct val="80000"/>
              </a:lnSpc>
            </a:pPr>
            <a:r>
              <a:rPr lang="zh-CN" altLang="en-US" sz="2800" dirty="0">
                <a:ea typeface="宋体" panose="02010600030101010101" pitchFamily="2" charset="-122"/>
              </a:rPr>
              <a:t>基本指令集和</a:t>
            </a:r>
            <a:r>
              <a:rPr lang="en-AU" altLang="zh-CN" sz="2800" dirty="0">
                <a:ea typeface="宋体" panose="02010600030101010101" pitchFamily="2" charset="-122"/>
              </a:rPr>
              <a:t>MIPS</a:t>
            </a:r>
            <a:r>
              <a:rPr lang="zh-CN" altLang="en-US" sz="2800" dirty="0">
                <a:ea typeface="宋体" panose="02010600030101010101" pitchFamily="2" charset="-122"/>
              </a:rPr>
              <a:t>类似</a:t>
            </a:r>
            <a:endParaRPr lang="en-AU" altLang="zh-CN" sz="2800" dirty="0">
              <a:ea typeface="宋体" panose="02010600030101010101" pitchFamily="2" charset="-122"/>
            </a:endParaRPr>
          </a:p>
        </p:txBody>
      </p:sp>
      <p:sp>
        <p:nvSpPr>
          <p:cNvPr id="167940" name="Text Box 4"/>
          <p:cNvSpPr txBox="1"/>
          <p:nvPr/>
        </p:nvSpPr>
        <p:spPr>
          <a:xfrm rot="5400000">
            <a:off x="7113588" y="1658938"/>
            <a:ext cx="36893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rgbClr val="ECEAAC"/>
                </a:solidFill>
                <a:latin typeface="Arial" panose="020B0604020202020204" pitchFamily="34" charset="0"/>
                <a:ea typeface="宋体" panose="02010600030101010101" pitchFamily="2" charset="-122"/>
              </a:rPr>
              <a:t>§2.16 Real Stuff: ARM Instructions</a:t>
            </a:r>
          </a:p>
        </p:txBody>
      </p:sp>
      <p:graphicFrame>
        <p:nvGraphicFramePr>
          <p:cNvPr id="83974" name="表格 83973"/>
          <p:cNvGraphicFramePr/>
          <p:nvPr/>
        </p:nvGraphicFramePr>
        <p:xfrm>
          <a:off x="755650" y="2133600"/>
          <a:ext cx="7632700" cy="3795713"/>
        </p:xfrm>
        <a:graphic>
          <a:graphicData uri="http://schemas.openxmlformats.org/drawingml/2006/table">
            <a:tbl>
              <a:tblPr/>
              <a:tblGrid>
                <a:gridCol w="3482975"/>
                <a:gridCol w="2076450"/>
                <a:gridCol w="2073275"/>
              </a:tblGrid>
              <a:tr h="460375">
                <a:tc>
                  <a:txBody>
                    <a:bodyPr/>
                    <a:lstStyle/>
                    <a:p>
                      <a:pPr lvl="0" eaLnBrk="1" hangingPunct="1">
                        <a:spcBef>
                          <a:spcPct val="20000"/>
                        </a:spcBef>
                        <a:buClr>
                          <a:schemeClr val="folHlink"/>
                        </a:buClr>
                        <a:buSzPct val="60000"/>
                        <a:buFont typeface="Wingdings" panose="05000000000000000000" pitchFamily="2" charset="2"/>
                        <a:buNone/>
                      </a:pPr>
                      <a:endParaRPr lang="en-AU" altLang="zh-CN" sz="2200" dirty="0">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folHlink"/>
                        </a:buClr>
                        <a:buSzPct val="60000"/>
                        <a:buFont typeface="Wingdings" panose="05000000000000000000" pitchFamily="2" charset="2"/>
                        <a:buNone/>
                      </a:pPr>
                      <a:r>
                        <a:rPr lang="en-AU" altLang="zh-CN" sz="2200" dirty="0">
                          <a:latin typeface="Arial" panose="020B0604020202020204" pitchFamily="34" charset="0"/>
                          <a:ea typeface="宋体" panose="02010600030101010101" pitchFamily="2" charset="-122"/>
                        </a:rPr>
                        <a:t>ARM</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folHlink"/>
                        </a:buClr>
                        <a:buSzPct val="60000"/>
                        <a:buFont typeface="Wingdings" panose="05000000000000000000" pitchFamily="2" charset="2"/>
                        <a:buNone/>
                      </a:pPr>
                      <a:r>
                        <a:rPr lang="en-AU" altLang="zh-CN" sz="2200" dirty="0">
                          <a:latin typeface="Arial" panose="020B0604020202020204" pitchFamily="34" charset="0"/>
                          <a:ea typeface="宋体" panose="02010600030101010101" pitchFamily="2" charset="-122"/>
                        </a:rPr>
                        <a:t>MIPS</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r>
              <a:tr h="457200">
                <a:tc>
                  <a:txBody>
                    <a:bodyPr/>
                    <a:lstStyle/>
                    <a:p>
                      <a:pPr lvl="0" eaLnBrk="1" hangingPunct="1">
                        <a:spcBef>
                          <a:spcPct val="20000"/>
                        </a:spcBef>
                        <a:buClr>
                          <a:schemeClr val="folHlink"/>
                        </a:buClr>
                        <a:buSzPct val="60000"/>
                        <a:buFont typeface="Wingdings" panose="05000000000000000000" pitchFamily="2" charset="2"/>
                        <a:buNone/>
                      </a:pPr>
                      <a:r>
                        <a:rPr lang="zh-CN" altLang="en-US" sz="2200" dirty="0">
                          <a:latin typeface="Arial" panose="020B0604020202020204" pitchFamily="34" charset="0"/>
                          <a:ea typeface="宋体" panose="02010600030101010101" pitchFamily="2" charset="-122"/>
                        </a:rPr>
                        <a:t>发布时间</a:t>
                      </a:r>
                      <a:endParaRPr lang="en-AU" altLang="zh-CN" sz="2200" dirty="0">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folHlink"/>
                        </a:buClr>
                        <a:buSzPct val="60000"/>
                        <a:buFont typeface="Wingdings" panose="05000000000000000000" pitchFamily="2" charset="2"/>
                        <a:buNone/>
                      </a:pPr>
                      <a:r>
                        <a:rPr lang="en-AU" altLang="zh-CN" sz="2200" dirty="0">
                          <a:latin typeface="Arial" panose="020B0604020202020204" pitchFamily="34" charset="0"/>
                          <a:ea typeface="宋体" panose="02010600030101010101" pitchFamily="2" charset="-122"/>
                        </a:rPr>
                        <a:t>1985</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folHlink"/>
                        </a:buClr>
                        <a:buSzPct val="60000"/>
                        <a:buFont typeface="Wingdings" panose="05000000000000000000" pitchFamily="2" charset="2"/>
                        <a:buNone/>
                      </a:pPr>
                      <a:r>
                        <a:rPr lang="en-AU" altLang="zh-CN" sz="2200" dirty="0">
                          <a:latin typeface="Arial" panose="020B0604020202020204" pitchFamily="34" charset="0"/>
                          <a:ea typeface="宋体" panose="02010600030101010101" pitchFamily="2" charset="-122"/>
                        </a:rPr>
                        <a:t>1985</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3550">
                <a:tc>
                  <a:txBody>
                    <a:bodyPr/>
                    <a:lstStyle/>
                    <a:p>
                      <a:pPr lvl="0" eaLnBrk="1" hangingPunct="1">
                        <a:spcBef>
                          <a:spcPct val="20000"/>
                        </a:spcBef>
                        <a:buClr>
                          <a:schemeClr val="folHlink"/>
                        </a:buClr>
                        <a:buSzPct val="60000"/>
                        <a:buFont typeface="Wingdings" panose="05000000000000000000" pitchFamily="2" charset="2"/>
                        <a:buNone/>
                      </a:pPr>
                      <a:r>
                        <a:rPr lang="zh-CN" altLang="en-US" sz="2200" dirty="0">
                          <a:latin typeface="Arial" panose="020B0604020202020204" pitchFamily="34" charset="0"/>
                          <a:ea typeface="宋体" panose="02010600030101010101" pitchFamily="2" charset="-122"/>
                        </a:rPr>
                        <a:t>指令大小</a:t>
                      </a:r>
                      <a:endParaRPr lang="en-AU" altLang="zh-CN" sz="2200" dirty="0">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folHlink"/>
                        </a:buClr>
                        <a:buSzPct val="60000"/>
                        <a:buFont typeface="Wingdings" panose="05000000000000000000" pitchFamily="2" charset="2"/>
                        <a:buNone/>
                      </a:pPr>
                      <a:r>
                        <a:rPr lang="en-AU" altLang="zh-CN" sz="2200" dirty="0">
                          <a:latin typeface="Arial" panose="020B0604020202020204" pitchFamily="34" charset="0"/>
                          <a:ea typeface="宋体" panose="02010600030101010101" pitchFamily="2" charset="-122"/>
                        </a:rPr>
                        <a:t>32 bits</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folHlink"/>
                        </a:buClr>
                        <a:buSzPct val="60000"/>
                        <a:buFont typeface="Wingdings" panose="05000000000000000000" pitchFamily="2" charset="2"/>
                        <a:buNone/>
                      </a:pPr>
                      <a:r>
                        <a:rPr lang="en-AU" altLang="zh-CN" sz="2200" dirty="0">
                          <a:latin typeface="Arial" panose="020B0604020202020204" pitchFamily="34" charset="0"/>
                          <a:ea typeface="宋体" panose="02010600030101010101" pitchFamily="2" charset="-122"/>
                        </a:rPr>
                        <a:t>32 bits</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p>
                      <a:pPr lvl="0" eaLnBrk="1" hangingPunct="1">
                        <a:spcBef>
                          <a:spcPct val="20000"/>
                        </a:spcBef>
                        <a:buClr>
                          <a:schemeClr val="folHlink"/>
                        </a:buClr>
                        <a:buSzPct val="60000"/>
                        <a:buFont typeface="Wingdings" panose="05000000000000000000" pitchFamily="2" charset="2"/>
                        <a:buNone/>
                      </a:pPr>
                      <a:r>
                        <a:rPr lang="zh-CN" altLang="en-US" sz="2200" dirty="0">
                          <a:latin typeface="Arial" panose="020B0604020202020204" pitchFamily="34" charset="0"/>
                          <a:ea typeface="宋体" panose="02010600030101010101" pitchFamily="2" charset="-122"/>
                        </a:rPr>
                        <a:t>寻址空间</a:t>
                      </a:r>
                      <a:endParaRPr lang="en-AU" altLang="zh-CN" sz="2200" dirty="0">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folHlink"/>
                        </a:buClr>
                        <a:buSzPct val="60000"/>
                        <a:buFont typeface="Wingdings" panose="05000000000000000000" pitchFamily="2" charset="2"/>
                        <a:buNone/>
                      </a:pPr>
                      <a:r>
                        <a:rPr lang="en-AU" altLang="zh-CN" sz="2200" dirty="0">
                          <a:latin typeface="Arial" panose="020B0604020202020204" pitchFamily="34" charset="0"/>
                          <a:ea typeface="宋体" panose="02010600030101010101" pitchFamily="2" charset="-122"/>
                        </a:rPr>
                        <a:t>32-bit flat</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folHlink"/>
                        </a:buClr>
                        <a:buSzPct val="60000"/>
                        <a:buFont typeface="Wingdings" panose="05000000000000000000" pitchFamily="2" charset="2"/>
                        <a:buNone/>
                      </a:pPr>
                      <a:r>
                        <a:rPr lang="en-AU" altLang="zh-CN" sz="2200" dirty="0">
                          <a:latin typeface="Arial" panose="020B0604020202020204" pitchFamily="34" charset="0"/>
                          <a:ea typeface="宋体" panose="02010600030101010101" pitchFamily="2" charset="-122"/>
                        </a:rPr>
                        <a:t>32-bit flat</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0375">
                <a:tc>
                  <a:txBody>
                    <a:bodyPr/>
                    <a:lstStyle/>
                    <a:p>
                      <a:pPr lvl="0" eaLnBrk="1" hangingPunct="1">
                        <a:spcBef>
                          <a:spcPct val="20000"/>
                        </a:spcBef>
                        <a:buClr>
                          <a:schemeClr val="folHlink"/>
                        </a:buClr>
                        <a:buSzPct val="60000"/>
                        <a:buFont typeface="Wingdings" panose="05000000000000000000" pitchFamily="2" charset="2"/>
                        <a:buNone/>
                      </a:pPr>
                      <a:r>
                        <a:rPr lang="zh-CN" altLang="en-US" sz="2200" dirty="0">
                          <a:latin typeface="Arial" panose="020B0604020202020204" pitchFamily="34" charset="0"/>
                          <a:ea typeface="宋体" panose="02010600030101010101" pitchFamily="2" charset="-122"/>
                        </a:rPr>
                        <a:t>数据对齐</a:t>
                      </a:r>
                      <a:endParaRPr lang="en-AU" altLang="zh-CN" sz="2200" dirty="0">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folHlink"/>
                        </a:buClr>
                        <a:buSzPct val="60000"/>
                        <a:buFont typeface="Wingdings" panose="05000000000000000000" pitchFamily="2" charset="2"/>
                        <a:buNone/>
                      </a:pPr>
                      <a:r>
                        <a:rPr lang="en-AU" altLang="zh-CN" sz="2200" dirty="0">
                          <a:latin typeface="Arial" panose="020B0604020202020204" pitchFamily="34" charset="0"/>
                          <a:ea typeface="宋体" panose="02010600030101010101" pitchFamily="2" charset="-122"/>
                        </a:rPr>
                        <a:t>Aligned</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folHlink"/>
                        </a:buClr>
                        <a:buSzPct val="60000"/>
                        <a:buFont typeface="Wingdings" panose="05000000000000000000" pitchFamily="2" charset="2"/>
                        <a:buNone/>
                      </a:pPr>
                      <a:r>
                        <a:rPr lang="en-AU" altLang="zh-CN" sz="2200" dirty="0">
                          <a:latin typeface="Arial" panose="020B0604020202020204" pitchFamily="34" charset="0"/>
                          <a:ea typeface="宋体" panose="02010600030101010101" pitchFamily="2" charset="-122"/>
                        </a:rPr>
                        <a:t>Aligned</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5613">
                <a:tc>
                  <a:txBody>
                    <a:bodyPr/>
                    <a:lstStyle/>
                    <a:p>
                      <a:pPr lvl="0" eaLnBrk="1" hangingPunct="1">
                        <a:spcBef>
                          <a:spcPct val="20000"/>
                        </a:spcBef>
                        <a:buClr>
                          <a:schemeClr val="folHlink"/>
                        </a:buClr>
                        <a:buSzPct val="60000"/>
                        <a:buFont typeface="Wingdings" panose="05000000000000000000" pitchFamily="2" charset="2"/>
                        <a:buNone/>
                      </a:pPr>
                      <a:r>
                        <a:rPr lang="zh-CN" altLang="en-US" sz="2200" dirty="0">
                          <a:latin typeface="Arial" panose="020B0604020202020204" pitchFamily="34" charset="0"/>
                          <a:ea typeface="宋体" panose="02010600030101010101" pitchFamily="2" charset="-122"/>
                        </a:rPr>
                        <a:t>数据寻址方式</a:t>
                      </a:r>
                      <a:endParaRPr lang="en-AU" altLang="zh-CN" sz="2200" dirty="0">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folHlink"/>
                        </a:buClr>
                        <a:buSzPct val="60000"/>
                        <a:buFont typeface="Wingdings" panose="05000000000000000000" pitchFamily="2" charset="2"/>
                        <a:buNone/>
                      </a:pPr>
                      <a:r>
                        <a:rPr lang="en-US" altLang="zh-CN" sz="2200" dirty="0">
                          <a:latin typeface="Arial" panose="020B0604020202020204" pitchFamily="34" charset="0"/>
                          <a:ea typeface="宋体" panose="02010600030101010101" pitchFamily="2" charset="-122"/>
                        </a:rPr>
                        <a:t>9</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p>
                      <a:pPr lvl="0" algn="ctr" eaLnBrk="1" hangingPunct="1">
                        <a:spcBef>
                          <a:spcPct val="20000"/>
                        </a:spcBef>
                        <a:buClr>
                          <a:schemeClr val="folHlink"/>
                        </a:buClr>
                        <a:buSzPct val="60000"/>
                        <a:buFont typeface="Wingdings" panose="05000000000000000000" pitchFamily="2" charset="2"/>
                        <a:buNone/>
                      </a:pPr>
                      <a:r>
                        <a:rPr lang="en-AU" altLang="zh-CN" sz="2200" dirty="0">
                          <a:latin typeface="Arial" panose="020B0604020202020204" pitchFamily="34" charset="0"/>
                          <a:ea typeface="宋体" panose="02010600030101010101" pitchFamily="2" charset="-122"/>
                        </a:rPr>
                        <a:t>3</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r>
              <a:tr h="460375">
                <a:tc>
                  <a:txBody>
                    <a:bodyPr/>
                    <a:lstStyle/>
                    <a:p>
                      <a:pPr lvl="0" eaLnBrk="1" hangingPunct="1">
                        <a:spcBef>
                          <a:spcPct val="20000"/>
                        </a:spcBef>
                        <a:buClr>
                          <a:schemeClr val="folHlink"/>
                        </a:buClr>
                        <a:buSzPct val="60000"/>
                        <a:buFont typeface="Wingdings" panose="05000000000000000000" pitchFamily="2" charset="2"/>
                        <a:buNone/>
                      </a:pPr>
                      <a:r>
                        <a:rPr lang="zh-CN" altLang="en-US" sz="2200" dirty="0">
                          <a:latin typeface="Arial" panose="020B0604020202020204" pitchFamily="34" charset="0"/>
                          <a:ea typeface="宋体" panose="02010600030101010101" pitchFamily="2" charset="-122"/>
                        </a:rPr>
                        <a:t>寄存器</a:t>
                      </a:r>
                      <a:endParaRPr lang="en-AU" altLang="zh-CN" sz="2200" dirty="0">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folHlink"/>
                        </a:buClr>
                        <a:buSzPct val="60000"/>
                        <a:buFont typeface="Wingdings" panose="05000000000000000000" pitchFamily="2" charset="2"/>
                        <a:buNone/>
                      </a:pPr>
                      <a:r>
                        <a:rPr lang="en-AU" altLang="zh-CN" sz="2200" dirty="0">
                          <a:latin typeface="Arial" panose="020B0604020202020204" pitchFamily="34" charset="0"/>
                          <a:ea typeface="宋体" panose="02010600030101010101" pitchFamily="2" charset="-122"/>
                        </a:rPr>
                        <a:t>15 </a:t>
                      </a:r>
                      <a:r>
                        <a:rPr lang="en-US" altLang="zh-CN" sz="2200" dirty="0">
                          <a:latin typeface="Arial" panose="020B0604020202020204" pitchFamily="34" charset="0"/>
                          <a:ea typeface="宋体" panose="02010600030101010101" pitchFamily="2" charset="-122"/>
                        </a:rPr>
                        <a:t>× 32-bit</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p>
                      <a:pPr lvl="0" algn="ctr" eaLnBrk="1" hangingPunct="1">
                        <a:spcBef>
                          <a:spcPct val="20000"/>
                        </a:spcBef>
                        <a:buClr>
                          <a:schemeClr val="folHlink"/>
                        </a:buClr>
                        <a:buSzPct val="60000"/>
                        <a:buFont typeface="Wingdings" panose="05000000000000000000" pitchFamily="2" charset="2"/>
                        <a:buNone/>
                      </a:pPr>
                      <a:r>
                        <a:rPr lang="en-AU" altLang="zh-CN" sz="2200" dirty="0">
                          <a:latin typeface="Arial" panose="020B0604020202020204" pitchFamily="34" charset="0"/>
                          <a:ea typeface="宋体" panose="02010600030101010101" pitchFamily="2" charset="-122"/>
                        </a:rPr>
                        <a:t>31 </a:t>
                      </a:r>
                      <a:r>
                        <a:rPr lang="en-US" altLang="zh-CN" sz="2200" dirty="0">
                          <a:latin typeface="Arial" panose="020B0604020202020204" pitchFamily="34" charset="0"/>
                          <a:ea typeface="宋体" panose="02010600030101010101" pitchFamily="2" charset="-122"/>
                        </a:rPr>
                        <a:t>× 32-bit</a:t>
                      </a:r>
                      <a:endParaRPr lang="en-AU" altLang="zh-CN" sz="22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r>
              <a:tr h="581025">
                <a:tc>
                  <a:txBody>
                    <a:bodyPr/>
                    <a:lstStyle/>
                    <a:p>
                      <a:pPr lvl="0" eaLnBrk="1" hangingPunct="1">
                        <a:spcBef>
                          <a:spcPct val="20000"/>
                        </a:spcBef>
                        <a:buClr>
                          <a:schemeClr val="folHlink"/>
                        </a:buClr>
                        <a:buSzPct val="60000"/>
                        <a:buFont typeface="Wingdings" panose="05000000000000000000" pitchFamily="2" charset="2"/>
                        <a:buNone/>
                      </a:pPr>
                      <a:r>
                        <a:rPr lang="en-AU" altLang="zh-CN" sz="2200" dirty="0">
                          <a:latin typeface="Arial" panose="020B0604020202020204" pitchFamily="34" charset="0"/>
                          <a:ea typeface="宋体" panose="02010600030101010101" pitchFamily="2" charset="-122"/>
                        </a:rPr>
                        <a:t>Input/output</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folHlink"/>
                        </a:buClr>
                        <a:buSzPct val="60000"/>
                        <a:buFont typeface="Wingdings" panose="05000000000000000000" pitchFamily="2" charset="2"/>
                        <a:buNone/>
                      </a:pPr>
                      <a:r>
                        <a:rPr lang="zh-CN" altLang="en-US" sz="2200" dirty="0">
                          <a:latin typeface="Arial" panose="020B0604020202020204" pitchFamily="34" charset="0"/>
                          <a:ea typeface="宋体" panose="02010600030101010101" pitchFamily="2" charset="-122"/>
                        </a:rPr>
                        <a:t>存储器映射</a:t>
                      </a:r>
                      <a:endParaRPr lang="en-AU" altLang="zh-CN" sz="22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folHlink"/>
                        </a:buClr>
                        <a:buSzPct val="60000"/>
                        <a:buFont typeface="Wingdings" panose="05000000000000000000" pitchFamily="2" charset="2"/>
                        <a:buNone/>
                      </a:pPr>
                      <a:r>
                        <a:rPr lang="zh-CN" altLang="en-US" sz="2200" dirty="0">
                          <a:latin typeface="Arial" panose="020B0604020202020204" pitchFamily="34" charset="0"/>
                          <a:ea typeface="宋体" panose="02010600030101010101" pitchFamily="2" charset="-122"/>
                        </a:rPr>
                        <a:t>存储器映射</a:t>
                      </a:r>
                      <a:endParaRPr lang="en-AU" altLang="zh-CN" sz="22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92</a:t>
            </a:fld>
            <a:endParaRPr lang="en-AU" altLang="zh-CN" sz="1400" b="1" dirty="0">
              <a:solidFill>
                <a:srgbClr val="000000"/>
              </a:solidFill>
              <a:ea typeface="宋体" panose="02010600030101010101" pitchFamily="2" charset="-122"/>
            </a:endParaRPr>
          </a:p>
        </p:txBody>
      </p:sp>
      <p:sp>
        <p:nvSpPr>
          <p:cNvPr id="164867" name="Rectangle 2"/>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**ARM</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中的比较和分支 </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69987" name="Rectangle 3"/>
          <p:cNvSpPr>
            <a:spLocks noGrp="1"/>
          </p:cNvSpPr>
          <p:nvPr>
            <p:ph idx="1"/>
          </p:nvPr>
        </p:nvSpPr>
        <p:spPr>
          <a:ln/>
        </p:spPr>
        <p:txBody>
          <a:bodyPr wrap="square" lIns="91440" tIns="45720" rIns="91440" bIns="45720" anchor="t"/>
          <a:lstStyle/>
          <a:p>
            <a:pPr eaLnBrk="1" hangingPunct="1"/>
            <a:r>
              <a:rPr lang="zh-CN" altLang="en-US" dirty="0">
                <a:ea typeface="宋体" panose="02010600030101010101" pitchFamily="2" charset="-122"/>
              </a:rPr>
              <a:t>使用条件码表示一个算术</a:t>
            </a:r>
            <a:r>
              <a:rPr lang="en-US" altLang="zh-CN" dirty="0">
                <a:ea typeface="宋体" panose="02010600030101010101" pitchFamily="2" charset="-122"/>
              </a:rPr>
              <a:t>/</a:t>
            </a:r>
            <a:r>
              <a:rPr lang="zh-CN" altLang="en-US" dirty="0">
                <a:ea typeface="宋体" panose="02010600030101010101" pitchFamily="2" charset="-122"/>
              </a:rPr>
              <a:t>逻辑指令的结果</a:t>
            </a:r>
            <a:endParaRPr lang="en-AU" altLang="zh-CN" dirty="0">
              <a:ea typeface="宋体" panose="02010600030101010101" pitchFamily="2" charset="-122"/>
            </a:endParaRPr>
          </a:p>
          <a:p>
            <a:pPr lvl="1" eaLnBrk="1" hangingPunct="1"/>
            <a:r>
              <a:rPr lang="en-AU" altLang="zh-CN" dirty="0">
                <a:ea typeface="宋体" panose="02010600030101010101" pitchFamily="2" charset="-122"/>
              </a:rPr>
              <a:t>Negative</a:t>
            </a:r>
            <a:r>
              <a:rPr lang="zh-CN" altLang="en-US" dirty="0">
                <a:ea typeface="宋体" panose="02010600030101010101" pitchFamily="2" charset="-122"/>
              </a:rPr>
              <a:t>（负）</a:t>
            </a:r>
            <a:r>
              <a:rPr lang="en-AU" altLang="zh-CN" dirty="0">
                <a:ea typeface="宋体" panose="02010600030101010101" pitchFamily="2" charset="-122"/>
              </a:rPr>
              <a:t>, zero</a:t>
            </a:r>
            <a:r>
              <a:rPr lang="zh-CN" altLang="en-US" dirty="0">
                <a:ea typeface="宋体" panose="02010600030101010101" pitchFamily="2" charset="-122"/>
              </a:rPr>
              <a:t>（零）</a:t>
            </a:r>
            <a:r>
              <a:rPr lang="en-AU" altLang="zh-CN" dirty="0">
                <a:ea typeface="宋体" panose="02010600030101010101" pitchFamily="2" charset="-122"/>
              </a:rPr>
              <a:t>, carry</a:t>
            </a:r>
            <a:r>
              <a:rPr lang="zh-CN" altLang="en-US" dirty="0">
                <a:ea typeface="宋体" panose="02010600030101010101" pitchFamily="2" charset="-122"/>
              </a:rPr>
              <a:t>（进位）</a:t>
            </a:r>
            <a:r>
              <a:rPr lang="en-AU" altLang="zh-CN" dirty="0">
                <a:ea typeface="宋体" panose="02010600030101010101" pitchFamily="2" charset="-122"/>
              </a:rPr>
              <a:t>, overflow</a:t>
            </a:r>
            <a:r>
              <a:rPr lang="zh-CN" altLang="en-US" dirty="0">
                <a:ea typeface="宋体" panose="02010600030101010101" pitchFamily="2" charset="-122"/>
              </a:rPr>
              <a:t>（溢出）</a:t>
            </a:r>
            <a:endParaRPr lang="en-AU" altLang="zh-CN" dirty="0">
              <a:ea typeface="宋体" panose="02010600030101010101" pitchFamily="2" charset="-122"/>
            </a:endParaRPr>
          </a:p>
          <a:p>
            <a:pPr lvl="1" eaLnBrk="1" hangingPunct="1"/>
            <a:r>
              <a:rPr lang="zh-CN" altLang="en-US" dirty="0">
                <a:ea typeface="宋体" panose="02010600030101010101" pitchFamily="2" charset="-122"/>
              </a:rPr>
              <a:t>比较指令，设置条件码不保留结果</a:t>
            </a:r>
            <a:endParaRPr lang="en-AU" altLang="zh-CN" dirty="0">
              <a:ea typeface="宋体" panose="02010600030101010101" pitchFamily="2" charset="-122"/>
            </a:endParaRPr>
          </a:p>
          <a:p>
            <a:pPr eaLnBrk="1" hangingPunct="1"/>
            <a:r>
              <a:rPr lang="zh-CN" altLang="en-US" dirty="0">
                <a:ea typeface="宋体" panose="02010600030101010101" pitchFamily="2" charset="-122"/>
              </a:rPr>
              <a:t>每条指令都有一个可选的执行条件</a:t>
            </a:r>
            <a:endParaRPr lang="en-AU" altLang="zh-CN" dirty="0">
              <a:ea typeface="宋体" panose="02010600030101010101" pitchFamily="2" charset="-122"/>
            </a:endParaRPr>
          </a:p>
          <a:p>
            <a:pPr lvl="1" eaLnBrk="1" hangingPunct="1"/>
            <a:r>
              <a:rPr lang="zh-CN" altLang="en-US" dirty="0">
                <a:ea typeface="宋体" panose="02010600030101010101" pitchFamily="2" charset="-122"/>
              </a:rPr>
              <a:t>指令字的高</a:t>
            </a:r>
            <a:r>
              <a:rPr lang="en-US" altLang="zh-CN" dirty="0">
                <a:ea typeface="宋体" panose="02010600030101010101" pitchFamily="2" charset="-122"/>
              </a:rPr>
              <a:t>4</a:t>
            </a:r>
            <a:r>
              <a:rPr lang="zh-CN" altLang="en-US" dirty="0">
                <a:ea typeface="宋体" panose="02010600030101010101" pitchFamily="2" charset="-122"/>
              </a:rPr>
              <a:t>位：条件值</a:t>
            </a:r>
            <a:endParaRPr lang="en-AU" altLang="zh-CN" dirty="0">
              <a:ea typeface="宋体" panose="02010600030101010101" pitchFamily="2" charset="-122"/>
            </a:endParaRPr>
          </a:p>
          <a:p>
            <a:pPr lvl="1" eaLnBrk="1" hangingPunct="1"/>
            <a:r>
              <a:rPr lang="zh-CN" altLang="en-US" dirty="0">
                <a:ea typeface="宋体" panose="02010600030101010101" pitchFamily="2" charset="-122"/>
              </a:rPr>
              <a:t>可以取代仅为了跳过一条指令的分支指令</a:t>
            </a:r>
            <a:endParaRPr lang="en-AU"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Footer Placeholder 2"/>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93</a:t>
            </a:fld>
            <a:endParaRPr lang="en-AU" altLang="zh-CN" sz="1400" b="1" dirty="0">
              <a:solidFill>
                <a:srgbClr val="000000"/>
              </a:solidFill>
              <a:ea typeface="宋体" panose="02010600030101010101" pitchFamily="2" charset="-122"/>
            </a:endParaRPr>
          </a:p>
        </p:txBody>
      </p:sp>
      <p:sp>
        <p:nvSpPr>
          <p:cNvPr id="166915" name="Rectangle 2"/>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指令编码</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pic>
        <p:nvPicPr>
          <p:cNvPr id="172035" name="Picture 4" descr="f02-34-P374493"/>
          <p:cNvPicPr>
            <a:picLocks noChangeAspect="1"/>
          </p:cNvPicPr>
          <p:nvPr/>
        </p:nvPicPr>
        <p:blipFill>
          <a:blip r:embed="rId3"/>
          <a:stretch>
            <a:fillRect/>
          </a:stretch>
        </p:blipFill>
        <p:spPr>
          <a:xfrm>
            <a:off x="1187450" y="1412875"/>
            <a:ext cx="5453063" cy="4583113"/>
          </a:xfrm>
          <a:prstGeom prst="rect">
            <a:avLst/>
          </a:prstGeom>
          <a:noFill/>
          <a:ln w="9525">
            <a:noFill/>
          </a:ln>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94</a:t>
            </a:fld>
            <a:endParaRPr lang="en-AU" altLang="zh-CN" sz="1400" b="1" dirty="0">
              <a:solidFill>
                <a:srgbClr val="000000"/>
              </a:solidFill>
              <a:ea typeface="宋体" panose="02010600030101010101" pitchFamily="2" charset="-122"/>
            </a:endParaRPr>
          </a:p>
        </p:txBody>
      </p:sp>
      <p:sp>
        <p:nvSpPr>
          <p:cNvPr id="168963" name="Rectangle 2"/>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**The Intel x86 ISA</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指令集</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74083" name="Rectangle 3"/>
          <p:cNvSpPr>
            <a:spLocks noGrp="1"/>
          </p:cNvSpPr>
          <p:nvPr>
            <p:ph idx="1"/>
          </p:nvPr>
        </p:nvSpPr>
        <p:spPr>
          <a:ln/>
        </p:spPr>
        <p:txBody>
          <a:bodyPr wrap="square" lIns="91440" tIns="45720" rIns="91440" bIns="45720" anchor="t"/>
          <a:lstStyle/>
          <a:p>
            <a:pPr eaLnBrk="1" hangingPunct="1"/>
            <a:r>
              <a:rPr lang="zh-CN" altLang="en-US" sz="2800" dirty="0">
                <a:ea typeface="宋体" panose="02010600030101010101" pitchFamily="2" charset="-122"/>
              </a:rPr>
              <a:t>向前兼容的演变过程</a:t>
            </a:r>
            <a:endParaRPr lang="en-US" altLang="zh-CN" sz="2800" dirty="0">
              <a:ea typeface="宋体" panose="02010600030101010101" pitchFamily="2" charset="-122"/>
            </a:endParaRPr>
          </a:p>
          <a:p>
            <a:pPr lvl="1" eaLnBrk="1" hangingPunct="1"/>
            <a:r>
              <a:rPr lang="en-US" altLang="zh-CN" sz="2400" dirty="0">
                <a:ea typeface="宋体" panose="02010600030101010101" pitchFamily="2" charset="-122"/>
              </a:rPr>
              <a:t>8080 (1974): 8-bit microprocessor</a:t>
            </a:r>
          </a:p>
          <a:p>
            <a:pPr lvl="2" eaLnBrk="1" hangingPunct="1"/>
            <a:r>
              <a:rPr lang="zh-CN" altLang="en-US" sz="2000" dirty="0">
                <a:ea typeface="宋体" panose="02010600030101010101" pitchFamily="2" charset="-122"/>
              </a:rPr>
              <a:t>累加器</a:t>
            </a:r>
            <a:r>
              <a:rPr lang="en-US" altLang="zh-CN" sz="2000" dirty="0">
                <a:ea typeface="宋体" panose="02010600030101010101" pitchFamily="2" charset="-122"/>
              </a:rPr>
              <a:t>, </a:t>
            </a:r>
            <a:r>
              <a:rPr lang="zh-CN" altLang="en-US" sz="2000" dirty="0">
                <a:ea typeface="宋体" panose="02010600030101010101" pitchFamily="2" charset="-122"/>
              </a:rPr>
              <a:t>加了</a:t>
            </a:r>
            <a:r>
              <a:rPr lang="en-US" altLang="zh-CN" sz="2000" dirty="0">
                <a:ea typeface="宋体" panose="02010600030101010101" pitchFamily="2" charset="-122"/>
              </a:rPr>
              <a:t>3</a:t>
            </a:r>
            <a:r>
              <a:rPr lang="zh-CN" altLang="en-US" sz="2000" dirty="0">
                <a:ea typeface="宋体" panose="02010600030101010101" pitchFamily="2" charset="-122"/>
              </a:rPr>
              <a:t>个寄存器组对</a:t>
            </a:r>
            <a:endParaRPr lang="en-US" altLang="zh-CN" sz="2000" dirty="0">
              <a:ea typeface="宋体" panose="02010600030101010101" pitchFamily="2" charset="-122"/>
            </a:endParaRPr>
          </a:p>
          <a:p>
            <a:pPr lvl="1" eaLnBrk="1" hangingPunct="1"/>
            <a:r>
              <a:rPr lang="en-US" altLang="zh-CN" sz="2400" dirty="0">
                <a:ea typeface="宋体" panose="02010600030101010101" pitchFamily="2" charset="-122"/>
              </a:rPr>
              <a:t>8086 (1978): 16-bit extension to 8080</a:t>
            </a:r>
          </a:p>
          <a:p>
            <a:pPr lvl="2" eaLnBrk="1" hangingPunct="1"/>
            <a:r>
              <a:rPr lang="zh-CN" altLang="en-US" sz="2000" dirty="0">
                <a:ea typeface="宋体" panose="02010600030101010101" pitchFamily="2" charset="-122"/>
              </a:rPr>
              <a:t>复杂指令集</a:t>
            </a:r>
            <a:r>
              <a:rPr lang="en-US" altLang="zh-CN" sz="2000" dirty="0">
                <a:ea typeface="宋体" panose="02010600030101010101" pitchFamily="2" charset="-122"/>
              </a:rPr>
              <a:t>(CISC)</a:t>
            </a:r>
          </a:p>
          <a:p>
            <a:pPr lvl="1" eaLnBrk="1" hangingPunct="1"/>
            <a:r>
              <a:rPr lang="en-US" altLang="zh-CN" sz="2400" dirty="0">
                <a:ea typeface="宋体" panose="02010600030101010101" pitchFamily="2" charset="-122"/>
              </a:rPr>
              <a:t>8087 (1980): </a:t>
            </a:r>
            <a:r>
              <a:rPr lang="zh-CN" altLang="en-US" sz="2400" dirty="0">
                <a:ea typeface="宋体" panose="02010600030101010101" pitchFamily="2" charset="-122"/>
              </a:rPr>
              <a:t>浮点协同处理器</a:t>
            </a:r>
            <a:endParaRPr lang="en-US" altLang="zh-CN" sz="2400" dirty="0">
              <a:ea typeface="宋体" panose="02010600030101010101" pitchFamily="2" charset="-122"/>
            </a:endParaRPr>
          </a:p>
          <a:p>
            <a:pPr lvl="2" eaLnBrk="1" hangingPunct="1"/>
            <a:r>
              <a:rPr lang="zh-CN" altLang="en-US" sz="2000" dirty="0">
                <a:ea typeface="宋体" panose="02010600030101010101" pitchFamily="2" charset="-122"/>
              </a:rPr>
              <a:t>添加了浮点指令寄存器堆栈</a:t>
            </a:r>
            <a:endParaRPr lang="en-US" altLang="zh-CN" sz="2000" dirty="0">
              <a:ea typeface="宋体" panose="02010600030101010101" pitchFamily="2" charset="-122"/>
            </a:endParaRPr>
          </a:p>
          <a:p>
            <a:pPr lvl="1" eaLnBrk="1" hangingPunct="1"/>
            <a:r>
              <a:rPr lang="en-US" altLang="zh-CN" sz="2400" dirty="0">
                <a:ea typeface="宋体" panose="02010600030101010101" pitchFamily="2" charset="-122"/>
              </a:rPr>
              <a:t>80286 (1982): 24-bit addresses, MMU</a:t>
            </a:r>
          </a:p>
          <a:p>
            <a:pPr lvl="2" eaLnBrk="1" hangingPunct="1"/>
            <a:r>
              <a:rPr lang="zh-CN" altLang="en-US" sz="2000" dirty="0">
                <a:ea typeface="宋体" panose="02010600030101010101" pitchFamily="2" charset="-122"/>
              </a:rPr>
              <a:t>基于段的内存映射和保护</a:t>
            </a:r>
            <a:endParaRPr lang="en-US" altLang="zh-CN" sz="2000" dirty="0">
              <a:ea typeface="宋体" panose="02010600030101010101" pitchFamily="2" charset="-122"/>
            </a:endParaRPr>
          </a:p>
          <a:p>
            <a:pPr lvl="1" eaLnBrk="1" hangingPunct="1"/>
            <a:r>
              <a:rPr lang="en-US" altLang="zh-CN" sz="2400" dirty="0">
                <a:ea typeface="宋体" panose="02010600030101010101" pitchFamily="2" charset="-122"/>
              </a:rPr>
              <a:t>80386 (1985): 32-bit extension (now IA-32)</a:t>
            </a:r>
          </a:p>
          <a:p>
            <a:pPr lvl="2" eaLnBrk="1" hangingPunct="1"/>
            <a:r>
              <a:rPr lang="zh-CN" altLang="en-US" sz="2000" dirty="0">
                <a:ea typeface="宋体" panose="02010600030101010101" pitchFamily="2" charset="-122"/>
              </a:rPr>
              <a:t>新的寻址方式和额外的操作</a:t>
            </a:r>
            <a:endParaRPr lang="en-US" altLang="zh-CN" sz="2000" dirty="0">
              <a:ea typeface="宋体" panose="02010600030101010101" pitchFamily="2" charset="-122"/>
            </a:endParaRPr>
          </a:p>
          <a:p>
            <a:pPr lvl="2" eaLnBrk="1" hangingPunct="1"/>
            <a:r>
              <a:rPr lang="zh-CN" altLang="en-US" sz="2000" dirty="0">
                <a:ea typeface="宋体" panose="02010600030101010101" pitchFamily="2" charset="-122"/>
              </a:rPr>
              <a:t>增加了对页的支持并提供了段寻址</a:t>
            </a:r>
            <a:endParaRPr lang="en-AU" altLang="zh-CN" sz="2000" dirty="0">
              <a:ea typeface="宋体" panose="02010600030101010101" pitchFamily="2" charset="-122"/>
            </a:endParaRPr>
          </a:p>
        </p:txBody>
      </p:sp>
      <p:sp>
        <p:nvSpPr>
          <p:cNvPr id="174084" name="Text Box 4"/>
          <p:cNvSpPr txBox="1"/>
          <p:nvPr/>
        </p:nvSpPr>
        <p:spPr>
          <a:xfrm rot="5400000">
            <a:off x="7183438" y="1589088"/>
            <a:ext cx="35496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rgbClr val="ECEAAC"/>
                </a:solidFill>
                <a:latin typeface="Arial" panose="020B0604020202020204" pitchFamily="34" charset="0"/>
                <a:ea typeface="宋体" panose="02010600030101010101" pitchFamily="2" charset="-122"/>
              </a:rPr>
              <a:t>§2.17 Real Stuff: x86 Instructions</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95</a:t>
            </a:fld>
            <a:endParaRPr lang="en-AU" altLang="zh-CN" sz="1400" b="1" dirty="0">
              <a:solidFill>
                <a:srgbClr val="000000"/>
              </a:solidFill>
              <a:ea typeface="宋体" panose="02010600030101010101" pitchFamily="2" charset="-122"/>
            </a:endParaRPr>
          </a:p>
        </p:txBody>
      </p:sp>
      <p:sp>
        <p:nvSpPr>
          <p:cNvPr id="171011" name="Rectangle 2"/>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**The Intel x86 ISA</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76131" name="Rectangle 3"/>
          <p:cNvSpPr>
            <a:spLocks noGrp="1"/>
          </p:cNvSpPr>
          <p:nvPr>
            <p:ph idx="1"/>
          </p:nvPr>
        </p:nvSpPr>
        <p:spPr>
          <a:ln/>
        </p:spPr>
        <p:txBody>
          <a:bodyPr wrap="square" lIns="91440" tIns="45720" rIns="91440" bIns="45720" anchor="t"/>
          <a:lstStyle/>
          <a:p>
            <a:pPr eaLnBrk="1" hangingPunct="1">
              <a:lnSpc>
                <a:spcPct val="80000"/>
              </a:lnSpc>
            </a:pPr>
            <a:r>
              <a:rPr lang="zh-CN" altLang="en-US" sz="2800" dirty="0">
                <a:ea typeface="宋体" panose="02010600030101010101" pitchFamily="2" charset="-122"/>
              </a:rPr>
              <a:t>进一步发展</a:t>
            </a:r>
            <a:endParaRPr lang="en-US" altLang="zh-CN" sz="2800" dirty="0">
              <a:ea typeface="宋体" panose="02010600030101010101" pitchFamily="2" charset="-122"/>
            </a:endParaRPr>
          </a:p>
          <a:p>
            <a:pPr lvl="1" eaLnBrk="1" hangingPunct="1">
              <a:lnSpc>
                <a:spcPct val="80000"/>
              </a:lnSpc>
            </a:pPr>
            <a:r>
              <a:rPr lang="en-US" altLang="zh-CN" sz="2400" dirty="0">
                <a:ea typeface="宋体" panose="02010600030101010101" pitchFamily="2" charset="-122"/>
              </a:rPr>
              <a:t>i486 (1989): pipelined</a:t>
            </a:r>
            <a:r>
              <a:rPr lang="zh-CN" altLang="en-US" sz="2400" dirty="0">
                <a:ea typeface="宋体" panose="02010600030101010101" pitchFamily="2" charset="-122"/>
              </a:rPr>
              <a:t>（流水线）</a:t>
            </a:r>
            <a:r>
              <a:rPr lang="en-US" altLang="zh-CN" sz="2400" dirty="0">
                <a:ea typeface="宋体" panose="02010600030101010101" pitchFamily="2" charset="-122"/>
              </a:rPr>
              <a:t>, on-chip caches</a:t>
            </a:r>
            <a:r>
              <a:rPr lang="zh-CN" altLang="en-US" sz="2400" dirty="0">
                <a:ea typeface="宋体" panose="02010600030101010101" pitchFamily="2" charset="-122"/>
              </a:rPr>
              <a:t>（芯片缓冲）</a:t>
            </a:r>
            <a:r>
              <a:rPr lang="en-US" altLang="zh-CN" sz="2400" dirty="0">
                <a:ea typeface="宋体" panose="02010600030101010101" pitchFamily="2" charset="-122"/>
              </a:rPr>
              <a:t> and FPU</a:t>
            </a:r>
          </a:p>
          <a:p>
            <a:pPr lvl="2" eaLnBrk="1" hangingPunct="1">
              <a:lnSpc>
                <a:spcPct val="80000"/>
              </a:lnSpc>
            </a:pPr>
            <a:r>
              <a:rPr lang="zh-CN" altLang="en-US" sz="2000" dirty="0">
                <a:ea typeface="宋体" panose="02010600030101010101" pitchFamily="2" charset="-122"/>
              </a:rPr>
              <a:t>兼容其它品牌</a:t>
            </a:r>
            <a:r>
              <a:rPr lang="en-US" altLang="zh-CN" sz="2000" dirty="0">
                <a:ea typeface="宋体" panose="02010600030101010101" pitchFamily="2" charset="-122"/>
              </a:rPr>
              <a:t>: AMD, Cyrix, …</a:t>
            </a:r>
          </a:p>
          <a:p>
            <a:pPr lvl="1" eaLnBrk="1" hangingPunct="1">
              <a:lnSpc>
                <a:spcPct val="80000"/>
              </a:lnSpc>
            </a:pPr>
            <a:r>
              <a:rPr lang="en-US" altLang="zh-CN" sz="2400" dirty="0">
                <a:ea typeface="宋体" panose="02010600030101010101" pitchFamily="2" charset="-122"/>
              </a:rPr>
              <a:t>Pentium (1993): superscalar, 64-bit datapath</a:t>
            </a:r>
          </a:p>
          <a:p>
            <a:pPr lvl="2" eaLnBrk="1" hangingPunct="1">
              <a:lnSpc>
                <a:spcPct val="80000"/>
              </a:lnSpc>
            </a:pPr>
            <a:r>
              <a:rPr lang="en-US" altLang="zh-CN" sz="2000" dirty="0">
                <a:ea typeface="宋体" panose="02010600030101010101" pitchFamily="2" charset="-122"/>
              </a:rPr>
              <a:t>Later versions added MMX (Multi-Media eXtension) instructions</a:t>
            </a:r>
          </a:p>
          <a:p>
            <a:pPr lvl="2" eaLnBrk="1" hangingPunct="1">
              <a:lnSpc>
                <a:spcPct val="80000"/>
              </a:lnSpc>
            </a:pPr>
            <a:r>
              <a:rPr lang="en-US" altLang="zh-CN" sz="2000" dirty="0">
                <a:ea typeface="宋体" panose="02010600030101010101" pitchFamily="2" charset="-122"/>
              </a:rPr>
              <a:t>The infamous FDIV bug </a:t>
            </a:r>
            <a:r>
              <a:rPr lang="zh-CN" altLang="en-US" sz="2000" dirty="0">
                <a:ea typeface="宋体" panose="02010600030101010101" pitchFamily="2" charset="-122"/>
              </a:rPr>
              <a:t>臭名昭著的浮点除法错误</a:t>
            </a:r>
            <a:endParaRPr lang="en-US" altLang="zh-CN" sz="2000" dirty="0">
              <a:ea typeface="宋体" panose="02010600030101010101" pitchFamily="2" charset="-122"/>
            </a:endParaRPr>
          </a:p>
          <a:p>
            <a:pPr lvl="1" eaLnBrk="1" hangingPunct="1">
              <a:lnSpc>
                <a:spcPct val="80000"/>
              </a:lnSpc>
            </a:pPr>
            <a:r>
              <a:rPr lang="en-US" altLang="zh-CN" sz="2400" dirty="0">
                <a:ea typeface="宋体" panose="02010600030101010101" pitchFamily="2" charset="-122"/>
              </a:rPr>
              <a:t>Pentium Pro (1995), Pentium II (1997)</a:t>
            </a:r>
          </a:p>
          <a:p>
            <a:pPr lvl="2" eaLnBrk="1" hangingPunct="1">
              <a:lnSpc>
                <a:spcPct val="80000"/>
              </a:lnSpc>
            </a:pPr>
            <a:r>
              <a:rPr lang="en-US" altLang="zh-CN" sz="2000" dirty="0">
                <a:ea typeface="宋体" panose="02010600030101010101" pitchFamily="2" charset="-122"/>
              </a:rPr>
              <a:t>New microarchitecture (see Colwell, </a:t>
            </a:r>
            <a:r>
              <a:rPr lang="en-US" altLang="zh-CN" sz="2000" i="1" dirty="0">
                <a:ea typeface="宋体" panose="02010600030101010101" pitchFamily="2" charset="-122"/>
              </a:rPr>
              <a:t>The Pentium Chronicles</a:t>
            </a:r>
            <a:r>
              <a:rPr lang="en-US" altLang="zh-CN" sz="2000" dirty="0">
                <a:ea typeface="宋体" panose="02010600030101010101" pitchFamily="2" charset="-122"/>
              </a:rPr>
              <a:t>)</a:t>
            </a:r>
          </a:p>
          <a:p>
            <a:pPr lvl="1" eaLnBrk="1" hangingPunct="1">
              <a:lnSpc>
                <a:spcPct val="80000"/>
              </a:lnSpc>
            </a:pPr>
            <a:r>
              <a:rPr lang="en-US" altLang="zh-CN" sz="2400" dirty="0">
                <a:ea typeface="宋体" panose="02010600030101010101" pitchFamily="2" charset="-122"/>
              </a:rPr>
              <a:t>Pentium III (1999)</a:t>
            </a:r>
          </a:p>
          <a:p>
            <a:pPr lvl="2" eaLnBrk="1" hangingPunct="1">
              <a:lnSpc>
                <a:spcPct val="80000"/>
              </a:lnSpc>
            </a:pPr>
            <a:r>
              <a:rPr lang="en-US" altLang="zh-CN" sz="2000" dirty="0">
                <a:ea typeface="宋体" panose="02010600030101010101" pitchFamily="2" charset="-122"/>
              </a:rPr>
              <a:t>Added SSE (Streaming SIMD Extensions) and associated registers </a:t>
            </a:r>
            <a:r>
              <a:rPr lang="zh-CN" altLang="en-US" sz="2000" dirty="0">
                <a:ea typeface="宋体" panose="02010600030101010101" pitchFamily="2" charset="-122"/>
              </a:rPr>
              <a:t>关联寄存器</a:t>
            </a:r>
            <a:endParaRPr lang="en-US" altLang="zh-CN" sz="2000" dirty="0">
              <a:ea typeface="宋体" panose="02010600030101010101" pitchFamily="2" charset="-122"/>
            </a:endParaRPr>
          </a:p>
          <a:p>
            <a:pPr lvl="1" eaLnBrk="1" hangingPunct="1">
              <a:lnSpc>
                <a:spcPct val="80000"/>
              </a:lnSpc>
            </a:pPr>
            <a:r>
              <a:rPr lang="en-US" altLang="zh-CN" sz="2400" dirty="0">
                <a:ea typeface="宋体" panose="02010600030101010101" pitchFamily="2" charset="-122"/>
              </a:rPr>
              <a:t>Pentium 4 (2001)</a:t>
            </a:r>
          </a:p>
          <a:p>
            <a:pPr lvl="2" eaLnBrk="1" hangingPunct="1">
              <a:lnSpc>
                <a:spcPct val="80000"/>
              </a:lnSpc>
            </a:pPr>
            <a:r>
              <a:rPr lang="en-US" altLang="zh-CN" sz="2000" dirty="0">
                <a:ea typeface="宋体" panose="02010600030101010101" pitchFamily="2" charset="-122"/>
              </a:rPr>
              <a:t>New microarchitecture </a:t>
            </a:r>
            <a:r>
              <a:rPr lang="zh-CN" altLang="en-US" sz="2000" dirty="0">
                <a:ea typeface="宋体" panose="02010600030101010101" pitchFamily="2" charset="-122"/>
              </a:rPr>
              <a:t>新微架构</a:t>
            </a:r>
            <a:endParaRPr lang="en-US" altLang="zh-CN" sz="2000" dirty="0">
              <a:ea typeface="宋体" panose="02010600030101010101" pitchFamily="2" charset="-122"/>
            </a:endParaRPr>
          </a:p>
          <a:p>
            <a:pPr lvl="2" eaLnBrk="1" hangingPunct="1">
              <a:lnSpc>
                <a:spcPct val="80000"/>
              </a:lnSpc>
            </a:pPr>
            <a:r>
              <a:rPr lang="en-US" altLang="zh-CN" sz="2000" dirty="0">
                <a:ea typeface="宋体" panose="02010600030101010101" pitchFamily="2" charset="-122"/>
              </a:rPr>
              <a:t>Added SSE2 instructions</a:t>
            </a:r>
            <a:endParaRPr lang="en-AU" altLang="zh-CN" sz="2000" dirty="0">
              <a:ea typeface="宋体" panose="02010600030101010101" pitchFamily="2"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96</a:t>
            </a:fld>
            <a:endParaRPr lang="en-AU" altLang="zh-CN" sz="1400" b="1" dirty="0">
              <a:solidFill>
                <a:srgbClr val="000000"/>
              </a:solidFill>
              <a:ea typeface="宋体" panose="02010600030101010101" pitchFamily="2" charset="-122"/>
            </a:endParaRPr>
          </a:p>
        </p:txBody>
      </p:sp>
      <p:sp>
        <p:nvSpPr>
          <p:cNvPr id="173059" name="Rectangle 2"/>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**The Intel x86 ISA</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78179" name="Rectangle 3"/>
          <p:cNvSpPr>
            <a:spLocks noGrp="1"/>
          </p:cNvSpPr>
          <p:nvPr>
            <p:ph idx="1"/>
          </p:nvPr>
        </p:nvSpPr>
        <p:spPr>
          <a:ln/>
        </p:spPr>
        <p:txBody>
          <a:bodyPr wrap="square" lIns="91440" tIns="45720" rIns="91440" bIns="45720" anchor="t"/>
          <a:lstStyle/>
          <a:p>
            <a:pPr eaLnBrk="1" hangingPunct="1">
              <a:lnSpc>
                <a:spcPct val="80000"/>
              </a:lnSpc>
            </a:pPr>
            <a:r>
              <a:rPr lang="zh-CN" altLang="en-US" sz="2800" dirty="0">
                <a:ea typeface="宋体" panose="02010600030101010101" pitchFamily="2" charset="-122"/>
              </a:rPr>
              <a:t>更多</a:t>
            </a:r>
            <a:endParaRPr lang="en-US" altLang="zh-CN" sz="2800" dirty="0">
              <a:ea typeface="宋体" panose="02010600030101010101" pitchFamily="2" charset="-122"/>
            </a:endParaRPr>
          </a:p>
          <a:p>
            <a:pPr lvl="1" eaLnBrk="1" hangingPunct="1">
              <a:lnSpc>
                <a:spcPct val="80000"/>
              </a:lnSpc>
            </a:pPr>
            <a:r>
              <a:rPr lang="en-US" altLang="zh-CN" sz="2400" dirty="0">
                <a:solidFill>
                  <a:schemeClr val="hlink"/>
                </a:solidFill>
                <a:ea typeface="宋体" panose="02010600030101010101" pitchFamily="2" charset="-122"/>
              </a:rPr>
              <a:t>AMD64 (2003): </a:t>
            </a:r>
            <a:r>
              <a:rPr lang="zh-CN" altLang="en-US" sz="2400" dirty="0">
                <a:solidFill>
                  <a:schemeClr val="hlink"/>
                </a:solidFill>
                <a:ea typeface="宋体" panose="02010600030101010101" pitchFamily="2" charset="-122"/>
              </a:rPr>
              <a:t>把体系结构扩展到</a:t>
            </a:r>
            <a:r>
              <a:rPr lang="en-US" altLang="zh-CN" sz="2400" dirty="0">
                <a:solidFill>
                  <a:schemeClr val="hlink"/>
                </a:solidFill>
                <a:ea typeface="宋体" panose="02010600030101010101" pitchFamily="2" charset="-122"/>
              </a:rPr>
              <a:t>64</a:t>
            </a:r>
            <a:r>
              <a:rPr lang="zh-CN" altLang="en-US" sz="2400" dirty="0">
                <a:solidFill>
                  <a:schemeClr val="hlink"/>
                </a:solidFill>
                <a:ea typeface="宋体" panose="02010600030101010101" pitchFamily="2" charset="-122"/>
              </a:rPr>
              <a:t>位</a:t>
            </a:r>
            <a:endParaRPr lang="en-US" altLang="zh-CN" sz="2400" dirty="0">
              <a:solidFill>
                <a:schemeClr val="hlink"/>
              </a:solidFill>
              <a:ea typeface="宋体" panose="02010600030101010101" pitchFamily="2" charset="-122"/>
            </a:endParaRPr>
          </a:p>
          <a:p>
            <a:pPr lvl="1" eaLnBrk="1" hangingPunct="1">
              <a:lnSpc>
                <a:spcPct val="80000"/>
              </a:lnSpc>
            </a:pPr>
            <a:r>
              <a:rPr lang="en-US" altLang="zh-CN" sz="2400" dirty="0">
                <a:ea typeface="宋体" panose="02010600030101010101" pitchFamily="2" charset="-122"/>
              </a:rPr>
              <a:t>EM64T – </a:t>
            </a:r>
            <a:r>
              <a:rPr lang="zh-CN" altLang="en-US" sz="2400" dirty="0">
                <a:ea typeface="宋体" panose="02010600030101010101" pitchFamily="2" charset="-122"/>
              </a:rPr>
              <a:t>扩展内存地址到</a:t>
            </a:r>
            <a:r>
              <a:rPr lang="en-US" altLang="zh-CN" sz="2400" dirty="0">
                <a:ea typeface="宋体" panose="02010600030101010101" pitchFamily="2" charset="-122"/>
              </a:rPr>
              <a:t>64</a:t>
            </a:r>
            <a:r>
              <a:rPr lang="zh-CN" altLang="en-US" sz="2400" dirty="0">
                <a:ea typeface="宋体" panose="02010600030101010101" pitchFamily="2" charset="-122"/>
              </a:rPr>
              <a:t>位</a:t>
            </a:r>
            <a:r>
              <a:rPr lang="en-US" altLang="zh-CN" sz="2400" dirty="0">
                <a:ea typeface="宋体" panose="02010600030101010101" pitchFamily="2" charset="-122"/>
              </a:rPr>
              <a:t>(2004)</a:t>
            </a:r>
          </a:p>
          <a:p>
            <a:pPr lvl="2" eaLnBrk="1" hangingPunct="1">
              <a:lnSpc>
                <a:spcPct val="80000"/>
              </a:lnSpc>
            </a:pPr>
            <a:r>
              <a:rPr lang="en-US" altLang="zh-CN" sz="2000" dirty="0">
                <a:ea typeface="宋体" panose="02010600030101010101" pitchFamily="2" charset="-122"/>
              </a:rPr>
              <a:t>AMD64 adopted by Intel (with refinements)</a:t>
            </a:r>
          </a:p>
          <a:p>
            <a:pPr lvl="2" eaLnBrk="1" hangingPunct="1">
              <a:lnSpc>
                <a:spcPct val="80000"/>
              </a:lnSpc>
            </a:pPr>
            <a:r>
              <a:rPr lang="zh-CN" altLang="en-US" sz="2000" dirty="0">
                <a:ea typeface="宋体" panose="02010600030101010101" pitchFamily="2" charset="-122"/>
              </a:rPr>
              <a:t>增加了</a:t>
            </a:r>
            <a:r>
              <a:rPr lang="en-US" altLang="zh-CN" sz="2000" dirty="0">
                <a:ea typeface="宋体" panose="02010600030101010101" pitchFamily="2" charset="-122"/>
              </a:rPr>
              <a:t> SSE3 </a:t>
            </a:r>
            <a:r>
              <a:rPr lang="zh-CN" altLang="en-US" sz="2000" dirty="0">
                <a:ea typeface="宋体" panose="02010600030101010101" pitchFamily="2" charset="-122"/>
              </a:rPr>
              <a:t>指令</a:t>
            </a:r>
            <a:endParaRPr lang="en-US" altLang="zh-CN" sz="2000" dirty="0">
              <a:ea typeface="宋体" panose="02010600030101010101" pitchFamily="2" charset="-122"/>
            </a:endParaRPr>
          </a:p>
          <a:p>
            <a:pPr lvl="1" eaLnBrk="1" hangingPunct="1">
              <a:lnSpc>
                <a:spcPct val="80000"/>
              </a:lnSpc>
            </a:pPr>
            <a:r>
              <a:rPr lang="en-US" altLang="zh-CN" sz="2400" dirty="0">
                <a:ea typeface="宋体" panose="02010600030101010101" pitchFamily="2" charset="-122"/>
              </a:rPr>
              <a:t>Intel Core (2006)</a:t>
            </a:r>
          </a:p>
          <a:p>
            <a:pPr lvl="2" eaLnBrk="1" hangingPunct="1">
              <a:lnSpc>
                <a:spcPct val="80000"/>
              </a:lnSpc>
            </a:pPr>
            <a:r>
              <a:rPr lang="zh-CN" altLang="en-US" sz="2000" dirty="0">
                <a:ea typeface="宋体" panose="02010600030101010101" pitchFamily="2" charset="-122"/>
              </a:rPr>
              <a:t>增加了</a:t>
            </a:r>
            <a:r>
              <a:rPr lang="en-US" altLang="zh-CN" sz="2000" dirty="0">
                <a:ea typeface="宋体" panose="02010600030101010101" pitchFamily="2" charset="-122"/>
              </a:rPr>
              <a:t>SSE4 </a:t>
            </a:r>
            <a:r>
              <a:rPr lang="zh-CN" altLang="en-US" sz="2000" dirty="0">
                <a:ea typeface="宋体" panose="02010600030101010101" pitchFamily="2" charset="-122"/>
              </a:rPr>
              <a:t>指令</a:t>
            </a:r>
            <a:r>
              <a:rPr lang="en-US" altLang="zh-CN" sz="2000" dirty="0">
                <a:ea typeface="宋体" panose="02010600030101010101" pitchFamily="2" charset="-122"/>
              </a:rPr>
              <a:t>, </a:t>
            </a:r>
            <a:r>
              <a:rPr lang="zh-CN" altLang="en-US" sz="2000" dirty="0">
                <a:ea typeface="宋体" panose="02010600030101010101" pitchFamily="2" charset="-122"/>
              </a:rPr>
              <a:t>支持虚拟机</a:t>
            </a:r>
            <a:endParaRPr lang="en-US" altLang="zh-CN" sz="2000" dirty="0">
              <a:ea typeface="宋体" panose="02010600030101010101" pitchFamily="2" charset="-122"/>
            </a:endParaRPr>
          </a:p>
          <a:p>
            <a:pPr lvl="1" eaLnBrk="1" hangingPunct="1">
              <a:lnSpc>
                <a:spcPct val="80000"/>
              </a:lnSpc>
            </a:pPr>
            <a:r>
              <a:rPr lang="en-US" altLang="zh-CN" sz="2400" dirty="0">
                <a:solidFill>
                  <a:schemeClr val="hlink"/>
                </a:solidFill>
                <a:ea typeface="宋体" panose="02010600030101010101" pitchFamily="2" charset="-122"/>
              </a:rPr>
              <a:t>AMD64 (announced 2007): SSE5 instructions</a:t>
            </a:r>
          </a:p>
          <a:p>
            <a:pPr lvl="2" eaLnBrk="1" hangingPunct="1">
              <a:lnSpc>
                <a:spcPct val="80000"/>
              </a:lnSpc>
            </a:pPr>
            <a:r>
              <a:rPr lang="en-US" altLang="zh-CN" sz="2000" dirty="0">
                <a:solidFill>
                  <a:schemeClr val="hlink"/>
                </a:solidFill>
                <a:ea typeface="宋体" panose="02010600030101010101" pitchFamily="2" charset="-122"/>
              </a:rPr>
              <a:t>Intel declined to follow, instead…</a:t>
            </a:r>
          </a:p>
          <a:p>
            <a:pPr lvl="1" eaLnBrk="1" hangingPunct="1">
              <a:lnSpc>
                <a:spcPct val="80000"/>
              </a:lnSpc>
            </a:pPr>
            <a:r>
              <a:rPr lang="en-US" altLang="zh-CN" sz="2400" dirty="0">
                <a:ea typeface="宋体" panose="02010600030101010101" pitchFamily="2" charset="-122"/>
              </a:rPr>
              <a:t>Advanced Vector Extension (announced 2008)</a:t>
            </a:r>
          </a:p>
          <a:p>
            <a:pPr lvl="2" eaLnBrk="1" hangingPunct="1">
              <a:lnSpc>
                <a:spcPct val="80000"/>
              </a:lnSpc>
            </a:pPr>
            <a:r>
              <a:rPr lang="en-US" altLang="zh-CN" sz="2000" dirty="0">
                <a:ea typeface="宋体" panose="02010600030101010101" pitchFamily="2" charset="-122"/>
              </a:rPr>
              <a:t>Longer SSE registers, more instructions</a:t>
            </a:r>
          </a:p>
          <a:p>
            <a:pPr eaLnBrk="1" hangingPunct="1">
              <a:lnSpc>
                <a:spcPct val="80000"/>
              </a:lnSpc>
            </a:pPr>
            <a:r>
              <a:rPr lang="zh-CN" altLang="en-US" sz="2800" dirty="0">
                <a:ea typeface="宋体" panose="02010600030101010101" pitchFamily="2" charset="-122"/>
              </a:rPr>
              <a:t>如果</a:t>
            </a:r>
            <a:r>
              <a:rPr lang="en-US" altLang="zh-CN" sz="2800" dirty="0">
                <a:ea typeface="宋体" panose="02010600030101010101" pitchFamily="2" charset="-122"/>
              </a:rPr>
              <a:t>interl</a:t>
            </a:r>
            <a:r>
              <a:rPr lang="zh-CN" altLang="en-US" sz="2800" dirty="0">
                <a:ea typeface="宋体" panose="02010600030101010101" pitchFamily="2" charset="-122"/>
              </a:rPr>
              <a:t>不扩展兼容性，它的竞争者也会。</a:t>
            </a:r>
            <a:endParaRPr lang="en-US" altLang="zh-CN" sz="2800" dirty="0">
              <a:ea typeface="宋体" panose="02010600030101010101" pitchFamily="2" charset="-122"/>
            </a:endParaRPr>
          </a:p>
          <a:p>
            <a:pPr lvl="1" eaLnBrk="1" hangingPunct="1">
              <a:lnSpc>
                <a:spcPct val="80000"/>
              </a:lnSpc>
            </a:pPr>
            <a:r>
              <a:rPr lang="zh-CN" altLang="en-US" sz="2400" dirty="0">
                <a:ea typeface="宋体" panose="02010600030101010101" pitchFamily="2" charset="-122"/>
              </a:rPr>
              <a:t>技术上的优雅</a:t>
            </a:r>
            <a:r>
              <a:rPr lang="en-US" altLang="zh-CN" sz="2400" dirty="0">
                <a:ea typeface="宋体" panose="02010600030101010101" pitchFamily="2" charset="-122"/>
              </a:rPr>
              <a:t> ≠ </a:t>
            </a:r>
            <a:r>
              <a:rPr lang="zh-CN" altLang="en-US" sz="2400" dirty="0">
                <a:ea typeface="宋体" panose="02010600030101010101" pitchFamily="2" charset="-122"/>
              </a:rPr>
              <a:t>市场成功</a:t>
            </a:r>
            <a:endParaRPr lang="en-US" altLang="zh-CN" sz="2400" dirty="0">
              <a:ea typeface="宋体" panose="02010600030101010101"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Footer Placeholder 2"/>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97</a:t>
            </a:fld>
            <a:endParaRPr lang="en-AU" altLang="zh-CN" sz="1400" b="1" dirty="0">
              <a:solidFill>
                <a:srgbClr val="000000"/>
              </a:solidFill>
              <a:ea typeface="宋体" panose="02010600030101010101" pitchFamily="2" charset="-122"/>
            </a:endParaRPr>
          </a:p>
        </p:txBody>
      </p:sp>
      <p:sp>
        <p:nvSpPr>
          <p:cNvPr id="175107" name="Rectangle 2"/>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**Basic x86 </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寄存器</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pic>
        <p:nvPicPr>
          <p:cNvPr id="180227" name="Picture 5" descr="f02-36-P374493"/>
          <p:cNvPicPr>
            <a:picLocks noChangeAspect="1"/>
          </p:cNvPicPr>
          <p:nvPr/>
        </p:nvPicPr>
        <p:blipFill>
          <a:blip r:embed="rId3"/>
          <a:stretch>
            <a:fillRect/>
          </a:stretch>
        </p:blipFill>
        <p:spPr>
          <a:xfrm>
            <a:off x="2051050" y="1196975"/>
            <a:ext cx="5024438" cy="5070475"/>
          </a:xfrm>
          <a:prstGeom prst="rect">
            <a:avLst/>
          </a:prstGeom>
          <a:noFill/>
          <a:ln w="9525">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98</a:t>
            </a:fld>
            <a:endParaRPr lang="en-AU" altLang="zh-CN" sz="1400" b="1" dirty="0">
              <a:solidFill>
                <a:srgbClr val="000000"/>
              </a:solidFill>
              <a:ea typeface="宋体" panose="02010600030101010101" pitchFamily="2" charset="-122"/>
            </a:endParaRPr>
          </a:p>
        </p:txBody>
      </p:sp>
      <p:sp>
        <p:nvSpPr>
          <p:cNvPr id="177155" name="Rectangle 2"/>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**Basic x86 </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寻址方式</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82275" name="Rectangle 3"/>
          <p:cNvSpPr>
            <a:spLocks noGrp="1"/>
          </p:cNvSpPr>
          <p:nvPr>
            <p:ph idx="1"/>
          </p:nvPr>
        </p:nvSpPr>
        <p:spPr>
          <a:xfrm>
            <a:off x="684213" y="1125538"/>
            <a:ext cx="8270875" cy="647700"/>
          </a:xfrm>
          <a:ln/>
        </p:spPr>
        <p:txBody>
          <a:bodyPr wrap="square" lIns="91440" tIns="45720" rIns="91440" bIns="45720" anchor="t"/>
          <a:lstStyle/>
          <a:p>
            <a:pPr eaLnBrk="1" hangingPunct="1"/>
            <a:r>
              <a:rPr lang="zh-CN" altLang="en-US" sz="2800" dirty="0">
                <a:ea typeface="宋体" panose="02010600030101010101" pitchFamily="2" charset="-122"/>
              </a:rPr>
              <a:t>每条指令</a:t>
            </a:r>
            <a:r>
              <a:rPr lang="en-US" altLang="zh-CN" sz="2800" dirty="0">
                <a:ea typeface="宋体" panose="02010600030101010101" pitchFamily="2" charset="-122"/>
              </a:rPr>
              <a:t>2</a:t>
            </a:r>
            <a:r>
              <a:rPr lang="zh-CN" altLang="en-US" sz="2800" dirty="0">
                <a:ea typeface="宋体" panose="02010600030101010101" pitchFamily="2" charset="-122"/>
              </a:rPr>
              <a:t>个操作数</a:t>
            </a:r>
            <a:endParaRPr lang="en-AU" altLang="zh-CN" sz="2800" dirty="0">
              <a:ea typeface="宋体" panose="02010600030101010101" pitchFamily="2" charset="-122"/>
            </a:endParaRPr>
          </a:p>
        </p:txBody>
      </p:sp>
      <p:graphicFrame>
        <p:nvGraphicFramePr>
          <p:cNvPr id="471080" name="Group 40"/>
          <p:cNvGraphicFramePr>
            <a:graphicFrameLocks noGrp="1"/>
          </p:cNvGraphicFramePr>
          <p:nvPr/>
        </p:nvGraphicFramePr>
        <p:xfrm>
          <a:off x="1187450" y="1700213"/>
          <a:ext cx="6697663" cy="2194080"/>
        </p:xfrm>
        <a:graphic>
          <a:graphicData uri="http://schemas.openxmlformats.org/drawingml/2006/table">
            <a:tbl>
              <a:tblPr/>
              <a:tblGrid>
                <a:gridCol w="3349625"/>
                <a:gridCol w="3348038"/>
              </a:tblGrid>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sz="1800" b="0" i="0" u="none" strike="noStrike" cap="none" normalizeH="0" baseline="0" smtClean="0">
                          <a:ln>
                            <a:noFill/>
                          </a:ln>
                          <a:solidFill>
                            <a:schemeClr val="tx1"/>
                          </a:solidFill>
                          <a:effectLst/>
                          <a:latin typeface="Arial" panose="020B0604020202020204" pitchFamily="34" charset="0"/>
                        </a:rPr>
                        <a:t>Source/dest operand</a:t>
                      </a:r>
                    </a:p>
                  </a:txBody>
                  <a:tcPr marT="45680" marB="456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sz="1800" b="0" i="0" u="none" strike="noStrike" cap="none" normalizeH="0" baseline="0" smtClean="0">
                          <a:ln>
                            <a:noFill/>
                          </a:ln>
                          <a:solidFill>
                            <a:schemeClr val="tx1"/>
                          </a:solidFill>
                          <a:effectLst/>
                          <a:latin typeface="Arial" panose="020B0604020202020204" pitchFamily="34" charset="0"/>
                        </a:rPr>
                        <a:t>Second source operand</a:t>
                      </a:r>
                    </a:p>
                  </a:txBody>
                  <a:tcPr marT="45680" marB="456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sz="1800" b="0" i="0" u="none" strike="noStrike" cap="none" normalizeH="0" baseline="0" smtClean="0">
                          <a:ln>
                            <a:noFill/>
                          </a:ln>
                          <a:solidFill>
                            <a:schemeClr val="tx1"/>
                          </a:solidFill>
                          <a:effectLst/>
                          <a:latin typeface="Arial" panose="020B0604020202020204" pitchFamily="34" charset="0"/>
                        </a:rPr>
                        <a:t>Register</a:t>
                      </a:r>
                    </a:p>
                  </a:txBody>
                  <a:tcPr marT="45680" marB="456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sz="1800" b="0" i="0" u="none" strike="noStrike" cap="none" normalizeH="0" baseline="0" smtClean="0">
                          <a:ln>
                            <a:noFill/>
                          </a:ln>
                          <a:solidFill>
                            <a:schemeClr val="tx1"/>
                          </a:solidFill>
                          <a:effectLst/>
                          <a:latin typeface="Arial" panose="020B0604020202020204" pitchFamily="34" charset="0"/>
                        </a:rPr>
                        <a:t>Register</a:t>
                      </a:r>
                    </a:p>
                  </a:txBody>
                  <a:tcPr marT="45680" marB="456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sz="1800" b="0" i="0" u="none" strike="noStrike" cap="none" normalizeH="0" baseline="0" smtClean="0">
                          <a:ln>
                            <a:noFill/>
                          </a:ln>
                          <a:solidFill>
                            <a:schemeClr val="tx1"/>
                          </a:solidFill>
                          <a:effectLst/>
                          <a:latin typeface="Arial" panose="020B0604020202020204" pitchFamily="34" charset="0"/>
                        </a:rPr>
                        <a:t>Register</a:t>
                      </a:r>
                    </a:p>
                  </a:txBody>
                  <a:tcPr marT="45680" marB="456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sz="1800" b="0" i="0" u="none" strike="noStrike" cap="none" normalizeH="0" baseline="0" smtClean="0">
                          <a:ln>
                            <a:noFill/>
                          </a:ln>
                          <a:solidFill>
                            <a:schemeClr val="tx1"/>
                          </a:solidFill>
                          <a:effectLst/>
                          <a:latin typeface="Arial" panose="020B0604020202020204" pitchFamily="34" charset="0"/>
                        </a:rPr>
                        <a:t>Immediate</a:t>
                      </a:r>
                    </a:p>
                  </a:txBody>
                  <a:tcPr marT="45680" marB="456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sz="1800" b="0" i="0" u="none" strike="noStrike" cap="none" normalizeH="0" baseline="0" smtClean="0">
                          <a:ln>
                            <a:noFill/>
                          </a:ln>
                          <a:solidFill>
                            <a:schemeClr val="tx1"/>
                          </a:solidFill>
                          <a:effectLst/>
                          <a:latin typeface="Arial" panose="020B0604020202020204" pitchFamily="34" charset="0"/>
                        </a:rPr>
                        <a:t>Register</a:t>
                      </a:r>
                    </a:p>
                  </a:txBody>
                  <a:tcPr marT="45680" marB="456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sz="1800" b="0" i="0" u="none" strike="noStrike" cap="none" normalizeH="0" baseline="0" smtClean="0">
                          <a:ln>
                            <a:noFill/>
                          </a:ln>
                          <a:solidFill>
                            <a:schemeClr val="tx1"/>
                          </a:solidFill>
                          <a:effectLst/>
                          <a:latin typeface="Arial" panose="020B0604020202020204" pitchFamily="34" charset="0"/>
                        </a:rPr>
                        <a:t>Memory</a:t>
                      </a:r>
                    </a:p>
                  </a:txBody>
                  <a:tcPr marT="45680" marB="456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sz="1800" b="0" i="0" u="none" strike="noStrike" cap="none" normalizeH="0" baseline="0" smtClean="0">
                          <a:ln>
                            <a:noFill/>
                          </a:ln>
                          <a:solidFill>
                            <a:schemeClr val="tx1"/>
                          </a:solidFill>
                          <a:effectLst/>
                          <a:latin typeface="Arial" panose="020B0604020202020204" pitchFamily="34" charset="0"/>
                        </a:rPr>
                        <a:t>Memory</a:t>
                      </a:r>
                    </a:p>
                  </a:txBody>
                  <a:tcPr marT="45680" marB="456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sz="1800" b="0" i="0" u="none" strike="noStrike" cap="none" normalizeH="0" baseline="0" smtClean="0">
                          <a:ln>
                            <a:noFill/>
                          </a:ln>
                          <a:solidFill>
                            <a:schemeClr val="tx1"/>
                          </a:solidFill>
                          <a:effectLst/>
                          <a:latin typeface="Arial" panose="020B0604020202020204" pitchFamily="34" charset="0"/>
                        </a:rPr>
                        <a:t>Register</a:t>
                      </a:r>
                    </a:p>
                  </a:txBody>
                  <a:tcPr marT="45680" marB="456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sz="1800" b="0" i="0" u="none" strike="noStrike" cap="none" normalizeH="0" baseline="0" smtClean="0">
                          <a:ln>
                            <a:noFill/>
                          </a:ln>
                          <a:solidFill>
                            <a:schemeClr val="tx1"/>
                          </a:solidFill>
                          <a:effectLst/>
                          <a:latin typeface="Arial" panose="020B0604020202020204" pitchFamily="34" charset="0"/>
                        </a:rPr>
                        <a:t>Memory</a:t>
                      </a:r>
                    </a:p>
                  </a:txBody>
                  <a:tcPr marT="45680" marB="456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sz="1800" b="0" i="0" u="none" strike="noStrike" cap="none" normalizeH="0" baseline="0" smtClean="0">
                          <a:ln>
                            <a:noFill/>
                          </a:ln>
                          <a:solidFill>
                            <a:schemeClr val="tx1"/>
                          </a:solidFill>
                          <a:effectLst/>
                          <a:latin typeface="Arial" panose="020B0604020202020204" pitchFamily="34" charset="0"/>
                        </a:rPr>
                        <a:t>Immediate</a:t>
                      </a:r>
                    </a:p>
                  </a:txBody>
                  <a:tcPr marT="45680" marB="456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2299" name="Rectangle 41"/>
          <p:cNvSpPr/>
          <p:nvPr/>
        </p:nvSpPr>
        <p:spPr>
          <a:xfrm>
            <a:off x="684213" y="3933825"/>
            <a:ext cx="8270875" cy="2303463"/>
          </a:xfrm>
          <a:prstGeom prst="rect">
            <a:avLst/>
          </a:prstGeom>
          <a:noFill/>
          <a:ln w="9525">
            <a:noFill/>
          </a:ln>
        </p:spPr>
        <p:txBody>
          <a:bodyPr anchor="t"/>
          <a:lstStyle/>
          <a:p>
            <a:pPr marL="342900" lvl="0" indent="-342900">
              <a:spcBef>
                <a:spcPct val="20000"/>
              </a:spcBef>
              <a:buClr>
                <a:srgbClr val="ECEAAC"/>
              </a:buClr>
              <a:buSzPct val="60000"/>
              <a:buFont typeface="Wingdings" panose="05000000000000000000" pitchFamily="2" charset="2"/>
              <a:buChar char="n"/>
            </a:pPr>
            <a:r>
              <a:rPr lang="zh-CN" altLang="en-US" sz="2800" dirty="0">
                <a:solidFill>
                  <a:srgbClr val="000000"/>
                </a:solidFill>
                <a:latin typeface="Arial" panose="020B0604020202020204" pitchFamily="34" charset="0"/>
                <a:ea typeface="宋体" panose="02010600030101010101" pitchFamily="2" charset="-122"/>
              </a:rPr>
              <a:t>内存寻址方式</a:t>
            </a:r>
            <a:endParaRPr lang="en-AU" altLang="zh-CN" sz="2800" dirty="0">
              <a:solidFill>
                <a:srgbClr val="000000"/>
              </a:solidFill>
              <a:latin typeface="Arial" panose="020B0604020202020204" pitchFamily="34" charset="0"/>
              <a:ea typeface="宋体" panose="02010600030101010101" pitchFamily="2" charset="-122"/>
            </a:endParaRPr>
          </a:p>
          <a:p>
            <a:pPr marL="742950" lvl="1" indent="-285750" eaLnBrk="1" hangingPunct="1">
              <a:spcBef>
                <a:spcPct val="20000"/>
              </a:spcBef>
              <a:buClr>
                <a:srgbClr val="91AFBF"/>
              </a:buClr>
              <a:buSzPct val="55000"/>
              <a:buFont typeface="Wingdings" panose="05000000000000000000" pitchFamily="2" charset="2"/>
              <a:buChar char="n"/>
            </a:pPr>
            <a:r>
              <a:rPr lang="en-AU" altLang="zh-CN" sz="2400" dirty="0">
                <a:solidFill>
                  <a:srgbClr val="000000"/>
                </a:solidFill>
                <a:latin typeface="Arial" panose="020B0604020202020204" pitchFamily="34" charset="0"/>
                <a:ea typeface="宋体" panose="02010600030101010101" pitchFamily="2" charset="-122"/>
              </a:rPr>
              <a:t>Address in register</a:t>
            </a:r>
          </a:p>
          <a:p>
            <a:pPr marL="742950" lvl="1" indent="-285750" eaLnBrk="1" hangingPunct="1">
              <a:spcBef>
                <a:spcPct val="20000"/>
              </a:spcBef>
              <a:buClr>
                <a:srgbClr val="91AFBF"/>
              </a:buClr>
              <a:buSzPct val="55000"/>
              <a:buFont typeface="Wingdings" panose="05000000000000000000" pitchFamily="2" charset="2"/>
              <a:buChar char="n"/>
            </a:pPr>
            <a:r>
              <a:rPr lang="en-AU" altLang="zh-CN" sz="2400" dirty="0">
                <a:solidFill>
                  <a:srgbClr val="000000"/>
                </a:solidFill>
                <a:latin typeface="Arial" panose="020B0604020202020204" pitchFamily="34" charset="0"/>
                <a:ea typeface="宋体" panose="02010600030101010101" pitchFamily="2" charset="-122"/>
              </a:rPr>
              <a:t>Address = R</a:t>
            </a:r>
            <a:r>
              <a:rPr lang="en-AU" altLang="zh-CN" sz="2400" baseline="-25000" dirty="0">
                <a:solidFill>
                  <a:srgbClr val="000000"/>
                </a:solidFill>
                <a:latin typeface="Arial" panose="020B0604020202020204" pitchFamily="34" charset="0"/>
                <a:ea typeface="宋体" panose="02010600030101010101" pitchFamily="2" charset="-122"/>
              </a:rPr>
              <a:t>base</a:t>
            </a:r>
            <a:r>
              <a:rPr lang="en-AU" altLang="zh-CN" sz="2400" dirty="0">
                <a:solidFill>
                  <a:srgbClr val="000000"/>
                </a:solidFill>
                <a:latin typeface="Arial" panose="020B0604020202020204" pitchFamily="34" charset="0"/>
                <a:ea typeface="宋体" panose="02010600030101010101" pitchFamily="2" charset="-122"/>
              </a:rPr>
              <a:t> + displacement</a:t>
            </a:r>
          </a:p>
          <a:p>
            <a:pPr marL="742950" lvl="1" indent="-285750" eaLnBrk="1" hangingPunct="1">
              <a:spcBef>
                <a:spcPct val="20000"/>
              </a:spcBef>
              <a:buClr>
                <a:srgbClr val="91AFBF"/>
              </a:buClr>
              <a:buSzPct val="55000"/>
              <a:buFont typeface="Wingdings" panose="05000000000000000000" pitchFamily="2" charset="2"/>
              <a:buChar char="n"/>
            </a:pPr>
            <a:r>
              <a:rPr lang="en-AU" altLang="zh-CN" sz="2400" dirty="0">
                <a:solidFill>
                  <a:srgbClr val="000000"/>
                </a:solidFill>
                <a:latin typeface="Arial" panose="020B0604020202020204" pitchFamily="34" charset="0"/>
                <a:ea typeface="宋体" panose="02010600030101010101" pitchFamily="2" charset="-122"/>
              </a:rPr>
              <a:t>Address = R</a:t>
            </a:r>
            <a:r>
              <a:rPr lang="en-AU" altLang="zh-CN" sz="2400" baseline="-25000" dirty="0">
                <a:solidFill>
                  <a:srgbClr val="000000"/>
                </a:solidFill>
                <a:latin typeface="Arial" panose="020B0604020202020204" pitchFamily="34" charset="0"/>
                <a:ea typeface="宋体" panose="02010600030101010101" pitchFamily="2" charset="-122"/>
              </a:rPr>
              <a:t>base</a:t>
            </a:r>
            <a:r>
              <a:rPr lang="en-AU" altLang="zh-CN" sz="2400" dirty="0">
                <a:solidFill>
                  <a:srgbClr val="000000"/>
                </a:solidFill>
                <a:latin typeface="Arial" panose="020B0604020202020204" pitchFamily="34" charset="0"/>
                <a:ea typeface="宋体" panose="02010600030101010101" pitchFamily="2" charset="-122"/>
              </a:rPr>
              <a:t> + 2</a:t>
            </a:r>
            <a:r>
              <a:rPr lang="en-AU" altLang="zh-CN" sz="2400" baseline="30000" dirty="0">
                <a:solidFill>
                  <a:srgbClr val="000000"/>
                </a:solidFill>
                <a:latin typeface="Arial" panose="020B0604020202020204" pitchFamily="34" charset="0"/>
                <a:ea typeface="宋体" panose="02010600030101010101" pitchFamily="2" charset="-122"/>
              </a:rPr>
              <a:t>scale</a:t>
            </a:r>
            <a:r>
              <a:rPr lang="en-AU" altLang="zh-CN" sz="2400" dirty="0">
                <a:solidFill>
                  <a:srgbClr val="000000"/>
                </a:solidFill>
                <a:latin typeface="Arial" panose="020B0604020202020204" pitchFamily="34" charset="0"/>
                <a:ea typeface="宋体" panose="02010600030101010101" pitchFamily="2" charset="-122"/>
              </a:rPr>
              <a:t> </a:t>
            </a:r>
            <a:r>
              <a:rPr lang="en-US" altLang="zh-CN" sz="2400" dirty="0">
                <a:solidFill>
                  <a:srgbClr val="000000"/>
                </a:solidFill>
                <a:latin typeface="Arial" panose="020B0604020202020204" pitchFamily="34" charset="0"/>
                <a:ea typeface="宋体" panose="02010600030101010101" pitchFamily="2" charset="-122"/>
              </a:rPr>
              <a:t>×</a:t>
            </a:r>
            <a:r>
              <a:rPr lang="en-AU" altLang="zh-CN" sz="2400" dirty="0">
                <a:solidFill>
                  <a:srgbClr val="000000"/>
                </a:solidFill>
                <a:latin typeface="Arial" panose="020B0604020202020204" pitchFamily="34" charset="0"/>
                <a:ea typeface="宋体" panose="02010600030101010101" pitchFamily="2" charset="-122"/>
              </a:rPr>
              <a:t> R</a:t>
            </a:r>
            <a:r>
              <a:rPr lang="en-AU" altLang="zh-CN" sz="2400" baseline="-25000" dirty="0">
                <a:solidFill>
                  <a:srgbClr val="000000"/>
                </a:solidFill>
                <a:latin typeface="Arial" panose="020B0604020202020204" pitchFamily="34" charset="0"/>
                <a:ea typeface="宋体" panose="02010600030101010101" pitchFamily="2" charset="-122"/>
              </a:rPr>
              <a:t>index</a:t>
            </a:r>
            <a:r>
              <a:rPr lang="en-AU" altLang="zh-CN" sz="2400" dirty="0">
                <a:solidFill>
                  <a:srgbClr val="000000"/>
                </a:solidFill>
                <a:latin typeface="Arial" panose="020B0604020202020204" pitchFamily="34" charset="0"/>
                <a:ea typeface="宋体" panose="02010600030101010101" pitchFamily="2" charset="-122"/>
              </a:rPr>
              <a:t> (scale = 0, 1, 2, or 3)</a:t>
            </a:r>
          </a:p>
          <a:p>
            <a:pPr marL="742950" lvl="1" indent="-285750" eaLnBrk="1" hangingPunct="1">
              <a:spcBef>
                <a:spcPct val="20000"/>
              </a:spcBef>
              <a:buClr>
                <a:srgbClr val="91AFBF"/>
              </a:buClr>
              <a:buSzPct val="55000"/>
              <a:buFont typeface="Wingdings" panose="05000000000000000000" pitchFamily="2" charset="2"/>
              <a:buChar char="n"/>
            </a:pPr>
            <a:r>
              <a:rPr lang="en-AU" altLang="zh-CN" sz="2400" dirty="0">
                <a:solidFill>
                  <a:srgbClr val="000000"/>
                </a:solidFill>
                <a:latin typeface="Arial" panose="020B0604020202020204" pitchFamily="34" charset="0"/>
                <a:ea typeface="宋体" panose="02010600030101010101" pitchFamily="2" charset="-122"/>
              </a:rPr>
              <a:t>Address =  R</a:t>
            </a:r>
            <a:r>
              <a:rPr lang="en-AU" altLang="zh-CN" sz="2400" baseline="-25000" dirty="0">
                <a:solidFill>
                  <a:srgbClr val="000000"/>
                </a:solidFill>
                <a:latin typeface="Arial" panose="020B0604020202020204" pitchFamily="34" charset="0"/>
                <a:ea typeface="宋体" panose="02010600030101010101" pitchFamily="2" charset="-122"/>
              </a:rPr>
              <a:t>base</a:t>
            </a:r>
            <a:r>
              <a:rPr lang="en-AU" altLang="zh-CN" sz="2400" dirty="0">
                <a:solidFill>
                  <a:srgbClr val="000000"/>
                </a:solidFill>
                <a:latin typeface="Arial" panose="020B0604020202020204" pitchFamily="34" charset="0"/>
                <a:ea typeface="宋体" panose="02010600030101010101" pitchFamily="2" charset="-122"/>
              </a:rPr>
              <a:t> + 2</a:t>
            </a:r>
            <a:r>
              <a:rPr lang="en-AU" altLang="zh-CN" sz="2400" baseline="30000" dirty="0">
                <a:solidFill>
                  <a:srgbClr val="000000"/>
                </a:solidFill>
                <a:latin typeface="Arial" panose="020B0604020202020204" pitchFamily="34" charset="0"/>
                <a:ea typeface="宋体" panose="02010600030101010101" pitchFamily="2" charset="-122"/>
              </a:rPr>
              <a:t>scale</a:t>
            </a:r>
            <a:r>
              <a:rPr lang="en-AU" altLang="zh-CN" sz="2400" dirty="0">
                <a:solidFill>
                  <a:srgbClr val="000000"/>
                </a:solidFill>
                <a:latin typeface="Arial" panose="020B0604020202020204" pitchFamily="34" charset="0"/>
                <a:ea typeface="宋体" panose="02010600030101010101" pitchFamily="2" charset="-122"/>
              </a:rPr>
              <a:t> </a:t>
            </a:r>
            <a:r>
              <a:rPr lang="en-US" altLang="zh-CN" sz="2400" dirty="0">
                <a:solidFill>
                  <a:srgbClr val="000000"/>
                </a:solidFill>
                <a:latin typeface="Arial" panose="020B0604020202020204" pitchFamily="34" charset="0"/>
                <a:ea typeface="宋体" panose="02010600030101010101" pitchFamily="2" charset="-122"/>
              </a:rPr>
              <a:t>×</a:t>
            </a:r>
            <a:r>
              <a:rPr lang="en-AU" altLang="zh-CN" sz="2400" dirty="0">
                <a:solidFill>
                  <a:srgbClr val="000000"/>
                </a:solidFill>
                <a:latin typeface="Arial" panose="020B0604020202020204" pitchFamily="34" charset="0"/>
                <a:ea typeface="宋体" panose="02010600030101010101" pitchFamily="2" charset="-122"/>
              </a:rPr>
              <a:t> R</a:t>
            </a:r>
            <a:r>
              <a:rPr lang="en-AU" altLang="zh-CN" sz="2400" baseline="-25000" dirty="0">
                <a:solidFill>
                  <a:srgbClr val="000000"/>
                </a:solidFill>
                <a:latin typeface="Arial" panose="020B0604020202020204" pitchFamily="34" charset="0"/>
                <a:ea typeface="宋体" panose="02010600030101010101" pitchFamily="2" charset="-122"/>
              </a:rPr>
              <a:t>index</a:t>
            </a:r>
            <a:r>
              <a:rPr lang="en-AU" altLang="zh-CN" sz="2400" dirty="0">
                <a:solidFill>
                  <a:srgbClr val="000000"/>
                </a:solidFill>
                <a:latin typeface="Arial" panose="020B0604020202020204" pitchFamily="34" charset="0"/>
                <a:ea typeface="宋体" panose="02010600030101010101" pitchFamily="2" charset="-122"/>
              </a:rPr>
              <a:t> + displacement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99</a:t>
            </a:fld>
            <a:endParaRPr lang="en-AU" altLang="zh-CN" sz="1400" b="1" dirty="0">
              <a:solidFill>
                <a:srgbClr val="000000"/>
              </a:solidFill>
              <a:ea typeface="宋体" panose="02010600030101010101" pitchFamily="2" charset="-122"/>
            </a:endParaRPr>
          </a:p>
        </p:txBody>
      </p:sp>
      <p:sp>
        <p:nvSpPr>
          <p:cNvPr id="179203" name="Rectangle 2"/>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**x86 </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指令编码</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84323" name="Rectangle 3"/>
          <p:cNvSpPr>
            <a:spLocks noGrp="1"/>
          </p:cNvSpPr>
          <p:nvPr>
            <p:ph idx="1"/>
          </p:nvPr>
        </p:nvSpPr>
        <p:spPr>
          <a:xfrm>
            <a:off x="4572000" y="1125538"/>
            <a:ext cx="4383088" cy="5111750"/>
          </a:xfrm>
          <a:ln/>
        </p:spPr>
        <p:txBody>
          <a:bodyPr wrap="square" lIns="91440" tIns="45720" rIns="91440" bIns="45720" anchor="t"/>
          <a:lstStyle/>
          <a:p>
            <a:pPr eaLnBrk="1" hangingPunct="1"/>
            <a:r>
              <a:rPr lang="zh-CN" altLang="en-US" dirty="0">
                <a:ea typeface="宋体" panose="02010600030101010101" pitchFamily="2" charset="-122"/>
              </a:rPr>
              <a:t>可变长度编码</a:t>
            </a:r>
            <a:endParaRPr lang="en-AU" altLang="zh-CN" dirty="0">
              <a:ea typeface="宋体" panose="02010600030101010101" pitchFamily="2" charset="-122"/>
            </a:endParaRPr>
          </a:p>
          <a:p>
            <a:pPr lvl="1" eaLnBrk="1" hangingPunct="1"/>
            <a:r>
              <a:rPr lang="zh-CN" altLang="en-US" dirty="0">
                <a:ea typeface="宋体" panose="02010600030101010101" pitchFamily="2" charset="-122"/>
              </a:rPr>
              <a:t>后置字节编码</a:t>
            </a:r>
            <a:endParaRPr lang="en-AU" altLang="zh-CN" dirty="0">
              <a:ea typeface="宋体" panose="02010600030101010101" pitchFamily="2" charset="-122"/>
            </a:endParaRPr>
          </a:p>
          <a:p>
            <a:pPr lvl="1" eaLnBrk="1" hangingPunct="1"/>
            <a:r>
              <a:rPr lang="zh-CN" altLang="en-US" dirty="0">
                <a:ea typeface="宋体" panose="02010600030101010101" pitchFamily="2" charset="-122"/>
              </a:rPr>
              <a:t>后置字节修改操作</a:t>
            </a:r>
            <a:endParaRPr lang="en-AU" altLang="zh-CN" dirty="0">
              <a:ea typeface="宋体" panose="02010600030101010101" pitchFamily="2" charset="-122"/>
            </a:endParaRPr>
          </a:p>
          <a:p>
            <a:pPr lvl="2" eaLnBrk="1" hangingPunct="1"/>
            <a:r>
              <a:rPr lang="zh-CN" altLang="en-US" dirty="0">
                <a:ea typeface="宋体" panose="02010600030101010101" pitchFamily="2" charset="-122"/>
              </a:rPr>
              <a:t>操作长度</a:t>
            </a:r>
            <a:r>
              <a:rPr lang="en-AU" altLang="zh-CN" dirty="0">
                <a:ea typeface="宋体" panose="02010600030101010101" pitchFamily="2" charset="-122"/>
              </a:rPr>
              <a:t>, </a:t>
            </a:r>
            <a:r>
              <a:rPr lang="zh-CN" altLang="en-US" dirty="0">
                <a:ea typeface="宋体" panose="02010600030101010101" pitchFamily="2" charset="-122"/>
              </a:rPr>
              <a:t>重复</a:t>
            </a:r>
            <a:r>
              <a:rPr lang="en-AU" altLang="zh-CN" dirty="0">
                <a:ea typeface="宋体" panose="02010600030101010101" pitchFamily="2" charset="-122"/>
              </a:rPr>
              <a:t>, </a:t>
            </a:r>
            <a:r>
              <a:rPr lang="zh-CN" altLang="en-US" dirty="0">
                <a:ea typeface="宋体" panose="02010600030101010101" pitchFamily="2" charset="-122"/>
              </a:rPr>
              <a:t>锁定</a:t>
            </a:r>
            <a:r>
              <a:rPr lang="en-AU" altLang="zh-CN" dirty="0">
                <a:ea typeface="宋体" panose="02010600030101010101" pitchFamily="2" charset="-122"/>
              </a:rPr>
              <a:t>, …</a:t>
            </a:r>
          </a:p>
        </p:txBody>
      </p:sp>
      <p:pic>
        <p:nvPicPr>
          <p:cNvPr id="184324" name="Picture 4" descr="f02-41-P374493"/>
          <p:cNvPicPr>
            <a:picLocks noChangeAspect="1"/>
          </p:cNvPicPr>
          <p:nvPr/>
        </p:nvPicPr>
        <p:blipFill>
          <a:blip r:embed="rId3"/>
          <a:stretch>
            <a:fillRect/>
          </a:stretch>
        </p:blipFill>
        <p:spPr>
          <a:xfrm>
            <a:off x="809625" y="1341438"/>
            <a:ext cx="4410075" cy="4217987"/>
          </a:xfrm>
          <a:prstGeom prst="rect">
            <a:avLst/>
          </a:prstGeom>
          <a:noFill/>
          <a:ln w="9525">
            <a:noFill/>
          </a:ln>
        </p:spPr>
      </p:pic>
    </p:spTree>
  </p:cSld>
  <p:clrMapOvr>
    <a:masterClrMapping/>
  </p:clrMapOvr>
</p:sld>
</file>

<file path=ppt/theme/theme1.xml><?xml version="1.0" encoding="utf-8"?>
<a:theme xmlns:a="http://schemas.openxmlformats.org/drawingml/2006/main" name="1_cod4e">
  <a:themeElements>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1_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cod4e</Template>
  <TotalTime>16324</TotalTime>
  <Words>9237</Words>
  <Application>Microsoft Office PowerPoint</Application>
  <PresentationFormat>全屏显示(4:3)</PresentationFormat>
  <Paragraphs>1687</Paragraphs>
  <Slides>110</Slides>
  <Notes>96</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110</vt:i4>
      </vt:variant>
    </vt:vector>
  </HeadingPairs>
  <TitlesOfParts>
    <vt:vector size="126" baseType="lpstr">
      <vt:lpstr>Lingoes Unicode</vt:lpstr>
      <vt:lpstr>黑体</vt:lpstr>
      <vt:lpstr>华文细黑</vt:lpstr>
      <vt:lpstr>宋体</vt:lpstr>
      <vt:lpstr>微软雅黑</vt:lpstr>
      <vt:lpstr>Arial</vt:lpstr>
      <vt:lpstr>Arial Black</vt:lpstr>
      <vt:lpstr>Corbel</vt:lpstr>
      <vt:lpstr>Lucida Console</vt:lpstr>
      <vt:lpstr>Symbol</vt:lpstr>
      <vt:lpstr>Tahoma</vt:lpstr>
      <vt:lpstr>Times New Roman</vt:lpstr>
      <vt:lpstr>Wingdings</vt:lpstr>
      <vt:lpstr>1_cod4e</vt:lpstr>
      <vt:lpstr>Microsoft 公式 3.0</vt:lpstr>
      <vt:lpstr>Microsoft Graph 图表</vt:lpstr>
      <vt:lpstr>第二章</vt:lpstr>
      <vt:lpstr>指令集</vt:lpstr>
      <vt:lpstr>The MIPS 指令集</vt:lpstr>
      <vt:lpstr>算术运算</vt:lpstr>
      <vt:lpstr>算术示例</vt:lpstr>
      <vt:lpstr>寄存器操作</vt:lpstr>
      <vt:lpstr>寄存器操作示例</vt:lpstr>
      <vt:lpstr>内存操作数</vt:lpstr>
      <vt:lpstr>内存操作示例1</vt:lpstr>
      <vt:lpstr>内存操作示例2</vt:lpstr>
      <vt:lpstr>寄存器 vs.内存</vt:lpstr>
      <vt:lpstr>立即操作数</vt:lpstr>
      <vt:lpstr>常量0</vt:lpstr>
      <vt:lpstr>学生问题</vt:lpstr>
      <vt:lpstr>学生问题</vt:lpstr>
      <vt:lpstr>学生问题</vt:lpstr>
      <vt:lpstr>**无符号二进制整数</vt:lpstr>
      <vt:lpstr>**2进制补码有符号整数</vt:lpstr>
      <vt:lpstr>**2进制补码有符号整数</vt:lpstr>
      <vt:lpstr>**有符号反码</vt:lpstr>
      <vt:lpstr>**符号扩展</vt:lpstr>
      <vt:lpstr>指令的表示</vt:lpstr>
      <vt:lpstr>MIPS R-型指令</vt:lpstr>
      <vt:lpstr>R型指令例子</vt:lpstr>
      <vt:lpstr>**十六进制</vt:lpstr>
      <vt:lpstr>R型指令例子</vt:lpstr>
      <vt:lpstr>MIPS I-型 指令</vt:lpstr>
      <vt:lpstr>PowerPoint 演示文稿</vt:lpstr>
      <vt:lpstr>PowerPoint 演示文稿</vt:lpstr>
      <vt:lpstr>存储程序计算机 （Stored Program Computers）</vt:lpstr>
      <vt:lpstr>逻辑操作</vt:lpstr>
      <vt:lpstr>移位操作</vt:lpstr>
      <vt:lpstr>逻辑运算</vt:lpstr>
      <vt:lpstr>**与操作</vt:lpstr>
      <vt:lpstr>**或操作</vt:lpstr>
      <vt:lpstr>**按位取反操作</vt:lpstr>
      <vt:lpstr>对应课后练习</vt:lpstr>
      <vt:lpstr>决策指令</vt:lpstr>
      <vt:lpstr>编译IF语句</vt:lpstr>
      <vt:lpstr>编译循环语句</vt:lpstr>
      <vt:lpstr>基本块</vt:lpstr>
      <vt:lpstr>更多的条件操作</vt:lpstr>
      <vt:lpstr>分支指令设计</vt:lpstr>
      <vt:lpstr>**有符号数 vs. 无符号数</vt:lpstr>
      <vt:lpstr>对应课后练习</vt:lpstr>
      <vt:lpstr>过程调用</vt:lpstr>
      <vt:lpstr>Register Usage</vt:lpstr>
      <vt:lpstr>过程调用指令</vt:lpstr>
      <vt:lpstr>叶子过程（非嵌套过程）例子</vt:lpstr>
      <vt:lpstr>嵌套过程-非叶过程NON-LEAF</vt:lpstr>
      <vt:lpstr>非叶子过程例子</vt:lpstr>
      <vt:lpstr>PowerPoint 演示文稿</vt:lpstr>
      <vt:lpstr>PowerPoint 演示文稿</vt:lpstr>
      <vt:lpstr>堆栈中的局部数据</vt:lpstr>
      <vt:lpstr>内存布局</vt:lpstr>
      <vt:lpstr>指针的错误使用（P70）</vt:lpstr>
      <vt:lpstr>何种指针错误？</vt:lpstr>
      <vt:lpstr>何种指针错误？</vt:lpstr>
      <vt:lpstr>PowerPoint 演示文稿</vt:lpstr>
      <vt:lpstr>字符数据（P72）</vt:lpstr>
      <vt:lpstr>字节/半字操作(P72 - 73)</vt:lpstr>
      <vt:lpstr>字符串拷贝举例 (P73)</vt:lpstr>
      <vt:lpstr>32-bit 立即数寻址</vt:lpstr>
      <vt:lpstr>2.10.2分支和跳转中的寻址</vt:lpstr>
      <vt:lpstr>跳转地址</vt:lpstr>
      <vt:lpstr>目标地址举例</vt:lpstr>
      <vt:lpstr>远程分支</vt:lpstr>
      <vt:lpstr>地址模式总结（P79）</vt:lpstr>
      <vt:lpstr>MIPS中的同步 - 例子</vt:lpstr>
      <vt:lpstr>2.11并行与指令：同步(P81)</vt:lpstr>
      <vt:lpstr>MIPS中的同步</vt:lpstr>
      <vt:lpstr>**Translation and Startup</vt:lpstr>
      <vt:lpstr>汇编伪指令</vt:lpstr>
      <vt:lpstr>**生成目标模块</vt:lpstr>
      <vt:lpstr>**链接目标模块</vt:lpstr>
      <vt:lpstr>**加载程序</vt:lpstr>
      <vt:lpstr>**动态链接库</vt:lpstr>
      <vt:lpstr>**晚过程连接</vt:lpstr>
      <vt:lpstr>**启动一个Java程序</vt:lpstr>
      <vt:lpstr>C Sort Example</vt:lpstr>
      <vt:lpstr>Swap过程</vt:lpstr>
      <vt:lpstr>C 中排序过程</vt:lpstr>
      <vt:lpstr>过程主体</vt:lpstr>
      <vt:lpstr>完整过程</vt:lpstr>
      <vt:lpstr>编译优化的影响</vt:lpstr>
      <vt:lpstr>Effect of Language and Algorithm</vt:lpstr>
      <vt:lpstr>经验教训</vt:lpstr>
      <vt:lpstr>**数组和指针</vt:lpstr>
      <vt:lpstr>**例子:数组和指针实现clearing </vt:lpstr>
      <vt:lpstr>**数组和指针的比较</vt:lpstr>
      <vt:lpstr>**ARM &amp; MIPS Similarities</vt:lpstr>
      <vt:lpstr>**ARM中的比较和分支 </vt:lpstr>
      <vt:lpstr>**指令编码</vt:lpstr>
      <vt:lpstr>**The Intel x86 ISA指令集</vt:lpstr>
      <vt:lpstr>**The Intel x86 ISA</vt:lpstr>
      <vt:lpstr>**The Intel x86 ISA</vt:lpstr>
      <vt:lpstr>**Basic x86 寄存器</vt:lpstr>
      <vt:lpstr>**Basic x86 寻址方式</vt:lpstr>
      <vt:lpstr>**x86 指令编码</vt:lpstr>
      <vt:lpstr>**实现 IA-32</vt:lpstr>
      <vt:lpstr>**ARM v8指令</vt:lpstr>
      <vt:lpstr>谬误</vt:lpstr>
      <vt:lpstr>Reading &amp; Thinking</vt:lpstr>
      <vt:lpstr>谬误</vt:lpstr>
      <vt:lpstr>陷阱</vt:lpstr>
      <vt:lpstr>本章小结（一）</vt:lpstr>
      <vt:lpstr>本章小结（二）</vt:lpstr>
      <vt:lpstr>本章小结（三）</vt:lpstr>
      <vt:lpstr>本章小结（四）</vt:lpstr>
      <vt:lpstr>Why? </vt:lpstr>
    </vt:vector>
  </TitlesOfParts>
  <Company>Ashenden Designs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Peter Ashenden</dc:creator>
  <cp:lastModifiedBy>Yuhong Feng</cp:lastModifiedBy>
  <cp:revision>543</cp:revision>
  <dcterms:created xsi:type="dcterms:W3CDTF">2008-07-27T22:34:41Z</dcterms:created>
  <dcterms:modified xsi:type="dcterms:W3CDTF">2019-09-24T10:49:30Z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