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0"/>
  </p:notesMasterIdLst>
  <p:handoutMasterIdLst>
    <p:handoutMasterId r:id="rId11"/>
  </p:handoutMasterIdLst>
  <p:sldIdLst>
    <p:sldId id="698" r:id="rId2"/>
    <p:sldId id="636" r:id="rId3"/>
    <p:sldId id="678" r:id="rId4"/>
    <p:sldId id="694" r:id="rId5"/>
    <p:sldId id="691" r:id="rId6"/>
    <p:sldId id="695" r:id="rId7"/>
    <p:sldId id="696" r:id="rId8"/>
    <p:sldId id="697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D2C294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9254" autoAdjust="0"/>
  </p:normalViewPr>
  <p:slideViewPr>
    <p:cSldViewPr>
      <p:cViewPr varScale="1">
        <p:scale>
          <a:sx n="123" d="100"/>
          <a:sy n="123" d="100"/>
        </p:scale>
        <p:origin x="18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209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CC8F4A6-9743-4E4B-AFAE-AC7A18A335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D13D1BF-6C77-4F9A-A963-BE535BB146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DFFC04-A941-478A-92C8-218F0A454A5E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042988" y="981075"/>
            <a:ext cx="7899400" cy="36513"/>
          </a:xfrm>
          <a:prstGeom prst="rect">
            <a:avLst/>
          </a:prstGeom>
          <a:solidFill>
            <a:srgbClr val="969696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SzTx/>
              <a:defRPr/>
            </a:pPr>
            <a:endParaRPr lang="zh-CN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285750" y="6345238"/>
            <a:ext cx="8643938" cy="36512"/>
          </a:xfrm>
          <a:prstGeom prst="rect">
            <a:avLst/>
          </a:prstGeom>
          <a:solidFill>
            <a:srgbClr val="969696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SzTx/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60" y="115888"/>
            <a:ext cx="90006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 eaLnBrk="1" hangingPunct="1">
              <a:buFontTx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2608-A716-4E31-9B3F-9B1F6BAF5E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966294"/>
      </p:ext>
    </p:extLst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5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135EF7-0BF5-4DD4-AC5D-72C18B3EF9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343464"/>
      </p:ext>
    </p:extLst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6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075" y="62849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284913"/>
            <a:ext cx="4752975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1" sz="1400">
                <a:solidFill>
                  <a:schemeClr val="tx1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9613" y="62849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D8533340-7D39-4E6D-8F8F-D8EC02DF8AB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3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</p:sldLayoutIdLst>
  <p:transition>
    <p:random/>
    <p:sndAc>
      <p:stSnd>
        <p:snd r:embed="rId4" name="camera.wav"/>
      </p:stSnd>
    </p:sndAc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宋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pencv.org/3.1.0/d8/dfe/classcv_1_1VideoCapture.html#aeb1644641842e6b104f244f049648f94" TargetMode="External"/><Relationship Id="rId13" Type="http://schemas.openxmlformats.org/officeDocument/2006/relationships/hyperlink" Target="https://docs.opencv.org/3.1.0/d8/dfe/classcv_1_1VideoCapture.html#ae38c2a053d39d6b20c9c649e08ff0146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docs.opencv.org/3.1.0/d8/dfe/classcv_1_1VideoCapture.html#ad62969b4aaa492f9ed021263d1a42f1b" TargetMode="External"/><Relationship Id="rId12" Type="http://schemas.openxmlformats.org/officeDocument/2006/relationships/hyperlink" Target="https://docs.opencv.org/3.1.0/dc/d84/group__core__basic.html#gaad17fda1d0f0d1ee069aebb1df2913c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pencv.org/3.1.0/d1/d8f/classcv_1_1String.html" TargetMode="External"/><Relationship Id="rId11" Type="http://schemas.openxmlformats.org/officeDocument/2006/relationships/hyperlink" Target="https://docs.opencv.org/3.1.0/d8/dfe/classcv_1_1VideoCapture.html#a473055e77dd7faa4d26d686226b292c1" TargetMode="External"/><Relationship Id="rId5" Type="http://schemas.openxmlformats.org/officeDocument/2006/relationships/hyperlink" Target="https://docs.opencv.org/3.1.0/d8/dfe/classcv_1_1VideoCapture.html#ab5b7391cd5ec50e7237e575a758f6f05" TargetMode="External"/><Relationship Id="rId15" Type="http://schemas.openxmlformats.org/officeDocument/2006/relationships/hyperlink" Target="https://docs.opencv.org/3.1.0/d8/dfe/classcv_1_1VideoCapture.html#afb4ab689e553ba2c8f0fec41b9344ae6" TargetMode="External"/><Relationship Id="rId10" Type="http://schemas.openxmlformats.org/officeDocument/2006/relationships/hyperlink" Target="https://docs.opencv.org/3.1.0/d3/d63/classcv_1_1Mat.html" TargetMode="External"/><Relationship Id="rId4" Type="http://schemas.openxmlformats.org/officeDocument/2006/relationships/hyperlink" Target="https://docs.opencv.org/3.1.0/d8/dfe/classcv_1_1VideoCapture.html#a949d90b766ba42a6a93fe23a67785951" TargetMode="External"/><Relationship Id="rId9" Type="http://schemas.openxmlformats.org/officeDocument/2006/relationships/hyperlink" Target="https://docs.opencv.org/3.1.0/d8/dfe/classcv_1_1VideoCapture.html#a199844fb74226a28b3ce3a39d1ff6765" TargetMode="External"/><Relationship Id="rId14" Type="http://schemas.openxmlformats.org/officeDocument/2006/relationships/hyperlink" Target="https://docs.opencv.org/3.1.0/d8/dfe/classcv_1_1VideoCapture.html#a9ac7f4b1cdfe624663478568486e6712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pencv.org/3.1.0/dd/d9e/classcv_1_1VideoWriter.html#a7ba668f440d8af5e1a92df58b2475816" TargetMode="External"/><Relationship Id="rId3" Type="http://schemas.openxmlformats.org/officeDocument/2006/relationships/hyperlink" Target="https://docs.opencv.org/3.1.0/dd/d9e/classcv_1_1VideoWriter.html#a0901c353cd5ea05bba455317dab81130" TargetMode="External"/><Relationship Id="rId7" Type="http://schemas.openxmlformats.org/officeDocument/2006/relationships/hyperlink" Target="http://www.fourcc.org/codecs.php" TargetMode="External"/><Relationship Id="rId12" Type="http://schemas.openxmlformats.org/officeDocument/2006/relationships/hyperlink" Target="https://docs.opencv.org/3.1.0/dd/d9e/classcv_1_1VideoWriter.html#a667f737e56d5ba6b0533c6c7bf941140" TargetMode="External"/><Relationship Id="rId2" Type="http://schemas.openxmlformats.org/officeDocument/2006/relationships/hyperlink" Target="https://docs.opencv.org/3.1.0/dd/d9e/classcv_1_1VideoWriter.html#ac3478f6257454209fa99249cc03a5c5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pencv.org/3.1.0/dc/d84/group__core__basic.html#ga346f563897249351a34549137c8532a0" TargetMode="External"/><Relationship Id="rId11" Type="http://schemas.openxmlformats.org/officeDocument/2006/relationships/hyperlink" Target="https://docs.opencv.org/3.1.0/dd/d9e/classcv_1_1VideoWriter.html#a3115b679d612a6a0b5864a0c88ed4b39" TargetMode="External"/><Relationship Id="rId5" Type="http://schemas.openxmlformats.org/officeDocument/2006/relationships/hyperlink" Target="https://docs.opencv.org/3.1.0/dd/d9e/classcv_1_1VideoWriter.html#afec93f94dc6c0b3e28f4dd153bc5a7f0" TargetMode="External"/><Relationship Id="rId10" Type="http://schemas.openxmlformats.org/officeDocument/2006/relationships/hyperlink" Target="https://docs.opencv.org/3.1.0/d3/d63/classcv_1_1Mat.html" TargetMode="External"/><Relationship Id="rId4" Type="http://schemas.openxmlformats.org/officeDocument/2006/relationships/hyperlink" Target="https://docs.opencv.org/3.1.0/d1/d8f/classcv_1_1String.html" TargetMode="External"/><Relationship Id="rId9" Type="http://schemas.openxmlformats.org/officeDocument/2006/relationships/hyperlink" Target="https://docs.opencv.org/3.1.0/dd/d9e/classcv_1_1VideoWriter.html#a674a3009537b05a655ad483acd8e09e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916832"/>
            <a:ext cx="8567936" cy="1512168"/>
          </a:xfrm>
        </p:spPr>
        <p:txBody>
          <a:bodyPr/>
          <a:lstStyle/>
          <a:p>
            <a:pPr algn="ctr" eaLnBrk="1" hangingPunct="1"/>
            <a:r>
              <a:rPr lang="zh-CN" altLang="en-US" dirty="0">
                <a:latin typeface="楷体" pitchFamily="49" charset="-122"/>
                <a:ea typeface="楷体" pitchFamily="49" charset="-122"/>
              </a:rPr>
              <a:t>计算机视觉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0" y="3657600"/>
            <a:ext cx="8748713" cy="2939752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上课地点：计算机楼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241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     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algn="l" eaLnBrk="1" hangingPunct="1">
              <a:spcBef>
                <a:spcPct val="0"/>
              </a:spcBef>
              <a:defRPr/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algn="l" eaLnBrk="1" hangingPunct="1">
              <a:spcBef>
                <a:spcPct val="0"/>
              </a:spcBef>
              <a:defRPr/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algn="l" eaLnBrk="1" hangingPunct="1">
              <a:spcBef>
                <a:spcPct val="0"/>
              </a:spcBef>
              <a:defRPr/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深圳大学</a:t>
            </a:r>
            <a:endParaRPr lang="en-US" altLang="zh-CN" sz="2000" b="0" dirty="0">
              <a:latin typeface="楷体" pitchFamily="49" charset="-122"/>
              <a:ea typeface="楷体" pitchFamily="49" charset="-122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计算机与软件学院</a:t>
            </a:r>
          </a:p>
          <a:p>
            <a:pPr algn="l" eaLnBrk="1" hangingPunct="1">
              <a:spcBef>
                <a:spcPct val="0"/>
              </a:spcBef>
              <a:defRPr/>
            </a:pPr>
            <a:r>
              <a:rPr lang="en-US" altLang="zh-CN" sz="2000" b="0" dirty="0">
                <a:latin typeface="+mn-ea"/>
              </a:rPr>
              <a:t>       </a:t>
            </a:r>
          </a:p>
        </p:txBody>
      </p:sp>
      <p:sp>
        <p:nvSpPr>
          <p:cNvPr id="15362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0D09B0-0A2E-4B47-9F38-1CD68590A419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245F2B0-8FE1-400D-83C6-335DCE5566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2896" cy="249289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6F48B50F-C900-4DA1-92F6-DCAD0BB6326B}"/>
              </a:ext>
            </a:extLst>
          </p:cNvPr>
          <p:cNvGrpSpPr>
            <a:grpSpLocks/>
          </p:cNvGrpSpPr>
          <p:nvPr/>
        </p:nvGrpSpPr>
        <p:grpSpPr bwMode="auto">
          <a:xfrm>
            <a:off x="979488" y="1451893"/>
            <a:ext cx="533400" cy="457200"/>
            <a:chOff x="1110" y="2656"/>
            <a:chExt cx="1549" cy="1351"/>
          </a:xfrm>
        </p:grpSpPr>
        <p:sp>
          <p:nvSpPr>
            <p:cNvPr id="7" name="AutoShape 15">
              <a:extLst>
                <a:ext uri="{FF2B5EF4-FFF2-40B4-BE49-F238E27FC236}">
                  <a16:creationId xmlns:a16="http://schemas.microsoft.com/office/drawing/2014/main" id="{BB80AC96-2DA1-4E49-B49B-F470FE0F61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8" name="AutoShape 16">
              <a:extLst>
                <a:ext uri="{FF2B5EF4-FFF2-40B4-BE49-F238E27FC236}">
                  <a16:creationId xmlns:a16="http://schemas.microsoft.com/office/drawing/2014/main" id="{FABC968C-9AFE-4936-89AE-A9F34FDCB2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9" name="AutoShape 17">
              <a:extLst>
                <a:ext uri="{FF2B5EF4-FFF2-40B4-BE49-F238E27FC236}">
                  <a16:creationId xmlns:a16="http://schemas.microsoft.com/office/drawing/2014/main" id="{99A0AABA-645E-4A20-93BE-0DC26FA8752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6"/>
              <a:ext cx="1346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buSzPct val="100000"/>
                <a:defRPr/>
              </a:pPr>
              <a:endParaRPr kumimoji="1" lang="zh-CN" altLang="en-US" sz="3200">
                <a:solidFill>
                  <a:schemeClr val="tx1"/>
                </a:solidFill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10" name="Text Box 12">
            <a:extLst>
              <a:ext uri="{FF2B5EF4-FFF2-40B4-BE49-F238E27FC236}">
                <a16:creationId xmlns:a16="http://schemas.microsoft.com/office/drawing/2014/main" id="{A4F12C5A-D4C9-4A8C-BA95-B3B681A4847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81088" y="1410618"/>
            <a:ext cx="331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80685AD6-8F83-42B9-AE01-0E5944B22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3984" y="1950368"/>
            <a:ext cx="3598863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247E98BD-046B-4F6B-BE50-02E0B91B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1340768"/>
            <a:ext cx="35988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视频分析基本概念</a:t>
            </a:r>
          </a:p>
        </p:txBody>
      </p:sp>
      <p:grpSp>
        <p:nvGrpSpPr>
          <p:cNvPr id="13" name="Group 20">
            <a:extLst>
              <a:ext uri="{FF2B5EF4-FFF2-40B4-BE49-F238E27FC236}">
                <a16:creationId xmlns:a16="http://schemas.microsoft.com/office/drawing/2014/main" id="{3EB09D2D-5385-49DE-9EAB-A0F00DB261E6}"/>
              </a:ext>
            </a:extLst>
          </p:cNvPr>
          <p:cNvGrpSpPr>
            <a:grpSpLocks/>
          </p:cNvGrpSpPr>
          <p:nvPr/>
        </p:nvGrpSpPr>
        <p:grpSpPr bwMode="auto">
          <a:xfrm>
            <a:off x="979488" y="2352005"/>
            <a:ext cx="533400" cy="457200"/>
            <a:chOff x="1110" y="2656"/>
            <a:chExt cx="1549" cy="1351"/>
          </a:xfrm>
        </p:grpSpPr>
        <p:sp>
          <p:nvSpPr>
            <p:cNvPr id="14" name="AutoShape 21">
              <a:extLst>
                <a:ext uri="{FF2B5EF4-FFF2-40B4-BE49-F238E27FC236}">
                  <a16:creationId xmlns:a16="http://schemas.microsoft.com/office/drawing/2014/main" id="{95BE69DE-0457-4796-A5B2-DE5D6BAD29B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15" name="AutoShape 22">
              <a:extLst>
                <a:ext uri="{FF2B5EF4-FFF2-40B4-BE49-F238E27FC236}">
                  <a16:creationId xmlns:a16="http://schemas.microsoft.com/office/drawing/2014/main" id="{138481E1-1336-478E-8323-07C00D0F00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16" name="AutoShape 23">
              <a:extLst>
                <a:ext uri="{FF2B5EF4-FFF2-40B4-BE49-F238E27FC236}">
                  <a16:creationId xmlns:a16="http://schemas.microsoft.com/office/drawing/2014/main" id="{5B38537F-8169-447E-8B8A-F76BED3B76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6"/>
              <a:ext cx="1346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buSzPct val="100000"/>
                <a:defRPr/>
              </a:pPr>
              <a:endParaRPr kumimoji="1" lang="zh-CN" altLang="en-US" sz="3200">
                <a:solidFill>
                  <a:schemeClr val="tx1"/>
                </a:solidFill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17" name="Text Box 24">
            <a:extLst>
              <a:ext uri="{FF2B5EF4-FFF2-40B4-BE49-F238E27FC236}">
                <a16:creationId xmlns:a16="http://schemas.microsoft.com/office/drawing/2014/main" id="{C7EAC13F-0723-44EE-BD5A-8E71585ADEC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81088" y="2310730"/>
            <a:ext cx="331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18" name="Group 25">
            <a:extLst>
              <a:ext uri="{FF2B5EF4-FFF2-40B4-BE49-F238E27FC236}">
                <a16:creationId xmlns:a16="http://schemas.microsoft.com/office/drawing/2014/main" id="{D2A3A659-39DF-4A45-BD28-E4FED8DB2910}"/>
              </a:ext>
            </a:extLst>
          </p:cNvPr>
          <p:cNvGrpSpPr>
            <a:grpSpLocks/>
          </p:cNvGrpSpPr>
          <p:nvPr/>
        </p:nvGrpSpPr>
        <p:grpSpPr bwMode="auto">
          <a:xfrm>
            <a:off x="1008063" y="3290218"/>
            <a:ext cx="533400" cy="457200"/>
            <a:chOff x="1110" y="2656"/>
            <a:chExt cx="1549" cy="1351"/>
          </a:xfrm>
        </p:grpSpPr>
        <p:sp>
          <p:nvSpPr>
            <p:cNvPr id="19" name="AutoShape 26">
              <a:extLst>
                <a:ext uri="{FF2B5EF4-FFF2-40B4-BE49-F238E27FC236}">
                  <a16:creationId xmlns:a16="http://schemas.microsoft.com/office/drawing/2014/main" id="{2FE3C242-1E0A-4EB8-B1BB-75ED10C0B2E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20" name="AutoShape 27">
              <a:extLst>
                <a:ext uri="{FF2B5EF4-FFF2-40B4-BE49-F238E27FC236}">
                  <a16:creationId xmlns:a16="http://schemas.microsoft.com/office/drawing/2014/main" id="{C7EE04C5-13B5-43A2-87D4-FE79395646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21" name="AutoShape 28">
              <a:extLst>
                <a:ext uri="{FF2B5EF4-FFF2-40B4-BE49-F238E27FC236}">
                  <a16:creationId xmlns:a16="http://schemas.microsoft.com/office/drawing/2014/main" id="{D7519ADA-9DF9-4FDA-A8D3-A0CB497ACF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6"/>
              <a:ext cx="1346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buSzPct val="100000"/>
                <a:defRPr/>
              </a:pPr>
              <a:endParaRPr kumimoji="1" lang="zh-CN" altLang="en-US" sz="3200">
                <a:solidFill>
                  <a:schemeClr val="tx1"/>
                </a:solidFill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22" name="Text Box 29">
            <a:extLst>
              <a:ext uri="{FF2B5EF4-FFF2-40B4-BE49-F238E27FC236}">
                <a16:creationId xmlns:a16="http://schemas.microsoft.com/office/drawing/2014/main" id="{6A7A069C-089D-4DA5-A680-55E942CFDE6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01725" y="3247355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" name="Line 47">
            <a:extLst>
              <a:ext uri="{FF2B5EF4-FFF2-40B4-BE49-F238E27FC236}">
                <a16:creationId xmlns:a16="http://schemas.microsoft.com/office/drawing/2014/main" id="{A205B5D3-679A-4FCA-A5BD-573BE2697A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2155" y="2847303"/>
            <a:ext cx="3598863" cy="3175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48">
            <a:extLst>
              <a:ext uri="{FF2B5EF4-FFF2-40B4-BE49-F238E27FC236}">
                <a16:creationId xmlns:a16="http://schemas.microsoft.com/office/drawing/2014/main" id="{3BB39380-054A-4C24-A014-3EF1600AF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2237705"/>
            <a:ext cx="313169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视频文件读写</a:t>
            </a:r>
          </a:p>
        </p:txBody>
      </p:sp>
      <p:sp>
        <p:nvSpPr>
          <p:cNvPr id="25" name="Rectangle 50">
            <a:extLst>
              <a:ext uri="{FF2B5EF4-FFF2-40B4-BE49-F238E27FC236}">
                <a16:creationId xmlns:a16="http://schemas.microsoft.com/office/drawing/2014/main" id="{B32F386E-5A64-4654-9093-AAA547177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3174330"/>
            <a:ext cx="320369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摄像机读取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9C9CF7-A1D8-469B-86F8-DAC3DA7AD47A}"/>
              </a:ext>
            </a:extLst>
          </p:cNvPr>
          <p:cNvGrpSpPr>
            <a:grpSpLocks/>
          </p:cNvGrpSpPr>
          <p:nvPr/>
        </p:nvGrpSpPr>
        <p:grpSpPr bwMode="auto">
          <a:xfrm>
            <a:off x="1008063" y="4193505"/>
            <a:ext cx="533400" cy="457200"/>
            <a:chOff x="1110" y="2656"/>
            <a:chExt cx="1549" cy="1351"/>
          </a:xfrm>
        </p:grpSpPr>
        <p:sp>
          <p:nvSpPr>
            <p:cNvPr id="27" name="AutoShape 26">
              <a:extLst>
                <a:ext uri="{FF2B5EF4-FFF2-40B4-BE49-F238E27FC236}">
                  <a16:creationId xmlns:a16="http://schemas.microsoft.com/office/drawing/2014/main" id="{57B884C4-9620-4596-A908-4938C30A4C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28" name="AutoShape 27">
              <a:extLst>
                <a:ext uri="{FF2B5EF4-FFF2-40B4-BE49-F238E27FC236}">
                  <a16:creationId xmlns:a16="http://schemas.microsoft.com/office/drawing/2014/main" id="{6245C728-2060-45EC-93C3-C9E66BA243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29" name="AutoShape 28">
              <a:extLst>
                <a:ext uri="{FF2B5EF4-FFF2-40B4-BE49-F238E27FC236}">
                  <a16:creationId xmlns:a16="http://schemas.microsoft.com/office/drawing/2014/main" id="{4DBAD752-252B-4C0C-9C83-1048CA0B807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6"/>
              <a:ext cx="1346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buSzPct val="100000"/>
                <a:defRPr/>
              </a:pPr>
              <a:endParaRPr kumimoji="1" lang="zh-CN" altLang="en-US" sz="3200">
                <a:solidFill>
                  <a:schemeClr val="tx1"/>
                </a:solidFill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30" name="Text Box 29">
            <a:extLst>
              <a:ext uri="{FF2B5EF4-FFF2-40B4-BE49-F238E27FC236}">
                <a16:creationId xmlns:a16="http://schemas.microsoft.com/office/drawing/2014/main" id="{2B4A5017-4A19-4EF0-9016-0E20A296970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01725" y="4150643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" name="Rectangle 50">
            <a:extLst>
              <a:ext uri="{FF2B5EF4-FFF2-40B4-BE49-F238E27FC236}">
                <a16:creationId xmlns:a16="http://schemas.microsoft.com/office/drawing/2014/main" id="{26E1ABCA-EC09-4E66-B77B-6569F72F4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4077618"/>
            <a:ext cx="404398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视频帧差法目标检测</a:t>
            </a:r>
          </a:p>
        </p:txBody>
      </p:sp>
      <p:sp>
        <p:nvSpPr>
          <p:cNvPr id="40" name="Line 47">
            <a:extLst>
              <a:ext uri="{FF2B5EF4-FFF2-40B4-BE49-F238E27FC236}">
                <a16:creationId xmlns:a16="http://schemas.microsoft.com/office/drawing/2014/main" id="{C2F71D40-A051-48E3-BA33-BEC3740BD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3079" y="3785865"/>
            <a:ext cx="3598863" cy="3175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7">
            <a:extLst>
              <a:ext uri="{FF2B5EF4-FFF2-40B4-BE49-F238E27FC236}">
                <a16:creationId xmlns:a16="http://schemas.microsoft.com/office/drawing/2014/main" id="{DE5B8F74-9AE3-46E9-A3F0-E25AE48DF9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7225" y="4649961"/>
            <a:ext cx="3598863" cy="3175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4F7D42-92A7-4B0D-BAAF-E24C195DC439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5095527"/>
            <a:ext cx="533400" cy="457200"/>
            <a:chOff x="1110" y="2656"/>
            <a:chExt cx="1549" cy="1351"/>
          </a:xfrm>
        </p:grpSpPr>
        <p:sp>
          <p:nvSpPr>
            <p:cNvPr id="33" name="AutoShape 26">
              <a:extLst>
                <a:ext uri="{FF2B5EF4-FFF2-40B4-BE49-F238E27FC236}">
                  <a16:creationId xmlns:a16="http://schemas.microsoft.com/office/drawing/2014/main" id="{AAD6F410-99A1-49AC-B4C8-9C12D0F6B7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34" name="AutoShape 27">
              <a:extLst>
                <a:ext uri="{FF2B5EF4-FFF2-40B4-BE49-F238E27FC236}">
                  <a16:creationId xmlns:a16="http://schemas.microsoft.com/office/drawing/2014/main" id="{24E8165C-BC1C-451C-B3B0-8FFCBAFACB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kumimoji="1" lang="zh-CN" altLang="en-US" sz="3200">
                <a:ea typeface="楷体_GB2312" pitchFamily="49" charset="-122"/>
              </a:endParaRPr>
            </a:p>
          </p:txBody>
        </p:sp>
        <p:sp>
          <p:nvSpPr>
            <p:cNvPr id="35" name="AutoShape 28">
              <a:extLst>
                <a:ext uri="{FF2B5EF4-FFF2-40B4-BE49-F238E27FC236}">
                  <a16:creationId xmlns:a16="http://schemas.microsoft.com/office/drawing/2014/main" id="{271725E3-AB38-4D68-B815-09EBEF6691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2" y="2736"/>
              <a:ext cx="1346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buSzPct val="100000"/>
                <a:defRPr/>
              </a:pPr>
              <a:endParaRPr kumimoji="1" lang="zh-CN" altLang="en-US" sz="3200">
                <a:solidFill>
                  <a:schemeClr val="tx1"/>
                </a:solidFill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36" name="Text Box 29">
            <a:extLst>
              <a:ext uri="{FF2B5EF4-FFF2-40B4-BE49-F238E27FC236}">
                <a16:creationId xmlns:a16="http://schemas.microsoft.com/office/drawing/2014/main" id="{BDFB0E02-4B0B-4F94-9A70-139FF44C1A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37270" y="5052665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7" name="Rectangle 50">
            <a:extLst>
              <a:ext uri="{FF2B5EF4-FFF2-40B4-BE49-F238E27FC236}">
                <a16:creationId xmlns:a16="http://schemas.microsoft.com/office/drawing/2014/main" id="{A730561B-1550-49AB-A817-70AD73413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682" y="4979640"/>
            <a:ext cx="636304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</a:p>
        </p:txBody>
      </p:sp>
      <p:sp>
        <p:nvSpPr>
          <p:cNvPr id="38" name="Line 47">
            <a:extLst>
              <a:ext uri="{FF2B5EF4-FFF2-40B4-BE49-F238E27FC236}">
                <a16:creationId xmlns:a16="http://schemas.microsoft.com/office/drawing/2014/main" id="{2D9CDADF-0E0F-444F-9ECE-41958BD93C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7225" y="5555158"/>
            <a:ext cx="3598863" cy="3175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159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视频分析基本概念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9C9A67-879E-48A2-AA72-31838C8144F3}"/>
              </a:ext>
            </a:extLst>
          </p:cNvPr>
          <p:cNvSpPr/>
          <p:nvPr/>
        </p:nvSpPr>
        <p:spPr>
          <a:xfrm>
            <a:off x="827584" y="1700808"/>
            <a:ext cx="7972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视频属性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：分辨率（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720P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1080P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等），帧率（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15FPS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）编码方式（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mp4,H.265, AVI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852DD-0C60-49A2-802C-746A86E8E3EF}"/>
              </a:ext>
            </a:extLst>
          </p:cNvPr>
          <p:cNvSpPr/>
          <p:nvPr/>
        </p:nvSpPr>
        <p:spPr>
          <a:xfrm>
            <a:off x="788932" y="1196752"/>
            <a:ext cx="8175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视频文件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：将一系列图像以某种编码方式连接形成的文件。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s16.sinaimg.cn/mw690/002GAmnQzy7cyzLjUbd0f&amp;690">
            <a:extLst>
              <a:ext uri="{FF2B5EF4-FFF2-40B4-BE49-F238E27FC236}">
                <a16:creationId xmlns:a16="http://schemas.microsoft.com/office/drawing/2014/main" id="{7AFBD911-492D-4669-918B-02EF34272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476500"/>
            <a:ext cx="65722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669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视频分析基本概念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852DD-0C60-49A2-802C-746A86E8E3EF}"/>
              </a:ext>
            </a:extLst>
          </p:cNvPr>
          <p:cNvSpPr/>
          <p:nvPr/>
        </p:nvSpPr>
        <p:spPr>
          <a:xfrm>
            <a:off x="788932" y="1196752"/>
            <a:ext cx="81756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视频文件属性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8kb/s=1kB/s</a:t>
            </a:r>
          </a:p>
          <a:p>
            <a:r>
              <a: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79s*102kB/s≈8078kB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9B97A-8606-4C05-B14A-57AFF4B9A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978986"/>
            <a:ext cx="4095043" cy="58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00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4448AD-7383-4C09-BA38-4F7B4F6C79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4"/>
          <a:stretch/>
        </p:blipFill>
        <p:spPr>
          <a:xfrm>
            <a:off x="163601" y="4797152"/>
            <a:ext cx="7669736" cy="2346612"/>
          </a:xfrm>
          <a:prstGeom prst="rect">
            <a:avLst/>
          </a:prstGeom>
        </p:spPr>
      </p:pic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视频文件读取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554025049303&amp;di=d1f91f97acaa2f2c9164a0b003488642&amp;imgtype=jpg&amp;src=http%3A%2F%2Fwww.uml.org.cn%2Fmobiledev%2Fimages%2F0_12984390203kfv.gif">
            <a:extLst>
              <a:ext uri="{FF2B5EF4-FFF2-40B4-BE49-F238E27FC236}">
                <a16:creationId xmlns:a16="http://schemas.microsoft.com/office/drawing/2014/main" id="{2592DE22-4E53-4586-AF2B-9DB94BCAC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66382"/>
            <a:ext cx="4552427" cy="23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timgsa.baidu.com/timg?image&amp;quality=80&amp;size=b9999_10000&amp;sec=1554025049303&amp;di=d1f91f97acaa2f2c9164a0b003488642&amp;imgtype=jpg&amp;src=http%3A%2F%2Fwww.uml.org.cn%2Fmobiledev%2Fimages%2F0_12984390203kfv.gif">
            <a:extLst>
              <a:ext uri="{FF2B5EF4-FFF2-40B4-BE49-F238E27FC236}">
                <a16:creationId xmlns:a16="http://schemas.microsoft.com/office/drawing/2014/main" id="{940C13C5-E924-438A-950F-2A0A7E1CF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" t="2332" r="74392" b="65655"/>
          <a:stretch/>
        </p:blipFill>
        <p:spPr bwMode="auto">
          <a:xfrm>
            <a:off x="6012159" y="3312994"/>
            <a:ext cx="1584176" cy="106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B26FB1-FA96-4F7E-8B32-1CB071D4A146}"/>
              </a:ext>
            </a:extLst>
          </p:cNvPr>
          <p:cNvSpPr/>
          <p:nvPr/>
        </p:nvSpPr>
        <p:spPr>
          <a:xfrm>
            <a:off x="323403" y="1031342"/>
            <a:ext cx="5688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4665A2"/>
                </a:solidFill>
                <a:latin typeface="Helvetica" panose="020B0604020202020204" pitchFamily="34" charset="0"/>
                <a:hlinkClick r:id="rId4"/>
              </a:rPr>
              <a:t>VideoCapture</a:t>
            </a:r>
            <a:r>
              <a:rPr lang="zh-CN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类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D0628F-58F7-479F-9270-E77584E86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864301"/>
              </p:ext>
            </p:extLst>
          </p:nvPr>
        </p:nvGraphicFramePr>
        <p:xfrm>
          <a:off x="323403" y="1453242"/>
          <a:ext cx="4364433" cy="3343910"/>
        </p:xfrm>
        <a:graphic>
          <a:graphicData uri="http://schemas.openxmlformats.org/drawingml/2006/table">
            <a:tbl>
              <a:tblPr/>
              <a:tblGrid>
                <a:gridCol w="4364433">
                  <a:extLst>
                    <a:ext uri="{9D8B030D-6E8A-4147-A177-3AD203B41FA5}">
                      <a16:colId xmlns:a16="http://schemas.microsoft.com/office/drawing/2014/main" val="128889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open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(const 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&amp;filename)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打开视频</a:t>
                      </a:r>
                      <a:endParaRPr lang="en-US" b="1" u="none" strike="noStrike" dirty="0">
                        <a:solidFill>
                          <a:srgbClr val="4665A2"/>
                        </a:solidFill>
                        <a:effectLst/>
                        <a:hlinkClick r:id="rId7"/>
                      </a:endParaRPr>
                    </a:p>
                    <a:p>
                      <a:r>
                        <a:rPr lang="en-US" b="1" u="none" strike="noStrike" dirty="0" err="1">
                          <a:solidFill>
                            <a:srgbClr val="4665A2"/>
                          </a:solidFill>
                          <a:effectLst/>
                          <a:hlinkClick r:id="rId7"/>
                        </a:rPr>
                        <a:t>isOpened</a:t>
                      </a:r>
                      <a:r>
                        <a:rPr lang="en-US" dirty="0">
                          <a:effectLst/>
                        </a:rPr>
                        <a:t> () const //</a:t>
                      </a:r>
                      <a:r>
                        <a:rPr lang="zh-CN" altLang="en-US" dirty="0">
                          <a:effectLst/>
                        </a:rPr>
                        <a:t>检测打开是否成功</a:t>
                      </a:r>
                      <a:endParaRPr lang="en-US" altLang="zh-CN" dirty="0">
                        <a:effectLst/>
                      </a:endParaRPr>
                    </a:p>
                    <a:p>
                      <a:endParaRPr lang="en-US" dirty="0">
                        <a:effectLst/>
                      </a:endParaRPr>
                    </a:p>
                    <a:p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get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(int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const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视频属性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effectLst/>
                      </a:endParaRPr>
                    </a:p>
                    <a:p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operator&gt;&gt;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Mat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&amp;image)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取帧</a:t>
                      </a:r>
                      <a:endParaRPr lang="en-US" dirty="0">
                        <a:effectLst/>
                      </a:endParaRPr>
                    </a:p>
                    <a:p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read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8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OutputArray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image)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grab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()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缓存后取帧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retrieve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8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OutputArray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image, int flag=0)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release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()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释放文件</a:t>
                      </a:r>
                      <a:endParaRPr lang="en-US" dirty="0">
                        <a:effectLst/>
                      </a:endParaRPr>
                    </a:p>
                  </a:txBody>
                  <a:tcPr marL="5080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90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8671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视频文件存储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B26FB1-FA96-4F7E-8B32-1CB071D4A146}"/>
              </a:ext>
            </a:extLst>
          </p:cNvPr>
          <p:cNvSpPr/>
          <p:nvPr/>
        </p:nvSpPr>
        <p:spPr>
          <a:xfrm>
            <a:off x="595649" y="1031342"/>
            <a:ext cx="829683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hlinkClick r:id="rId2"/>
              </a:rPr>
              <a:t>VideoWriter</a:t>
            </a:r>
            <a:r>
              <a:rPr lang="zh-CN" altLang="en-US" dirty="0">
                <a:solidFill>
                  <a:schemeClr val="tx1"/>
                </a:solidFill>
              </a:rPr>
              <a:t>类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hlinkClick r:id="rId3"/>
              </a:rPr>
              <a:t>open</a:t>
            </a:r>
            <a:r>
              <a:rPr lang="en-US" dirty="0"/>
              <a:t> (const </a:t>
            </a:r>
            <a:r>
              <a:rPr lang="en-US" b="1" dirty="0">
                <a:hlinkClick r:id="rId4"/>
              </a:rPr>
              <a:t>String</a:t>
            </a:r>
            <a:r>
              <a:rPr lang="en-US" dirty="0"/>
              <a:t> &amp;filename, int </a:t>
            </a:r>
            <a:r>
              <a:rPr lang="en-US" b="1" dirty="0" err="1">
                <a:hlinkClick r:id="rId5"/>
              </a:rPr>
              <a:t>fourcc</a:t>
            </a:r>
            <a:r>
              <a:rPr lang="en-US" dirty="0"/>
              <a:t>, double fps, </a:t>
            </a:r>
            <a:r>
              <a:rPr lang="en-US" b="1" dirty="0">
                <a:hlinkClick r:id="rId6"/>
              </a:rPr>
              <a:t>Size</a:t>
            </a:r>
            <a:r>
              <a:rPr lang="en-US" dirty="0"/>
              <a:t> </a:t>
            </a:r>
            <a:r>
              <a:rPr lang="en-US" dirty="0" err="1"/>
              <a:t>frameSize</a:t>
            </a:r>
            <a:r>
              <a:rPr lang="en-US" dirty="0"/>
              <a:t>, bool </a:t>
            </a:r>
            <a:r>
              <a:rPr lang="en-US" dirty="0" err="1"/>
              <a:t>isColor</a:t>
            </a:r>
            <a:r>
              <a:rPr lang="en-US" dirty="0"/>
              <a:t>=true) </a:t>
            </a:r>
            <a:r>
              <a:rPr lang="en-US" altLang="zh-CN" dirty="0"/>
              <a:t>//</a:t>
            </a:r>
            <a:r>
              <a:rPr lang="zh-CN" altLang="en-US" dirty="0"/>
              <a:t>存储视频文件信息</a:t>
            </a:r>
            <a:endParaRPr lang="en-US" altLang="zh-CN" dirty="0"/>
          </a:p>
          <a:p>
            <a:r>
              <a:rPr lang="en-US" b="1" dirty="0" err="1">
                <a:hlinkClick r:id="rId5" tooltip="Concatenates 4 chars to a fourcc code. "/>
              </a:rPr>
              <a:t>VideoWriter</a:t>
            </a:r>
            <a:r>
              <a:rPr lang="en-US" b="1" dirty="0">
                <a:hlinkClick r:id="rId5" tooltip="Concatenates 4 chars to a fourcc code. "/>
              </a:rPr>
              <a:t>::</a:t>
            </a:r>
            <a:r>
              <a:rPr lang="en-US" b="1" dirty="0" err="1">
                <a:hlinkClick r:id="rId5" tooltip="Concatenates 4 chars to a fourcc code. "/>
              </a:rPr>
              <a:t>fourcc</a:t>
            </a:r>
            <a:r>
              <a:rPr lang="en-US" b="1" dirty="0"/>
              <a:t> </a:t>
            </a:r>
            <a:r>
              <a:rPr lang="en-US" altLang="zh-CN" b="1" dirty="0"/>
              <a:t>//-1</a:t>
            </a:r>
            <a:r>
              <a:rPr lang="zh-CN" altLang="en-US" b="1" dirty="0"/>
              <a:t>弹窗口自选</a:t>
            </a:r>
            <a:endParaRPr lang="en-US" b="1" dirty="0"/>
          </a:p>
          <a:p>
            <a:r>
              <a:rPr lang="zh-CN" altLang="en-US" b="1" dirty="0"/>
              <a:t>压缩编码规则，</a:t>
            </a:r>
            <a:r>
              <a:rPr lang="en-US" dirty="0">
                <a:solidFill>
                  <a:schemeClr val="tx1"/>
                </a:solidFill>
                <a:hlinkClick r:id="rId7"/>
              </a:rPr>
              <a:t>http://www.fourcc.org/codecs.php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hlinkClick r:id="rId8"/>
              </a:rPr>
              <a:t>set</a:t>
            </a:r>
            <a:r>
              <a:rPr lang="en-US" dirty="0"/>
              <a:t> (int </a:t>
            </a:r>
            <a:r>
              <a:rPr lang="en-US" dirty="0" err="1"/>
              <a:t>propId</a:t>
            </a:r>
            <a:r>
              <a:rPr lang="en-US" dirty="0"/>
              <a:t>, double value) </a:t>
            </a:r>
            <a:r>
              <a:rPr lang="en-US" altLang="zh-CN" dirty="0"/>
              <a:t>//</a:t>
            </a:r>
            <a:r>
              <a:rPr lang="zh-CN" altLang="en-US" dirty="0"/>
              <a:t>设置属性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hlinkClick r:id="rId9"/>
              </a:rPr>
              <a:t>operator&lt;&lt;</a:t>
            </a:r>
            <a:r>
              <a:rPr lang="en-US" dirty="0"/>
              <a:t> (const </a:t>
            </a:r>
            <a:r>
              <a:rPr lang="en-US" b="1" dirty="0">
                <a:hlinkClick r:id="rId10"/>
              </a:rPr>
              <a:t>Mat</a:t>
            </a:r>
            <a:r>
              <a:rPr lang="en-US" dirty="0"/>
              <a:t> &amp;image) </a:t>
            </a:r>
            <a:r>
              <a:rPr lang="en-US" altLang="zh-CN" dirty="0"/>
              <a:t>//</a:t>
            </a:r>
            <a:r>
              <a:rPr lang="zh-CN" altLang="en-US" dirty="0"/>
              <a:t>写图片</a:t>
            </a:r>
            <a:endParaRPr lang="en-US" altLang="zh-CN" dirty="0"/>
          </a:p>
          <a:p>
            <a:r>
              <a:rPr lang="en-US" b="1" dirty="0">
                <a:hlinkClick r:id="rId11"/>
              </a:rPr>
              <a:t>write</a:t>
            </a:r>
            <a:r>
              <a:rPr lang="en-US" dirty="0"/>
              <a:t> (const </a:t>
            </a:r>
            <a:r>
              <a:rPr lang="en-US" b="1" dirty="0">
                <a:hlinkClick r:id="rId10"/>
              </a:rPr>
              <a:t>Mat</a:t>
            </a:r>
            <a:r>
              <a:rPr lang="en-US" dirty="0"/>
              <a:t> &amp;image)</a:t>
            </a:r>
          </a:p>
          <a:p>
            <a:endParaRPr lang="en-US" altLang="zh-CN" dirty="0"/>
          </a:p>
          <a:p>
            <a:r>
              <a:rPr lang="en-US" b="1" dirty="0">
                <a:hlinkClick r:id="rId12"/>
              </a:rPr>
              <a:t>release</a:t>
            </a:r>
            <a:r>
              <a:rPr lang="en-US" dirty="0"/>
              <a:t> () </a:t>
            </a:r>
            <a:r>
              <a:rPr lang="en-US" altLang="zh-CN" dirty="0"/>
              <a:t>//</a:t>
            </a:r>
            <a:r>
              <a:rPr lang="zh-CN" altLang="en-US" dirty="0"/>
              <a:t>释放文件</a:t>
            </a:r>
            <a:endParaRPr lang="en-US" altLang="zh-CN" dirty="0"/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814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视频帧差法目标检测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C62B7-3248-4629-922C-71CBD59DA47E}"/>
              </a:ext>
            </a:extLst>
          </p:cNvPr>
          <p:cNvSpPr/>
          <p:nvPr/>
        </p:nvSpPr>
        <p:spPr>
          <a:xfrm>
            <a:off x="899592" y="1095127"/>
            <a:ext cx="6672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Helvetica" panose="020B0604020202020204" pitchFamily="34" charset="0"/>
              </a:rPr>
              <a:t>视频目标</a:t>
            </a:r>
            <a:r>
              <a:rPr lang="en-US" altLang="zh-CN" b="1" dirty="0">
                <a:solidFill>
                  <a:schemeClr val="tx1"/>
                </a:solidFill>
                <a:latin typeface="Helvetica" panose="020B0604020202020204" pitchFamily="34" charset="0"/>
              </a:rPr>
              <a:t>=</a:t>
            </a:r>
            <a:r>
              <a:rPr lang="zh-CN" altLang="en-US" b="1" dirty="0">
                <a:solidFill>
                  <a:schemeClr val="tx1"/>
                </a:solidFill>
                <a:latin typeface="Helvetica" panose="020B0604020202020204" pitchFamily="34" charset="0"/>
              </a:rPr>
              <a:t>阈值化（当前图像帧</a:t>
            </a:r>
            <a:r>
              <a:rPr lang="en-US" altLang="zh-CN" b="1" dirty="0">
                <a:solidFill>
                  <a:schemeClr val="tx1"/>
                </a:solidFill>
                <a:latin typeface="Helvetica" panose="020B0604020202020204" pitchFamily="34" charset="0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latin typeface="Helvetica" panose="020B0604020202020204" pitchFamily="34" charset="0"/>
              </a:rPr>
              <a:t>背景图像帧）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âframe differenceâçå¾çæç´¢ç»æ">
            <a:extLst>
              <a:ext uri="{FF2B5EF4-FFF2-40B4-BE49-F238E27FC236}">
                <a16:creationId xmlns:a16="http://schemas.microsoft.com/office/drawing/2014/main" id="{10CA1C88-FB8A-4BCF-85DA-79F20EB7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2120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4DFA4-BB14-473F-87DA-78C5107FD805}"/>
              </a:ext>
            </a:extLst>
          </p:cNvPr>
          <p:cNvSpPr/>
          <p:nvPr/>
        </p:nvSpPr>
        <p:spPr>
          <a:xfrm>
            <a:off x="899592" y="1412776"/>
            <a:ext cx="31598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ea typeface="微软雅黑" panose="020B0503020204020204" pitchFamily="34" charset="-122"/>
              </a:rPr>
              <a:t>视频文件的读写</a:t>
            </a:r>
            <a:endParaRPr lang="en-US" altLang="zh-CN" sz="28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ea typeface="微软雅黑" panose="020B0503020204020204" pitchFamily="34" charset="-122"/>
              </a:rPr>
              <a:t>帧差法目标检测</a:t>
            </a:r>
            <a:endParaRPr lang="en-US" sz="28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00629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ZPPT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自定义设计方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CC">
            <a:alpha val="70000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76200" dir="10800000" kx="-3284103" algn="b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None/>
          <a:tabLst/>
          <a:defRPr kumimoji="1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CC">
            <a:alpha val="70000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76200" dir="10800000" kx="-3284103" algn="b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None/>
          <a:tabLst/>
          <a:defRPr kumimoji="1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ZPPT" id="{A3B0A331-2BFB-4B9C-A7CB-F2404F35D56B}" vid="{D483C90C-1478-403D-9552-80F8870DB92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SZPPT</Template>
  <TotalTime>13991</TotalTime>
  <Words>301</Words>
  <Application>Microsoft Office PowerPoint</Application>
  <PresentationFormat>全屏显示(4:3)</PresentationFormat>
  <Paragraphs>68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楷体</vt:lpstr>
      <vt:lpstr>微软雅黑</vt:lpstr>
      <vt:lpstr>Arial</vt:lpstr>
      <vt:lpstr>Helvetica</vt:lpstr>
      <vt:lpstr>Times New Roman</vt:lpstr>
      <vt:lpstr>Wingdings</vt:lpstr>
      <vt:lpstr>SZPPT</vt:lpstr>
      <vt:lpstr>计算机视觉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Analysis</dc:title>
  <dc:creator> </dc:creator>
  <cp:lastModifiedBy>David</cp:lastModifiedBy>
  <cp:revision>1551</cp:revision>
  <dcterms:created xsi:type="dcterms:W3CDTF">2006-08-18T08:06:49Z</dcterms:created>
  <dcterms:modified xsi:type="dcterms:W3CDTF">2021-04-08T03:05:02Z</dcterms:modified>
</cp:coreProperties>
</file>