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34"/>
  </p:notesMasterIdLst>
  <p:handoutMasterIdLst>
    <p:handoutMasterId r:id="rId35"/>
  </p:handoutMasterIdLst>
  <p:sldIdLst>
    <p:sldId id="406" r:id="rId2"/>
    <p:sldId id="407" r:id="rId3"/>
    <p:sldId id="259" r:id="rId4"/>
    <p:sldId id="260" r:id="rId5"/>
    <p:sldId id="261" r:id="rId6"/>
    <p:sldId id="376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390" r:id="rId28"/>
    <p:sldId id="290" r:id="rId29"/>
    <p:sldId id="291" r:id="rId30"/>
    <p:sldId id="292" r:id="rId31"/>
    <p:sldId id="294" r:id="rId32"/>
    <p:sldId id="408" r:id="rId33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114" autoAdjust="0"/>
  </p:normalViewPr>
  <p:slideViewPr>
    <p:cSldViewPr>
      <p:cViewPr varScale="1">
        <p:scale>
          <a:sx n="80" d="100"/>
          <a:sy n="80" d="100"/>
        </p:scale>
        <p:origin x="-67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77" d="100"/>
          <a:sy n="77" d="100"/>
        </p:scale>
        <p:origin x="-4026" y="-84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E334A79-A6EA-4649-90AC-1FA7CBC46ED8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02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EC2261-82C5-4DBC-B99A-AE055979CE19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347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9ECB40-F0C0-4E0A-8519-A18187CC363E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3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06848A4-8428-43CD-BBD2-EE99095B85A6}" type="slidenum">
              <a:rPr lang="zh-CN" altLang="en-US" sz="1300" b="0" smtClean="0">
                <a:latin typeface="Arial" charset="0"/>
              </a:rPr>
              <a:pPr eaLnBrk="1" hangingPunct="1"/>
              <a:t>10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14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charset="0"/>
              </a:rPr>
              <a:pPr eaLnBrk="1" hangingPunct="1"/>
              <a:t>21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695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8DD9CF-5DC3-417A-ADD6-D523250DFA39}" type="slidenum">
              <a:rPr lang="zh-CN" altLang="en-US" sz="1300" b="0" smtClean="0">
                <a:latin typeface="Arial" charset="0"/>
              </a:rPr>
              <a:pPr eaLnBrk="1" hangingPunct="1"/>
              <a:t>22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515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EA79AC-6B24-463D-A805-26585D538AB6}" type="slidenum">
              <a:rPr lang="zh-CN" altLang="en-US" sz="1300" b="0" smtClean="0">
                <a:latin typeface="Arial" charset="0"/>
              </a:rPr>
              <a:pPr eaLnBrk="1" hangingPunct="1"/>
              <a:t>23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831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5CBDFE-A75F-4E36-9296-487B36070BBF}" type="slidenum">
              <a:rPr lang="zh-CN" altLang="en-US" sz="1300" b="0" smtClean="0">
                <a:latin typeface="Arial" charset="0"/>
              </a:rPr>
              <a:pPr eaLnBrk="1" hangingPunct="1"/>
              <a:t>28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4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4DAB9A9-C240-4474-B846-3DD7D67965CC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17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03ECDE6-B7E4-4897-BBCA-17228FB8E0A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需求获取</a:t>
            </a:r>
            <a:endParaRPr lang="en-US" altLang="zh-CN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有业务模型：从业务模型获取需求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无</a:t>
            </a:r>
            <a:r>
              <a:rPr lang="zh-CN" altLang="en-US" dirty="0"/>
              <a:t>业务模型：采用需求启发技术，从涉众获得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12D75A-CEAC-4382-B2F0-F17502E416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从业务模型获取需求</a:t>
            </a:r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从业务用例模型中获取系统需求，来构建系统用例模型</a:t>
            </a:r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寻找业务改进点</a:t>
            </a:r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定义项目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导出系统需求</a:t>
            </a:r>
            <a:endParaRPr lang="en-US" altLang="zh-CN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0023A1-2AFE-4428-8ABB-0C2F0A3F917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业务改进点</a:t>
            </a:r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业务模型描述业务现状，这些现状：</a:t>
            </a:r>
          </a:p>
          <a:p>
            <a:pPr lvl="1" eaLnBrk="1" hangingPunct="1"/>
            <a:r>
              <a:rPr lang="zh-CN" altLang="en-US" dirty="0"/>
              <a:t>有些可能一直运转的很好，不需要改进，也就没有必要作为软件需求来由系统实现</a:t>
            </a:r>
          </a:p>
          <a:p>
            <a:pPr lvl="1" eaLnBrk="1" hangingPunct="1"/>
            <a:r>
              <a:rPr lang="zh-CN" altLang="en-US" dirty="0"/>
              <a:t>而另外可能更多的业务在运转过程中存在这样或那样的问题，这些问题就成为业务待改进的</a:t>
            </a:r>
            <a:r>
              <a:rPr lang="zh-CN" altLang="en-US" dirty="0">
                <a:solidFill>
                  <a:srgbClr val="FF0000"/>
                </a:solidFill>
              </a:rPr>
              <a:t>改进点</a:t>
            </a:r>
            <a:r>
              <a:rPr lang="zh-CN" altLang="en-US" dirty="0"/>
              <a:t>，也就很可能作为软件需求而存在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9358A09-FD69-4445-AE3C-41172D17A7C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寻找业务改进点</a:t>
            </a:r>
            <a:endParaRPr lang="en-US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从业务流程中获取改进点的思路：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流程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复杂业务逻辑</a:t>
            </a:r>
          </a:p>
          <a:p>
            <a:pPr lvl="1" eaLnBrk="1" hangingPunct="1"/>
            <a:r>
              <a:rPr kumimoji="0" lang="zh-CN" altLang="en-US" dirty="0" smtClean="0"/>
              <a:t>使用业务</a:t>
            </a:r>
            <a:r>
              <a:rPr kumimoji="0" lang="zh-CN" altLang="en-US" dirty="0"/>
              <a:t>对象</a:t>
            </a:r>
          </a:p>
          <a:p>
            <a:pPr lvl="1" eaLnBrk="1" hangingPunct="1"/>
            <a:r>
              <a:rPr kumimoji="0" lang="zh-CN" altLang="en-US" dirty="0"/>
              <a:t>自动化业务</a:t>
            </a:r>
          </a:p>
          <a:p>
            <a:pPr lvl="1" eaLnBrk="1" hangingPunct="1"/>
            <a:r>
              <a:rPr kumimoji="0" lang="en-US" altLang="zh-CN" dirty="0"/>
              <a:t>……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436B348-45C8-479B-A117-2573FFD8519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远景</a:t>
            </a:r>
            <a:r>
              <a:rPr lang="en-US" altLang="zh-CN"/>
              <a:t>(Vision)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业务改进</a:t>
            </a:r>
            <a:r>
              <a:rPr lang="zh-CN" altLang="en-US" dirty="0"/>
              <a:t>点不等同于软件需求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用户根据自身的</a:t>
            </a:r>
            <a:r>
              <a:rPr lang="zh-CN" altLang="en-US" dirty="0">
                <a:solidFill>
                  <a:srgbClr val="FF0000"/>
                </a:solidFill>
              </a:rPr>
              <a:t>工作特点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支付能力</a:t>
            </a:r>
            <a:r>
              <a:rPr lang="zh-CN" altLang="en-US" dirty="0"/>
              <a:t>决定哪些应该改进，哪些不需要改进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这就是用户的</a:t>
            </a:r>
            <a:r>
              <a:rPr lang="zh-CN" altLang="en-US" dirty="0">
                <a:solidFill>
                  <a:srgbClr val="FF0000"/>
                </a:solidFill>
              </a:rPr>
              <a:t>远景</a:t>
            </a:r>
            <a:r>
              <a:rPr lang="zh-CN" altLang="en-US" dirty="0"/>
              <a:t>，它表明用户改进的目标，这也将成为项目的目标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业务模型描述了“现实是什么”，远景则描述“希望的改进”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远景表达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为什么</a:t>
            </a:r>
            <a:r>
              <a:rPr lang="zh-CN" altLang="en-US" dirty="0"/>
              <a:t>要开发这个</a:t>
            </a:r>
            <a:r>
              <a:rPr lang="zh-CN" altLang="en-US" dirty="0" smtClean="0"/>
              <a:t>系统</a:t>
            </a:r>
            <a:endParaRPr lang="zh-CN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在业务现状</a:t>
            </a:r>
            <a:r>
              <a:rPr lang="en-US" altLang="zh-CN" dirty="0"/>
              <a:t>(</a:t>
            </a:r>
            <a:r>
              <a:rPr lang="zh-CN" altLang="en-US" dirty="0"/>
              <a:t>业务模型</a:t>
            </a:r>
            <a:r>
              <a:rPr lang="en-US" altLang="zh-CN" dirty="0"/>
              <a:t>)</a:t>
            </a:r>
            <a:r>
              <a:rPr lang="zh-CN" altLang="en-US" dirty="0"/>
              <a:t>下，开发系统是为了达到什么目标？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7B8BF18-BDDC-4552-BAA9-DABE2E44C63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远景说明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远景可以作为一个单独的文档存在，而这其中最重要的部分就是关于远景目标的说明，它建立了一个项目涉及的所有人的共同目标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远景说明应该是精确、清晰和激励性的描述，以便激励所有的团队成员为达成该远景而努力。一个好的远景应该具有以下五个特点</a:t>
            </a:r>
            <a:r>
              <a:rPr lang="en-US" altLang="zh-CN" sz="2800"/>
              <a:t>(SMART)</a:t>
            </a:r>
            <a:r>
              <a:rPr lang="zh-CN" altLang="en-US" sz="280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具体的（</a:t>
            </a:r>
            <a:r>
              <a:rPr lang="en-US" altLang="zh-CN" sz="2400"/>
              <a:t>Specific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可测量的（</a:t>
            </a:r>
            <a:r>
              <a:rPr lang="en-US" altLang="zh-CN" sz="2400"/>
              <a:t>Measurable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可实现的（</a:t>
            </a:r>
            <a:r>
              <a:rPr lang="en-US" altLang="zh-CN" sz="2400"/>
              <a:t>Achievable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相关的（</a:t>
            </a:r>
            <a:r>
              <a:rPr lang="en-US" altLang="zh-CN" sz="2400"/>
              <a:t>Relevant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基于时间的（</a:t>
            </a:r>
            <a:r>
              <a:rPr lang="en-US" altLang="zh-CN" sz="2400"/>
              <a:t>Time-based</a:t>
            </a:r>
            <a:r>
              <a:rPr lang="zh-CN" altLang="en-US" sz="2400"/>
              <a:t>）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74248B7-B269-49D2-932D-1579246212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导出系统需求</a:t>
            </a:r>
            <a:endParaRPr lang="en-US" altLang="zh-CN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从业务改进点入手，结合项目远景，导出系统需求：</a:t>
            </a:r>
          </a:p>
          <a:p>
            <a:pPr lvl="1" eaLnBrk="1" hangingPunct="1"/>
            <a:r>
              <a:rPr lang="zh-CN" altLang="en-US"/>
              <a:t>对于每一个业务改进点，明确是否是为了达到远景目标的需要</a:t>
            </a:r>
          </a:p>
          <a:p>
            <a:pPr lvl="1" eaLnBrk="1" hangingPunct="1"/>
            <a:r>
              <a:rPr lang="zh-CN" altLang="en-US"/>
              <a:t>如果是则作为软件需求而存在，并把相</a:t>
            </a:r>
            <a:r>
              <a:rPr lang="zh-CN" altLang="en-US" smtClean="0"/>
              <a:t>应的模</a:t>
            </a:r>
            <a:r>
              <a:rPr lang="zh-CN" altLang="en-US"/>
              <a:t>型作为系统模型</a:t>
            </a:r>
          </a:p>
          <a:p>
            <a:pPr lvl="1" eaLnBrk="1" hangingPunct="1"/>
            <a:r>
              <a:rPr lang="zh-CN" altLang="en-US"/>
              <a:t>如果不是则不作为需求而存在，可能作为一项潜在的需求考虑，也可能直接抛弃 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817841-BB4E-4F56-9270-BB5219D00A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实例分析：旅店系统开发背景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随着旅店声誉日益提高，住宿人员越来越多，旅客为了能够获得好的房间，均提前预订房间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然而，随着预订的增多、预订周期的拉长，前台服务员工作压力也日益增大，还经常出现工作的失误，使得已经预订好房间的旅客也不能按期入住，这给旅店的声誉带来不好的影响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为此，旅店</a:t>
            </a:r>
            <a:r>
              <a:rPr kumimoji="0" lang="zh-CN" altLang="en-US" sz="2800" dirty="0" smtClean="0"/>
              <a:t>老板希望</a:t>
            </a:r>
            <a:r>
              <a:rPr kumimoji="0" lang="zh-CN" altLang="en-US" sz="2800" dirty="0"/>
              <a:t>能够</a:t>
            </a:r>
            <a:r>
              <a:rPr kumimoji="0" lang="zh-CN" altLang="en-US" sz="2800" dirty="0" smtClean="0"/>
              <a:t>通过</a:t>
            </a:r>
            <a:r>
              <a:rPr lang="zh-CN" altLang="en-US" sz="2800" dirty="0" smtClean="0"/>
              <a:t>软件</a:t>
            </a:r>
            <a:r>
              <a:rPr kumimoji="0" lang="zh-CN" altLang="en-US" sz="2800" dirty="0" smtClean="0"/>
              <a:t>来</a:t>
            </a:r>
            <a:r>
              <a:rPr kumimoji="0" lang="zh-CN" altLang="en-US" sz="2800" dirty="0"/>
              <a:t>自动管理这些预订业务，不过</a:t>
            </a:r>
            <a:r>
              <a:rPr kumimoji="0" lang="zh-CN" altLang="en-US" sz="2800" dirty="0" smtClean="0"/>
              <a:t>由于资金</a:t>
            </a:r>
            <a:r>
              <a:rPr kumimoji="0" lang="zh-CN" altLang="en-US" sz="2800" dirty="0"/>
              <a:t>的问题，目前只开发一个单机版的系统，不提供网上业务；并且旅店方面的其它业务暂不考虑信息化问题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旅店老板委托</a:t>
            </a:r>
            <a:r>
              <a:rPr kumimoji="0" lang="zh-CN" altLang="en-US" sz="2800" dirty="0" smtClean="0"/>
              <a:t>某</a:t>
            </a:r>
            <a:r>
              <a:rPr lang="en-US" altLang="zh-CN" sz="2800" dirty="0" smtClean="0"/>
              <a:t>IT</a:t>
            </a:r>
            <a:r>
              <a:rPr kumimoji="0" lang="zh-CN" altLang="en-US" sz="2800" dirty="0" smtClean="0"/>
              <a:t>公司</a:t>
            </a:r>
            <a:r>
              <a:rPr kumimoji="0" lang="zh-CN" altLang="en-US" sz="2800" dirty="0"/>
              <a:t>开发该系统，并承诺如果系统运转良好的话，将会考虑进一步合作事宜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847EFF-4157-4325-B7A9-558ADFF962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远景：旅店预订系统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</a:t>
            </a:r>
            <a:r>
              <a:rPr lang="zh-CN" altLang="en-US" sz="2800" dirty="0"/>
              <a:t>很荣幸地成为项目经理，并被要求在两个月之内发布该系统的第一个版本，同时还被要求要为后续的开发提供必备的接口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结合现状和老板的要求，考虑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可扩展的要求，</a:t>
            </a:r>
            <a:r>
              <a:rPr lang="en-US" altLang="zh-CN" sz="2800" dirty="0"/>
              <a:t>A</a:t>
            </a:r>
            <a:r>
              <a:rPr lang="zh-CN" altLang="en-US" sz="2800" dirty="0"/>
              <a:t>首先进行了简单的业务建模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之后，</a:t>
            </a:r>
            <a:r>
              <a:rPr lang="en-US" altLang="zh-CN" sz="2800" dirty="0"/>
              <a:t>A</a:t>
            </a:r>
            <a:r>
              <a:rPr lang="zh-CN" altLang="en-US" sz="2800" dirty="0"/>
              <a:t>初步定义了项目的</a:t>
            </a:r>
            <a:r>
              <a:rPr lang="zh-CN" altLang="en-US" sz="2800" dirty="0" smtClean="0"/>
              <a:t>远景“在未来两个月内，实现旅店预订系统，能够准确、快捷地为旅客预订所需的房间”：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提前、准确</a:t>
            </a:r>
            <a:r>
              <a:rPr kumimoji="0" lang="zh-CN" altLang="en-US" sz="2400" dirty="0"/>
              <a:t>地为旅客预订所需的房间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旅客可以在规定的时间内方便地取消预订的房间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旅店老板能够</a:t>
            </a:r>
            <a:r>
              <a:rPr kumimoji="0" lang="zh-CN" altLang="en-US" sz="2400" dirty="0" smtClean="0"/>
              <a:t>定期地获取预订信息</a:t>
            </a:r>
            <a:r>
              <a:rPr kumimoji="0" lang="zh-CN" altLang="en-US" sz="2400" dirty="0"/>
              <a:t>，根据这些信息可以及时调整</a:t>
            </a:r>
            <a:r>
              <a:rPr kumimoji="0" lang="zh-CN" altLang="en-US" sz="2400" dirty="0" smtClean="0"/>
              <a:t>房间价格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及时、快速地计算房间费用、预订费用、取消预订后退款金额等信息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预留</a:t>
            </a:r>
            <a:r>
              <a:rPr kumimoji="0" lang="zh-CN" altLang="en-US" sz="2400" dirty="0"/>
              <a:t>接口：可以为以后的网络版，以及其它业务系统的开发提供支持</a:t>
            </a:r>
          </a:p>
          <a:p>
            <a:pPr>
              <a:lnSpc>
                <a:spcPct val="80000"/>
              </a:lnSpc>
            </a:pPr>
            <a:r>
              <a:rPr kumimoji="0" lang="zh-CN" altLang="en-US" dirty="0" smtClean="0"/>
              <a:t>具体</a:t>
            </a:r>
            <a:r>
              <a:rPr kumimoji="0" lang="en-US" altLang="zh-CN" dirty="0" smtClean="0"/>
              <a:t>(S)</a:t>
            </a:r>
            <a:r>
              <a:rPr kumimoji="0" lang="zh-CN" altLang="en-US" dirty="0" smtClean="0"/>
              <a:t>、可测量</a:t>
            </a:r>
            <a:r>
              <a:rPr kumimoji="0" lang="en-US" altLang="zh-CN" dirty="0" smtClean="0"/>
              <a:t>(M)</a:t>
            </a:r>
            <a:r>
              <a:rPr kumimoji="0" lang="zh-CN" altLang="en-US" dirty="0" smtClean="0"/>
              <a:t>、可实现</a:t>
            </a:r>
            <a:r>
              <a:rPr kumimoji="0" lang="en-US" altLang="zh-CN" dirty="0" smtClean="0"/>
              <a:t>(A)</a:t>
            </a:r>
            <a:r>
              <a:rPr kumimoji="0" lang="zh-CN" altLang="en-US" dirty="0" smtClean="0"/>
              <a:t>、相关</a:t>
            </a:r>
            <a:r>
              <a:rPr kumimoji="0" lang="en-US" altLang="zh-CN" dirty="0" smtClean="0"/>
              <a:t>(R)</a:t>
            </a:r>
            <a:r>
              <a:rPr kumimoji="0" lang="zh-CN" altLang="en-US" dirty="0" smtClean="0"/>
              <a:t>、基于时间</a:t>
            </a:r>
            <a:r>
              <a:rPr kumimoji="0" lang="en-US" altLang="zh-CN" dirty="0" smtClean="0"/>
              <a:t>(T)</a:t>
            </a:r>
            <a:r>
              <a:rPr kumimoji="0" lang="zh-CN" altLang="en-US" dirty="0" smtClean="0"/>
              <a:t>？</a:t>
            </a:r>
            <a:endParaRPr kumimoji="0" lang="en-US" altLang="zh-CN" dirty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2AD0808-C32E-40BE-AD01-2B6B4025458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结合远景，获取系统需求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E45DAA1-1B7C-4202-A9A4-51C8D61DC27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85860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6" y="1501759"/>
            <a:ext cx="7343775" cy="2303462"/>
            <a:chOff x="930" y="663"/>
            <a:chExt cx="4626" cy="1451"/>
          </a:xfrm>
        </p:grpSpPr>
        <p:sp>
          <p:nvSpPr>
            <p:cNvPr id="30731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03838" y="1501760"/>
            <a:ext cx="5364162" cy="4568825"/>
            <a:chOff x="2381" y="663"/>
            <a:chExt cx="3379" cy="2878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8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获取原始需求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8A3B061-E856-490C-B706-D544D57361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D9352F-1208-4BDA-ADAA-4DADF6EAD05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需求从何而来</a:t>
            </a:r>
            <a:endParaRPr lang="en-US" altLang="zh-CN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需求只能来自涉众</a:t>
            </a:r>
          </a:p>
          <a:p>
            <a:pPr lvl="1" eaLnBrk="1" hangingPunct="1"/>
            <a:r>
              <a:rPr lang="zh-CN" altLang="en-US" dirty="0"/>
              <a:t>最终用户、客户</a:t>
            </a:r>
          </a:p>
          <a:p>
            <a:pPr lvl="1" eaLnBrk="1" hangingPunct="1"/>
            <a:r>
              <a:rPr lang="zh-CN" altLang="en-US" dirty="0"/>
              <a:t>政府、法律、文化</a:t>
            </a:r>
          </a:p>
          <a:p>
            <a:pPr lvl="1" eaLnBrk="1" hangingPunct="1"/>
            <a:r>
              <a:rPr lang="zh-CN" altLang="en-US" dirty="0"/>
              <a:t>开发人员、管理人员</a:t>
            </a:r>
          </a:p>
          <a:p>
            <a:pPr lvl="1" eaLnBrk="1" hangingPunct="1"/>
            <a:r>
              <a:rPr lang="zh-CN" altLang="en-US" dirty="0"/>
              <a:t>竞争对手</a:t>
            </a:r>
          </a:p>
          <a:p>
            <a:pPr lvl="1" eaLnBrk="1" hangingPunct="1"/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但并不是直接从涉众中来</a:t>
            </a:r>
          </a:p>
          <a:p>
            <a:pPr lvl="1" eaLnBrk="1" hangingPunct="1"/>
            <a:r>
              <a:rPr kumimoji="0" lang="zh-CN" altLang="en-US" dirty="0" smtClean="0"/>
              <a:t>“你们</a:t>
            </a:r>
            <a:r>
              <a:rPr kumimoji="0" lang="zh-CN" altLang="en-US" dirty="0"/>
              <a:t>的需求是什么</a:t>
            </a:r>
            <a:r>
              <a:rPr kumimoji="0" lang="zh-CN" altLang="en-US" dirty="0" smtClean="0"/>
              <a:t>？”</a:t>
            </a:r>
            <a:endParaRPr kumimoji="0" lang="en-US" altLang="zh-CN" dirty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5806154-9F42-452C-A69C-45726C130B2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涉众无法直接提供需求</a:t>
            </a:r>
            <a:endParaRPr lang="en-US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用户不可能直接提供系统的最终需求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用户描述的只是现状，对于未来软件的工作模式，用户不可能描述清楚的</a:t>
            </a:r>
            <a:endParaRPr lang="en-US" altLang="zh-CN" dirty="0"/>
          </a:p>
          <a:p>
            <a:pPr eaLnBrk="1" hangingPunct="1"/>
            <a:r>
              <a:rPr lang="zh-CN" altLang="en-US" dirty="0"/>
              <a:t>用户提供的只是个人或组织的</a:t>
            </a:r>
            <a:r>
              <a:rPr lang="zh-CN" altLang="en-US" dirty="0">
                <a:solidFill>
                  <a:srgbClr val="00B0F0"/>
                </a:solidFill>
              </a:rPr>
              <a:t>需要</a:t>
            </a:r>
            <a:r>
              <a:rPr lang="en-US" altLang="zh-CN" dirty="0">
                <a:solidFill>
                  <a:srgbClr val="00B0F0"/>
                </a:solidFill>
              </a:rPr>
              <a:t>(Need)</a:t>
            </a:r>
            <a:r>
              <a:rPr lang="zh-CN" altLang="en-US" dirty="0"/>
              <a:t>或想法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需求获取：系统分析师必须能够透过这些原始的需要来获取软件的最终需求</a:t>
            </a:r>
            <a:endParaRPr lang="en-US" altLang="zh-CN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4859B71-4975-4D07-B38A-C939F3AA1AE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需求获取技术</a:t>
            </a:r>
            <a:endParaRPr lang="en-US" altLang="zh-CN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系统分析师借助于不同的需求获取方式，从涉众中获取需求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收集资料</a:t>
            </a:r>
          </a:p>
          <a:p>
            <a:pPr lvl="1" eaLnBrk="1" hangingPunct="1"/>
            <a:r>
              <a:rPr lang="zh-CN" altLang="en-US" dirty="0"/>
              <a:t>现场观察</a:t>
            </a:r>
          </a:p>
          <a:p>
            <a:pPr lvl="1" eaLnBrk="1" hangingPunct="1"/>
            <a:r>
              <a:rPr lang="zh-CN" altLang="en-US" dirty="0"/>
              <a:t>访谈</a:t>
            </a:r>
          </a:p>
          <a:p>
            <a:pPr lvl="1" eaLnBrk="1" hangingPunct="1"/>
            <a:r>
              <a:rPr lang="zh-CN" altLang="en-US" dirty="0"/>
              <a:t>开会</a:t>
            </a:r>
          </a:p>
          <a:p>
            <a:pPr lvl="1" eaLnBrk="1" hangingPunct="1"/>
            <a:r>
              <a:rPr lang="zh-CN" altLang="en-US" dirty="0"/>
              <a:t>原型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问卷调查</a:t>
            </a:r>
          </a:p>
          <a:p>
            <a:pPr lvl="1" eaLnBrk="1" hangingPunct="1"/>
            <a:r>
              <a:rPr lang="en-US" altLang="zh-CN" dirty="0"/>
              <a:t>…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072CB0-D294-4ACA-B3A2-CBA9D9AA6B7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需求获取技术对比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-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518" y="1747458"/>
            <a:ext cx="9030483" cy="461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60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开发一个可以理解的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需求（用例模型）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CB94CA0-50EC-4658-BCBF-2DF69C45B3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识别参与者</a:t>
            </a:r>
            <a:r>
              <a:rPr lang="en-US" altLang="zh-CN"/>
              <a:t>(Actor)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识别参与者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关键词：</a:t>
            </a:r>
            <a:r>
              <a:rPr lang="zh-CN" altLang="en-US" dirty="0">
                <a:solidFill>
                  <a:srgbClr val="FF3300"/>
                </a:solidFill>
              </a:rPr>
              <a:t>边界</a:t>
            </a:r>
          </a:p>
          <a:p>
            <a:pPr lvl="1" eaLnBrk="1" hangingPunct="1"/>
            <a:r>
              <a:rPr lang="zh-CN" altLang="en-US" dirty="0"/>
              <a:t>参与者：在</a:t>
            </a:r>
            <a:r>
              <a:rPr lang="zh-CN" altLang="en-US" dirty="0">
                <a:solidFill>
                  <a:srgbClr val="FF3300"/>
                </a:solidFill>
              </a:rPr>
              <a:t>系统之外</a:t>
            </a:r>
            <a:r>
              <a:rPr lang="zh-CN" altLang="en-US" dirty="0"/>
              <a:t>，透过</a:t>
            </a:r>
            <a:r>
              <a:rPr lang="zh-CN" altLang="en-US" dirty="0">
                <a:solidFill>
                  <a:srgbClr val="FF3300"/>
                </a:solidFill>
              </a:rPr>
              <a:t>系统边界</a:t>
            </a:r>
            <a:r>
              <a:rPr lang="zh-CN" altLang="en-US" dirty="0"/>
              <a:t>与系统进行</a:t>
            </a:r>
            <a:r>
              <a:rPr lang="zh-CN" altLang="en-US" dirty="0">
                <a:solidFill>
                  <a:srgbClr val="FF3300"/>
                </a:solidFill>
              </a:rPr>
              <a:t>有意义交互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任何</a:t>
            </a:r>
            <a:r>
              <a:rPr lang="zh-CN" altLang="en-US" dirty="0" smtClean="0">
                <a:solidFill>
                  <a:srgbClr val="FF3300"/>
                </a:solidFill>
              </a:rPr>
              <a:t>事物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 smtClean="0"/>
              <a:t>注意：与业务参与者的区别和联系</a:t>
            </a:r>
            <a:endParaRPr lang="zh-CN" altLang="en-US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3C899EE-9911-4EB9-974F-BA1AC491E4D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75" y="3786190"/>
            <a:ext cx="1757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理解需求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</a:t>
            </a:r>
          </a:p>
          <a:p>
            <a:pPr eaLnBrk="1" hangingPunct="1"/>
            <a:r>
              <a:rPr lang="zh-CN" altLang="en-US" dirty="0"/>
              <a:t>用例建模流程</a:t>
            </a:r>
          </a:p>
          <a:p>
            <a:pPr lvl="1" eaLnBrk="1" hangingPunct="1"/>
            <a:r>
              <a:rPr kumimoji="0" lang="zh-CN" altLang="en-US" dirty="0"/>
              <a:t>获取原始需求</a:t>
            </a:r>
          </a:p>
          <a:p>
            <a:pPr lvl="1" eaLnBrk="1" hangingPunct="1"/>
            <a:r>
              <a:rPr kumimoji="0" lang="zh-CN" altLang="en-US" dirty="0"/>
              <a:t>构建初始用例模型</a:t>
            </a:r>
          </a:p>
          <a:p>
            <a:pPr lvl="1" eaLnBrk="1" hangingPunct="1"/>
            <a:r>
              <a:rPr kumimoji="0" lang="zh-CN" altLang="en-US" dirty="0"/>
              <a:t>编写用例文档</a:t>
            </a:r>
          </a:p>
          <a:p>
            <a:pPr lvl="1" eaLnBrk="1" hangingPunct="1"/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BF42B38-5F48-4239-AF31-09361EB882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参与者要点分析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系统外</a:t>
            </a:r>
          </a:p>
          <a:p>
            <a:pPr lvl="1" eaLnBrk="1" hangingPunct="1"/>
            <a:r>
              <a:rPr lang="zh-CN" altLang="en-US" sz="2400" dirty="0"/>
              <a:t>参与者不是系统的一部分，处于系统的外部</a:t>
            </a:r>
          </a:p>
          <a:p>
            <a:pPr eaLnBrk="1" hangingPunct="1"/>
            <a:r>
              <a:rPr lang="zh-CN" altLang="en-US" sz="2800" dirty="0"/>
              <a:t>系统边界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参与者透过系统边界</a:t>
            </a:r>
            <a:r>
              <a:rPr lang="zh-CN" altLang="en-US" sz="2400" dirty="0">
                <a:solidFill>
                  <a:srgbClr val="000000"/>
                </a:solidFill>
              </a:rPr>
              <a:t>直接</a:t>
            </a:r>
            <a:r>
              <a:rPr lang="zh-CN" altLang="en-US" sz="2400" dirty="0"/>
              <a:t>与系统交互，参与者的确定代表</a:t>
            </a:r>
            <a:r>
              <a:rPr lang="zh-CN" altLang="en-US" sz="2400" dirty="0">
                <a:solidFill>
                  <a:srgbClr val="000000"/>
                </a:solidFill>
              </a:rPr>
              <a:t>系统边界</a:t>
            </a:r>
            <a:r>
              <a:rPr lang="zh-CN" altLang="en-US" sz="2400" dirty="0"/>
              <a:t>的确定</a:t>
            </a:r>
          </a:p>
          <a:p>
            <a:pPr eaLnBrk="1" hangingPunct="1"/>
            <a:r>
              <a:rPr lang="zh-CN" altLang="en-US" sz="2800" dirty="0"/>
              <a:t>系统角色</a:t>
            </a:r>
          </a:p>
          <a:p>
            <a:pPr lvl="1" eaLnBrk="1" hangingPunct="1"/>
            <a:r>
              <a:rPr lang="zh-CN" altLang="en-US" sz="2400" dirty="0"/>
              <a:t>参与者与使用系统的物理人和职务没有关系</a:t>
            </a:r>
          </a:p>
          <a:p>
            <a:pPr lvl="1" eaLnBrk="1" hangingPunct="1"/>
            <a:r>
              <a:rPr lang="zh-CN" altLang="en-US" sz="2400" dirty="0"/>
              <a:t>需要从参与</a:t>
            </a:r>
            <a:r>
              <a:rPr lang="zh-CN" altLang="en-US" sz="2400" dirty="0" smtClean="0"/>
              <a:t>系统交互的</a:t>
            </a:r>
            <a:r>
              <a:rPr lang="zh-CN" altLang="en-US" sz="2400" smtClean="0"/>
              <a:t>角色（作用）来</a:t>
            </a:r>
            <a:r>
              <a:rPr lang="zh-CN" altLang="en-US" sz="2400" dirty="0"/>
              <a:t>寻找参与者</a:t>
            </a:r>
          </a:p>
          <a:p>
            <a:pPr eaLnBrk="1" hangingPunct="1"/>
            <a:r>
              <a:rPr lang="zh-CN" altLang="en-US" sz="2800" dirty="0"/>
              <a:t>与系统交互</a:t>
            </a:r>
          </a:p>
          <a:p>
            <a:pPr lvl="1" eaLnBrk="1" hangingPunct="1"/>
            <a:r>
              <a:rPr lang="zh-CN" altLang="en-US" sz="2400" dirty="0"/>
              <a:t>系统需要处理其交互过程，即系统职责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任何事物</a:t>
            </a:r>
          </a:p>
          <a:p>
            <a:pPr lvl="1" eaLnBrk="1" hangingPunct="1"/>
            <a:r>
              <a:rPr lang="zh-CN" altLang="en-US" sz="2400" dirty="0"/>
              <a:t>人、外系统、外部因素、时间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75E6A65-9B83-4507-84DB-777851D721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要点：任何事物</a:t>
            </a:r>
            <a:endParaRPr lang="en-US" altLang="zh-CN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ABCC6F9-E58C-44F5-B5E5-F159E2892EB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22446"/>
            <a:ext cx="74168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理解需求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需求获取</a:t>
            </a: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0CB347B-D980-4A7F-859B-AA07807A55F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</a:t>
            </a:r>
            <a:r>
              <a:rPr lang="en-US" altLang="zh-CN"/>
              <a:t>—</a:t>
            </a:r>
            <a:r>
              <a:rPr lang="zh-CN" altLang="en-US"/>
              <a:t>建造“正确”的系统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需求：</a:t>
            </a:r>
            <a:r>
              <a:rPr lang="zh-CN" altLang="en-US" dirty="0">
                <a:solidFill>
                  <a:srgbClr val="FF0000"/>
                </a:solidFill>
              </a:rPr>
              <a:t>客户可接受</a:t>
            </a:r>
            <a:r>
              <a:rPr lang="zh-CN" altLang="en-US" dirty="0"/>
              <a:t>的、</a:t>
            </a:r>
            <a:r>
              <a:rPr lang="zh-CN" altLang="en-US" dirty="0">
                <a:solidFill>
                  <a:srgbClr val="FF0000"/>
                </a:solidFill>
              </a:rPr>
              <a:t>系统必须满足</a:t>
            </a:r>
            <a:r>
              <a:rPr lang="zh-CN" altLang="en-US" dirty="0"/>
              <a:t>的条件或具备的能力</a:t>
            </a:r>
          </a:p>
          <a:p>
            <a:pPr eaLnBrk="1" hangingPunct="1"/>
            <a:r>
              <a:rPr lang="en-US" altLang="zh-CN" dirty="0"/>
              <a:t>RUP</a:t>
            </a:r>
            <a:r>
              <a:rPr lang="zh-CN" altLang="en-US" dirty="0"/>
              <a:t>中的</a:t>
            </a:r>
            <a:r>
              <a:rPr lang="en-US" altLang="zh-CN" dirty="0"/>
              <a:t>FURPS+</a:t>
            </a:r>
            <a:r>
              <a:rPr lang="zh-CN" altLang="en-US" dirty="0"/>
              <a:t>软件质量准则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功能性（</a:t>
            </a:r>
            <a:r>
              <a:rPr lang="en-US" altLang="zh-CN" dirty="0"/>
              <a:t>Functionality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使用性（</a:t>
            </a:r>
            <a:r>
              <a:rPr lang="en-US" altLang="zh-CN" dirty="0"/>
              <a:t>Usability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可靠性（</a:t>
            </a:r>
            <a:r>
              <a:rPr lang="en-US" altLang="zh-CN" dirty="0"/>
              <a:t>Reliability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性能（</a:t>
            </a:r>
            <a:r>
              <a:rPr lang="en-US" altLang="zh-CN" dirty="0"/>
              <a:t>Performance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可支持性（</a:t>
            </a:r>
            <a:r>
              <a:rPr lang="en-US" altLang="zh-CN" dirty="0"/>
              <a:t>Supportability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+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95D3BE0-3908-48E8-8F48-40BBC5249F2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452394" y="3500438"/>
            <a:ext cx="142875" cy="2319238"/>
          </a:xfrm>
          <a:prstGeom prst="rightBrace">
            <a:avLst>
              <a:gd name="adj1" fmla="val 2014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6650057" y="4400560"/>
            <a:ext cx="2160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非功能性需求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需求工程的主要活动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定义需求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理解用户的需要，建立</a:t>
            </a:r>
            <a:r>
              <a:rPr lang="zh-CN" altLang="en-US" dirty="0">
                <a:solidFill>
                  <a:srgbClr val="FF0000"/>
                </a:solidFill>
              </a:rPr>
              <a:t>用户可理解</a:t>
            </a:r>
            <a:r>
              <a:rPr lang="zh-CN" altLang="en-US" dirty="0"/>
              <a:t>的系统需求模型</a:t>
            </a:r>
            <a:r>
              <a:rPr lang="zh-CN" altLang="en-US" dirty="0" smtClean="0"/>
              <a:t>（本部分）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分析需求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根据需求模型，</a:t>
            </a:r>
            <a:r>
              <a:rPr lang="zh-CN" altLang="en-US"/>
              <a:t>建</a:t>
            </a:r>
            <a:r>
              <a:rPr lang="zh-CN" altLang="en-US" smtClean="0"/>
              <a:t>立</a:t>
            </a:r>
            <a:r>
              <a:rPr lang="zh-CN" altLang="en-US" smtClean="0">
                <a:solidFill>
                  <a:srgbClr val="FF0000"/>
                </a:solidFill>
              </a:rPr>
              <a:t>对于开</a:t>
            </a:r>
            <a:r>
              <a:rPr lang="zh-CN" altLang="en-US" dirty="0">
                <a:solidFill>
                  <a:srgbClr val="FF0000"/>
                </a:solidFill>
              </a:rPr>
              <a:t>发者</a:t>
            </a:r>
            <a:r>
              <a:rPr lang="zh-CN" altLang="en-US" dirty="0"/>
              <a:t>无二义性解释的分析模型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部分）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需求管理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8351370-C42E-4ED6-A698-AB778C0939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需求难在何处：石头问题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我要一块石头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差不多，但我要小一点的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很好，不过我要蓝色的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啊，没有那么小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en-US" altLang="zh-CN" dirty="0" err="1" smtClean="0"/>
              <a:t>Emm</a:t>
            </a:r>
            <a:r>
              <a:rPr lang="zh-CN" altLang="en-US" dirty="0" smtClean="0"/>
              <a:t>，</a:t>
            </a:r>
            <a:r>
              <a:rPr lang="zh-CN" altLang="en-US" dirty="0"/>
              <a:t>还是原来那个好了</a:t>
            </a:r>
            <a:r>
              <a:rPr lang="en-US" altLang="zh-CN" dirty="0"/>
              <a:t>… 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253C83-286F-4683-B6E7-5B8E0D7D99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063750" y="4797426"/>
            <a:ext cx="8064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0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小一点的蓝色大理石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8982830" y="2058989"/>
            <a:ext cx="677108" cy="3441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难捕获，易</a:t>
            </a:r>
            <a:r>
              <a:rPr kumimoji="0"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变更！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  <p:bldP spid="723972" grpId="0"/>
      <p:bldP spid="7239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需求：也需要开发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38547B7-F6F3-49E3-9C6D-D2D014040EE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927350" y="1773239"/>
            <a:ext cx="1944688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927351" y="1917701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客户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用户的要求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想法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期望</a:t>
            </a: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3863975" y="2781301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6815139" y="429260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815138" y="454501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软件设计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815139" y="180975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6815138" y="206216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软件产品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3214689" y="328612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开发</a:t>
            </a: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H="1" flipV="1">
            <a:off x="7751763" y="2854325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7823200" y="3357564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编码和测试</a:t>
            </a: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 flipH="1">
            <a:off x="4943475" y="2854325"/>
            <a:ext cx="2305050" cy="1582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5375276" y="33575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验收</a:t>
            </a: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2927350" y="4294189"/>
            <a:ext cx="1944688" cy="9366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2927350" y="4435476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有价值的</a:t>
            </a:r>
            <a:b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</a:b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软件需求</a:t>
            </a: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V="1">
            <a:off x="4943476" y="4725988"/>
            <a:ext cx="18002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5087939" y="4797426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分析和设计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animBg="1"/>
      <p:bldP spid="724998" grpId="0" animBg="1"/>
      <p:bldP spid="724999" grpId="0"/>
      <p:bldP spid="725000" grpId="0" animBg="1"/>
      <p:bldP spid="725001" grpId="0"/>
      <p:bldP spid="725002" grpId="0"/>
      <p:bldP spid="725003" grpId="0" animBg="1"/>
      <p:bldP spid="725004" grpId="0"/>
      <p:bldP spid="725005" grpId="0" animBg="1"/>
      <p:bldP spid="725006" grpId="0"/>
      <p:bldP spid="725007" grpId="0" animBg="1"/>
      <p:bldP spid="725008" grpId="0"/>
      <p:bldP spid="725009" grpId="0" animBg="1"/>
      <p:bldP spid="7250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需求问题：对策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5432086-CCC8-411F-ADAF-B00CFBD20FD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424114" y="2543176"/>
            <a:ext cx="1368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425700" y="4062413"/>
            <a:ext cx="1714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易</a:t>
            </a:r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变更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4368801" y="2492376"/>
            <a:ext cx="31670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从用户视角看问题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4367213" y="4062413"/>
            <a:ext cx="3340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合理的结构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8831264" y="3349625"/>
            <a:ext cx="1152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</a:t>
            </a:r>
          </a:p>
        </p:txBody>
      </p:sp>
      <p:sp>
        <p:nvSpPr>
          <p:cNvPr id="726024" name="AutoShape 8"/>
          <p:cNvSpPr>
            <a:spLocks noChangeArrowheads="1"/>
          </p:cNvSpPr>
          <p:nvPr/>
        </p:nvSpPr>
        <p:spPr bwMode="auto">
          <a:xfrm>
            <a:off x="3789364" y="2563814"/>
            <a:ext cx="649287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AutoShape 9"/>
          <p:cNvSpPr>
            <a:spLocks noChangeArrowheads="1"/>
          </p:cNvSpPr>
          <p:nvPr/>
        </p:nvSpPr>
        <p:spPr bwMode="auto">
          <a:xfrm>
            <a:off x="7680325" y="3435351"/>
            <a:ext cx="1150938" cy="485775"/>
          </a:xfrm>
          <a:prstGeom prst="rightArrow">
            <a:avLst>
              <a:gd name="adj1" fmla="val 50000"/>
              <a:gd name="adj2" fmla="val 59232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6" name="AutoShape 10"/>
          <p:cNvSpPr>
            <a:spLocks/>
          </p:cNvSpPr>
          <p:nvPr/>
        </p:nvSpPr>
        <p:spPr bwMode="auto">
          <a:xfrm>
            <a:off x="7464426" y="2643189"/>
            <a:ext cx="73025" cy="1944687"/>
          </a:xfrm>
          <a:prstGeom prst="rightBrace">
            <a:avLst>
              <a:gd name="adj1" fmla="val 2219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3790950" y="4095751"/>
            <a:ext cx="649288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/>
      <p:bldP spid="726022" grpId="0"/>
      <p:bldP spid="726023" grpId="0"/>
      <p:bldP spid="726024" grpId="0" animBg="1"/>
      <p:bldP spid="726025" grpId="0" animBg="1"/>
      <p:bldP spid="726026" grpId="0" animBg="1"/>
      <p:bldP spid="7260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13747</TotalTime>
  <Words>2589</Words>
  <Application>Microsoft Office PowerPoint</Application>
  <PresentationFormat>自定义</PresentationFormat>
  <Paragraphs>249</Paragraphs>
  <Slides>32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模块</vt:lpstr>
      <vt:lpstr>面向对象系统分析与设计</vt:lpstr>
      <vt:lpstr>用例建模</vt:lpstr>
      <vt:lpstr>内容概要</vt:lpstr>
      <vt:lpstr>内容概要</vt:lpstr>
      <vt:lpstr>需求—建造“正确”的系统</vt:lpstr>
      <vt:lpstr>需求工程的主要活动</vt:lpstr>
      <vt:lpstr>需求难在何处：石头问题</vt:lpstr>
      <vt:lpstr>需求：也需要开发</vt:lpstr>
      <vt:lpstr>需求问题：对策</vt:lpstr>
      <vt:lpstr>内容概要</vt:lpstr>
      <vt:lpstr>需求获取</vt:lpstr>
      <vt:lpstr>从业务模型获取需求</vt:lpstr>
      <vt:lpstr>1. 业务改进点</vt:lpstr>
      <vt:lpstr>寻找业务改进点</vt:lpstr>
      <vt:lpstr>2. 远景(Vision)</vt:lpstr>
      <vt:lpstr>远景说明</vt:lpstr>
      <vt:lpstr>3. 导出系统需求</vt:lpstr>
      <vt:lpstr>实例分析：旅店系统开发背景</vt:lpstr>
      <vt:lpstr>远景：旅店预订系统</vt:lpstr>
      <vt:lpstr>结合远景，获取系统需求</vt:lpstr>
      <vt:lpstr>内容概要</vt:lpstr>
      <vt:lpstr>用例建模流程</vt:lpstr>
      <vt:lpstr>用例建模流程</vt:lpstr>
      <vt:lpstr>1.需求从何而来</vt:lpstr>
      <vt:lpstr>涉众无法直接提供需求</vt:lpstr>
      <vt:lpstr>需求获取技术</vt:lpstr>
      <vt:lpstr>需求获取技术对比</vt:lpstr>
      <vt:lpstr>用例建模流程</vt:lpstr>
      <vt:lpstr>2.1 识别参与者(Actor)</vt:lpstr>
      <vt:lpstr>参与者要点分析</vt:lpstr>
      <vt:lpstr>要点：任何事物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Jiaxiang Liu</cp:lastModifiedBy>
  <cp:revision>570</cp:revision>
  <cp:lastPrinted>1601-01-01T00:00:00Z</cp:lastPrinted>
  <dcterms:created xsi:type="dcterms:W3CDTF">2005-09-05T02:45:08Z</dcterms:created>
  <dcterms:modified xsi:type="dcterms:W3CDTF">2023-10-17T03:29:51Z</dcterms:modified>
  <cp:category>UML</cp:category>
</cp:coreProperties>
</file>