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71"/>
  </p:notesMasterIdLst>
  <p:handoutMasterIdLst>
    <p:handoutMasterId r:id="rId72"/>
  </p:handoutMasterIdLst>
  <p:sldIdLst>
    <p:sldId id="406" r:id="rId2"/>
    <p:sldId id="407" r:id="rId3"/>
    <p:sldId id="259" r:id="rId4"/>
    <p:sldId id="260" r:id="rId5"/>
    <p:sldId id="261" r:id="rId6"/>
    <p:sldId id="376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6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390" r:id="rId28"/>
    <p:sldId id="290" r:id="rId29"/>
    <p:sldId id="291" r:id="rId30"/>
    <p:sldId id="292" r:id="rId31"/>
    <p:sldId id="294" r:id="rId32"/>
    <p:sldId id="297" r:id="rId33"/>
    <p:sldId id="298" r:id="rId34"/>
    <p:sldId id="299" r:id="rId35"/>
    <p:sldId id="300" r:id="rId36"/>
    <p:sldId id="391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93" r:id="rId46"/>
    <p:sldId id="311" r:id="rId47"/>
    <p:sldId id="312" r:id="rId48"/>
    <p:sldId id="313" r:id="rId49"/>
    <p:sldId id="314" r:id="rId50"/>
    <p:sldId id="315" r:id="rId51"/>
    <p:sldId id="316" r:id="rId52"/>
    <p:sldId id="318" r:id="rId53"/>
    <p:sldId id="319" r:id="rId54"/>
    <p:sldId id="320" r:id="rId55"/>
    <p:sldId id="394" r:id="rId56"/>
    <p:sldId id="321" r:id="rId57"/>
    <p:sldId id="323" r:id="rId58"/>
    <p:sldId id="324" r:id="rId59"/>
    <p:sldId id="325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408" r:id="rId70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114" autoAdjust="0"/>
  </p:normalViewPr>
  <p:slideViewPr>
    <p:cSldViewPr>
      <p:cViewPr varScale="1">
        <p:scale>
          <a:sx n="139" d="100"/>
          <a:sy n="139" d="100"/>
        </p:scale>
        <p:origin x="-117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77" d="100"/>
          <a:sy n="77" d="100"/>
        </p:scale>
        <p:origin x="-4026" y="-84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3354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11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E334A79-A6EA-4649-90AC-1FA7CBC46ED8}" type="slidenum">
              <a:rPr lang="zh-CN" altLang="en-US" sz="1300" b="0" smtClean="0">
                <a:latin typeface="Arial" charset="0"/>
              </a:rPr>
              <a:pPr eaLnBrk="1" hangingPunct="1"/>
              <a:t>3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7027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01AB779-42F9-44DA-AD36-932B11CBE7D6}" type="slidenum">
              <a:rPr lang="zh-CN" altLang="en-US" sz="1300" b="0" smtClean="0">
                <a:latin typeface="Arial" charset="0"/>
              </a:rPr>
              <a:pPr eaLnBrk="1" hangingPunct="1"/>
              <a:t>40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729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7400EF7-CB98-41CC-B99D-6AE26E71F366}" type="slidenum">
              <a:rPr lang="zh-CN" altLang="en-US" sz="1300" b="0" smtClean="0">
                <a:latin typeface="Arial" charset="0"/>
              </a:rPr>
              <a:pPr eaLnBrk="1" hangingPunct="1"/>
              <a:t>41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907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38B8112-C754-4337-BFE8-32271EC274B2}" type="slidenum">
              <a:rPr lang="zh-CN" altLang="en-US" sz="1300" b="0" smtClean="0">
                <a:latin typeface="Arial" charset="0"/>
              </a:rPr>
              <a:pPr eaLnBrk="1" hangingPunct="1"/>
              <a:t>52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8578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DF9087C-3812-4054-A43F-B07429BE1E05}" type="slidenum">
              <a:rPr lang="zh-CN" altLang="en-US" sz="1300" b="0" smtClean="0">
                <a:latin typeface="Arial" charset="0"/>
              </a:rPr>
              <a:pPr eaLnBrk="1" hangingPunct="1"/>
              <a:t>57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023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BEC2261-82C5-4DBC-B99A-AE055979CE19}" type="slidenum">
              <a:rPr lang="zh-CN" altLang="en-US" sz="1300" b="0" smtClean="0">
                <a:latin typeface="Arial" charset="0"/>
              </a:rPr>
              <a:pPr eaLnBrk="1" hangingPunct="1"/>
              <a:t>4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347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B9ECB40-F0C0-4E0A-8519-A18187CC363E}" type="slidenum">
              <a:rPr lang="zh-CN" altLang="en-US" sz="1300" b="0" smtClean="0">
                <a:latin typeface="Arial" charset="0"/>
              </a:rPr>
              <a:pPr eaLnBrk="1" hangingPunct="1"/>
              <a:t>5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937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06848A4-8428-43CD-BBD2-EE99095B85A6}" type="slidenum">
              <a:rPr lang="zh-CN" altLang="en-US" sz="1300" b="0" smtClean="0">
                <a:latin typeface="Arial" charset="0"/>
              </a:rPr>
              <a:pPr eaLnBrk="1" hangingPunct="1"/>
              <a:t>10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146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091DC07-F5F3-48DD-B962-8D4AFD55F6D2}" type="slidenum">
              <a:rPr lang="zh-CN" altLang="en-US" sz="1300" b="0" smtClean="0">
                <a:latin typeface="Arial" charset="0"/>
              </a:rPr>
              <a:pPr eaLnBrk="1" hangingPunct="1"/>
              <a:t>21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95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68DD9CF-5DC3-417A-ADD6-D523250DFA39}" type="slidenum">
              <a:rPr lang="zh-CN" altLang="en-US" sz="1300" b="0" smtClean="0">
                <a:latin typeface="Arial" charset="0"/>
              </a:rPr>
              <a:pPr eaLnBrk="1" hangingPunct="1"/>
              <a:t>22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515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BEA79AC-6B24-463D-A805-26585D538AB6}" type="slidenum">
              <a:rPr lang="zh-CN" altLang="en-US" sz="1300" b="0" smtClean="0">
                <a:latin typeface="Arial" charset="0"/>
              </a:rPr>
              <a:pPr eaLnBrk="1" hangingPunct="1"/>
              <a:t>23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831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B5CBDFE-A75F-4E36-9296-487B36070BBF}" type="slidenum">
              <a:rPr lang="zh-CN" altLang="en-US" sz="1300" b="0" smtClean="0">
                <a:latin typeface="Arial" charset="0"/>
              </a:rPr>
              <a:pPr eaLnBrk="1" hangingPunct="1"/>
              <a:t>28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940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4DAB9A9-C240-4474-B846-3DD7D67965CC}" type="slidenum">
              <a:rPr lang="zh-CN" altLang="en-US" sz="1300" b="0" smtClean="0">
                <a:latin typeface="Arial" charset="0"/>
              </a:rPr>
              <a:pPr eaLnBrk="1" hangingPunct="1"/>
              <a:t>30</a:t>
            </a:fld>
            <a:endParaRPr lang="en-US" altLang="zh-CN" sz="1300" b="0">
              <a:latin typeface="Arial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17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ACB9-5BFE-4EF3-B91C-463DEBBCCA8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13A5948-C572-4A45-8388-DE4E873D8B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EA087514-DBC3-4F18-B126-1E056A3FAD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6E6B468-02A4-41FE-B3CE-B77921BD89DB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13B5030-E818-4E33-B39F-291F5E9F4D7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606F398-8D4B-4DEB-B16A-FAF288C1844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32872BE-FA2C-46C2-A169-1F30EC6FAD6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CFE3A8-A593-4639-BBAE-F87840FCABE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B838669-9B40-452C-9C7C-05CE661747F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5EE5D7-DA54-4996-B04D-BEB0C65CB3E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464" y="4572008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7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理解需求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需求获取</a:t>
            </a:r>
          </a:p>
          <a:p>
            <a:pPr eaLnBrk="1" hangingPunct="1">
              <a:defRPr/>
            </a:pPr>
            <a:r>
              <a:rPr lang="zh-CN" altLang="en-US" dirty="0"/>
              <a:t>用例建模流程</a:t>
            </a:r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03ECDE6-B7E4-4897-BBCA-17228FB8E0A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需求获取</a:t>
            </a:r>
            <a:endParaRPr lang="en-US" altLang="zh-CN"/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有业务模型：从业务模型获取需求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无</a:t>
            </a:r>
            <a:r>
              <a:rPr lang="zh-CN" altLang="en-US" dirty="0"/>
              <a:t>业务模型：采用需求启发技术，从涉众获得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612D75A-CEAC-4382-B2F0-F17502E4169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从业务模型获取需求</a:t>
            </a:r>
            <a:endParaRPr lang="en-US" altLang="zh-CN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从业务用例模型中获取系统需求，来构建系统用例模型</a:t>
            </a:r>
          </a:p>
          <a:p>
            <a:pPr lvl="1" eaLnBrk="1" hangingPunct="1"/>
            <a:r>
              <a:rPr lang="en-US" altLang="zh-CN" dirty="0"/>
              <a:t>1. </a:t>
            </a:r>
            <a:r>
              <a:rPr lang="zh-CN" altLang="en-US" dirty="0"/>
              <a:t>寻找业务改进点</a:t>
            </a:r>
          </a:p>
          <a:p>
            <a:pPr lvl="1" eaLnBrk="1" hangingPunct="1"/>
            <a:r>
              <a:rPr lang="en-US" altLang="zh-CN" dirty="0"/>
              <a:t>2. </a:t>
            </a:r>
            <a:r>
              <a:rPr lang="zh-CN" altLang="en-US" dirty="0"/>
              <a:t>定义项目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远景</a:t>
            </a:r>
          </a:p>
          <a:p>
            <a:pPr lvl="1" eaLnBrk="1" hangingPunct="1"/>
            <a:r>
              <a:rPr lang="en-US" altLang="zh-CN" dirty="0"/>
              <a:t>3. </a:t>
            </a:r>
            <a:r>
              <a:rPr lang="zh-CN" altLang="en-US" dirty="0"/>
              <a:t>导出系统需求</a:t>
            </a:r>
            <a:endParaRPr lang="en-US" altLang="zh-CN" dirty="0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60023A1-2AFE-4428-8ABB-0C2F0A3F917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业务改进点</a:t>
            </a:r>
            <a:endParaRPr lang="en-US" altLang="zh-CN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业务模型描述业务现状，这些现状：</a:t>
            </a:r>
          </a:p>
          <a:p>
            <a:pPr lvl="1" eaLnBrk="1" hangingPunct="1"/>
            <a:r>
              <a:rPr lang="zh-CN" altLang="en-US" dirty="0"/>
              <a:t>有些可能一直运转的很好，不需要改进，也就没有必要作为软件需求来由系统实现</a:t>
            </a:r>
          </a:p>
          <a:p>
            <a:pPr lvl="1" eaLnBrk="1" hangingPunct="1"/>
            <a:r>
              <a:rPr lang="zh-CN" altLang="en-US" dirty="0"/>
              <a:t>而另外可能更多的业务在运转过程中存在这样或那样的问题，这些问题就成为业务待改进的</a:t>
            </a:r>
            <a:r>
              <a:rPr lang="zh-CN" altLang="en-US" dirty="0">
                <a:solidFill>
                  <a:srgbClr val="FF0000"/>
                </a:solidFill>
              </a:rPr>
              <a:t>改进点</a:t>
            </a:r>
            <a:r>
              <a:rPr lang="zh-CN" altLang="en-US" dirty="0"/>
              <a:t>，也就很可能作为软件需求而存在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9358A09-FD69-4445-AE3C-41172D17A7C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寻找业务改进点</a:t>
            </a:r>
            <a:endParaRPr lang="en-US" altLang="zh-CN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从业务流程中获取改进点的思路：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流程</a:t>
            </a:r>
            <a:r>
              <a:rPr lang="zh-CN" altLang="en-US" dirty="0"/>
              <a:t>控制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复杂业务逻辑</a:t>
            </a:r>
          </a:p>
          <a:p>
            <a:pPr lvl="1" eaLnBrk="1" hangingPunct="1"/>
            <a:r>
              <a:rPr kumimoji="0" lang="zh-CN" altLang="en-US" dirty="0" smtClean="0"/>
              <a:t>使用业务</a:t>
            </a:r>
            <a:r>
              <a:rPr kumimoji="0" lang="zh-CN" altLang="en-US" dirty="0"/>
              <a:t>对象</a:t>
            </a:r>
          </a:p>
          <a:p>
            <a:pPr lvl="1" eaLnBrk="1" hangingPunct="1"/>
            <a:r>
              <a:rPr kumimoji="0" lang="zh-CN" altLang="en-US" dirty="0"/>
              <a:t>自动化业务</a:t>
            </a:r>
          </a:p>
          <a:p>
            <a:pPr lvl="1" eaLnBrk="1" hangingPunct="1"/>
            <a:r>
              <a:rPr kumimoji="0" lang="en-US" altLang="zh-CN" dirty="0"/>
              <a:t>……</a:t>
            </a: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436B348-45C8-479B-A117-2573FFD8519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远景</a:t>
            </a:r>
            <a:r>
              <a:rPr lang="en-US" altLang="zh-CN"/>
              <a:t>(Vision)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业务改进</a:t>
            </a:r>
            <a:r>
              <a:rPr lang="zh-CN" altLang="en-US" dirty="0"/>
              <a:t>点不等同于软件需求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用户根据自身的</a:t>
            </a:r>
            <a:r>
              <a:rPr lang="zh-CN" altLang="en-US" dirty="0">
                <a:solidFill>
                  <a:srgbClr val="FF0000"/>
                </a:solidFill>
              </a:rPr>
              <a:t>工作特点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支付能力</a:t>
            </a:r>
            <a:r>
              <a:rPr lang="zh-CN" altLang="en-US" dirty="0"/>
              <a:t>决定哪些应该改进，哪些不需要改进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这就是用户的</a:t>
            </a:r>
            <a:r>
              <a:rPr lang="zh-CN" altLang="en-US" dirty="0">
                <a:solidFill>
                  <a:srgbClr val="FF0000"/>
                </a:solidFill>
              </a:rPr>
              <a:t>远景</a:t>
            </a:r>
            <a:r>
              <a:rPr lang="zh-CN" altLang="en-US" dirty="0"/>
              <a:t>，它表明用户改进的目标，这也将成为项目的目标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业务模型描述了“现实是什么”，远景则描述“希望的改进”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远景表达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zh-CN" altLang="en-US" dirty="0" smtClean="0"/>
              <a:t>为什么</a:t>
            </a:r>
            <a:r>
              <a:rPr lang="zh-CN" altLang="en-US" dirty="0"/>
              <a:t>要开发这个</a:t>
            </a:r>
            <a:r>
              <a:rPr lang="zh-CN" altLang="en-US" dirty="0" smtClean="0"/>
              <a:t>系统</a:t>
            </a:r>
            <a:endParaRPr lang="zh-CN" altLang="en-US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在业务现状</a:t>
            </a:r>
            <a:r>
              <a:rPr lang="en-US" altLang="zh-CN" dirty="0"/>
              <a:t>(</a:t>
            </a:r>
            <a:r>
              <a:rPr lang="zh-CN" altLang="en-US" dirty="0"/>
              <a:t>业务模型</a:t>
            </a:r>
            <a:r>
              <a:rPr lang="en-US" altLang="zh-CN" dirty="0"/>
              <a:t>)</a:t>
            </a:r>
            <a:r>
              <a:rPr lang="zh-CN" altLang="en-US" dirty="0"/>
              <a:t>下，开发系统是为了达到什么目标？</a:t>
            </a: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7B8BF18-BDDC-4552-BAA9-DABE2E44C63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远景说明</a:t>
            </a:r>
            <a:endParaRPr lang="en-US" altLang="zh-CN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远景可以作为一个单独的文档存在，而这其中最重要的部分就是关于远景目标的说明，它建立了一个项目涉及的所有人的共同目标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远景说明应该是精确、清晰和激励性的描述，以便激励所有的团队成员为达成该远景而努力。一个好的远景应该具有以下五个特点</a:t>
            </a:r>
            <a:r>
              <a:rPr lang="en-US" altLang="zh-CN" sz="2800"/>
              <a:t>(SMART)</a:t>
            </a:r>
            <a:r>
              <a:rPr lang="zh-CN" altLang="en-US" sz="280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具体的（</a:t>
            </a:r>
            <a:r>
              <a:rPr lang="en-US" altLang="zh-CN" sz="2400"/>
              <a:t>Specific</a:t>
            </a:r>
            <a:r>
              <a:rPr lang="zh-CN" altLang="en-US" sz="24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可测量的（</a:t>
            </a:r>
            <a:r>
              <a:rPr lang="en-US" altLang="zh-CN" sz="2400"/>
              <a:t>Measurable</a:t>
            </a:r>
            <a:r>
              <a:rPr lang="zh-CN" altLang="en-US" sz="24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可实现的（</a:t>
            </a:r>
            <a:r>
              <a:rPr lang="en-US" altLang="zh-CN" sz="2400"/>
              <a:t>Achievable</a:t>
            </a:r>
            <a:r>
              <a:rPr lang="zh-CN" altLang="en-US" sz="24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相关的（</a:t>
            </a:r>
            <a:r>
              <a:rPr lang="en-US" altLang="zh-CN" sz="2400"/>
              <a:t>Relevant</a:t>
            </a:r>
            <a:r>
              <a:rPr lang="zh-CN" altLang="en-US" sz="24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基于时间的（</a:t>
            </a:r>
            <a:r>
              <a:rPr lang="en-US" altLang="zh-CN" sz="2400"/>
              <a:t>Time-based</a:t>
            </a:r>
            <a:r>
              <a:rPr lang="zh-CN" altLang="en-US" sz="2400"/>
              <a:t>）</a:t>
            </a: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74248B7-B269-49D2-932D-15792462125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/>
              <a:t>导出系统需求</a:t>
            </a:r>
            <a:endParaRPr lang="en-US" altLang="zh-CN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从业务改进点入手，结合项目远景，导出系统需求：</a:t>
            </a:r>
          </a:p>
          <a:p>
            <a:pPr lvl="1" eaLnBrk="1" hangingPunct="1"/>
            <a:r>
              <a:rPr lang="zh-CN" altLang="en-US"/>
              <a:t>对于每一个业务改进点，明确是否是为了达到远景目标的需要</a:t>
            </a:r>
          </a:p>
          <a:p>
            <a:pPr lvl="1" eaLnBrk="1" hangingPunct="1"/>
            <a:r>
              <a:rPr lang="zh-CN" altLang="en-US"/>
              <a:t>如果是则作为软件需求而存在，并把相</a:t>
            </a:r>
            <a:r>
              <a:rPr lang="zh-CN" altLang="en-US" smtClean="0"/>
              <a:t>应的模</a:t>
            </a:r>
            <a:r>
              <a:rPr lang="zh-CN" altLang="en-US"/>
              <a:t>型作为系统模型</a:t>
            </a:r>
          </a:p>
          <a:p>
            <a:pPr lvl="1" eaLnBrk="1" hangingPunct="1"/>
            <a:r>
              <a:rPr lang="zh-CN" altLang="en-US"/>
              <a:t>如果不是则不作为需求而存在，可能作为一项潜在的需求考虑，也可能直接抛弃 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5817841-BB4E-4F56-9270-BB5219D00A3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实例分析：旅店系统开发背景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随着旅店声誉日益提高，住宿人员越来越多，旅客为了能够获得好的房间，均提前预订房间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然而，随着预订的增多、预订周期的拉长，前台服务员工作压力也日益增大，还经常出现工作的失误，使得已经预订好房间的旅客也不能按期入住，这给旅店的声誉带来不好的影响</a:t>
            </a:r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为此，旅店</a:t>
            </a:r>
            <a:r>
              <a:rPr kumimoji="0" lang="zh-CN" altLang="en-US" sz="2800" dirty="0" smtClean="0"/>
              <a:t>老板希望</a:t>
            </a:r>
            <a:r>
              <a:rPr kumimoji="0" lang="zh-CN" altLang="en-US" sz="2800" dirty="0"/>
              <a:t>能够</a:t>
            </a:r>
            <a:r>
              <a:rPr kumimoji="0" lang="zh-CN" altLang="en-US" sz="2800" dirty="0" smtClean="0"/>
              <a:t>通过</a:t>
            </a:r>
            <a:r>
              <a:rPr lang="zh-CN" altLang="en-US" sz="2800" dirty="0" smtClean="0"/>
              <a:t>软件</a:t>
            </a:r>
            <a:r>
              <a:rPr kumimoji="0" lang="zh-CN" altLang="en-US" sz="2800" dirty="0" smtClean="0"/>
              <a:t>来</a:t>
            </a:r>
            <a:r>
              <a:rPr kumimoji="0" lang="zh-CN" altLang="en-US" sz="2800" dirty="0"/>
              <a:t>自动管理这些预订业务，不过</a:t>
            </a:r>
            <a:r>
              <a:rPr kumimoji="0" lang="zh-CN" altLang="en-US" sz="2800" dirty="0" smtClean="0"/>
              <a:t>由于资金</a:t>
            </a:r>
            <a:r>
              <a:rPr kumimoji="0" lang="zh-CN" altLang="en-US" sz="2800" dirty="0"/>
              <a:t>的问题，目前只开发一个单机版的系统，不提供网上业务；并且旅店方面的其它业务暂不考虑信息化问题</a:t>
            </a:r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旅店老板委托</a:t>
            </a:r>
            <a:r>
              <a:rPr kumimoji="0" lang="zh-CN" altLang="en-US" sz="2800" dirty="0" smtClean="0"/>
              <a:t>某</a:t>
            </a:r>
            <a:r>
              <a:rPr lang="en-US" altLang="zh-CN" sz="2800" dirty="0" smtClean="0"/>
              <a:t>IT</a:t>
            </a:r>
            <a:r>
              <a:rPr kumimoji="0" lang="zh-CN" altLang="en-US" sz="2800" dirty="0" smtClean="0"/>
              <a:t>公司</a:t>
            </a:r>
            <a:r>
              <a:rPr kumimoji="0" lang="zh-CN" altLang="en-US" sz="2800" dirty="0"/>
              <a:t>开发该系统，并承诺如果系统运转良好的话，将会考虑进一步合作事宜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0847EFF-4157-4325-B7A9-558ADFF962A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远景：旅店预订系统</a:t>
            </a:r>
            <a:endParaRPr lang="en-US" altLang="zh-CN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</a:t>
            </a:r>
            <a:r>
              <a:rPr lang="zh-CN" altLang="en-US" sz="2800" dirty="0"/>
              <a:t>很荣幸地成为项目经理，并被要求在两个月之内发布该系统的第一个版本，同时还被要求要为后续的开发提供必备的接口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结合现状和老板的要求，考虑</a:t>
            </a:r>
            <a:r>
              <a:rPr lang="zh-CN" altLang="en-US" sz="2800" dirty="0" smtClean="0"/>
              <a:t>到项目</a:t>
            </a:r>
            <a:r>
              <a:rPr lang="zh-CN" altLang="en-US" sz="2800" dirty="0"/>
              <a:t>可扩展的要求，</a:t>
            </a:r>
            <a:r>
              <a:rPr lang="en-US" altLang="zh-CN" sz="2800" dirty="0"/>
              <a:t>A</a:t>
            </a:r>
            <a:r>
              <a:rPr lang="zh-CN" altLang="en-US" sz="2800" dirty="0"/>
              <a:t>首先进行了简单的业务建模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之后，</a:t>
            </a:r>
            <a:r>
              <a:rPr lang="en-US" altLang="zh-CN" sz="2800" dirty="0"/>
              <a:t>A</a:t>
            </a:r>
            <a:r>
              <a:rPr lang="zh-CN" altLang="en-US" sz="2800" dirty="0"/>
              <a:t>初步定义了项目的</a:t>
            </a:r>
            <a:r>
              <a:rPr lang="zh-CN" altLang="en-US" sz="2800" dirty="0" smtClean="0"/>
              <a:t>远景“在未来两个月内，实现旅店预订系统，能够准确、快捷地为旅客预订所需的房间”：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 smtClean="0"/>
              <a:t>提前、准确</a:t>
            </a:r>
            <a:r>
              <a:rPr kumimoji="0" lang="zh-CN" altLang="en-US" sz="2400" dirty="0"/>
              <a:t>地为旅客预订所需的房间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旅客可以在规定的时间内方便地取消预订的房间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旅店老板能够</a:t>
            </a:r>
            <a:r>
              <a:rPr kumimoji="0" lang="zh-CN" altLang="en-US" sz="2400" dirty="0" smtClean="0"/>
              <a:t>定期地获取预订信息</a:t>
            </a:r>
            <a:r>
              <a:rPr kumimoji="0" lang="zh-CN" altLang="en-US" sz="2400" dirty="0"/>
              <a:t>，根据这些信息可以及时调整</a:t>
            </a:r>
            <a:r>
              <a:rPr kumimoji="0" lang="zh-CN" altLang="en-US" sz="2400" dirty="0" smtClean="0"/>
              <a:t>房间价格</a:t>
            </a:r>
            <a:endParaRPr kumimoji="0"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及时、快速地计算房间费用、预订费用、取消预订后退款金额等信息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 smtClean="0"/>
              <a:t>预留</a:t>
            </a:r>
            <a:r>
              <a:rPr kumimoji="0" lang="zh-CN" altLang="en-US" sz="2400" dirty="0"/>
              <a:t>接口：可以为以后的网络版，以及其它业务系统的开发提供支持</a:t>
            </a:r>
          </a:p>
          <a:p>
            <a:pPr>
              <a:lnSpc>
                <a:spcPct val="80000"/>
              </a:lnSpc>
            </a:pPr>
            <a:r>
              <a:rPr kumimoji="0" lang="zh-CN" altLang="en-US" dirty="0" smtClean="0"/>
              <a:t>具体</a:t>
            </a:r>
            <a:r>
              <a:rPr kumimoji="0" lang="en-US" altLang="zh-CN" dirty="0" smtClean="0"/>
              <a:t>(S)</a:t>
            </a:r>
            <a:r>
              <a:rPr kumimoji="0" lang="zh-CN" altLang="en-US" dirty="0" smtClean="0"/>
              <a:t>、可测量</a:t>
            </a:r>
            <a:r>
              <a:rPr kumimoji="0" lang="en-US" altLang="zh-CN" dirty="0" smtClean="0"/>
              <a:t>(M)</a:t>
            </a:r>
            <a:r>
              <a:rPr kumimoji="0" lang="zh-CN" altLang="en-US" dirty="0" smtClean="0"/>
              <a:t>、可实现</a:t>
            </a:r>
            <a:r>
              <a:rPr kumimoji="0" lang="en-US" altLang="zh-CN" dirty="0" smtClean="0"/>
              <a:t>(A)</a:t>
            </a:r>
            <a:r>
              <a:rPr kumimoji="0" lang="zh-CN" altLang="en-US" dirty="0" smtClean="0"/>
              <a:t>、相关</a:t>
            </a:r>
            <a:r>
              <a:rPr kumimoji="0" lang="en-US" altLang="zh-CN" dirty="0" smtClean="0"/>
              <a:t>(R)</a:t>
            </a:r>
            <a:r>
              <a:rPr kumimoji="0" lang="zh-CN" altLang="en-US" dirty="0" smtClean="0"/>
              <a:t>、基于时间</a:t>
            </a:r>
            <a:r>
              <a:rPr kumimoji="0" lang="en-US" altLang="zh-CN" dirty="0" smtClean="0"/>
              <a:t>(T)</a:t>
            </a:r>
            <a:r>
              <a:rPr kumimoji="0" lang="zh-CN" altLang="en-US" dirty="0" smtClean="0"/>
              <a:t>？</a:t>
            </a:r>
            <a:endParaRPr kumimoji="0" lang="en-US" altLang="zh-CN" dirty="0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2AD0808-C32E-40BE-AD01-2B6B4025458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用例建模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5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81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结合远景，获取系统需求</a:t>
            </a: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E45DAA1-1B7C-4202-A9A4-51C8D61DC27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07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85860"/>
            <a:ext cx="75057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0376" y="1501759"/>
            <a:ext cx="7343775" cy="2303462"/>
            <a:chOff x="930" y="663"/>
            <a:chExt cx="4626" cy="1451"/>
          </a:xfrm>
        </p:grpSpPr>
        <p:sp>
          <p:nvSpPr>
            <p:cNvPr id="30731" name="Oval 5"/>
            <p:cNvSpPr>
              <a:spLocks noChangeArrowheads="1"/>
            </p:cNvSpPr>
            <p:nvPr/>
          </p:nvSpPr>
          <p:spPr bwMode="auto">
            <a:xfrm>
              <a:off x="930" y="1207"/>
              <a:ext cx="2268" cy="907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3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663"/>
              <a:ext cx="181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3" name="Line 7"/>
            <p:cNvSpPr>
              <a:spLocks noChangeShapeType="1"/>
            </p:cNvSpPr>
            <p:nvPr/>
          </p:nvSpPr>
          <p:spPr bwMode="auto">
            <a:xfrm flipV="1">
              <a:off x="3061" y="1026"/>
              <a:ext cx="2087" cy="4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4" name="Line 8"/>
            <p:cNvSpPr>
              <a:spLocks noChangeShapeType="1"/>
            </p:cNvSpPr>
            <p:nvPr/>
          </p:nvSpPr>
          <p:spPr bwMode="auto">
            <a:xfrm>
              <a:off x="3061" y="663"/>
              <a:ext cx="817" cy="363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303838" y="1501760"/>
            <a:ext cx="5364162" cy="4568825"/>
            <a:chOff x="2381" y="663"/>
            <a:chExt cx="3379" cy="2878"/>
          </a:xfrm>
        </p:grpSpPr>
        <p:sp>
          <p:nvSpPr>
            <p:cNvPr id="30727" name="Oval 10"/>
            <p:cNvSpPr>
              <a:spLocks noChangeArrowheads="1"/>
            </p:cNvSpPr>
            <p:nvPr/>
          </p:nvSpPr>
          <p:spPr bwMode="auto">
            <a:xfrm rot="-3600000">
              <a:off x="3026" y="2014"/>
              <a:ext cx="882" cy="2172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28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1661"/>
              <a:ext cx="188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Line 12"/>
            <p:cNvSpPr>
              <a:spLocks noChangeShapeType="1"/>
            </p:cNvSpPr>
            <p:nvPr/>
          </p:nvSpPr>
          <p:spPr bwMode="auto">
            <a:xfrm flipV="1">
              <a:off x="3606" y="2024"/>
              <a:ext cx="1588" cy="64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0" name="Line 13"/>
            <p:cNvSpPr>
              <a:spLocks noChangeShapeType="1"/>
            </p:cNvSpPr>
            <p:nvPr/>
          </p:nvSpPr>
          <p:spPr bwMode="auto">
            <a:xfrm>
              <a:off x="3061" y="663"/>
              <a:ext cx="1045" cy="140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理解需求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需求获取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用例建模流程</a:t>
            </a:r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9A184AE-BF9C-45C8-B146-FEFA3A4E7FA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获取原始需求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开发一个可以理解的需求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编写用例文档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8A3B061-E856-490C-B706-D544D573613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获取原始需求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2. </a:t>
            </a:r>
            <a:r>
              <a:rPr lang="zh-CN" altLang="en-US" dirty="0"/>
              <a:t>开发一个可以理解的需求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编写用例文档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0D9352F-1208-4BDA-ADAA-4DADF6EAD05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需求从何而来</a:t>
            </a:r>
            <a:endParaRPr lang="en-US" altLang="zh-CN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需求只能来自涉众</a:t>
            </a:r>
          </a:p>
          <a:p>
            <a:pPr lvl="1" eaLnBrk="1" hangingPunct="1"/>
            <a:r>
              <a:rPr lang="zh-CN" altLang="en-US" dirty="0"/>
              <a:t>最终用户、客户</a:t>
            </a:r>
          </a:p>
          <a:p>
            <a:pPr lvl="1" eaLnBrk="1" hangingPunct="1"/>
            <a:r>
              <a:rPr lang="zh-CN" altLang="en-US" dirty="0"/>
              <a:t>政府、法律、文化</a:t>
            </a:r>
          </a:p>
          <a:p>
            <a:pPr lvl="1" eaLnBrk="1" hangingPunct="1"/>
            <a:r>
              <a:rPr lang="zh-CN" altLang="en-US" dirty="0"/>
              <a:t>开发人员、管理人员</a:t>
            </a:r>
          </a:p>
          <a:p>
            <a:pPr lvl="1" eaLnBrk="1" hangingPunct="1"/>
            <a:r>
              <a:rPr lang="zh-CN" altLang="en-US" dirty="0"/>
              <a:t>竞争对手</a:t>
            </a:r>
          </a:p>
          <a:p>
            <a:pPr lvl="1" eaLnBrk="1" hangingPunct="1"/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但并不是直接从涉众中来</a:t>
            </a:r>
          </a:p>
          <a:p>
            <a:pPr lvl="1" eaLnBrk="1" hangingPunct="1"/>
            <a:r>
              <a:rPr kumimoji="0" lang="zh-CN" altLang="en-US" dirty="0" smtClean="0"/>
              <a:t>“你们</a:t>
            </a:r>
            <a:r>
              <a:rPr kumimoji="0" lang="zh-CN" altLang="en-US" dirty="0"/>
              <a:t>的需求是什么</a:t>
            </a:r>
            <a:r>
              <a:rPr kumimoji="0" lang="zh-CN" altLang="en-US" dirty="0" smtClean="0"/>
              <a:t>？”</a:t>
            </a:r>
            <a:endParaRPr kumimoji="0" lang="en-US" altLang="zh-CN" dirty="0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5806154-9F42-452C-A69C-45726C130B2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涉众无法直接提供需求</a:t>
            </a:r>
            <a:endParaRPr lang="en-US" altLang="zh-CN"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用户不可能直接提供系统的最终需求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用户描述的只是现状，对于未来软件的工作模式，用户不可能描述清楚的</a:t>
            </a:r>
            <a:endParaRPr lang="en-US" altLang="zh-CN" dirty="0"/>
          </a:p>
          <a:p>
            <a:pPr eaLnBrk="1" hangingPunct="1"/>
            <a:r>
              <a:rPr lang="zh-CN" altLang="en-US" dirty="0"/>
              <a:t>用户提供的只是个人或组织的</a:t>
            </a:r>
            <a:r>
              <a:rPr lang="zh-CN" altLang="en-US" dirty="0">
                <a:solidFill>
                  <a:srgbClr val="00B0F0"/>
                </a:solidFill>
              </a:rPr>
              <a:t>需要</a:t>
            </a:r>
            <a:r>
              <a:rPr lang="en-US" altLang="zh-CN" dirty="0">
                <a:solidFill>
                  <a:srgbClr val="00B0F0"/>
                </a:solidFill>
              </a:rPr>
              <a:t>(Need)</a:t>
            </a:r>
            <a:r>
              <a:rPr lang="zh-CN" altLang="en-US" dirty="0"/>
              <a:t>或想法</a:t>
            </a:r>
            <a:endParaRPr lang="en-US" altLang="zh-CN" dirty="0"/>
          </a:p>
          <a:p>
            <a:pPr eaLnBrk="1" hangingPunct="1"/>
            <a:r>
              <a:rPr lang="zh-CN" altLang="en-US" dirty="0"/>
              <a:t>需求获取：系统分析师必须能够透过这些原始的需要来获取软件的最终需求</a:t>
            </a:r>
            <a:endParaRPr lang="en-US" altLang="zh-CN" dirty="0"/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4859B71-4975-4D07-B38A-C939F3AA1AE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需求获取技术</a:t>
            </a:r>
            <a:endParaRPr lang="en-US" altLang="zh-CN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系统分析师借助于不同的需求获取方式，从涉众中获取需求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收集资料</a:t>
            </a:r>
          </a:p>
          <a:p>
            <a:pPr lvl="1" eaLnBrk="1" hangingPunct="1"/>
            <a:r>
              <a:rPr lang="zh-CN" altLang="en-US" dirty="0"/>
              <a:t>现场观察</a:t>
            </a:r>
          </a:p>
          <a:p>
            <a:pPr lvl="1" eaLnBrk="1" hangingPunct="1"/>
            <a:r>
              <a:rPr lang="zh-CN" altLang="en-US" dirty="0"/>
              <a:t>访谈</a:t>
            </a:r>
          </a:p>
          <a:p>
            <a:pPr lvl="1" eaLnBrk="1" hangingPunct="1"/>
            <a:r>
              <a:rPr lang="zh-CN" altLang="en-US" dirty="0"/>
              <a:t>开会</a:t>
            </a:r>
          </a:p>
          <a:p>
            <a:pPr lvl="1" eaLnBrk="1" hangingPunct="1"/>
            <a:r>
              <a:rPr lang="zh-CN" altLang="en-US" dirty="0"/>
              <a:t>原型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问卷调查</a:t>
            </a:r>
          </a:p>
          <a:p>
            <a:pPr lvl="1" eaLnBrk="1" hangingPunct="1"/>
            <a:r>
              <a:rPr lang="en-US" altLang="zh-CN" dirty="0"/>
              <a:t>…</a:t>
            </a: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5072CB0-D294-4ACA-B3A2-CBA9D9AA6B7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需求获取技术对比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27</a:t>
            </a:fld>
            <a:r>
              <a:rPr lang="en-US" altLang="zh-CN"/>
              <a:t>-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7518" y="1747458"/>
            <a:ext cx="9030483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60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1. </a:t>
            </a:r>
            <a:r>
              <a:rPr lang="zh-CN" altLang="en-US" dirty="0">
                <a:solidFill>
                  <a:srgbClr val="4D4D4D"/>
                </a:solidFill>
              </a:rPr>
              <a:t>获取原始需求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开发一个可以理解的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需求（用例模型）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编写用例文档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CB94CA0-50EC-4658-BCBF-2DF69C45B3F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</a:t>
            </a:r>
            <a:r>
              <a:rPr lang="zh-CN" altLang="en-US"/>
              <a:t>识别参与者</a:t>
            </a:r>
            <a:r>
              <a:rPr lang="en-US" altLang="zh-CN"/>
              <a:t>(Actor)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识别参与者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关键词：</a:t>
            </a:r>
            <a:r>
              <a:rPr lang="zh-CN" altLang="en-US" dirty="0">
                <a:solidFill>
                  <a:srgbClr val="FF3300"/>
                </a:solidFill>
              </a:rPr>
              <a:t>边界</a:t>
            </a:r>
          </a:p>
          <a:p>
            <a:pPr lvl="1" eaLnBrk="1" hangingPunct="1"/>
            <a:r>
              <a:rPr lang="zh-CN" altLang="en-US" dirty="0"/>
              <a:t>参与者：在</a:t>
            </a:r>
            <a:r>
              <a:rPr lang="zh-CN" altLang="en-US" dirty="0">
                <a:solidFill>
                  <a:srgbClr val="FF3300"/>
                </a:solidFill>
              </a:rPr>
              <a:t>系统之外</a:t>
            </a:r>
            <a:r>
              <a:rPr lang="zh-CN" altLang="en-US" dirty="0"/>
              <a:t>，透过</a:t>
            </a:r>
            <a:r>
              <a:rPr lang="zh-CN" altLang="en-US" dirty="0">
                <a:solidFill>
                  <a:srgbClr val="FF3300"/>
                </a:solidFill>
              </a:rPr>
              <a:t>系统边界</a:t>
            </a:r>
            <a:r>
              <a:rPr lang="zh-CN" altLang="en-US" dirty="0"/>
              <a:t>与系统进行</a:t>
            </a:r>
            <a:r>
              <a:rPr lang="zh-CN" altLang="en-US" dirty="0">
                <a:solidFill>
                  <a:srgbClr val="FF3300"/>
                </a:solidFill>
              </a:rPr>
              <a:t>有意义交互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3300"/>
                </a:solidFill>
              </a:rPr>
              <a:t>任何</a:t>
            </a:r>
            <a:r>
              <a:rPr lang="zh-CN" altLang="en-US" dirty="0" smtClean="0">
                <a:solidFill>
                  <a:srgbClr val="FF3300"/>
                </a:solidFill>
              </a:rPr>
              <a:t>事物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 smtClean="0"/>
              <a:t>注意：与业务参与者的区别和联系</a:t>
            </a:r>
            <a:endParaRPr lang="zh-CN" altLang="en-US" dirty="0"/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3C899EE-9911-4EB9-974F-BA1AC491E4D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1975" y="3786190"/>
            <a:ext cx="17573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理解需求</a:t>
            </a:r>
            <a:endParaRPr lang="en-US" altLang="zh-CN" dirty="0"/>
          </a:p>
          <a:p>
            <a:pPr eaLnBrk="1" hangingPunct="1"/>
            <a:r>
              <a:rPr lang="zh-CN" altLang="en-US" dirty="0"/>
              <a:t>需求获取</a:t>
            </a:r>
          </a:p>
          <a:p>
            <a:pPr eaLnBrk="1" hangingPunct="1"/>
            <a:r>
              <a:rPr lang="zh-CN" altLang="en-US" dirty="0"/>
              <a:t>用例建模流程</a:t>
            </a:r>
          </a:p>
          <a:p>
            <a:pPr lvl="1" eaLnBrk="1" hangingPunct="1"/>
            <a:r>
              <a:rPr kumimoji="0" lang="zh-CN" altLang="en-US" dirty="0"/>
              <a:t>获取原始需求</a:t>
            </a:r>
          </a:p>
          <a:p>
            <a:pPr lvl="1" eaLnBrk="1" hangingPunct="1"/>
            <a:r>
              <a:rPr kumimoji="0" lang="zh-CN" altLang="en-US" dirty="0"/>
              <a:t>构建初始用例模型</a:t>
            </a:r>
          </a:p>
          <a:p>
            <a:pPr lvl="1" eaLnBrk="1" hangingPunct="1"/>
            <a:r>
              <a:rPr kumimoji="0" lang="zh-CN" altLang="en-US" dirty="0"/>
              <a:t>编写用例文档</a:t>
            </a:r>
          </a:p>
          <a:p>
            <a:pPr lvl="1" eaLnBrk="1" hangingPunct="1"/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BF42B38-5F48-4239-AF31-09361EB882F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参与者要点分析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75192"/>
            <a:ext cx="10972800" cy="50828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系统外</a:t>
            </a:r>
          </a:p>
          <a:p>
            <a:pPr lvl="1" eaLnBrk="1" hangingPunct="1"/>
            <a:r>
              <a:rPr lang="zh-CN" altLang="en-US" sz="2400" dirty="0"/>
              <a:t>参与者不是系统的一部分，处于系统的外部</a:t>
            </a:r>
          </a:p>
          <a:p>
            <a:pPr eaLnBrk="1" hangingPunct="1"/>
            <a:r>
              <a:rPr lang="zh-CN" altLang="en-US" sz="2800" dirty="0"/>
              <a:t>系统边界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参与者透过系统边界</a:t>
            </a:r>
            <a:r>
              <a:rPr lang="zh-CN" altLang="en-US" sz="2400" dirty="0">
                <a:solidFill>
                  <a:srgbClr val="000000"/>
                </a:solidFill>
              </a:rPr>
              <a:t>直接</a:t>
            </a:r>
            <a:r>
              <a:rPr lang="zh-CN" altLang="en-US" sz="2400" dirty="0"/>
              <a:t>与系统交互，参与者的确定代表</a:t>
            </a:r>
            <a:r>
              <a:rPr lang="zh-CN" altLang="en-US" sz="2400" dirty="0">
                <a:solidFill>
                  <a:srgbClr val="000000"/>
                </a:solidFill>
              </a:rPr>
              <a:t>系统边界</a:t>
            </a:r>
            <a:r>
              <a:rPr lang="zh-CN" altLang="en-US" sz="2400" dirty="0"/>
              <a:t>的确定</a:t>
            </a:r>
          </a:p>
          <a:p>
            <a:pPr eaLnBrk="1" hangingPunct="1"/>
            <a:r>
              <a:rPr lang="zh-CN" altLang="en-US" sz="2800" dirty="0"/>
              <a:t>系统角色</a:t>
            </a:r>
          </a:p>
          <a:p>
            <a:pPr lvl="1" eaLnBrk="1" hangingPunct="1"/>
            <a:r>
              <a:rPr lang="zh-CN" altLang="en-US" sz="2400" dirty="0"/>
              <a:t>参与者与使用系统的物理人和职务没有关系</a:t>
            </a:r>
          </a:p>
          <a:p>
            <a:pPr lvl="1" eaLnBrk="1" hangingPunct="1"/>
            <a:r>
              <a:rPr lang="zh-CN" altLang="en-US" sz="2400" dirty="0"/>
              <a:t>需要从参与</a:t>
            </a:r>
            <a:r>
              <a:rPr lang="zh-CN" altLang="en-US" sz="2400" dirty="0" smtClean="0"/>
              <a:t>系统交互的</a:t>
            </a:r>
            <a:r>
              <a:rPr lang="zh-CN" altLang="en-US" sz="2400" smtClean="0"/>
              <a:t>角色（作用）来</a:t>
            </a:r>
            <a:r>
              <a:rPr lang="zh-CN" altLang="en-US" sz="2400" dirty="0"/>
              <a:t>寻找参与者</a:t>
            </a:r>
          </a:p>
          <a:p>
            <a:pPr eaLnBrk="1" hangingPunct="1"/>
            <a:r>
              <a:rPr lang="zh-CN" altLang="en-US" sz="2800" dirty="0"/>
              <a:t>与系统交互</a:t>
            </a:r>
          </a:p>
          <a:p>
            <a:pPr lvl="1" eaLnBrk="1" hangingPunct="1"/>
            <a:r>
              <a:rPr lang="zh-CN" altLang="en-US" sz="2400" dirty="0"/>
              <a:t>系统需要处理其交互过程，即系统职责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任何事物</a:t>
            </a:r>
          </a:p>
          <a:p>
            <a:pPr lvl="1" eaLnBrk="1" hangingPunct="1"/>
            <a:r>
              <a:rPr lang="zh-CN" altLang="en-US" sz="2400" dirty="0"/>
              <a:t>人、外系统、外部因素、时间</a:t>
            </a: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75E6A65-9B83-4507-84DB-777851D721F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要点：任何事物</a:t>
            </a:r>
            <a:endParaRPr lang="en-US" altLang="zh-CN"/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ABCC6F9-E58C-44F5-B5E5-F159E2892EB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622446"/>
            <a:ext cx="7416800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要点：</a:t>
            </a:r>
            <a:r>
              <a:rPr lang="zh-CN" altLang="en-US" dirty="0"/>
              <a:t>参与者与</a:t>
            </a:r>
            <a:r>
              <a:rPr lang="zh-CN" altLang="en-US" dirty="0" smtClean="0"/>
              <a:t>系统边界</a:t>
            </a:r>
            <a:endParaRPr lang="zh-CN" altLang="en-US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某企业要求开发一个企业信息管理系统，并与原来已有的库存系统相连接</a:t>
            </a:r>
          </a:p>
          <a:p>
            <a:pPr eaLnBrk="1" hangingPunct="1"/>
            <a:r>
              <a:rPr lang="zh-CN" altLang="en-US" dirty="0"/>
              <a:t>某企业要求开发一个企业信息管理系统，并把原来已有的库存管理系统加以改造，成为企业信息管理系统的一部分</a:t>
            </a: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CFC2FA7-793A-46D9-8F9D-6C0DE0E1878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识别参与者的思路</a:t>
            </a:r>
            <a:endParaRPr lang="en-US" altLang="zh-CN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可以从以下要点来识别参与者</a:t>
            </a:r>
          </a:p>
          <a:p>
            <a:pPr lvl="1" eaLnBrk="1" hangingPunct="1"/>
            <a:r>
              <a:rPr lang="zh-CN" altLang="en-US" dirty="0"/>
              <a:t>系统在哪些部门使用</a:t>
            </a:r>
          </a:p>
          <a:p>
            <a:pPr lvl="1" eaLnBrk="1" hangingPunct="1"/>
            <a:r>
              <a:rPr lang="zh-CN" altLang="en-US" dirty="0"/>
              <a:t>谁向系统提供信息、使用和删除信</a:t>
            </a:r>
            <a:r>
              <a:rPr lang="zh-CN" altLang="en-US" dirty="0" smtClean="0"/>
              <a:t>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谁与系统的需求有关联</a:t>
            </a:r>
          </a:p>
          <a:p>
            <a:pPr lvl="1" eaLnBrk="1" hangingPunct="1"/>
            <a:r>
              <a:rPr lang="zh-CN" altLang="en-US" dirty="0"/>
              <a:t>谁对系统进行维护</a:t>
            </a:r>
          </a:p>
          <a:p>
            <a:pPr lvl="1" eaLnBrk="1" hangingPunct="1"/>
            <a:r>
              <a:rPr lang="zh-CN" altLang="en-US" dirty="0"/>
              <a:t>与外部系统是否有关联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时间参与者</a:t>
            </a:r>
            <a:r>
              <a:rPr lang="zh-CN" altLang="en-US" dirty="0"/>
              <a:t>：一种习惯用法，用于激活那些系统定期的、自动执行的用例</a:t>
            </a: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78474B6-5F2D-4FEB-BC51-0E0F36E231B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参与者的命名</a:t>
            </a:r>
            <a:endParaRPr lang="en-US" altLang="zh-CN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对参与者赋予能更好地表达其角色</a:t>
            </a:r>
            <a:r>
              <a:rPr lang="en-US" altLang="zh-CN" dirty="0"/>
              <a:t>(</a:t>
            </a:r>
            <a:r>
              <a:rPr lang="zh-CN" altLang="en-US" dirty="0"/>
              <a:t>作用</a:t>
            </a:r>
            <a:r>
              <a:rPr lang="en-US" altLang="zh-CN" dirty="0"/>
              <a:t>)</a:t>
            </a:r>
            <a:r>
              <a:rPr lang="zh-CN" altLang="en-US" dirty="0"/>
              <a:t>的名称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不好的参与者命名的例子：用职务名称和个人姓名来命名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例如，张三、老李、校长、科长</a:t>
            </a:r>
            <a:r>
              <a:rPr lang="en-US" altLang="zh-CN" dirty="0"/>
              <a:t>…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若使用系统的人（职务名称）变化的话，就不是参与者了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好的参与者命名的例子：</a:t>
            </a:r>
            <a:r>
              <a:rPr lang="zh-CN" altLang="en-US" dirty="0" smtClean="0"/>
              <a:t>用其</a:t>
            </a:r>
            <a:r>
              <a:rPr lang="zh-CN" altLang="en-US" dirty="0"/>
              <a:t>角色的名称来命名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例如，学生、订单管理员、维护部门</a:t>
            </a:r>
            <a:r>
              <a:rPr lang="en-US" altLang="zh-CN" dirty="0"/>
              <a:t>…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即使使用系统的人改变，从系统来看，使用者的角色（作用）是相同的。</a:t>
            </a: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AAF5743-4E41-4655-92F1-0D6EC2D617A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参与者之间的关系：泛化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参与者可以通过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泛化关系</a:t>
            </a:r>
            <a:r>
              <a:rPr lang="zh-CN" altLang="en-US" dirty="0"/>
              <a:t>来定义，在这种泛化关系中，一个参与者的抽象描述可以被一个或多个具体的参与者所共享</a:t>
            </a:r>
          </a:p>
          <a:p>
            <a:pPr lvl="1" eaLnBrk="1" hangingPunct="1">
              <a:defRPr/>
            </a:pPr>
            <a:r>
              <a:rPr lang="zh-CN" altLang="en-US" dirty="0"/>
              <a:t>如系统中经理可以参加雇员的所有用例</a:t>
            </a:r>
          </a:p>
        </p:txBody>
      </p:sp>
      <p:sp>
        <p:nvSpPr>
          <p:cNvPr id="491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DA946A4-044D-4AF1-B2BA-0FD0364B013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8102" y="2895627"/>
            <a:ext cx="431006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文档化参与者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参与者的文档没有固定的格式，但至少应该包含如下信息</a:t>
            </a:r>
            <a:endParaRPr lang="en-US" altLang="zh-CN" dirty="0"/>
          </a:p>
          <a:p>
            <a:pPr lvl="1"/>
            <a:r>
              <a:rPr lang="zh-CN" altLang="zh-CN" dirty="0"/>
              <a:t>描述</a:t>
            </a:r>
            <a:r>
              <a:rPr lang="zh-CN" altLang="en-US" dirty="0"/>
              <a:t>：</a:t>
            </a:r>
            <a:r>
              <a:rPr lang="zh-CN" altLang="zh-CN" dirty="0"/>
              <a:t>为每一个参与者提供一个简要的描述，准确地</a:t>
            </a:r>
            <a:r>
              <a:rPr lang="zh-CN" altLang="en-US" dirty="0"/>
              <a:t>描述</a:t>
            </a:r>
            <a:r>
              <a:rPr lang="zh-CN" altLang="zh-CN" dirty="0"/>
              <a:t>该参与者的所扮演的角色和职责</a:t>
            </a:r>
            <a:endParaRPr lang="en-US" altLang="zh-CN" dirty="0"/>
          </a:p>
          <a:p>
            <a:pPr lvl="1"/>
            <a:r>
              <a:rPr lang="zh-CN" altLang="zh-CN" dirty="0"/>
              <a:t>基本特征</a:t>
            </a:r>
            <a:r>
              <a:rPr lang="zh-CN" altLang="en-US" dirty="0"/>
              <a:t>：</a:t>
            </a:r>
            <a:r>
              <a:rPr lang="zh-CN" altLang="zh-CN" dirty="0"/>
              <a:t>针对参与者的职责范围、物理环境、使用习惯、用户数量和类型、使用系统的频率等特性进行说明</a:t>
            </a:r>
            <a:endParaRPr lang="en-US" altLang="zh-CN" dirty="0"/>
          </a:p>
          <a:p>
            <a:pPr lvl="1"/>
            <a:r>
              <a:rPr lang="zh-CN" altLang="zh-CN" dirty="0"/>
              <a:t>相关的涉众和典型用户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36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9914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识别用例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关键词：价值</a:t>
            </a:r>
          </a:p>
          <a:p>
            <a:pPr eaLnBrk="1" hangingPunct="1"/>
            <a:r>
              <a:rPr lang="zh-CN" altLang="en-US" dirty="0"/>
              <a:t>简洁定义：参与者</a:t>
            </a:r>
            <a:r>
              <a:rPr lang="zh-CN" altLang="en-US" dirty="0">
                <a:solidFill>
                  <a:srgbClr val="FF3300"/>
                </a:solidFill>
              </a:rPr>
              <a:t>使用系统</a:t>
            </a:r>
            <a:r>
              <a:rPr lang="zh-CN" altLang="en-US" dirty="0"/>
              <a:t>达到</a:t>
            </a:r>
            <a:r>
              <a:rPr lang="zh-CN" altLang="en-US" dirty="0">
                <a:solidFill>
                  <a:srgbClr val="FF0000"/>
                </a:solidFill>
              </a:rPr>
              <a:t>某个目标</a:t>
            </a:r>
          </a:p>
          <a:p>
            <a:pPr eaLnBrk="1" hangingPunct="1"/>
            <a:r>
              <a:rPr lang="zh-CN" altLang="en-US" dirty="0"/>
              <a:t>定义</a:t>
            </a:r>
          </a:p>
          <a:p>
            <a:pPr lvl="1"/>
            <a:r>
              <a:rPr lang="zh-CN" altLang="en-US" dirty="0" smtClean="0"/>
              <a:t>一个用例定义</a:t>
            </a:r>
            <a:r>
              <a:rPr lang="zh-CN" altLang="en-US" dirty="0" smtClean="0">
                <a:solidFill>
                  <a:srgbClr val="FF3300"/>
                </a:solidFill>
              </a:rPr>
              <a:t>一组用例实例（场景）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用例</a:t>
            </a:r>
            <a:r>
              <a:rPr lang="zh-CN" altLang="en-US" dirty="0"/>
              <a:t>实例是</a:t>
            </a:r>
            <a:r>
              <a:rPr lang="zh-CN" altLang="en-US" dirty="0">
                <a:solidFill>
                  <a:srgbClr val="FF3300"/>
                </a:solidFill>
              </a:rPr>
              <a:t>系统执行</a:t>
            </a:r>
            <a:r>
              <a:rPr lang="zh-CN" altLang="en-US" dirty="0"/>
              <a:t>的一系列动作，这些动作将生成特定</a:t>
            </a:r>
            <a:r>
              <a:rPr lang="zh-CN" altLang="en-US" dirty="0">
                <a:solidFill>
                  <a:srgbClr val="FF3300"/>
                </a:solidFill>
              </a:rPr>
              <a:t>参与者可观测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3300"/>
                </a:solidFill>
              </a:rPr>
              <a:t>结果</a:t>
            </a:r>
            <a:r>
              <a:rPr lang="zh-CN" altLang="en-US" dirty="0" smtClean="0">
                <a:solidFill>
                  <a:srgbClr val="FF3300"/>
                </a:solidFill>
              </a:rPr>
              <a:t>值</a:t>
            </a:r>
            <a:endParaRPr lang="zh-CN" altLang="en-US" dirty="0"/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440811B-2EEA-4CEA-A724-47C80B18165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7213" y="5008583"/>
            <a:ext cx="338455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用例要点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可观测</a:t>
            </a:r>
            <a:r>
              <a:rPr lang="zh-CN" altLang="en-US" dirty="0">
                <a:latin typeface="宋体" pitchFamily="2" charset="-122"/>
              </a:rPr>
              <a:t>→</a:t>
            </a:r>
            <a:r>
              <a:rPr lang="zh-CN" altLang="en-US" dirty="0"/>
              <a:t>用例止于系统边界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结果值</a:t>
            </a:r>
            <a:r>
              <a:rPr lang="zh-CN" altLang="en-US" dirty="0">
                <a:latin typeface="宋体" pitchFamily="2" charset="-122"/>
              </a:rPr>
              <a:t>→</a:t>
            </a:r>
            <a:r>
              <a:rPr lang="zh-CN" altLang="en-US" dirty="0"/>
              <a:t>用例是有意义的目标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系统执行</a:t>
            </a:r>
            <a:r>
              <a:rPr lang="zh-CN" altLang="en-US" dirty="0">
                <a:latin typeface="宋体" pitchFamily="2" charset="-122"/>
              </a:rPr>
              <a:t>→</a:t>
            </a:r>
            <a:r>
              <a:rPr lang="zh-CN" altLang="en-US" dirty="0"/>
              <a:t>结果值由系统生成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由参与者观测→</a:t>
            </a:r>
            <a:r>
              <a:rPr lang="zh-CN" altLang="en-US" dirty="0"/>
              <a:t>业务语言、用户观点</a:t>
            </a: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DE2C22B-9417-4EEC-B38E-90EC690A2CF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要点：用例止于系统边界</a:t>
            </a: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60EC34B-8554-4DFA-A78B-DF460AE4499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5519739" y="1901825"/>
            <a:ext cx="2808287" cy="2376488"/>
          </a:xfrm>
          <a:prstGeom prst="rect">
            <a:avLst/>
          </a:prstGeom>
          <a:solidFill>
            <a:srgbClr val="3333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kumimoji="0" lang="zh-CN" altLang="en-US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3646488" y="2117725"/>
            <a:ext cx="187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 flipH="1">
            <a:off x="3646488" y="2765425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3646488" y="3413125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 flipH="1">
            <a:off x="3646488" y="406241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24" name="Text Box 8"/>
          <p:cNvSpPr txBox="1">
            <a:spLocks noChangeArrowheads="1"/>
          </p:cNvSpPr>
          <p:nvPr/>
        </p:nvSpPr>
        <p:spPr bwMode="auto">
          <a:xfrm>
            <a:off x="1992314" y="4926013"/>
            <a:ext cx="82073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描述交互，而不是内在的系统活动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理解需求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dirty="0"/>
              <a:t>需求获取</a:t>
            </a:r>
          </a:p>
          <a:p>
            <a:pPr eaLnBrk="1" hangingPunct="1">
              <a:defRPr/>
            </a:pPr>
            <a:r>
              <a:rPr lang="zh-CN" altLang="en-US" dirty="0"/>
              <a:t>用例建模流程</a:t>
            </a:r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0CB347B-D980-4A7F-859B-AA07807A55F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要点：有意义的目标</a:t>
            </a:r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86D2FEF-9326-4DDA-9358-B502D499224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3593" y="1916832"/>
            <a:ext cx="747038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要点：结果值由系统生成</a:t>
            </a:r>
          </a:p>
        </p:txBody>
      </p:sp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FB8D65F-43DB-4A77-83F2-170A5F91351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2855913" y="4133851"/>
            <a:ext cx="633571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系统需要处理的，由系统生成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060848"/>
            <a:ext cx="538107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要点：业务语言而非技术语言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用户词汇，而不是技术词汇</a:t>
            </a:r>
          </a:p>
          <a:p>
            <a:pPr lvl="1" eaLnBrk="1" hangingPunct="1"/>
            <a:r>
              <a:rPr lang="zh-CN" altLang="en-US" dirty="0"/>
              <a:t>如：发票，商品，洗衣机</a:t>
            </a:r>
          </a:p>
          <a:p>
            <a:pPr lvl="1" eaLnBrk="1" hangingPunct="1"/>
            <a:r>
              <a:rPr lang="zh-CN" altLang="en-US" dirty="0"/>
              <a:t>而不是：记录，字段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等</a:t>
            </a:r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3327654-25FE-4514-9E54-1603B28B4E2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要点：用户观点而非系统观点</a:t>
            </a:r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82AF8B9-DB2F-4497-9883-87781385807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628775"/>
            <a:ext cx="4697413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1326" y="1701800"/>
            <a:ext cx="4932363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2998788" y="487045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用户观点</a:t>
            </a:r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6672263" y="487045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系统观点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 </a:t>
            </a:r>
            <a:r>
              <a:rPr lang="en-US" altLang="zh-CN" dirty="0"/>
              <a:t>VS. </a:t>
            </a:r>
            <a:r>
              <a:rPr lang="zh-CN" altLang="en-US" dirty="0"/>
              <a:t>功能</a:t>
            </a:r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F4BF699-4034-49A7-B71D-A0BD8B2775E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9395" name="Picture 2" descr="siemens0411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2038" y="1924060"/>
            <a:ext cx="1905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2816225" y="2095500"/>
            <a:ext cx="32083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呼叫某人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接听电话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发送短信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mtClean="0">
                <a:solidFill>
                  <a:srgbClr val="000000"/>
                </a:solidFill>
                <a:latin typeface="Arial" charset="0"/>
              </a:rPr>
              <a:t>登记电</a:t>
            </a: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话号码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……</a:t>
            </a: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6672263" y="2101850"/>
            <a:ext cx="38163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latin typeface="Arial" charset="0"/>
              </a:rPr>
              <a:t>传输</a:t>
            </a:r>
            <a:r>
              <a:rPr kumimoji="0" lang="en-US" altLang="zh-CN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kumimoji="0" lang="zh-CN" altLang="en-US" dirty="0">
                <a:solidFill>
                  <a:srgbClr val="000000"/>
                </a:solidFill>
                <a:latin typeface="Arial" charset="0"/>
              </a:rPr>
              <a:t>接收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 smtClean="0">
                <a:solidFill>
                  <a:srgbClr val="000000"/>
                </a:solidFill>
                <a:latin typeface="Arial" charset="0"/>
              </a:rPr>
              <a:t>电源</a:t>
            </a:r>
            <a:endParaRPr kumimoji="0" lang="zh-CN" altLang="en-US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latin typeface="Arial" charset="0"/>
              </a:rPr>
              <a:t>输入输出（显示、键盘）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latin typeface="Arial" charset="0"/>
              </a:rPr>
              <a:t>电话簿管理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 dirty="0">
                <a:solidFill>
                  <a:srgbClr val="000000"/>
                </a:solidFill>
                <a:latin typeface="Arial" charset="0"/>
              </a:rPr>
              <a:t>……</a:t>
            </a:r>
          </a:p>
        </p:txBody>
      </p:sp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2889250" y="4819651"/>
            <a:ext cx="17287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用户观点</a:t>
            </a: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6959600" y="4854576"/>
            <a:ext cx="17287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系统观点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确定用例</a:t>
            </a:r>
            <a:endParaRPr lang="en-US" altLang="zh-CN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75192"/>
            <a:ext cx="10972800" cy="50828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zh-CN" sz="2800" dirty="0"/>
              <a:t>从参与者的角度入手，通过分析参与者使用系统达成的目标来识别用例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参与者的日常工作是什么</a:t>
            </a:r>
          </a:p>
          <a:p>
            <a:pPr lvl="1" eaLnBrk="1" hangingPunct="1"/>
            <a:r>
              <a:rPr lang="zh-CN" altLang="en-US" sz="2400" dirty="0"/>
              <a:t>参与者在业务中承担什么样的作用</a:t>
            </a:r>
          </a:p>
          <a:p>
            <a:pPr lvl="1" eaLnBrk="1" hangingPunct="1"/>
            <a:r>
              <a:rPr lang="zh-CN" altLang="en-US" sz="2400" dirty="0"/>
              <a:t>参与者是否生成、使用或删除系统相关信息</a:t>
            </a:r>
          </a:p>
          <a:p>
            <a:pPr lvl="1" eaLnBrk="1" hangingPunct="1"/>
            <a:r>
              <a:rPr lang="zh-CN" altLang="en-US" sz="2400" dirty="0"/>
              <a:t>参与者是否需要把外部变更通知系统</a:t>
            </a:r>
          </a:p>
          <a:p>
            <a:pPr lvl="1" eaLnBrk="1" hangingPunct="1"/>
            <a:r>
              <a:rPr lang="zh-CN" altLang="en-US" sz="2400" dirty="0"/>
              <a:t>系统是否需要把内部事情通知</a:t>
            </a:r>
            <a:r>
              <a:rPr lang="zh-CN" altLang="en-US" sz="2400" dirty="0" smtClean="0"/>
              <a:t>参与者：通知</a:t>
            </a:r>
            <a:r>
              <a:rPr lang="zh-CN" altLang="en-US" sz="2400" dirty="0"/>
              <a:t>参与者过程就是系统用例的行为</a:t>
            </a:r>
          </a:p>
          <a:p>
            <a:pPr lvl="1" eaLnBrk="1" hangingPunct="1"/>
            <a:r>
              <a:rPr lang="zh-CN" altLang="en-US" sz="2400" dirty="0"/>
              <a:t>是否存在进行系统维护的用例</a:t>
            </a:r>
          </a:p>
          <a:p>
            <a:pPr eaLnBrk="1" hangingPunct="1"/>
            <a:r>
              <a:rPr lang="zh-CN" altLang="en-US" sz="2800" dirty="0"/>
              <a:t>用例数量的参考基准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1</a:t>
            </a:r>
            <a:r>
              <a:rPr lang="zh-CN" altLang="en-US" sz="2400" dirty="0"/>
              <a:t>个系统中存在十几个用例</a:t>
            </a:r>
            <a:r>
              <a:rPr lang="en-US" altLang="zh-CN" sz="2400" dirty="0"/>
              <a:t>(</a:t>
            </a:r>
            <a:r>
              <a:rPr lang="zh-CN" altLang="en-US" sz="2400" dirty="0"/>
              <a:t>或更少</a:t>
            </a:r>
            <a:r>
              <a:rPr lang="en-US" altLang="zh-CN" sz="2400" dirty="0"/>
              <a:t>)</a:t>
            </a:r>
          </a:p>
          <a:p>
            <a:pPr lvl="1" eaLnBrk="1" hangingPunct="1"/>
            <a:r>
              <a:rPr lang="en-US" altLang="zh-CN" sz="2400" dirty="0"/>
              <a:t>1</a:t>
            </a:r>
            <a:r>
              <a:rPr lang="zh-CN" altLang="en-US" sz="2400" dirty="0"/>
              <a:t>个用例中有多个用例实例</a:t>
            </a:r>
            <a:r>
              <a:rPr lang="en-US" altLang="zh-CN" sz="2400" dirty="0"/>
              <a:t>(</a:t>
            </a:r>
            <a:r>
              <a:rPr lang="zh-CN" altLang="en-US" sz="2400" dirty="0"/>
              <a:t>场景</a:t>
            </a:r>
            <a:r>
              <a:rPr lang="en-US" altLang="zh-CN" sz="2400" dirty="0"/>
              <a:t>)</a:t>
            </a:r>
          </a:p>
        </p:txBody>
      </p:sp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2F72269-F5EC-4303-AACF-C98F6F70733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14993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用例命名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参与者视角：</a:t>
            </a:r>
          </a:p>
          <a:p>
            <a:pPr lvl="1" eaLnBrk="1" hangingPunct="1"/>
            <a:r>
              <a:rPr lang="zh-CN" altLang="en-US" dirty="0"/>
              <a:t>（状语）</a:t>
            </a:r>
            <a:r>
              <a:rPr lang="zh-CN" altLang="en-US" dirty="0" smtClean="0"/>
              <a:t>动词 </a:t>
            </a:r>
            <a:r>
              <a:rPr lang="en-US" altLang="zh-CN" dirty="0" smtClean="0"/>
              <a:t>+</a:t>
            </a:r>
            <a:r>
              <a:rPr lang="zh-CN" altLang="en-US" dirty="0"/>
              <a:t>（</a:t>
            </a:r>
            <a:r>
              <a:rPr lang="zh-CN" altLang="en-US" dirty="0" smtClean="0"/>
              <a:t>定语 </a:t>
            </a:r>
            <a:r>
              <a:rPr lang="en-US" altLang="zh-CN" dirty="0" smtClean="0"/>
              <a:t>+ </a:t>
            </a:r>
            <a:r>
              <a:rPr lang="zh-CN" altLang="en-US" dirty="0"/>
              <a:t>）宾语</a:t>
            </a:r>
          </a:p>
        </p:txBody>
      </p:sp>
      <p:sp>
        <p:nvSpPr>
          <p:cNvPr id="604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C74E618-0DC4-47C1-9E2A-F6299D835F7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5528" y="3230614"/>
            <a:ext cx="6120606" cy="148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</a:t>
            </a:r>
            <a:endParaRPr lang="en-US" altLang="zh-CN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用例是一组用例实例的抽象；其内部要有路径，路径要有步骤</a:t>
            </a:r>
          </a:p>
          <a:p>
            <a:pPr eaLnBrk="1" hangingPunct="1"/>
            <a:r>
              <a:rPr lang="zh-CN" altLang="en-US" dirty="0"/>
              <a:t>最常犯错误：粒度过细，陷入功能分解</a:t>
            </a:r>
          </a:p>
          <a:p>
            <a:pPr lvl="1" eaLnBrk="1" hangingPunct="1"/>
            <a:r>
              <a:rPr kumimoji="0" lang="zh-CN" altLang="en-US" dirty="0"/>
              <a:t>通过执行用例，</a:t>
            </a:r>
            <a:r>
              <a:rPr lang="zh-CN" altLang="en-US" dirty="0"/>
              <a:t>参与者完成想做的事情</a:t>
            </a:r>
            <a:r>
              <a:rPr lang="en-US" altLang="zh-CN" dirty="0"/>
              <a:t>(</a:t>
            </a:r>
            <a:r>
              <a:rPr lang="zh-CN" altLang="en-US" dirty="0"/>
              <a:t>最终的目的</a:t>
            </a:r>
            <a:r>
              <a:rPr lang="en-US" altLang="zh-CN" dirty="0"/>
              <a:t>)</a:t>
            </a:r>
            <a:r>
              <a:rPr lang="zh-CN" altLang="en-US" dirty="0"/>
              <a:t>，并为参与者产生所需要的价值</a:t>
            </a:r>
          </a:p>
          <a:p>
            <a:pPr lvl="1" eaLnBrk="1" hangingPunct="1"/>
            <a:r>
              <a:rPr lang="zh-CN" altLang="en-US" dirty="0"/>
              <a:t>过细的粒度，一般都会导致技术语言的描述，而不再是业务语言</a:t>
            </a:r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D0088D9-ED73-4F7C-972A-D488DCAC190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用例粒度（续）</a:t>
            </a:r>
            <a:endParaRPr lang="en-US" altLang="zh-CN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把步骤当用例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把系统活动当用例</a:t>
            </a:r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E60B9CE-4D70-4B4D-A674-39BB90AB074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0116" y="1628801"/>
            <a:ext cx="5832648" cy="202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9159" y="4315440"/>
            <a:ext cx="4251617" cy="197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用例粒度：四轮马车</a:t>
            </a:r>
            <a:endParaRPr lang="en-US" altLang="zh-CN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四轮马车</a:t>
            </a:r>
            <a:r>
              <a:rPr lang="en-US" altLang="zh-CN" dirty="0"/>
              <a:t>CRUD</a:t>
            </a:r>
            <a:r>
              <a:rPr lang="zh-CN" altLang="en-US" dirty="0"/>
              <a:t>：</a:t>
            </a:r>
            <a:r>
              <a:rPr lang="en-US" altLang="zh-CN" sz="2800" dirty="0"/>
              <a:t>C(Create)</a:t>
            </a:r>
            <a:r>
              <a:rPr lang="zh-CN" altLang="en-US" sz="2800" dirty="0"/>
              <a:t>、</a:t>
            </a:r>
            <a:r>
              <a:rPr lang="en-US" altLang="zh-CN" sz="2800" dirty="0"/>
              <a:t>R(Read)</a:t>
            </a:r>
            <a:r>
              <a:rPr lang="zh-CN" altLang="en-US" sz="2800" dirty="0"/>
              <a:t>、</a:t>
            </a:r>
            <a:r>
              <a:rPr lang="en-US" altLang="zh-CN" sz="2800" dirty="0"/>
              <a:t>U(Update)</a:t>
            </a:r>
            <a:r>
              <a:rPr lang="zh-CN" altLang="en-US" sz="2800" dirty="0"/>
              <a:t>、</a:t>
            </a:r>
            <a:r>
              <a:rPr lang="en-US" altLang="zh-CN" sz="2800" dirty="0"/>
              <a:t>D(Delete)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所有业务最终对会成为</a:t>
            </a:r>
            <a:r>
              <a:rPr lang="en-US" altLang="zh-CN" dirty="0"/>
              <a:t>CRUD</a:t>
            </a:r>
            <a:r>
              <a:rPr lang="zh-CN" altLang="en-US" dirty="0"/>
              <a:t>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CRUD</a:t>
            </a:r>
            <a:r>
              <a:rPr lang="zh-CN" altLang="en-US" dirty="0" smtClean="0"/>
              <a:t>能为参与者提供</a:t>
            </a:r>
            <a:r>
              <a:rPr lang="zh-CN" altLang="en-US" dirty="0"/>
              <a:t>价值？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33CC"/>
                </a:solidFill>
              </a:rPr>
              <a:t>CRUD</a:t>
            </a:r>
            <a:r>
              <a:rPr lang="zh-CN" altLang="en-US" dirty="0">
                <a:solidFill>
                  <a:srgbClr val="FF33CC"/>
                </a:solidFill>
              </a:rPr>
              <a:t>掩盖</a:t>
            </a:r>
            <a:r>
              <a:rPr lang="zh-CN" altLang="en-US" dirty="0" smtClean="0">
                <a:solidFill>
                  <a:srgbClr val="FF33CC"/>
                </a:solidFill>
              </a:rPr>
              <a:t>业务</a:t>
            </a:r>
            <a:r>
              <a:rPr lang="zh-CN" altLang="en-US" dirty="0" smtClean="0"/>
              <a:t>，退变</a:t>
            </a:r>
            <a:r>
              <a:rPr lang="zh-CN" altLang="en-US" dirty="0" smtClean="0">
                <a:solidFill>
                  <a:srgbClr val="000000"/>
                </a:solidFill>
              </a:rPr>
              <a:t>成</a:t>
            </a:r>
            <a:r>
              <a:rPr lang="zh-CN" altLang="en-US" dirty="0">
                <a:solidFill>
                  <a:srgbClr val="000000"/>
                </a:solidFill>
              </a:rPr>
              <a:t>关系数据库的建模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“系统就是数据的增删改查”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关心数据的存储和维护，反而忽略了用户的目的</a:t>
            </a:r>
          </a:p>
        </p:txBody>
      </p:sp>
      <p:sp>
        <p:nvSpPr>
          <p:cNvPr id="634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9BCE2A3-8633-4AA9-8A21-A733C0B849F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6910" y="4626346"/>
            <a:ext cx="631344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</a:t>
            </a:r>
            <a:r>
              <a:rPr lang="en-US" altLang="zh-CN"/>
              <a:t>—</a:t>
            </a:r>
            <a:r>
              <a:rPr lang="zh-CN" altLang="en-US"/>
              <a:t>建造“正确”的系统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需求：</a:t>
            </a:r>
            <a:r>
              <a:rPr lang="zh-CN" altLang="en-US" dirty="0">
                <a:solidFill>
                  <a:srgbClr val="FF0000"/>
                </a:solidFill>
              </a:rPr>
              <a:t>客户可接受</a:t>
            </a:r>
            <a:r>
              <a:rPr lang="zh-CN" altLang="en-US" dirty="0"/>
              <a:t>的、</a:t>
            </a:r>
            <a:r>
              <a:rPr lang="zh-CN" altLang="en-US" dirty="0">
                <a:solidFill>
                  <a:srgbClr val="FF0000"/>
                </a:solidFill>
              </a:rPr>
              <a:t>系统必须满足</a:t>
            </a:r>
            <a:r>
              <a:rPr lang="zh-CN" altLang="en-US" dirty="0"/>
              <a:t>的条件或具备的能力</a:t>
            </a:r>
          </a:p>
          <a:p>
            <a:pPr eaLnBrk="1" hangingPunct="1"/>
            <a:r>
              <a:rPr lang="en-US" altLang="zh-CN" dirty="0"/>
              <a:t>RUP</a:t>
            </a:r>
            <a:r>
              <a:rPr lang="zh-CN" altLang="en-US" dirty="0"/>
              <a:t>中的</a:t>
            </a:r>
            <a:r>
              <a:rPr lang="en-US" altLang="zh-CN" dirty="0"/>
              <a:t>FURPS+</a:t>
            </a:r>
            <a:r>
              <a:rPr lang="zh-CN" altLang="en-US" dirty="0"/>
              <a:t>软件质量准则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功能性（</a:t>
            </a:r>
            <a:r>
              <a:rPr lang="en-US" altLang="zh-CN" dirty="0"/>
              <a:t>Functionality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使用性（</a:t>
            </a:r>
            <a:r>
              <a:rPr lang="en-US" altLang="zh-CN" dirty="0"/>
              <a:t>Usability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可靠性（</a:t>
            </a:r>
            <a:r>
              <a:rPr lang="en-US" altLang="zh-CN" dirty="0"/>
              <a:t>Reliability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性能（</a:t>
            </a:r>
            <a:r>
              <a:rPr lang="en-US" altLang="zh-CN" dirty="0"/>
              <a:t>Performance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可支持性（</a:t>
            </a:r>
            <a:r>
              <a:rPr lang="en-US" altLang="zh-CN" dirty="0"/>
              <a:t>Supportability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+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95D3BE0-3908-48E8-8F48-40BBC5249F2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197" name="AutoShape 4"/>
          <p:cNvSpPr>
            <a:spLocks/>
          </p:cNvSpPr>
          <p:nvPr/>
        </p:nvSpPr>
        <p:spPr bwMode="auto">
          <a:xfrm>
            <a:off x="6452394" y="3500438"/>
            <a:ext cx="142875" cy="2319238"/>
          </a:xfrm>
          <a:prstGeom prst="rightBrace">
            <a:avLst>
              <a:gd name="adj1" fmla="val 2014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25" name="Text Box 5"/>
          <p:cNvSpPr txBox="1">
            <a:spLocks noChangeArrowheads="1"/>
          </p:cNvSpPr>
          <p:nvPr/>
        </p:nvSpPr>
        <p:spPr bwMode="auto">
          <a:xfrm>
            <a:off x="6650057" y="4400560"/>
            <a:ext cx="21605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非功能性需求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用例粒度：四轮马车（续）</a:t>
            </a:r>
            <a:endParaRPr lang="en-US" altLang="zh-CN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如果确实是</a:t>
            </a:r>
            <a:r>
              <a:rPr lang="en-US" altLang="zh-CN" dirty="0"/>
              <a:t>CRUD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如果</a:t>
            </a:r>
            <a:r>
              <a:rPr lang="en-US" altLang="zh-CN" dirty="0"/>
              <a:t>CRUD</a:t>
            </a:r>
            <a:r>
              <a:rPr lang="zh-CN" altLang="en-US" dirty="0"/>
              <a:t>不涉及复杂的交互，一个用例“管理</a:t>
            </a:r>
            <a:r>
              <a:rPr lang="en-US" altLang="zh-CN" dirty="0"/>
              <a:t>××”</a:t>
            </a:r>
            <a:r>
              <a:rPr lang="zh-CN" altLang="en-US" dirty="0"/>
              <a:t>即可</a:t>
            </a:r>
          </a:p>
          <a:p>
            <a:pPr lvl="1" eaLnBrk="1" hangingPunct="1"/>
            <a:r>
              <a:rPr lang="zh-CN" altLang="en-US" dirty="0"/>
              <a:t>不管是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，都是为了完成“管理”目标</a:t>
            </a:r>
          </a:p>
          <a:p>
            <a:pPr lvl="1" eaLnBrk="1" hangingPunct="1"/>
            <a:r>
              <a:rPr lang="zh-CN" altLang="en-US" dirty="0"/>
              <a:t>甚至很多种的基本数据管理都可以用一个用例表示</a:t>
            </a:r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73B15B8-21EB-4154-B31D-ED53B2468CC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122" name="图片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5840" y="4149080"/>
            <a:ext cx="431860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用例粒度：四轮马车（续）</a:t>
            </a:r>
            <a:endParaRPr lang="en-US" altLang="zh-CN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灵活处理</a:t>
            </a:r>
            <a:r>
              <a:rPr lang="en-US" altLang="zh-CN"/>
              <a:t>CRUD</a:t>
            </a: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B416C93-F3C5-456B-ACBD-8580C8DF22C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2351089" y="5013326"/>
            <a:ext cx="7489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可以把包含复杂交互的路径独立出去形成用例</a:t>
            </a:r>
          </a:p>
        </p:txBody>
      </p:sp>
      <p:pic>
        <p:nvPicPr>
          <p:cNvPr id="6146" name="图片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5785" y="2492896"/>
            <a:ext cx="651714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思考：识别</a:t>
            </a:r>
            <a:r>
              <a:rPr lang="zh-CN" altLang="en-US" dirty="0" smtClean="0"/>
              <a:t>用例</a:t>
            </a:r>
            <a:endParaRPr lang="en-US" altLang="zh-CN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Email</a:t>
            </a:r>
            <a:r>
              <a:rPr lang="zh-CN" altLang="en-US" dirty="0"/>
              <a:t>客户端（如：</a:t>
            </a:r>
            <a:r>
              <a:rPr lang="en-US" altLang="zh-CN" dirty="0"/>
              <a:t>outlook</a:t>
            </a:r>
            <a:r>
              <a:rPr lang="zh-CN" altLang="en-US" dirty="0"/>
              <a:t>），</a:t>
            </a:r>
            <a:r>
              <a:rPr lang="en-US" altLang="zh-CN" dirty="0"/>
              <a:t>A</a:t>
            </a:r>
            <a:r>
              <a:rPr lang="zh-CN" altLang="en-US" dirty="0"/>
              <a:t>在北京发邮件给上海的</a:t>
            </a:r>
            <a:r>
              <a:rPr lang="en-US" altLang="zh-CN" dirty="0"/>
              <a:t>B</a:t>
            </a:r>
            <a:r>
              <a:rPr lang="zh-CN" altLang="en-US" dirty="0"/>
              <a:t>，系统提醒</a:t>
            </a:r>
            <a:r>
              <a:rPr lang="en-US" altLang="zh-CN" dirty="0"/>
              <a:t>B</a:t>
            </a:r>
            <a:r>
              <a:rPr lang="zh-CN" altLang="en-US" dirty="0"/>
              <a:t>你有“新邮件”，</a:t>
            </a:r>
            <a:r>
              <a:rPr lang="en-US" altLang="zh-CN" dirty="0"/>
              <a:t>B</a:t>
            </a:r>
            <a:r>
              <a:rPr lang="zh-CN" altLang="en-US" dirty="0"/>
              <a:t>收邮件</a:t>
            </a:r>
          </a:p>
        </p:txBody>
      </p:sp>
      <p:sp>
        <p:nvSpPr>
          <p:cNvPr id="675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AD3D208-AEEB-4AAB-865C-F61A681BAC0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925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2320" y="3138510"/>
            <a:ext cx="72739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3503614" y="5711847"/>
            <a:ext cx="5113337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用例是一个完整的交互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用例之间没有顺序的关系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思考：识别</a:t>
            </a:r>
            <a:r>
              <a:rPr lang="zh-CN" altLang="en-US" dirty="0" smtClean="0"/>
              <a:t>用例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D03660C-B426-410D-96F9-7B46207BDB2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7714" y="1733572"/>
            <a:ext cx="540067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2.3</a:t>
            </a:r>
            <a:r>
              <a:rPr lang="zh-CN" altLang="en-US" dirty="0"/>
              <a:t> 绘制用例图</a:t>
            </a:r>
            <a:endParaRPr lang="en-US" altLang="zh-CN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用例图：表达参与者与用例关系图形</a:t>
            </a:r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95708CD-10AB-42CF-B46E-8DDEDB9E7DE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1785" y="1818604"/>
            <a:ext cx="732639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关联关系：参与者和用例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参与者和用例之间的关联关系：参与者参与用例的执行</a:t>
            </a:r>
            <a:endParaRPr lang="en-US" altLang="zh-CN" dirty="0"/>
          </a:p>
          <a:p>
            <a:pPr lvl="1"/>
            <a:r>
              <a:rPr lang="zh-CN" altLang="zh-CN" dirty="0"/>
              <a:t>箭头</a:t>
            </a:r>
            <a:r>
              <a:rPr lang="zh-CN" altLang="en-US" dirty="0"/>
              <a:t>（关联的方向）</a:t>
            </a:r>
            <a:r>
              <a:rPr lang="zh-CN" altLang="zh-CN" dirty="0"/>
              <a:t>并不代表数据流或业务流的方向</a:t>
            </a:r>
            <a:endParaRPr lang="en-US" altLang="zh-CN" dirty="0"/>
          </a:p>
          <a:p>
            <a:pPr lvl="1"/>
            <a:r>
              <a:rPr lang="zh-CN" altLang="zh-CN" dirty="0"/>
              <a:t>箭头代表通信的发起方</a:t>
            </a:r>
            <a:endParaRPr lang="en-US" altLang="zh-CN" dirty="0"/>
          </a:p>
          <a:p>
            <a:pPr lvl="2"/>
            <a:r>
              <a:rPr lang="zh-CN" altLang="zh-CN" dirty="0"/>
              <a:t>箭头由通信的主动方指向被动</a:t>
            </a:r>
            <a:r>
              <a:rPr lang="zh-CN" altLang="zh-CN" dirty="0" smtClean="0"/>
              <a:t>方</a:t>
            </a:r>
            <a:endParaRPr lang="en-US" altLang="zh-CN" dirty="0"/>
          </a:p>
          <a:p>
            <a:pPr lvl="2"/>
            <a:r>
              <a:rPr lang="zh-CN" altLang="zh-CN" dirty="0"/>
              <a:t>不带箭头意味着没有考虑这种影响的方向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55</a:t>
            </a:fld>
            <a:r>
              <a:rPr lang="en-US" altLang="zh-CN"/>
              <a:t>-</a:t>
            </a:r>
          </a:p>
        </p:txBody>
      </p:sp>
      <p:pic>
        <p:nvPicPr>
          <p:cNvPr id="9218" name="图片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7264" y="4572008"/>
            <a:ext cx="5756736" cy="136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883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实例分析：旅店预订系统</a:t>
            </a:r>
            <a:endParaRPr lang="en-US" altLang="zh-CN"/>
          </a:p>
        </p:txBody>
      </p:sp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AD8B7D0-098E-4C35-A5D1-859D2E3DA95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195" name="图片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898592"/>
            <a:ext cx="641106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1. </a:t>
            </a:r>
            <a:r>
              <a:rPr lang="zh-CN" altLang="en-US" dirty="0">
                <a:solidFill>
                  <a:srgbClr val="4D4D4D"/>
                </a:solidFill>
              </a:rPr>
              <a:t>获取原始需求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 </a:t>
            </a:r>
            <a:r>
              <a:rPr lang="zh-CN" altLang="en-US" dirty="0">
                <a:solidFill>
                  <a:srgbClr val="4D4D4D"/>
                </a:solidFill>
              </a:rPr>
              <a:t>开发一个可以理解的需求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2.1 </a:t>
            </a:r>
            <a:r>
              <a:rPr lang="zh-CN" altLang="en-US" dirty="0">
                <a:solidFill>
                  <a:srgbClr val="4D4D4D"/>
                </a:solidFill>
              </a:rPr>
              <a:t>识别参与者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2.2 </a:t>
            </a:r>
            <a:r>
              <a:rPr lang="zh-CN" altLang="en-US" dirty="0">
                <a:solidFill>
                  <a:srgbClr val="4D4D4D"/>
                </a:solidFill>
              </a:rPr>
              <a:t>识别用例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2.3 </a:t>
            </a:r>
            <a:r>
              <a:rPr lang="zh-CN" altLang="en-US" dirty="0">
                <a:solidFill>
                  <a:srgbClr val="4D4D4D"/>
                </a:solidFill>
              </a:rPr>
              <a:t>绘制用例图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详细、完整地描述需求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编写用例文档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051F290-9931-4E31-A719-B4EE08A5953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编写用例文档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用例文档：描述用例与外界交互的规格说明书</a:t>
            </a:r>
          </a:p>
          <a:p>
            <a:pPr lvl="1" eaLnBrk="1" hangingPunct="1">
              <a:defRPr/>
            </a:pPr>
            <a:r>
              <a:rPr lang="zh-CN" altLang="en-US" dirty="0"/>
              <a:t>需求的核心内容，而用例图作为用例文档的索引图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层次的</a:t>
            </a:r>
            <a:r>
              <a:rPr lang="zh-CN" altLang="en-US" dirty="0"/>
              <a:t>文档</a:t>
            </a:r>
          </a:p>
          <a:p>
            <a:pPr lvl="1" eaLnBrk="1" hangingPunct="1">
              <a:defRPr/>
            </a:pPr>
            <a:r>
              <a:rPr lang="zh-CN" altLang="en-US" dirty="0"/>
              <a:t>文档中每一句话都有其价值</a:t>
            </a:r>
          </a:p>
        </p:txBody>
      </p:sp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4EA852D-15CF-4940-A9A6-C673BD660F5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2063751" y="4724400"/>
            <a:ext cx="79930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32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用例图是骨架，而用例文档则是其</a:t>
            </a:r>
            <a:r>
              <a:rPr kumimoji="0" lang="zh-CN" altLang="en-US" sz="3200" u="sng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内容</a:t>
            </a:r>
            <a:endParaRPr kumimoji="0" lang="zh-CN" altLang="en-US" sz="32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有层次的需求组织形式</a:t>
            </a:r>
            <a:endParaRPr lang="en-US" altLang="zh-CN"/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用例（取款）</a:t>
            </a:r>
          </a:p>
          <a:p>
            <a:pPr lvl="1" eaLnBrk="1" hangingPunct="1"/>
            <a:r>
              <a:rPr lang="zh-CN" altLang="en-US"/>
              <a:t>路径（正常取款）</a:t>
            </a:r>
          </a:p>
          <a:p>
            <a:pPr lvl="2" eaLnBrk="1" hangingPunct="1"/>
            <a:r>
              <a:rPr lang="zh-CN" altLang="en-US"/>
              <a:t>步骤（系统验证取款金额合法）</a:t>
            </a:r>
          </a:p>
          <a:p>
            <a:pPr lvl="3" eaLnBrk="1" hangingPunct="1"/>
            <a:r>
              <a:rPr kumimoji="0" lang="zh-CN" altLang="en-US"/>
              <a:t>补充约束（取款金额必须为</a:t>
            </a:r>
            <a:r>
              <a:rPr kumimoji="0" lang="en-US" altLang="zh-CN"/>
              <a:t>50</a:t>
            </a:r>
            <a:r>
              <a:rPr kumimoji="0" lang="zh-CN" altLang="en-US"/>
              <a:t>元的倍数）</a:t>
            </a:r>
            <a:endParaRPr kumimoji="0" lang="en-US" altLang="zh-CN"/>
          </a:p>
        </p:txBody>
      </p:sp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37A162F-48A2-4F95-A213-B72937E72BF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7829" name="AutoShape 4"/>
          <p:cNvSpPr>
            <a:spLocks noChangeArrowheads="1"/>
          </p:cNvSpPr>
          <p:nvPr/>
        </p:nvSpPr>
        <p:spPr bwMode="auto">
          <a:xfrm>
            <a:off x="9767888" y="1908183"/>
            <a:ext cx="360362" cy="2592387"/>
          </a:xfrm>
          <a:prstGeom prst="downArrow">
            <a:avLst>
              <a:gd name="adj1" fmla="val 50000"/>
              <a:gd name="adj2" fmla="val 179846"/>
            </a:avLst>
          </a:prstGeom>
          <a:solidFill>
            <a:srgbClr val="99CC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7535864" y="1835157"/>
            <a:ext cx="2376487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低精度，稳定</a:t>
            </a:r>
          </a:p>
        </p:txBody>
      </p:sp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7175500" y="3836995"/>
            <a:ext cx="28082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高精度，不稳定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需求工程的主要活动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定义需求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理解用户的需要，建立</a:t>
            </a:r>
            <a:r>
              <a:rPr lang="zh-CN" altLang="en-US" dirty="0">
                <a:solidFill>
                  <a:srgbClr val="FF0000"/>
                </a:solidFill>
              </a:rPr>
              <a:t>用户可理解</a:t>
            </a:r>
            <a:r>
              <a:rPr lang="zh-CN" altLang="en-US" dirty="0"/>
              <a:t>的系统需求模型</a:t>
            </a:r>
            <a:r>
              <a:rPr lang="zh-CN" altLang="en-US" dirty="0" smtClean="0"/>
              <a:t>（本部分）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分析需求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根据需求模型，</a:t>
            </a:r>
            <a:r>
              <a:rPr lang="zh-CN" altLang="en-US"/>
              <a:t>建</a:t>
            </a:r>
            <a:r>
              <a:rPr lang="zh-CN" altLang="en-US" smtClean="0"/>
              <a:t>立</a:t>
            </a:r>
            <a:r>
              <a:rPr lang="zh-CN" altLang="en-US" smtClean="0">
                <a:solidFill>
                  <a:srgbClr val="FF0000"/>
                </a:solidFill>
              </a:rPr>
              <a:t>对于开</a:t>
            </a:r>
            <a:r>
              <a:rPr lang="zh-CN" altLang="en-US" dirty="0">
                <a:solidFill>
                  <a:srgbClr val="FF0000"/>
                </a:solidFill>
              </a:rPr>
              <a:t>发者</a:t>
            </a:r>
            <a:r>
              <a:rPr lang="zh-CN" altLang="en-US" dirty="0"/>
              <a:t>无二义性解释的分析模型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部分）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需求管理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8351370-C42E-4ED6-A698-AB778C09399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用例文档的组成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用例名、简要描述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参与者与涉众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相关用例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前置条件、后置条件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事件流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基本路径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备选路径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补充约束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字段列表、业务规则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非功能需求、设计约束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待解决问题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相关图</a:t>
            </a:r>
            <a:r>
              <a:rPr lang="en-US" altLang="zh-CN" sz="2800" dirty="0"/>
              <a:t>(</a:t>
            </a:r>
            <a:r>
              <a:rPr lang="zh-CN" altLang="en-US" sz="2800" dirty="0"/>
              <a:t>用例图、活动图、类图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4C01133-F147-4459-A70C-743F83B407A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参与者与涉众</a:t>
            </a:r>
            <a:endParaRPr lang="en-US" altLang="zh-CN" dirty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>
          <a:xfrm>
            <a:off x="695401" y="3284539"/>
            <a:ext cx="10872184" cy="3097212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同样</a:t>
            </a:r>
            <a:r>
              <a:rPr lang="zh-CN" altLang="en-US" dirty="0"/>
              <a:t>是“取钱”</a:t>
            </a:r>
          </a:p>
          <a:p>
            <a:pPr lvl="1" eaLnBrk="1" hangingPunct="1"/>
            <a:r>
              <a:rPr lang="zh-CN" altLang="en-US" dirty="0"/>
              <a:t>为什么家里的抽屉不用密码，取款机要用？</a:t>
            </a:r>
          </a:p>
          <a:p>
            <a:pPr lvl="1" eaLnBrk="1" hangingPunct="1"/>
            <a:r>
              <a:rPr lang="zh-CN" altLang="en-US" dirty="0"/>
              <a:t>为什么取了钱以后要“系统扣除帐户金额</a:t>
            </a:r>
            <a:r>
              <a:rPr lang="en-US" altLang="zh-CN" dirty="0"/>
              <a:t>”</a:t>
            </a:r>
          </a:p>
          <a:p>
            <a:pPr eaLnBrk="1" hangingPunct="1"/>
            <a:r>
              <a:rPr kumimoji="0" lang="zh-CN" altLang="en-US" dirty="0"/>
              <a:t>还有一些因素没有考虑</a:t>
            </a:r>
            <a:r>
              <a:rPr kumimoji="0" lang="en-US" altLang="zh-CN" dirty="0"/>
              <a:t>…</a:t>
            </a:r>
          </a:p>
        </p:txBody>
      </p:sp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3CEFBF2-9B21-4A58-A92B-3244D4351D0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090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985965"/>
            <a:ext cx="38179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9139" y="1879601"/>
            <a:ext cx="19335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662115"/>
            <a:ext cx="1600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从涉众角度定义用例</a:t>
            </a:r>
            <a:endParaRPr lang="en-US" altLang="zh-CN" dirty="0"/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用例：是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涉众之间达成的契约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zh-CN" altLang="en-US" dirty="0" smtClean="0"/>
              <a:t>以参与者和系统交互的方式进行演绎</a:t>
            </a:r>
            <a:endParaRPr lang="en-US" altLang="zh-CN" dirty="0"/>
          </a:p>
        </p:txBody>
      </p:sp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654C0BA-D15D-488C-8683-15A3D4A27AC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2175" y="3114695"/>
            <a:ext cx="52578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用例平衡涉众之间的利益</a:t>
            </a:r>
            <a:endParaRPr lang="en-US" altLang="zh-CN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用例平衡涉众之间的利益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涉众是受系统影响的，有自己主张的人或组织，可能的涉众有：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最终用户、客户、政府、法律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开发人员、管理人员、竞争对手、</a:t>
            </a:r>
            <a:r>
              <a:rPr lang="en-US" altLang="zh-CN" dirty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对于用户在</a:t>
            </a:r>
            <a:r>
              <a:rPr lang="en-US" altLang="zh-CN" dirty="0"/>
              <a:t>ATM</a:t>
            </a:r>
            <a:r>
              <a:rPr lang="zh-CN" altLang="en-US" dirty="0"/>
              <a:t>取钱的用例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用户：希望方便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银行：希望安全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法律：保护财产</a:t>
            </a:r>
            <a:endParaRPr lang="en-US" altLang="zh-CN" dirty="0"/>
          </a:p>
        </p:txBody>
      </p:sp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E7D4AC2-65FE-4E99-9D73-B35DDF96543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83563" y="3429000"/>
            <a:ext cx="1600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涉众利益的冲突</a:t>
            </a:r>
            <a:endParaRPr lang="en-US" altLang="zh-CN"/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用例相当于参与者在台上表演，而最重要的是台下的观众</a:t>
            </a:r>
            <a:r>
              <a:rPr lang="en-US" altLang="zh-CN" sz="2800" dirty="0"/>
              <a:t>(</a:t>
            </a:r>
            <a:r>
              <a:rPr lang="zh-CN" altLang="en-US" sz="2800" dirty="0"/>
              <a:t>涉众</a:t>
            </a:r>
            <a:r>
              <a:rPr lang="en-US" altLang="zh-CN" sz="2800" dirty="0"/>
              <a:t>)</a:t>
            </a:r>
            <a:r>
              <a:rPr lang="zh-CN" altLang="en-US" sz="2800" dirty="0"/>
              <a:t>的利益</a:t>
            </a:r>
          </a:p>
          <a:p>
            <a:pPr eaLnBrk="1" hangingPunct="1"/>
            <a:r>
              <a:rPr lang="zh-CN" altLang="en-US" sz="2800" dirty="0"/>
              <a:t>编写用例文档的过程就是描述如何满足涉众之间的利益，达到涉众利益的</a:t>
            </a:r>
            <a:r>
              <a:rPr lang="zh-CN" altLang="en-US" sz="2800" dirty="0" smtClean="0"/>
              <a:t>平衡</a:t>
            </a:r>
            <a:endParaRPr lang="zh-CN" altLang="en-US" sz="2800" dirty="0"/>
          </a:p>
        </p:txBody>
      </p:sp>
      <p:sp>
        <p:nvSpPr>
          <p:cNvPr id="8397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021DB33-4AF8-4E51-ABBC-F0CB18F96A1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397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6989" y="3762395"/>
            <a:ext cx="732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寻找涉众的思路</a:t>
            </a:r>
            <a:endParaRPr lang="en-US" altLang="zh-CN"/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区分涉众与参与者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/>
              <a:t>涉众是与当前用例存在利益关系的人或组织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/>
              <a:t>参与者是启动或参与用例执行过程的人或外部事物</a:t>
            </a:r>
            <a:endParaRPr kumimoji="0"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可能的涉众有：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当事人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上游下游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操作对象的主人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…</a:t>
            </a:r>
          </a:p>
        </p:txBody>
      </p:sp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DA6B7EE-8973-45B4-A929-FA437160E46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前置条件和后置条件</a:t>
            </a:r>
            <a:endParaRPr lang="en-US" altLang="zh-CN" dirty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>
          <a:xfrm>
            <a:off x="684001" y="1695456"/>
            <a:ext cx="6840759" cy="423387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前置条件约束在用例开始前系统的状态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作为用例的入口限制，它阻止参与者触发该用例，直到满足所有条件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说明在用例触发之前什么必须为真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后置条件约束用例执行后系统的状态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用例执行后什么必须为真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对于存在各种分支事件流的用例，则可以指定多个后置条件</a:t>
            </a:r>
          </a:p>
        </p:txBody>
      </p:sp>
      <p:sp>
        <p:nvSpPr>
          <p:cNvPr id="860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AC7BFCF-97C2-4821-9E6E-F5A3AED5447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6021" name="图片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5287" y="1928829"/>
            <a:ext cx="35956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定义前置、后置条件</a:t>
            </a:r>
            <a:endParaRPr lang="en-US" altLang="zh-CN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只有在用例的使用者将这些条件视为附加</a:t>
            </a:r>
            <a:r>
              <a:rPr lang="zh-CN" altLang="en-US" dirty="0" smtClean="0"/>
              <a:t>价值时才</a:t>
            </a:r>
            <a:r>
              <a:rPr lang="zh-CN" altLang="en-US" dirty="0"/>
              <a:t>使用</a:t>
            </a:r>
            <a:endParaRPr lang="en-US" altLang="zh-CN" dirty="0"/>
          </a:p>
          <a:p>
            <a:pPr eaLnBrk="1" hangingPunct="1"/>
            <a:r>
              <a:rPr lang="zh-CN" altLang="en-US" dirty="0"/>
              <a:t>条件必须是系统可以感知的</a:t>
            </a:r>
          </a:p>
          <a:p>
            <a:pPr eaLnBrk="1" hangingPunct="1"/>
            <a:r>
              <a:rPr lang="zh-CN" altLang="en-US" dirty="0"/>
              <a:t>前置条件必须是在用例执行前就可以感知</a:t>
            </a:r>
            <a:endParaRPr lang="en-US" altLang="zh-CN" dirty="0"/>
          </a:p>
        </p:txBody>
      </p:sp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8AAA37E-3034-4442-84A0-211CFEFDB59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704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1450" y="3973534"/>
            <a:ext cx="23812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10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0014" y="5486421"/>
            <a:ext cx="2524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32400" y="3470296"/>
            <a:ext cx="3608388" cy="792163"/>
            <a:chOff x="2336" y="1888"/>
            <a:chExt cx="2273" cy="499"/>
          </a:xfrm>
        </p:grpSpPr>
        <p:pic>
          <p:nvPicPr>
            <p:cNvPr id="8705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888"/>
              <a:ext cx="15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5" name="Line 8"/>
            <p:cNvSpPr>
              <a:spLocks noChangeShapeType="1"/>
            </p:cNvSpPr>
            <p:nvPr/>
          </p:nvSpPr>
          <p:spPr bwMode="auto">
            <a:xfrm flipV="1">
              <a:off x="2336" y="2070"/>
              <a:ext cx="725" cy="31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32401" y="4406920"/>
            <a:ext cx="3617913" cy="825500"/>
            <a:chOff x="2336" y="2478"/>
            <a:chExt cx="2279" cy="520"/>
          </a:xfrm>
        </p:grpSpPr>
        <p:pic>
          <p:nvPicPr>
            <p:cNvPr id="87052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2614"/>
              <a:ext cx="155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3" name="Line 11"/>
            <p:cNvSpPr>
              <a:spLocks noChangeShapeType="1"/>
            </p:cNvSpPr>
            <p:nvPr/>
          </p:nvSpPr>
          <p:spPr bwMode="auto">
            <a:xfrm>
              <a:off x="2336" y="2478"/>
              <a:ext cx="725" cy="22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232400" y="5630884"/>
            <a:ext cx="4464050" cy="600075"/>
            <a:chOff x="2246" y="3249"/>
            <a:chExt cx="2812" cy="378"/>
          </a:xfrm>
        </p:grpSpPr>
        <p:pic>
          <p:nvPicPr>
            <p:cNvPr id="87050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" y="3249"/>
              <a:ext cx="215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1" name="Line 14"/>
            <p:cNvSpPr>
              <a:spLocks noChangeShapeType="1"/>
            </p:cNvSpPr>
            <p:nvPr/>
          </p:nvSpPr>
          <p:spPr bwMode="auto">
            <a:xfrm>
              <a:off x="2246" y="3384"/>
              <a:ext cx="635" cy="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应用前置、后置条件</a:t>
            </a:r>
            <a:endParaRPr lang="en-US" altLang="zh-CN"/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前置和后置条件是用例的可选特征，如果系统状态对用例如何启动和如何终止不重要，则可以省略这些条件</a:t>
            </a:r>
            <a:endParaRPr lang="en-US" altLang="zh-CN" dirty="0"/>
          </a:p>
          <a:p>
            <a:pPr eaLnBrk="1" hangingPunct="1"/>
            <a:r>
              <a:rPr lang="zh-CN" altLang="en-US" dirty="0"/>
              <a:t>某些用例依赖于其他用例</a:t>
            </a:r>
          </a:p>
          <a:p>
            <a:pPr lvl="1" eaLnBrk="1" hangingPunct="1"/>
            <a:r>
              <a:rPr lang="zh-CN" altLang="en-US" dirty="0"/>
              <a:t>例如：“登录”和“管理系统”</a:t>
            </a:r>
          </a:p>
          <a:p>
            <a:pPr eaLnBrk="1" hangingPunct="1"/>
            <a:r>
              <a:rPr lang="zh-CN" altLang="en-US" dirty="0"/>
              <a:t>有助于识别漏掉的用例</a:t>
            </a:r>
          </a:p>
          <a:p>
            <a:pPr lvl="1" eaLnBrk="1" hangingPunct="1"/>
            <a:r>
              <a:rPr lang="zh-CN" altLang="en-US" dirty="0"/>
              <a:t>例如：“管理订单”却没有“登录”用例</a:t>
            </a:r>
          </a:p>
        </p:txBody>
      </p:sp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7782F87-0E42-4E8A-8DAD-1F51F8BAA53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25" y="1928816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64700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需求难在何处：石头问题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我要一块石头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差不多，但我要小一点的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很好，不过我要蓝色的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zh-CN" altLang="en-US" dirty="0"/>
              <a:t>啊，没有那么小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en-US" altLang="zh-CN" dirty="0" err="1" smtClean="0"/>
              <a:t>Emm</a:t>
            </a:r>
            <a:r>
              <a:rPr lang="zh-CN" altLang="en-US" dirty="0" smtClean="0"/>
              <a:t>，</a:t>
            </a:r>
            <a:r>
              <a:rPr lang="zh-CN" altLang="en-US" dirty="0"/>
              <a:t>还是原来那个好了</a:t>
            </a:r>
            <a:r>
              <a:rPr lang="en-US" altLang="zh-CN" dirty="0"/>
              <a:t>… 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C253C83-286F-4683-B6E7-5B8E0D7D993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2063750" y="4797426"/>
            <a:ext cx="80645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40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小一点的蓝色大理石</a:t>
            </a:r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8982830" y="2058989"/>
            <a:ext cx="677108" cy="3441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难捕获，易</a:t>
            </a:r>
            <a:r>
              <a:rPr kumimoji="0"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变更！</a:t>
            </a:r>
            <a:endParaRPr kumimoji="0"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build="p"/>
      <p:bldP spid="723972" grpId="0"/>
      <p:bldP spid="7239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需求：也需要开发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38547B7-F6F3-49E3-9C6D-D2D014040EE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927350" y="1773239"/>
            <a:ext cx="1944688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927351" y="1917701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客户</a:t>
            </a:r>
            <a:r>
              <a:rPr kumimoji="0" lang="en-US" altLang="zh-CN" sz="2000">
                <a:solidFill>
                  <a:srgbClr val="000000"/>
                </a:solidFill>
                <a:latin typeface="Verdana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用户的要求</a:t>
            </a:r>
            <a:r>
              <a:rPr kumimoji="0" lang="en-US" altLang="zh-CN" sz="2000">
                <a:solidFill>
                  <a:srgbClr val="000000"/>
                </a:solidFill>
                <a:latin typeface="Verdana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想法</a:t>
            </a:r>
            <a:r>
              <a:rPr kumimoji="0" lang="en-US" altLang="zh-CN" sz="2000">
                <a:solidFill>
                  <a:srgbClr val="000000"/>
                </a:solidFill>
                <a:latin typeface="Verdana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期望</a:t>
            </a:r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>
            <a:off x="3863975" y="2781301"/>
            <a:ext cx="0" cy="14398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4998" name="Rectangle 6"/>
          <p:cNvSpPr>
            <a:spLocks noChangeArrowheads="1"/>
          </p:cNvSpPr>
          <p:nvPr/>
        </p:nvSpPr>
        <p:spPr bwMode="auto">
          <a:xfrm>
            <a:off x="6815139" y="4292601"/>
            <a:ext cx="1944687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6815138" y="4545014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软件设计</a:t>
            </a:r>
          </a:p>
        </p:txBody>
      </p:sp>
      <p:sp>
        <p:nvSpPr>
          <p:cNvPr id="725000" name="Rectangle 8"/>
          <p:cNvSpPr>
            <a:spLocks noChangeArrowheads="1"/>
          </p:cNvSpPr>
          <p:nvPr/>
        </p:nvSpPr>
        <p:spPr bwMode="auto">
          <a:xfrm>
            <a:off x="6815139" y="1809751"/>
            <a:ext cx="1944687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6815138" y="2062164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软件产品</a:t>
            </a: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3214689" y="3286126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开发</a:t>
            </a:r>
          </a:p>
        </p:txBody>
      </p:sp>
      <p:sp>
        <p:nvSpPr>
          <p:cNvPr id="725003" name="Line 11"/>
          <p:cNvSpPr>
            <a:spLocks noChangeShapeType="1"/>
          </p:cNvSpPr>
          <p:nvPr/>
        </p:nvSpPr>
        <p:spPr bwMode="auto">
          <a:xfrm flipH="1" flipV="1">
            <a:off x="7751763" y="2854325"/>
            <a:ext cx="0" cy="1295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7823200" y="3357564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编码和测试</a:t>
            </a:r>
          </a:p>
        </p:txBody>
      </p:sp>
      <p:sp>
        <p:nvSpPr>
          <p:cNvPr id="725005" name="Line 13"/>
          <p:cNvSpPr>
            <a:spLocks noChangeShapeType="1"/>
          </p:cNvSpPr>
          <p:nvPr/>
        </p:nvSpPr>
        <p:spPr bwMode="auto">
          <a:xfrm flipH="1">
            <a:off x="4943475" y="2854325"/>
            <a:ext cx="2305050" cy="15827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06" name="Text Box 14"/>
          <p:cNvSpPr txBox="1">
            <a:spLocks noChangeArrowheads="1"/>
          </p:cNvSpPr>
          <p:nvPr/>
        </p:nvSpPr>
        <p:spPr bwMode="auto">
          <a:xfrm>
            <a:off x="5375276" y="3357564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验收</a:t>
            </a:r>
          </a:p>
        </p:txBody>
      </p:sp>
      <p:sp>
        <p:nvSpPr>
          <p:cNvPr id="725007" name="Rectangle 15"/>
          <p:cNvSpPr>
            <a:spLocks noChangeArrowheads="1"/>
          </p:cNvSpPr>
          <p:nvPr/>
        </p:nvSpPr>
        <p:spPr bwMode="auto">
          <a:xfrm>
            <a:off x="2927350" y="4294189"/>
            <a:ext cx="1944688" cy="936625"/>
          </a:xfrm>
          <a:prstGeom prst="rect">
            <a:avLst/>
          </a:prstGeom>
          <a:solidFill>
            <a:srgbClr val="CCEC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8" name="Text Box 16"/>
          <p:cNvSpPr txBox="1">
            <a:spLocks noChangeArrowheads="1"/>
          </p:cNvSpPr>
          <p:nvPr/>
        </p:nvSpPr>
        <p:spPr bwMode="auto">
          <a:xfrm>
            <a:off x="2927350" y="4435476"/>
            <a:ext cx="1873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有价值的</a:t>
            </a:r>
            <a:b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</a:b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软件需求</a:t>
            </a:r>
          </a:p>
        </p:txBody>
      </p:sp>
      <p:sp>
        <p:nvSpPr>
          <p:cNvPr id="725009" name="Line 17"/>
          <p:cNvSpPr>
            <a:spLocks noChangeShapeType="1"/>
          </p:cNvSpPr>
          <p:nvPr/>
        </p:nvSpPr>
        <p:spPr bwMode="auto">
          <a:xfrm flipV="1">
            <a:off x="4943476" y="4725988"/>
            <a:ext cx="18002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10" name="Text Box 18"/>
          <p:cNvSpPr txBox="1">
            <a:spLocks noChangeArrowheads="1"/>
          </p:cNvSpPr>
          <p:nvPr/>
        </p:nvSpPr>
        <p:spPr bwMode="auto">
          <a:xfrm>
            <a:off x="5087939" y="4797426"/>
            <a:ext cx="1512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分析和设计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 animBg="1"/>
      <p:bldP spid="724998" grpId="0" animBg="1"/>
      <p:bldP spid="724999" grpId="0"/>
      <p:bldP spid="725000" grpId="0" animBg="1"/>
      <p:bldP spid="725001" grpId="0"/>
      <p:bldP spid="725002" grpId="0"/>
      <p:bldP spid="725003" grpId="0" animBg="1"/>
      <p:bldP spid="725004" grpId="0"/>
      <p:bldP spid="725005" grpId="0" animBg="1"/>
      <p:bldP spid="725006" grpId="0"/>
      <p:bldP spid="725007" grpId="0" animBg="1"/>
      <p:bldP spid="725008" grpId="0"/>
      <p:bldP spid="725009" grpId="0" animBg="1"/>
      <p:bldP spid="7250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需求问题：对策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5432086-CCC8-411F-ADAF-B00CFBD20FD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2424114" y="2543176"/>
            <a:ext cx="13684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难捕获</a:t>
            </a:r>
          </a:p>
        </p:txBody>
      </p:sp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2425700" y="4062413"/>
            <a:ext cx="17145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易</a:t>
            </a:r>
            <a:r>
              <a:rPr kumimoji="0"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变更</a:t>
            </a:r>
            <a:endParaRPr kumimoji="0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4368801" y="2492376"/>
            <a:ext cx="31670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从用户视角看问题</a:t>
            </a:r>
          </a:p>
        </p:txBody>
      </p:sp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4367213" y="4062413"/>
            <a:ext cx="33401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合理的结构</a:t>
            </a:r>
          </a:p>
        </p:txBody>
      </p:sp>
      <p:sp>
        <p:nvSpPr>
          <p:cNvPr id="726023" name="Text Box 7"/>
          <p:cNvSpPr txBox="1">
            <a:spLocks noChangeArrowheads="1"/>
          </p:cNvSpPr>
          <p:nvPr/>
        </p:nvSpPr>
        <p:spPr bwMode="auto">
          <a:xfrm>
            <a:off x="8831264" y="3349625"/>
            <a:ext cx="11525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用例</a:t>
            </a:r>
          </a:p>
        </p:txBody>
      </p:sp>
      <p:sp>
        <p:nvSpPr>
          <p:cNvPr id="726024" name="AutoShape 8"/>
          <p:cNvSpPr>
            <a:spLocks noChangeArrowheads="1"/>
          </p:cNvSpPr>
          <p:nvPr/>
        </p:nvSpPr>
        <p:spPr bwMode="auto">
          <a:xfrm>
            <a:off x="3789364" y="2563814"/>
            <a:ext cx="649287" cy="485775"/>
          </a:xfrm>
          <a:prstGeom prst="rightArrow">
            <a:avLst>
              <a:gd name="adj1" fmla="val 50000"/>
              <a:gd name="adj2" fmla="val 3341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5" name="AutoShape 9"/>
          <p:cNvSpPr>
            <a:spLocks noChangeArrowheads="1"/>
          </p:cNvSpPr>
          <p:nvPr/>
        </p:nvSpPr>
        <p:spPr bwMode="auto">
          <a:xfrm>
            <a:off x="7680325" y="3435351"/>
            <a:ext cx="1150938" cy="485775"/>
          </a:xfrm>
          <a:prstGeom prst="rightArrow">
            <a:avLst>
              <a:gd name="adj1" fmla="val 50000"/>
              <a:gd name="adj2" fmla="val 59232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6" name="AutoShape 10"/>
          <p:cNvSpPr>
            <a:spLocks/>
          </p:cNvSpPr>
          <p:nvPr/>
        </p:nvSpPr>
        <p:spPr bwMode="auto">
          <a:xfrm>
            <a:off x="7464426" y="2643189"/>
            <a:ext cx="73025" cy="1944687"/>
          </a:xfrm>
          <a:prstGeom prst="rightBrace">
            <a:avLst>
              <a:gd name="adj1" fmla="val 22192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7" name="AutoShape 11"/>
          <p:cNvSpPr>
            <a:spLocks noChangeArrowheads="1"/>
          </p:cNvSpPr>
          <p:nvPr/>
        </p:nvSpPr>
        <p:spPr bwMode="auto">
          <a:xfrm>
            <a:off x="3790950" y="4095751"/>
            <a:ext cx="649288" cy="485775"/>
          </a:xfrm>
          <a:prstGeom prst="rightArrow">
            <a:avLst>
              <a:gd name="adj1" fmla="val 50000"/>
              <a:gd name="adj2" fmla="val 3341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1" grpId="0"/>
      <p:bldP spid="726022" grpId="0"/>
      <p:bldP spid="726023" grpId="0"/>
      <p:bldP spid="726024" grpId="0" animBg="1"/>
      <p:bldP spid="726025" grpId="0" animBg="1"/>
      <p:bldP spid="726026" grpId="0" animBg="1"/>
      <p:bldP spid="7260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15840</TotalTime>
  <Words>5321</Words>
  <Application>Microsoft Office PowerPoint</Application>
  <PresentationFormat>自定义</PresentationFormat>
  <Paragraphs>490</Paragraphs>
  <Slides>69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模块</vt:lpstr>
      <vt:lpstr>面向对象系统分析与设计</vt:lpstr>
      <vt:lpstr>用例建模</vt:lpstr>
      <vt:lpstr>内容概要</vt:lpstr>
      <vt:lpstr>内容概要</vt:lpstr>
      <vt:lpstr>需求—建造“正确”的系统</vt:lpstr>
      <vt:lpstr>需求工程的主要活动</vt:lpstr>
      <vt:lpstr>需求难在何处：石头问题</vt:lpstr>
      <vt:lpstr>需求：也需要开发</vt:lpstr>
      <vt:lpstr>需求问题：对策</vt:lpstr>
      <vt:lpstr>内容概要</vt:lpstr>
      <vt:lpstr>需求获取</vt:lpstr>
      <vt:lpstr>从业务模型获取需求</vt:lpstr>
      <vt:lpstr>1. 业务改进点</vt:lpstr>
      <vt:lpstr>寻找业务改进点</vt:lpstr>
      <vt:lpstr>2. 远景(Vision)</vt:lpstr>
      <vt:lpstr>远景说明</vt:lpstr>
      <vt:lpstr>3. 导出系统需求</vt:lpstr>
      <vt:lpstr>实例分析：旅店系统开发背景</vt:lpstr>
      <vt:lpstr>远景：旅店预订系统</vt:lpstr>
      <vt:lpstr>结合远景，获取系统需求</vt:lpstr>
      <vt:lpstr>内容概要</vt:lpstr>
      <vt:lpstr>用例建模流程</vt:lpstr>
      <vt:lpstr>用例建模流程</vt:lpstr>
      <vt:lpstr>1.需求从何而来</vt:lpstr>
      <vt:lpstr>涉众无法直接提供需求</vt:lpstr>
      <vt:lpstr>需求获取技术</vt:lpstr>
      <vt:lpstr>需求获取技术对比</vt:lpstr>
      <vt:lpstr>用例建模流程</vt:lpstr>
      <vt:lpstr>2.1 识别参与者(Actor)</vt:lpstr>
      <vt:lpstr>参与者要点分析</vt:lpstr>
      <vt:lpstr>要点：任何事物</vt:lpstr>
      <vt:lpstr>要点：参与者与系统边界</vt:lpstr>
      <vt:lpstr>识别参与者的思路</vt:lpstr>
      <vt:lpstr>参与者的命名</vt:lpstr>
      <vt:lpstr>参与者之间的关系：泛化</vt:lpstr>
      <vt:lpstr>文档化参与者</vt:lpstr>
      <vt:lpstr>2.2 识别用例</vt:lpstr>
      <vt:lpstr>用例要点</vt:lpstr>
      <vt:lpstr>要点：用例止于系统边界</vt:lpstr>
      <vt:lpstr>要点：有意义的目标</vt:lpstr>
      <vt:lpstr>要点：结果值由系统生成</vt:lpstr>
      <vt:lpstr>要点：业务语言而非技术语言</vt:lpstr>
      <vt:lpstr>要点：用户观点而非系统观点</vt:lpstr>
      <vt:lpstr>用例 VS. 功能</vt:lpstr>
      <vt:lpstr>确定用例</vt:lpstr>
      <vt:lpstr>用例命名</vt:lpstr>
      <vt:lpstr>用例粒度</vt:lpstr>
      <vt:lpstr>用例粒度（续）</vt:lpstr>
      <vt:lpstr>用例粒度：四轮马车</vt:lpstr>
      <vt:lpstr>用例粒度：四轮马车（续）</vt:lpstr>
      <vt:lpstr>用例粒度：四轮马车（续）</vt:lpstr>
      <vt:lpstr>思考：识别用例</vt:lpstr>
      <vt:lpstr>思考：识别用例(续)</vt:lpstr>
      <vt:lpstr>2.3 绘制用例图</vt:lpstr>
      <vt:lpstr>关联关系：参与者和用例</vt:lpstr>
      <vt:lpstr>实例分析：旅店预订系统</vt:lpstr>
      <vt:lpstr>用例建模流程</vt:lpstr>
      <vt:lpstr>编写用例文档</vt:lpstr>
      <vt:lpstr>有层次的需求组织形式</vt:lpstr>
      <vt:lpstr>用例文档的组成</vt:lpstr>
      <vt:lpstr>参与者与涉众</vt:lpstr>
      <vt:lpstr>从涉众角度定义用例</vt:lpstr>
      <vt:lpstr>用例平衡涉众之间的利益</vt:lpstr>
      <vt:lpstr>涉众利益的冲突</vt:lpstr>
      <vt:lpstr>寻找涉众的思路</vt:lpstr>
      <vt:lpstr>前置条件和后置条件</vt:lpstr>
      <vt:lpstr>定义前置、后置条件</vt:lpstr>
      <vt:lpstr>应用前置、后置条件</vt:lpstr>
      <vt:lpstr>谢 谢!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Jiaxiang Liu</cp:lastModifiedBy>
  <cp:revision>582</cp:revision>
  <cp:lastPrinted>1601-01-01T00:00:00Z</cp:lastPrinted>
  <dcterms:created xsi:type="dcterms:W3CDTF">2005-09-05T02:45:08Z</dcterms:created>
  <dcterms:modified xsi:type="dcterms:W3CDTF">2023-10-25T03:49:17Z</dcterms:modified>
  <cp:category>UML</cp:category>
</cp:coreProperties>
</file>