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93"/>
  </p:notesMasterIdLst>
  <p:handoutMasterIdLst>
    <p:handoutMasterId r:id="rId94"/>
  </p:handoutMasterIdLst>
  <p:sldIdLst>
    <p:sldId id="393" r:id="rId2"/>
    <p:sldId id="394" r:id="rId3"/>
    <p:sldId id="259" r:id="rId4"/>
    <p:sldId id="260" r:id="rId5"/>
    <p:sldId id="412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262" r:id="rId33"/>
    <p:sldId id="266" r:id="rId34"/>
    <p:sldId id="264" r:id="rId35"/>
    <p:sldId id="265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8" r:id="rId44"/>
    <p:sldId id="279" r:id="rId45"/>
    <p:sldId id="280" r:id="rId46"/>
    <p:sldId id="281" r:id="rId47"/>
    <p:sldId id="284" r:id="rId48"/>
    <p:sldId id="285" r:id="rId49"/>
    <p:sldId id="286" r:id="rId50"/>
    <p:sldId id="287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83" r:id="rId63"/>
    <p:sldId id="300" r:id="rId64"/>
    <p:sldId id="301" r:id="rId65"/>
    <p:sldId id="302" r:id="rId66"/>
    <p:sldId id="303" r:id="rId67"/>
    <p:sldId id="305" r:id="rId68"/>
    <p:sldId id="306" r:id="rId69"/>
    <p:sldId id="308" r:id="rId70"/>
    <p:sldId id="309" r:id="rId71"/>
    <p:sldId id="310" r:id="rId72"/>
    <p:sldId id="364" r:id="rId73"/>
    <p:sldId id="374" r:id="rId74"/>
    <p:sldId id="377" r:id="rId75"/>
    <p:sldId id="378" r:id="rId76"/>
    <p:sldId id="322" r:id="rId77"/>
    <p:sldId id="324" r:id="rId78"/>
    <p:sldId id="386" r:id="rId79"/>
    <p:sldId id="387" r:id="rId80"/>
    <p:sldId id="325" r:id="rId81"/>
    <p:sldId id="373" r:id="rId82"/>
    <p:sldId id="388" r:id="rId83"/>
    <p:sldId id="389" r:id="rId84"/>
    <p:sldId id="326" r:id="rId85"/>
    <p:sldId id="329" r:id="rId86"/>
    <p:sldId id="331" r:id="rId87"/>
    <p:sldId id="390" r:id="rId88"/>
    <p:sldId id="376" r:id="rId89"/>
    <p:sldId id="380" r:id="rId90"/>
    <p:sldId id="397" r:id="rId91"/>
    <p:sldId id="395" r:id="rId92"/>
  </p:sldIdLst>
  <p:sldSz cx="12190413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808000"/>
    <a:srgbClr val="333300"/>
    <a:srgbClr val="003300"/>
    <a:srgbClr val="336699"/>
    <a:srgbClr val="4D4D4D"/>
    <a:srgbClr val="292929"/>
    <a:srgbClr val="66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 autoAdjust="0"/>
    <p:restoredTop sz="94454" autoAdjust="0"/>
  </p:normalViewPr>
  <p:slideViewPr>
    <p:cSldViewPr>
      <p:cViewPr varScale="1">
        <p:scale>
          <a:sx n="79" d="100"/>
          <a:sy n="79" d="100"/>
        </p:scale>
        <p:origin x="-45" y="-21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5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291E96E8-8854-42EE-B2FF-FA7DA760B6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9199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3E665F35-0056-4568-8494-574B79B6BD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06100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6536D67-8B4F-4E4A-A049-65C9B00523DC}" type="slidenum">
              <a:rPr lang="zh-CN" altLang="en-US" sz="1300" b="0" smtClean="0">
                <a:latin typeface="Arial" charset="0"/>
              </a:rPr>
              <a:pPr eaLnBrk="1" hangingPunct="1"/>
              <a:t>4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12168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6536D67-8B4F-4E4A-A049-65C9B00523DC}" type="slidenum">
              <a:rPr lang="zh-CN" altLang="en-US" sz="1300" b="0" smtClean="0">
                <a:latin typeface="Arial" charset="0"/>
              </a:rPr>
              <a:pPr eaLnBrk="1" hangingPunct="1"/>
              <a:t>5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12168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6536D67-8B4F-4E4A-A049-65C9B00523DC}" type="slidenum">
              <a:rPr lang="zh-CN" altLang="en-US" sz="1300" b="0" smtClean="0">
                <a:latin typeface="Arial" charset="0"/>
              </a:rPr>
              <a:pPr eaLnBrk="1" hangingPunct="1"/>
              <a:t>20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12168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6536D67-8B4F-4E4A-A049-65C9B00523DC}" type="slidenum">
              <a:rPr lang="zh-CN" altLang="en-US" sz="1300" b="0" smtClean="0">
                <a:latin typeface="Arial" charset="0"/>
              </a:rPr>
              <a:pPr eaLnBrk="1" hangingPunct="1"/>
              <a:t>31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121685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522F144-9C32-4C8F-958D-198A747496C3}" type="slidenum">
              <a:rPr lang="zh-CN" altLang="en-US" sz="1300" b="0" smtClean="0">
                <a:latin typeface="Arial" charset="0"/>
              </a:rPr>
              <a:pPr eaLnBrk="1" hangingPunct="1"/>
              <a:t>32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95778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665F35-0056-4568-8494-574B79B6BD19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7160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4609BDD-2548-4008-8543-EEEAEDC8301B}" type="slidenum">
              <a:rPr lang="zh-CN" altLang="en-US" sz="1300" b="0" smtClean="0">
                <a:latin typeface="Arial" charset="0"/>
              </a:rPr>
              <a:pPr eaLnBrk="1" hangingPunct="1"/>
              <a:t>49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654159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FDC07C0-1F42-4352-B5A4-D9E1E0B7AA18}" type="slidenum">
              <a:rPr lang="zh-CN" altLang="en-US" sz="1300" b="0" smtClean="0">
                <a:latin typeface="Arial" charset="0"/>
              </a:rPr>
              <a:pPr eaLnBrk="1" hangingPunct="1"/>
              <a:t>63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9361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6536D67-8B4F-4E4A-A049-65C9B00523DC}" type="slidenum">
              <a:rPr lang="zh-CN" altLang="en-US" sz="1300" b="0" smtClean="0">
                <a:latin typeface="Arial" charset="0"/>
              </a:rPr>
              <a:pPr eaLnBrk="1" hangingPunct="1"/>
              <a:t>90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12168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2BAC1-5B8A-497E-90F4-42AC0A8105F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23F519B5-3CAE-48ED-97B5-99A8DFA123FC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2430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1223" y="274641"/>
            <a:ext cx="2539669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304801"/>
            <a:ext cx="802535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337" y="6377460"/>
            <a:ext cx="511454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B010BE38-AF7B-4B6F-9BE4-E607D4D1686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410" y="260350"/>
            <a:ext cx="10579840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402" y="981075"/>
            <a:ext cx="10558676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7402" y="3757614"/>
            <a:ext cx="10558676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CC8B97C-BD8F-427A-8100-DB500B5AFF5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318796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10971372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4FB7AAB-DB1A-44E9-B0CB-7225017C642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6E8407FA-6ED3-46E8-899A-A7387B0D57BD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98988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698988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B7B81CAE-88E4-494A-90A7-C70B34261E39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CFDAD210-B713-48E9-977E-79910F3463A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62A137CE-1592-49FA-BCAB-E1995E3C80CC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313" y="1743134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A1717A2A-F5FC-4935-B9DC-DF7672B8283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237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965DBA7F-F428-496F-8AE4-CE0A018FA6F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337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-</a:t>
            </a:r>
            <a:fld id="{B31568B2-B2C2-42BD-BC0D-B4B0B7817C3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面向对象系统分析与设计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52340" y="4572009"/>
            <a:ext cx="10768198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深圳大学计算机与软件学院　刘嘉祥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97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双方向关联的设计</a:t>
            </a:r>
            <a:endParaRPr lang="en-US" altLang="zh-CN" sz="4400" smtClean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如果双向发送消息时，可能的方案：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方案</a:t>
            </a:r>
            <a:r>
              <a:rPr lang="en-US" altLang="zh-CN" smtClean="0"/>
              <a:t>1</a:t>
            </a:r>
            <a:r>
              <a:rPr lang="zh-CN" altLang="en-US" smtClean="0"/>
              <a:t>：采用双方向的关联</a:t>
            </a:r>
          </a:p>
          <a:p>
            <a:pPr lvl="1" eaLnBrk="1" hangingPunct="1"/>
            <a:r>
              <a:rPr kumimoji="0" lang="zh-CN" altLang="en-US" smtClean="0"/>
              <a:t>方案</a:t>
            </a:r>
            <a:r>
              <a:rPr kumimoji="0" lang="en-US" altLang="zh-CN" smtClean="0"/>
              <a:t>2</a:t>
            </a:r>
            <a:r>
              <a:rPr kumimoji="0" lang="zh-CN" altLang="en-US" smtClean="0"/>
              <a:t>：改变原有的消息发送顺序，从而将消息改成单方向的发送，从而采用单方向关联</a:t>
            </a:r>
          </a:p>
          <a:p>
            <a:pPr eaLnBrk="1" hangingPunct="1"/>
            <a:r>
              <a:rPr kumimoji="0" lang="zh-CN" altLang="en-US" smtClean="0"/>
              <a:t>选择依据</a:t>
            </a:r>
          </a:p>
          <a:p>
            <a:pPr lvl="1" eaLnBrk="1" hangingPunct="1"/>
            <a:r>
              <a:rPr kumimoji="0" lang="zh-CN" altLang="en-US" smtClean="0"/>
              <a:t>双方向：考虑维护双方向关联的成本</a:t>
            </a:r>
          </a:p>
          <a:p>
            <a:pPr lvl="1" eaLnBrk="1" hangingPunct="1"/>
            <a:r>
              <a:rPr kumimoji="0" lang="zh-CN" altLang="en-US" smtClean="0"/>
              <a:t>单方向：所发生的顺序变更及速度降低的影响</a:t>
            </a:r>
            <a:endParaRPr kumimoji="0" lang="en-US" altLang="zh-CN" smtClean="0"/>
          </a:p>
        </p:txBody>
      </p:sp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DA2C893-C1E8-4692-8E5C-F8C95578D63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实例：申请旅游团中的方向性</a:t>
            </a:r>
          </a:p>
        </p:txBody>
      </p:sp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2FFF0CB-101A-4DA0-9EB3-8545A66D281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86" y="2276872"/>
            <a:ext cx="1089620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关联类的设计</a:t>
            </a:r>
            <a:endParaRPr lang="en-US" altLang="zh-CN" sz="4400" smtClean="0"/>
          </a:p>
        </p:txBody>
      </p:sp>
      <p:sp>
        <p:nvSpPr>
          <p:cNvPr id="819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分析阶段使用关联类来描述关系本身的属性</a:t>
            </a:r>
          </a:p>
          <a:p>
            <a:pPr lvl="1" eaLnBrk="1" hangingPunct="1"/>
            <a:r>
              <a:rPr lang="zh-CN" altLang="en-US" dirty="0" smtClean="0"/>
              <a:t>面向对象的编程语言</a:t>
            </a:r>
            <a:br>
              <a:rPr lang="zh-CN" altLang="en-US" dirty="0" smtClean="0"/>
            </a:br>
            <a:r>
              <a:rPr lang="zh-CN" altLang="en-US" dirty="0" smtClean="0"/>
              <a:t>不支持关联类的实现</a:t>
            </a:r>
          </a:p>
          <a:p>
            <a:pPr lvl="1" eaLnBrk="1" hangingPunct="1"/>
            <a:r>
              <a:rPr lang="zh-CN" altLang="en-US" dirty="0" smtClean="0"/>
              <a:t>设计时需要将关联类</a:t>
            </a:r>
            <a:br>
              <a:rPr lang="zh-CN" altLang="en-US" dirty="0" smtClean="0"/>
            </a:br>
            <a:r>
              <a:rPr lang="zh-CN" altLang="en-US" dirty="0" smtClean="0"/>
              <a:t>直接定义为普通的类，</a:t>
            </a:r>
            <a:br>
              <a:rPr lang="zh-CN" altLang="en-US" dirty="0" smtClean="0"/>
            </a:br>
            <a:r>
              <a:rPr lang="zh-CN" altLang="en-US" dirty="0" smtClean="0"/>
              <a:t>从而将一个多对多的</a:t>
            </a:r>
            <a:br>
              <a:rPr lang="zh-CN" altLang="en-US" dirty="0" smtClean="0"/>
            </a:br>
            <a:r>
              <a:rPr lang="zh-CN" altLang="en-US" dirty="0" smtClean="0"/>
              <a:t>关系转变为两个一对</a:t>
            </a:r>
            <a:br>
              <a:rPr lang="zh-CN" altLang="en-US" dirty="0" smtClean="0"/>
            </a:br>
            <a:r>
              <a:rPr lang="zh-CN" altLang="en-US" dirty="0" smtClean="0"/>
              <a:t>多的关系</a:t>
            </a:r>
            <a:endParaRPr lang="en-US" altLang="zh-CN" dirty="0" smtClean="0"/>
          </a:p>
        </p:txBody>
      </p:sp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C56C2A1-EAE0-452E-9C79-481A4938F9D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192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130" y="2395561"/>
            <a:ext cx="5180926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多重性设计</a:t>
            </a:r>
            <a:endParaRPr lang="en-US" altLang="zh-CN" sz="4400" smtClean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分析阶段，只设定了具体的重数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设计阶段，要考虑重数对实现的影响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多重性</a:t>
            </a:r>
            <a:r>
              <a:rPr lang="zh-CN" altLang="zh-CN" dirty="0" smtClean="0"/>
              <a:t>“1”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dirty="0" smtClean="0"/>
              <a:t>所链接的对象一定存在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多重性</a:t>
            </a:r>
            <a:r>
              <a:rPr lang="zh-CN" altLang="zh-CN" dirty="0" smtClean="0"/>
              <a:t>“0..1”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dirty="0" smtClean="0"/>
              <a:t>所链接的对象也有不存在的情况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dirty="0" smtClean="0"/>
              <a:t>需要添加判断链接的对象是否存在的操作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多重性</a:t>
            </a:r>
            <a:r>
              <a:rPr lang="zh-CN" altLang="zh-CN" dirty="0" smtClean="0"/>
              <a:t>“*”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dirty="0" smtClean="0"/>
              <a:t>实现时准备容器类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dirty="0" smtClean="0"/>
              <a:t>如，在java中使用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类和List类等</a:t>
            </a:r>
            <a:endParaRPr lang="en-US" altLang="zh-CN" dirty="0" smtClean="0"/>
          </a:p>
        </p:txBody>
      </p:sp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0C53525-2529-4E63-B10B-FF13C8DA105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多重性</a:t>
            </a:r>
            <a:r>
              <a:rPr lang="en-US" altLang="zh-CN" sz="4400" dirty="0" smtClean="0"/>
              <a:t>&gt;1</a:t>
            </a:r>
            <a:r>
              <a:rPr lang="zh-CN" altLang="en-US" sz="4400" dirty="0" smtClean="0"/>
              <a:t>的设计方案</a:t>
            </a:r>
            <a:endParaRPr lang="en-US" altLang="zh-CN" sz="4400" dirty="0" smtClean="0"/>
          </a:p>
        </p:txBody>
      </p:sp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0116D12-A9EC-4E37-9281-4C63ED404BE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397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14" y="2636912"/>
            <a:ext cx="11543451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聚合</a:t>
            </a:r>
            <a:r>
              <a:rPr lang="en-US" altLang="zh-CN" dirty="0" smtClean="0"/>
              <a:t>(Aggregation)</a:t>
            </a:r>
            <a:r>
              <a:rPr lang="zh-CN" altLang="en-US" dirty="0" smtClean="0"/>
              <a:t>关系和</a:t>
            </a:r>
            <a:r>
              <a:rPr lang="zh-CN" altLang="en-US" dirty="0" smtClean="0">
                <a:solidFill>
                  <a:srgbClr val="FF0000"/>
                </a:solidFill>
              </a:rPr>
              <a:t>组合</a:t>
            </a:r>
            <a:r>
              <a:rPr lang="en-US" altLang="zh-CN" dirty="0" smtClean="0"/>
              <a:t>(Composition)</a:t>
            </a:r>
            <a:r>
              <a:rPr lang="zh-CN" altLang="en-US" dirty="0" smtClean="0"/>
              <a:t>关系是一种特殊的关联关系</a:t>
            </a:r>
          </a:p>
          <a:p>
            <a:pPr lvl="1" eaLnBrk="1" hangingPunct="1"/>
            <a:r>
              <a:rPr lang="zh-CN" altLang="en-US" dirty="0" smtClean="0"/>
              <a:t>由关联关系精化</a:t>
            </a:r>
            <a:r>
              <a:rPr lang="en-US" altLang="zh-CN" dirty="0" smtClean="0"/>
              <a:t>(refine)</a:t>
            </a:r>
            <a:r>
              <a:rPr lang="zh-CN" altLang="en-US" dirty="0" smtClean="0"/>
              <a:t>而来</a:t>
            </a:r>
          </a:p>
          <a:p>
            <a:pPr lvl="1" eaLnBrk="1" hangingPunct="1"/>
            <a:r>
              <a:rPr lang="zh-CN" altLang="en-US" dirty="0" smtClean="0"/>
              <a:t>表示整体和部分的含义</a:t>
            </a:r>
          </a:p>
          <a:p>
            <a:pPr eaLnBrk="1" hangingPunct="1"/>
            <a:r>
              <a:rPr lang="zh-CN" altLang="en-US" dirty="0" smtClean="0"/>
              <a:t>组合是聚合的一种形式，具有很强的归属关系和</a:t>
            </a:r>
            <a:r>
              <a:rPr lang="zh-CN" altLang="en-US" dirty="0" smtClean="0">
                <a:solidFill>
                  <a:srgbClr val="FF0000"/>
                </a:solidFill>
              </a:rPr>
              <a:t>一致的生 存期</a:t>
            </a:r>
          </a:p>
          <a:p>
            <a:pPr lvl="1" eaLnBrk="1" hangingPunct="1"/>
            <a:r>
              <a:rPr lang="zh-CN" altLang="en-US" dirty="0" smtClean="0"/>
              <a:t>部分不能脱离整体而</a:t>
            </a:r>
            <a:r>
              <a:rPr lang="zh-CN" altLang="en-US" smtClean="0"/>
              <a:t>存在</a:t>
            </a:r>
            <a:endParaRPr lang="en-US" altLang="zh-CN" dirty="0" smtClean="0"/>
          </a:p>
        </p:txBody>
      </p:sp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DC92B4D-43C9-499A-9848-621CA8ED217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4000" dirty="0" smtClean="0">
                <a:solidFill>
                  <a:srgbClr val="F0AD00">
                    <a:satMod val="150000"/>
                  </a:srgbClr>
                </a:solidFill>
                <a:latin typeface="Times New Roman"/>
                <a:ea typeface="华文楷体"/>
                <a:cs typeface="+mj-cs"/>
              </a:rPr>
              <a:t>将关联关系精化为聚合</a:t>
            </a:r>
            <a:r>
              <a:rPr kumimoji="0" lang="en-US" altLang="zh-CN" sz="4000" dirty="0" smtClean="0">
                <a:solidFill>
                  <a:srgbClr val="F0AD00">
                    <a:satMod val="150000"/>
                  </a:srgbClr>
                </a:solidFill>
                <a:latin typeface="Times New Roman"/>
                <a:ea typeface="华文楷体"/>
                <a:cs typeface="+mj-cs"/>
              </a:rPr>
              <a:t>/</a:t>
            </a:r>
            <a:r>
              <a:rPr kumimoji="0" lang="zh-CN" altLang="en-US" sz="4000" dirty="0" smtClean="0">
                <a:solidFill>
                  <a:srgbClr val="F0AD00">
                    <a:satMod val="150000"/>
                  </a:srgbClr>
                </a:solidFill>
                <a:latin typeface="Times New Roman"/>
                <a:ea typeface="华文楷体"/>
                <a:cs typeface="+mj-cs"/>
              </a:rPr>
              <a:t>组合关系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04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将关联关系退化为依赖关系</a:t>
            </a:r>
            <a:endParaRPr lang="en-US" altLang="zh-CN" sz="4400" dirty="0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关联关系是“结构化”的关系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依赖关系是“非结构化”的、短暂的关系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利用对象间的引用类型来区分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2800" dirty="0"/>
              <a:t>属性引用：</a:t>
            </a:r>
            <a:r>
              <a:rPr lang="en-US" altLang="zh-CN" sz="2800" dirty="0"/>
              <a:t>B</a:t>
            </a:r>
            <a:r>
              <a:rPr lang="zh-CN" altLang="zh-CN" sz="2800" dirty="0"/>
              <a:t>对象作为</a:t>
            </a:r>
            <a:r>
              <a:rPr lang="en-US" altLang="zh-CN" sz="2800" dirty="0"/>
              <a:t>A</a:t>
            </a:r>
            <a:r>
              <a:rPr lang="zh-CN" altLang="zh-CN" sz="2800" dirty="0"/>
              <a:t>对象的某个属性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关联关系</a:t>
            </a:r>
            <a:r>
              <a:rPr lang="en-US" altLang="zh-CN" sz="28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2800" dirty="0"/>
              <a:t>参数引用：</a:t>
            </a:r>
            <a:r>
              <a:rPr lang="en-US" altLang="zh-CN" sz="2800" dirty="0"/>
              <a:t>B</a:t>
            </a:r>
            <a:r>
              <a:rPr lang="zh-CN" altLang="zh-CN" sz="2800" dirty="0"/>
              <a:t>对象作为</a:t>
            </a:r>
            <a:r>
              <a:rPr lang="en-US" altLang="zh-CN" sz="2800" dirty="0"/>
              <a:t>A</a:t>
            </a:r>
            <a:r>
              <a:rPr lang="zh-CN" altLang="zh-CN" sz="2800" dirty="0"/>
              <a:t>对象某个操作的</a:t>
            </a:r>
            <a:r>
              <a:rPr lang="zh-CN" altLang="zh-CN" sz="2800" dirty="0" smtClean="0"/>
              <a:t>参数</a:t>
            </a:r>
            <a:r>
              <a:rPr lang="zh-CN" altLang="en-US" sz="2800" dirty="0" smtClean="0">
                <a:ea typeface="楷体_GB2312" pitchFamily="49" charset="-122"/>
              </a:rPr>
              <a:t>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依赖关系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zh-CN" sz="2800" dirty="0"/>
              <a:t>局部声明引用：</a:t>
            </a:r>
            <a:r>
              <a:rPr lang="en-US" altLang="zh-CN" sz="2800" dirty="0"/>
              <a:t>B</a:t>
            </a:r>
            <a:r>
              <a:rPr lang="zh-CN" altLang="zh-CN" sz="2800" dirty="0"/>
              <a:t>对象作为</a:t>
            </a:r>
            <a:r>
              <a:rPr lang="en-US" altLang="zh-CN" sz="2800" dirty="0"/>
              <a:t>A</a:t>
            </a:r>
            <a:r>
              <a:rPr lang="zh-CN" altLang="zh-CN" sz="2800" dirty="0"/>
              <a:t>对象某个操作内部临时构造的</a:t>
            </a:r>
            <a:r>
              <a:rPr lang="zh-CN" altLang="zh-CN" sz="2800" dirty="0" smtClean="0"/>
              <a:t>对象</a:t>
            </a:r>
            <a:r>
              <a:rPr lang="zh-CN" altLang="en-US" sz="2800" dirty="0" smtClean="0">
                <a:ea typeface="楷体_GB2312" pitchFamily="49" charset="-122"/>
              </a:rPr>
              <a:t>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依赖关系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zh-CN" sz="2800" dirty="0"/>
              <a:t>全局引用：</a:t>
            </a:r>
            <a:r>
              <a:rPr lang="en-US" altLang="zh-CN" sz="2800" dirty="0"/>
              <a:t>B</a:t>
            </a:r>
            <a:r>
              <a:rPr lang="zh-CN" altLang="zh-CN" sz="2800" dirty="0"/>
              <a:t>对象是一个全局</a:t>
            </a:r>
            <a:r>
              <a:rPr lang="zh-CN" altLang="zh-CN" sz="2800" dirty="0" smtClean="0"/>
              <a:t>对象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依赖关系</a:t>
            </a:r>
            <a:r>
              <a:rPr lang="en-US" altLang="zh-CN" sz="2800" dirty="0" smtClean="0"/>
              <a:t>)</a:t>
            </a:r>
          </a:p>
        </p:txBody>
      </p:sp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7A1B126-C837-4C1C-BFF7-D2244319DA8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8B605D1-CC05-4A20-9274-CA5CB3330F4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1016773" y="4323244"/>
            <a:ext cx="822532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public class Order{</a:t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kumimoji="0" lang="en-US" altLang="zh-CN" sz="2000" dirty="0" err="1" smtClean="0">
                <a:latin typeface="Consolas" pitchFamily="49" charset="0"/>
                <a:cs typeface="Consolas" pitchFamily="49" charset="0"/>
              </a:rPr>
              <a:t>addOrderItem</a:t>
            </a:r>
            <a:r>
              <a:rPr kumimoji="0" lang="en-US" altLang="zh-CN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20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Product </a:t>
            </a:r>
            <a:r>
              <a:rPr kumimoji="0" lang="en-US" altLang="zh-CN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altLang="zh-CN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quantity)</a:t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 {</a:t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000" dirty="0" err="1" smtClean="0">
                <a:latin typeface="Consolas" pitchFamily="49" charset="0"/>
                <a:cs typeface="Consolas" pitchFamily="49" charset="0"/>
              </a:rPr>
              <a:t>OrderItem</a:t>
            </a:r>
            <a:r>
              <a:rPr kumimoji="0" lang="en-US" altLang="zh-CN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2000" dirty="0" err="1" smtClean="0">
                <a:latin typeface="Consolas" pitchFamily="49" charset="0"/>
                <a:cs typeface="Consolas" pitchFamily="49" charset="0"/>
              </a:rPr>
              <a:t>od</a:t>
            </a:r>
            <a:r>
              <a:rPr kumimoji="0" lang="en-US" altLang="zh-CN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new </a:t>
            </a:r>
            <a:r>
              <a:rPr kumimoji="0" lang="en-US" altLang="zh-CN" sz="2000" dirty="0" err="1" smtClean="0">
                <a:latin typeface="Consolas" pitchFamily="49" charset="0"/>
                <a:cs typeface="Consolas" pitchFamily="49" charset="0"/>
              </a:rPr>
              <a:t>OrderItem</a:t>
            </a:r>
            <a:r>
              <a:rPr kumimoji="0" lang="en-US" altLang="zh-CN" sz="2000" dirty="0" smtClean="0">
                <a:latin typeface="Consolas" pitchFamily="49" charset="0"/>
                <a:cs typeface="Consolas" pitchFamily="49" charset="0"/>
              </a:rPr>
              <a:t>(product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, quantity);</a:t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   …</a:t>
            </a:r>
            <a:r>
              <a:rPr kumimoji="0" lang="zh-CN" alt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kumimoji="0" lang="zh-CN" altLang="en-US" sz="2000" dirty="0">
                <a:latin typeface="Consolas" pitchFamily="49" charset="0"/>
                <a:cs typeface="Consolas" pitchFamily="49" charset="0"/>
              </a:rPr>
            </a:br>
            <a:r>
              <a:rPr kumimoji="0" lang="zh-CN" alt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}</a:t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92" y="1498586"/>
            <a:ext cx="10861817" cy="282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示例：参数引用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9DD5CCA-4822-435C-8F32-F38352718BD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2214502" y="4394682"/>
            <a:ext cx="568617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public class Order{</a:t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 public </a:t>
            </a:r>
            <a:r>
              <a:rPr kumimoji="0" lang="en-US" altLang="zh-CN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2000" dirty="0" err="1">
                <a:latin typeface="Consolas" pitchFamily="49" charset="0"/>
                <a:cs typeface="Consolas" pitchFamily="49" charset="0"/>
              </a:rPr>
              <a:t>getTotalSales</a:t>
            </a:r>
            <a:r>
              <a:rPr kumimoji="0" lang="en-US" altLang="zh-CN" sz="2000" dirty="0" smtClean="0">
                <a:latin typeface="Consolas" pitchFamily="49" charset="0"/>
                <a:cs typeface="Consolas" pitchFamily="49" charset="0"/>
              </a:rPr>
              <a:t>(){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TaxCalc</a:t>
            </a:r>
            <a:r>
              <a:rPr kumimoji="0" lang="en-US" altLang="zh-CN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tx</a:t>
            </a:r>
            <a:r>
              <a:rPr kumimoji="0" lang="en-US" altLang="zh-CN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kumimoji="0" lang="en-US" altLang="zh-CN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TaxCalc</a:t>
            </a:r>
            <a:r>
              <a:rPr kumimoji="0" lang="en-US" altLang="zh-CN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en-US" altLang="zh-CN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long </a:t>
            </a:r>
            <a:r>
              <a:rPr kumimoji="0" lang="en-US" altLang="zh-CN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includeTax</a:t>
            </a:r>
            <a:r>
              <a:rPr kumimoji="0" lang="en-US" altLang="zh-CN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altLang="zh-CN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tx.getTax</a:t>
            </a:r>
            <a:r>
              <a:rPr kumimoji="0" lang="en-US" altLang="zh-CN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(sales);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   …</a:t>
            </a:r>
            <a:r>
              <a:rPr kumimoji="0" lang="zh-CN" alt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kumimoji="0" lang="zh-CN" altLang="en-US" sz="2000" dirty="0">
                <a:latin typeface="Consolas" pitchFamily="49" charset="0"/>
                <a:cs typeface="Consolas" pitchFamily="49" charset="0"/>
              </a:rPr>
            </a:br>
            <a:r>
              <a:rPr kumimoji="0" lang="zh-CN" alt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}</a:t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90" y="1527722"/>
            <a:ext cx="10861817" cy="282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1921" y="3078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fontAlgn="auto">
              <a:spcAft>
                <a:spcPts val="0"/>
              </a:spcAft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4400" dirty="0" smtClean="0">
                <a:solidFill>
                  <a:srgbClr val="F0AD00">
                    <a:satMod val="150000"/>
                  </a:srgbClr>
                </a:solidFill>
                <a:latin typeface="Times New Roman"/>
                <a:ea typeface="华文楷体"/>
              </a:rPr>
              <a:t>示例：局部声明引用</a:t>
            </a:r>
            <a:endParaRPr kumimoji="0" lang="en-US" altLang="zh-CN" sz="4400" dirty="0" smtClean="0">
              <a:solidFill>
                <a:srgbClr val="F0AD00">
                  <a:satMod val="150000"/>
                </a:srgbClr>
              </a:solidFill>
              <a:latin typeface="Times New Roman"/>
              <a:ea typeface="华文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泛化关系的设计</a:t>
            </a:r>
            <a:endParaRPr lang="en-US" altLang="zh-CN" sz="4400" smtClean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只有在两个设计类之间存在清晰明确的“</a:t>
            </a:r>
            <a:r>
              <a:rPr lang="en-US" altLang="zh-CN" sz="3200" dirty="0" smtClean="0"/>
              <a:t>is-a</a:t>
            </a:r>
            <a:r>
              <a:rPr lang="zh-CN" altLang="en-US" dirty="0" smtClean="0"/>
              <a:t>”</a:t>
            </a:r>
            <a:r>
              <a:rPr lang="zh-CN" altLang="en-US" sz="3200" dirty="0" smtClean="0"/>
              <a:t>关系或为了复用代码才使用继承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缺点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类间耦合的最强形式：派生类会继承基类的属性、方法、关系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会导致“脆弱基类”问题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基类的改动会直接波及底下的层次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在大多数语言中，继承非常不易改变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关系是在编译时确定的，关系在运行时是固定的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注意</a:t>
            </a:r>
            <a:r>
              <a:rPr lang="en-US" altLang="zh-CN" sz="3200" dirty="0" err="1" smtClean="0"/>
              <a:t>LSP</a:t>
            </a:r>
            <a:r>
              <a:rPr lang="zh-CN" altLang="en-US" sz="3200" dirty="0" smtClean="0"/>
              <a:t>原则的应用</a:t>
            </a:r>
          </a:p>
        </p:txBody>
      </p:sp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6C39D4C-2AB8-46FC-81DA-EC79715E3D4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面向对象的设计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构件设计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8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81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类关系设计</a:t>
            </a:r>
            <a:endParaRPr lang="en-US" altLang="zh-CN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据库设计</a:t>
            </a:r>
            <a:endParaRPr lang="en-US" altLang="zh-CN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用</a:t>
            </a:r>
            <a:r>
              <a:rPr lang="zh-CN" altLang="en-US" dirty="0" smtClean="0"/>
              <a:t>例设计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子系统设计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类</a:t>
            </a:r>
            <a:r>
              <a:rPr lang="zh-CN" altLang="en-US" smtClean="0"/>
              <a:t>设计</a:t>
            </a:r>
            <a:endParaRPr lang="zh-CN" altLang="en-US" dirty="0" smtClean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7514D5-5042-466C-99F0-F32FBCEF46C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存储：对象的持久化问题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文件</a:t>
            </a:r>
          </a:p>
          <a:p>
            <a:pPr lvl="1" eaLnBrk="1" hangingPunct="1"/>
            <a:r>
              <a:rPr lang="zh-CN" altLang="en-US" dirty="0" smtClean="0"/>
              <a:t>各种格式的文件（</a:t>
            </a:r>
            <a:r>
              <a:rPr lang="en-US" altLang="zh-CN" dirty="0" smtClean="0"/>
              <a:t>.txt, .</a:t>
            </a:r>
            <a:r>
              <a:rPr lang="en-US" altLang="zh-CN" dirty="0" err="1" smtClean="0"/>
              <a:t>ini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</a:p>
          <a:p>
            <a:pPr eaLnBrk="1" hangingPunct="1"/>
            <a:r>
              <a:rPr lang="zh-CN" altLang="en-US" dirty="0" smtClean="0"/>
              <a:t>关系数据库（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）（最常用）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面向对象数据库（</a:t>
            </a:r>
            <a:r>
              <a:rPr lang="en-US" altLang="zh-CN" dirty="0" smtClean="0"/>
              <a:t>OODBMS</a:t>
            </a:r>
            <a:r>
              <a:rPr lang="zh-CN" altLang="en-US" dirty="0" smtClean="0"/>
              <a:t>）</a:t>
            </a:r>
          </a:p>
        </p:txBody>
      </p:sp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28071AF-9D6C-4AFD-BB0D-24DE357A979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9319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612" y="3490916"/>
            <a:ext cx="180316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71" y="3490916"/>
            <a:ext cx="364654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数据库设计</a:t>
            </a:r>
            <a:endParaRPr lang="en-US" altLang="zh-CN" sz="440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数据库设计</a:t>
            </a:r>
            <a:r>
              <a:rPr lang="en-US" altLang="zh-CN" dirty="0" smtClean="0"/>
              <a:t>(Database Design)</a:t>
            </a:r>
            <a:r>
              <a:rPr lang="zh-CN" altLang="en-US" dirty="0" smtClean="0"/>
              <a:t>目标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确定设计中的持久性类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设计适当的</a:t>
            </a:r>
            <a:r>
              <a:rPr lang="zh-CN" altLang="en-US" dirty="0" smtClean="0">
                <a:solidFill>
                  <a:srgbClr val="FF0000"/>
                </a:solidFill>
              </a:rPr>
              <a:t>数据库结构</a:t>
            </a:r>
            <a:r>
              <a:rPr lang="zh-CN" altLang="en-US" dirty="0" smtClean="0"/>
              <a:t>用于存储持久化类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为存储和获取持久性数据定义</a:t>
            </a:r>
            <a:r>
              <a:rPr lang="zh-CN" altLang="en-US" dirty="0" smtClean="0">
                <a:solidFill>
                  <a:srgbClr val="FF0000"/>
                </a:solidFill>
              </a:rPr>
              <a:t>机制和策略</a:t>
            </a:r>
            <a:r>
              <a:rPr lang="zh-CN" altLang="en-US" dirty="0" smtClean="0"/>
              <a:t>，以满足系统的性能标准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输入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对象模型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输出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数据模型</a:t>
            </a:r>
            <a:endParaRPr lang="en-US" altLang="zh-CN" dirty="0" smtClean="0"/>
          </a:p>
        </p:txBody>
      </p:sp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FF68950-87C2-49A0-A8D1-9476ABB7E29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关系数据库和面向对象</a:t>
            </a:r>
            <a:endParaRPr lang="en-US" altLang="zh-CN" sz="4400" smtClean="0"/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面向对象系统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关注行为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隐藏数据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) 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RDBMS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关注数据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暴露数据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列值</a:t>
            </a:r>
            <a:r>
              <a:rPr lang="en-US" altLang="zh-CN" dirty="0" smtClean="0"/>
              <a:t>)</a:t>
            </a:r>
          </a:p>
        </p:txBody>
      </p:sp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EA369DC-3305-4BA1-81C5-0A7E3C4F4D9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用关系数据库来存储对象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175641" y="1714488"/>
          <a:ext cx="4169291" cy="1919287"/>
        </p:xfrm>
        <a:graphic>
          <a:graphicData uri="http://schemas.openxmlformats.org/presentationml/2006/ole">
            <p:oleObj spid="_x0000_s215042" name="位图图像" r:id="rId3" imgW="3180952" imgH="1952898" progId="Paint.Picture">
              <p:embed/>
            </p:oleObj>
          </a:graphicData>
        </a:graphic>
      </p:graphicFrame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AE04F14-339D-4A7D-A568-EA2377B2D3C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80677" name="Text Box 5"/>
          <p:cNvSpPr txBox="1">
            <a:spLocks noChangeArrowheads="1"/>
          </p:cNvSpPr>
          <p:nvPr/>
        </p:nvSpPr>
        <p:spPr bwMode="auto">
          <a:xfrm>
            <a:off x="526983" y="3889362"/>
            <a:ext cx="1094174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你想把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车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对象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停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在一个</a:t>
            </a:r>
            <a:r>
              <a:rPr lang="zh-CN" altLang="en-US" u="sng" dirty="0">
                <a:solidFill>
                  <a:srgbClr val="000000"/>
                </a:solidFill>
                <a:latin typeface="Arial" charset="0"/>
              </a:rPr>
              <a:t>关系数据库的车库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里：把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车开进车库，下车，卸下车门，将它们放在地上；卸下所有的车轮，将它们放到地上；卸下保险杠及其它的东西。然后回到你的房间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当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你想出去的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时候：走进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车库，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先装上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车门，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再装上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保险杠，然后是车轮等等，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都装完了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，钻进汽车，点火，然后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开走。</a:t>
            </a:r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06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数据模型和对象模型</a:t>
            </a:r>
            <a:endParaRPr lang="en-US" altLang="zh-CN" sz="4400" smtClean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数据模型</a:t>
            </a:r>
          </a:p>
          <a:p>
            <a:pPr lvl="1" eaLnBrk="1" hangingPunct="1"/>
            <a:r>
              <a:rPr lang="zh-CN" altLang="en-US" dirty="0" smtClean="0"/>
              <a:t>实体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关系</a:t>
            </a:r>
          </a:p>
          <a:p>
            <a:pPr eaLnBrk="1" hangingPunct="1"/>
            <a:r>
              <a:rPr lang="zh-CN" altLang="en-US" dirty="0" smtClean="0"/>
              <a:t>对象模型</a:t>
            </a:r>
          </a:p>
          <a:p>
            <a:pPr lvl="1" eaLnBrk="1" hangingPunct="1"/>
            <a:r>
              <a:rPr kumimoji="0" lang="zh-CN" altLang="en-US" dirty="0" smtClean="0"/>
              <a:t>类</a:t>
            </a:r>
            <a:r>
              <a:rPr kumimoji="0" lang="en-US" altLang="zh-CN" dirty="0" smtClean="0"/>
              <a:t>(</a:t>
            </a:r>
            <a:r>
              <a:rPr kumimoji="0" lang="zh-CN" altLang="en-US" dirty="0" smtClean="0"/>
              <a:t>属性</a:t>
            </a:r>
            <a:r>
              <a:rPr kumimoji="0" lang="en-US" altLang="zh-CN" dirty="0" smtClean="0"/>
              <a:t>)</a:t>
            </a:r>
          </a:p>
          <a:p>
            <a:pPr lvl="1" eaLnBrk="1" hangingPunct="1"/>
            <a:r>
              <a:rPr kumimoji="0" lang="zh-CN" altLang="en-US" dirty="0" smtClean="0"/>
              <a:t>关联</a:t>
            </a:r>
          </a:p>
        </p:txBody>
      </p:sp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9CEE102-BD4A-4FBA-BD94-BF60BBFCE0D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772" y="1772816"/>
            <a:ext cx="773532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694" y="4857760"/>
            <a:ext cx="6552435" cy="170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将永久性类映射为表</a:t>
            </a:r>
            <a:endParaRPr lang="en-US" altLang="zh-CN" sz="4400" smtClean="0"/>
          </a:p>
        </p:txBody>
      </p:sp>
      <p:sp>
        <p:nvSpPr>
          <p:cNvPr id="972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在一个关系数据库中</a:t>
            </a:r>
            <a:endParaRPr lang="en-US" altLang="zh-CN" smtClean="0"/>
          </a:p>
          <a:p>
            <a:pPr lvl="1" eaLnBrk="1" hangingPunct="1"/>
            <a:r>
              <a:rPr kumimoji="0" lang="zh-CN" altLang="en-US" smtClean="0"/>
              <a:t>表中的每一行都被认为是一个对象</a:t>
            </a:r>
          </a:p>
          <a:p>
            <a:pPr lvl="1" eaLnBrk="1" hangingPunct="1"/>
            <a:r>
              <a:rPr kumimoji="0" lang="zh-CN" altLang="en-US" smtClean="0"/>
              <a:t>表中的列则对应于类的持久性属性</a:t>
            </a:r>
          </a:p>
          <a:p>
            <a:pPr eaLnBrk="1" hangingPunct="1"/>
            <a:endParaRPr kumimoji="0" lang="en-US" altLang="zh-CN" smtClean="0"/>
          </a:p>
        </p:txBody>
      </p:sp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CA2C02B-A58B-417C-8ACC-EDF5DE24639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89" y="3624504"/>
            <a:ext cx="807969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映射对象间的关联关系</a:t>
            </a:r>
            <a:endParaRPr lang="en-US" altLang="zh-CN" sz="4400" smtClean="0"/>
          </a:p>
        </p:txBody>
      </p:sp>
      <p:sp>
        <p:nvSpPr>
          <p:cNvPr id="983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 smtClean="0"/>
              <a:t>两个持久性对象间的关联关系表现为所关联对象的</a:t>
            </a:r>
            <a:r>
              <a:rPr kumimoji="0" lang="zh-CN" altLang="en-US" dirty="0" smtClean="0">
                <a:solidFill>
                  <a:srgbClr val="FF0000"/>
                </a:solidFill>
              </a:rPr>
              <a:t>外键</a:t>
            </a:r>
          </a:p>
          <a:p>
            <a:pPr lvl="1" eaLnBrk="1" hangingPunct="1"/>
            <a:r>
              <a:rPr kumimoji="0" lang="zh-CN" altLang="en-US" dirty="0" smtClean="0"/>
              <a:t>外键是一个表中的一列，其中含有所关联对象的主键值</a:t>
            </a:r>
          </a:p>
        </p:txBody>
      </p:sp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1CAB20C-7672-4092-80EF-AC3B8CE9676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90" y="3212976"/>
            <a:ext cx="9182539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映射对象间的泛化关系</a:t>
            </a:r>
            <a:endParaRPr lang="en-US" altLang="zh-CN" sz="4400" smtClean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数据模型不支持继承关系的直接建模方式</a:t>
            </a:r>
          </a:p>
          <a:p>
            <a:pPr eaLnBrk="1" hangingPunct="1"/>
            <a:r>
              <a:rPr lang="zh-CN" altLang="en-US" dirty="0" smtClean="0"/>
              <a:t>两种解决方案：</a:t>
            </a:r>
          </a:p>
          <a:p>
            <a:pPr lvl="1" eaLnBrk="1" hangingPunct="1"/>
            <a:r>
              <a:rPr lang="zh-CN" altLang="en-US" dirty="0" smtClean="0"/>
              <a:t>使用不同的表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复制所有继承的关联和属性</a:t>
            </a:r>
            <a:endParaRPr lang="en-US" altLang="zh-CN" dirty="0" smtClean="0"/>
          </a:p>
        </p:txBody>
      </p:sp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669D24E-5C06-45FC-B4B2-7E45B69D001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示例：映射泛化关系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58" y="1698092"/>
            <a:ext cx="7583855" cy="451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5" y="2204864"/>
            <a:ext cx="455091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4308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关于构件设计</a:t>
            </a:r>
            <a:endParaRPr lang="en-US" altLang="zh-CN" sz="4400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任务</a:t>
            </a:r>
          </a:p>
          <a:p>
            <a:pPr lvl="1" eaLnBrk="1" hangingPunct="1"/>
            <a:r>
              <a:rPr lang="zh-CN" altLang="en-US" dirty="0" smtClean="0"/>
              <a:t>基</a:t>
            </a:r>
            <a:r>
              <a:rPr lang="zh-CN" altLang="en-US" smtClean="0"/>
              <a:t>于“架构分</a:t>
            </a:r>
            <a:r>
              <a:rPr lang="zh-CN" altLang="en-US" dirty="0" smtClean="0"/>
              <a:t>析”和“用例分析”的</a:t>
            </a:r>
            <a:r>
              <a:rPr lang="zh-CN" altLang="en-US" dirty="0" smtClean="0">
                <a:solidFill>
                  <a:srgbClr val="0099CC"/>
                </a:solidFill>
              </a:rPr>
              <a:t>框架</a:t>
            </a:r>
            <a:r>
              <a:rPr lang="zh-CN" altLang="en-US" dirty="0" smtClean="0"/>
              <a:t>，利</a:t>
            </a:r>
            <a:r>
              <a:rPr lang="zh-CN" altLang="en-US" smtClean="0"/>
              <a:t>用“架构设</a:t>
            </a:r>
            <a:r>
              <a:rPr lang="zh-CN" altLang="en-US" dirty="0" smtClean="0"/>
              <a:t>计”提供的</a:t>
            </a:r>
            <a:r>
              <a:rPr lang="zh-CN" altLang="en-US" dirty="0" smtClean="0">
                <a:solidFill>
                  <a:srgbClr val="0099CC"/>
                </a:solidFill>
              </a:rPr>
              <a:t>素材</a:t>
            </a:r>
            <a:r>
              <a:rPr lang="zh-CN" altLang="en-US" dirty="0" smtClean="0"/>
              <a:t>，在不同的局部，将</a:t>
            </a:r>
            <a:r>
              <a:rPr lang="zh-CN" altLang="en-US" dirty="0" smtClean="0">
                <a:solidFill>
                  <a:srgbClr val="0099CC"/>
                </a:solidFill>
              </a:rPr>
              <a:t>分析的结果</a:t>
            </a:r>
            <a:r>
              <a:rPr lang="zh-CN" altLang="en-US" dirty="0" smtClean="0"/>
              <a:t>用“</a:t>
            </a:r>
            <a:r>
              <a:rPr lang="zh-CN" altLang="en-US" dirty="0" smtClean="0">
                <a:solidFill>
                  <a:srgbClr val="0099CC"/>
                </a:solidFill>
              </a:rPr>
              <a:t>设计元素</a:t>
            </a:r>
            <a:r>
              <a:rPr lang="zh-CN" altLang="en-US" dirty="0" smtClean="0"/>
              <a:t>”加以“替换”和“实现”</a:t>
            </a:r>
          </a:p>
          <a:p>
            <a:pPr eaLnBrk="1" hangingPunct="1"/>
            <a:r>
              <a:rPr lang="zh-CN" altLang="en-US" dirty="0" smtClean="0"/>
              <a:t>主要活动</a:t>
            </a:r>
          </a:p>
          <a:p>
            <a:pPr lvl="1" eaLnBrk="1" hangingPunct="1"/>
            <a:r>
              <a:rPr lang="zh-CN" altLang="en-US" dirty="0" smtClean="0"/>
              <a:t>实现需求场景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用例设计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/>
              <a:t>实现子系统接口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子系统设计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/>
              <a:t>明确类的实现细节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类设计</a:t>
            </a:r>
            <a:r>
              <a:rPr lang="en-US" altLang="zh-CN" dirty="0" smtClean="0"/>
              <a:t>)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62314C7-8CAF-4AC5-86B0-473525C246D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将类行为映射到存储过程</a:t>
            </a:r>
            <a:endParaRPr lang="en-US" altLang="zh-CN" sz="4400" smtClean="0"/>
          </a:p>
        </p:txBody>
      </p:sp>
      <p:sp>
        <p:nvSpPr>
          <p:cNvPr id="1013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可以利用存储过程和触发器来实现类的行为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确定设计类中是否有操作可以作为存储过程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触发器来实施</a:t>
            </a:r>
          </a:p>
          <a:p>
            <a:pPr eaLnBrk="1" hangingPunct="1"/>
            <a:r>
              <a:rPr lang="zh-CN" altLang="en-US" dirty="0" smtClean="0"/>
              <a:t>候选操作：</a:t>
            </a:r>
          </a:p>
          <a:p>
            <a:pPr lvl="1" eaLnBrk="1" hangingPunct="1"/>
            <a:r>
              <a:rPr lang="zh-CN" altLang="en-US" dirty="0" smtClean="0"/>
              <a:t>处理持久性数据的操作</a:t>
            </a:r>
          </a:p>
          <a:p>
            <a:pPr lvl="1" eaLnBrk="1" hangingPunct="1"/>
            <a:r>
              <a:rPr lang="zh-CN" altLang="en-US" dirty="0" smtClean="0"/>
              <a:t>在计算中所涉及的查询操作</a:t>
            </a:r>
          </a:p>
          <a:p>
            <a:pPr lvl="1" eaLnBrk="1" hangingPunct="1"/>
            <a:r>
              <a:rPr lang="zh-CN" altLang="en-US" dirty="0" smtClean="0"/>
              <a:t>需要访问数据库以验证数据的操作</a:t>
            </a:r>
          </a:p>
        </p:txBody>
      </p:sp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A6E991A-A028-4EF2-9201-A678B7996A1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类关系设计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数据库设计</a:t>
            </a:r>
            <a:endParaRPr lang="en-US" altLang="zh-CN" smtClean="0"/>
          </a:p>
          <a:p>
            <a:pPr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子系统设计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类</a:t>
            </a:r>
            <a:r>
              <a:rPr lang="zh-CN" altLang="en-US" smtClean="0"/>
              <a:t>设计</a:t>
            </a:r>
            <a:endParaRPr lang="zh-CN" altLang="en-US" dirty="0" smtClean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7514D5-5042-466C-99F0-F32FBCEF46C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用例设计</a:t>
            </a:r>
            <a:endParaRPr lang="en-US" altLang="zh-CN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用例设计</a:t>
            </a:r>
            <a:r>
              <a:rPr lang="en-US" altLang="zh-CN" dirty="0" smtClean="0"/>
              <a:t>(Use-Case Design)</a:t>
            </a:r>
            <a:r>
              <a:rPr lang="zh-CN" altLang="en-US" dirty="0" smtClean="0"/>
              <a:t>目标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通过</a:t>
            </a:r>
            <a:r>
              <a:rPr lang="zh-CN" altLang="en-US" dirty="0" smtClean="0"/>
              <a:t>交互</a:t>
            </a:r>
            <a:r>
              <a:rPr lang="zh-CN" altLang="en-US" dirty="0" smtClean="0"/>
              <a:t>图</a:t>
            </a:r>
            <a:r>
              <a:rPr lang="zh-CN" altLang="en-US" dirty="0" smtClean="0">
                <a:solidFill>
                  <a:srgbClr val="0099CC"/>
                </a:solidFill>
              </a:rPr>
              <a:t>改进</a:t>
            </a:r>
            <a:r>
              <a:rPr lang="zh-CN" altLang="en-US" dirty="0" smtClean="0"/>
              <a:t>用例实现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99CC"/>
                </a:solidFill>
              </a:rPr>
              <a:t>改进</a:t>
            </a:r>
            <a:r>
              <a:rPr lang="zh-CN" altLang="en-US" dirty="0" smtClean="0"/>
              <a:t>对设计类的操作需求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99CC"/>
                </a:solidFill>
              </a:rPr>
              <a:t>改进</a:t>
            </a:r>
            <a:r>
              <a:rPr lang="zh-CN" altLang="en-US" dirty="0" smtClean="0"/>
              <a:t>对子系统和它们的接口的操作需求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输入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用例实现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设计元素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输出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用例实现</a:t>
            </a:r>
            <a:r>
              <a:rPr lang="en-US" altLang="zh-CN" dirty="0" smtClean="0"/>
              <a:t>(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)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6F37BE8-984B-42EB-BF19-1BC2829EEFD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用例分析与用例设计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/>
              <a:t>用例分析与用例设计的差别表现在类的</a:t>
            </a:r>
            <a:r>
              <a:rPr lang="zh-CN" altLang="en-US" sz="3200" dirty="0" smtClean="0">
                <a:solidFill>
                  <a:srgbClr val="FF0000"/>
                </a:solidFill>
              </a:rPr>
              <a:t>职责</a:t>
            </a:r>
            <a:r>
              <a:rPr lang="zh-CN" altLang="en-US" sz="3200" dirty="0" smtClean="0"/>
              <a:t>和</a:t>
            </a:r>
            <a:r>
              <a:rPr lang="zh-CN" altLang="en-US" sz="3200" dirty="0" smtClean="0">
                <a:solidFill>
                  <a:srgbClr val="FF0000"/>
                </a:solidFill>
              </a:rPr>
              <a:t>操作</a:t>
            </a:r>
            <a:r>
              <a:rPr lang="zh-CN" altLang="en-US" sz="3200" dirty="0" smtClean="0"/>
              <a:t>的差别</a:t>
            </a:r>
          </a:p>
          <a:p>
            <a:pPr lvl="1" eaLnBrk="1" hangingPunct="1"/>
            <a:r>
              <a:rPr lang="zh-CN" altLang="en-US" sz="2800" dirty="0" smtClean="0"/>
              <a:t>用例分析阶段定义类的初步职责</a:t>
            </a:r>
          </a:p>
          <a:p>
            <a:pPr lvl="1" eaLnBrk="1" hangingPunct="1"/>
            <a:r>
              <a:rPr lang="zh-CN" altLang="en-US" sz="2800" dirty="0" smtClean="0"/>
              <a:t>用例设计阶段则需要定义具体的操作来实现这些职责</a:t>
            </a:r>
          </a:p>
          <a:p>
            <a:pPr lvl="2" eaLnBrk="1" hangingPunct="1"/>
            <a:r>
              <a:rPr kumimoji="0" lang="zh-CN" altLang="en-US" sz="2400" dirty="0" smtClean="0"/>
              <a:t>发送到设计类的消息，对应该类的操作</a:t>
            </a:r>
          </a:p>
          <a:p>
            <a:pPr lvl="2" eaLnBrk="1" hangingPunct="1"/>
            <a:r>
              <a:rPr kumimoji="0" lang="zh-CN" altLang="en-US" sz="2400" dirty="0" smtClean="0"/>
              <a:t>发送到子系统的消息，对应其接口的操作</a:t>
            </a:r>
            <a:endParaRPr kumimoji="0" lang="en-US" altLang="zh-CN" sz="2400" dirty="0" smtClean="0"/>
          </a:p>
          <a:p>
            <a:pPr eaLnBrk="1" hangingPunct="1"/>
            <a:r>
              <a:rPr lang="zh-CN" altLang="en-US" sz="3200" dirty="0" smtClean="0"/>
              <a:t>分析中主要的业务职责集中在控制类中，因此设计的重点就是控制类职责的实现</a:t>
            </a:r>
          </a:p>
          <a:p>
            <a:pPr lvl="1" eaLnBrk="1" hangingPunct="1"/>
            <a:r>
              <a:rPr lang="zh-CN" altLang="en-US" sz="2800" dirty="0" smtClean="0"/>
              <a:t>臃肿的控制器（</a:t>
            </a:r>
            <a:r>
              <a:rPr lang="en-US" altLang="zh-CN" sz="2800" dirty="0" smtClean="0"/>
              <a:t>Bloated Controllers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01B050D-C8FB-4CBD-A78F-7D99018F69B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用例设计过程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将设计应用于用例</a:t>
            </a:r>
          </a:p>
          <a:p>
            <a:pPr lvl="1" eaLnBrk="1" hangingPunct="1">
              <a:defRPr/>
            </a:pPr>
            <a:r>
              <a:rPr lang="en-US" altLang="zh-CN" dirty="0" smtClean="0"/>
              <a:t>1. </a:t>
            </a:r>
            <a:r>
              <a:rPr lang="zh-CN" altLang="en-US" dirty="0"/>
              <a:t>引入</a:t>
            </a:r>
            <a:r>
              <a:rPr lang="zh-CN" altLang="en-US" dirty="0" smtClean="0"/>
              <a:t>设计元素和设计机制，改进交互图，描述设计对象间的交互</a:t>
            </a:r>
          </a:p>
          <a:p>
            <a:pPr lvl="1" eaLnBrk="1" hangingPunct="1"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针对复杂的交互图，引入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子系统</a:t>
            </a:r>
            <a:r>
              <a:rPr lang="zh-CN" altLang="en-US" dirty="0" smtClean="0"/>
              <a:t>封装交互，简化交互图</a:t>
            </a:r>
          </a:p>
          <a:p>
            <a:pPr lvl="1" eaLnBrk="1" hangingPunct="1">
              <a:defRPr/>
            </a:pPr>
            <a:r>
              <a:rPr lang="en-US" altLang="zh-CN" dirty="0" smtClean="0"/>
              <a:t>3. </a:t>
            </a:r>
            <a:r>
              <a:rPr lang="zh-CN" altLang="en-US" dirty="0" smtClean="0"/>
              <a:t>细化用例实现的事件流，为消息添加与实现相关的细节</a:t>
            </a:r>
          </a:p>
          <a:p>
            <a:pPr lvl="1" eaLnBrk="1" hangingPunct="1">
              <a:defRPr/>
            </a:pPr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从全局角度评价和完善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  <a:r>
              <a:rPr lang="zh-CN" altLang="en-US" dirty="0" smtClean="0"/>
              <a:t>和子系统，提高设计质量</a:t>
            </a: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1C15674-55FB-481D-9E14-736B16DF066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改进交互图：职责分配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利用设计元素，进行类的职责分配，完成用例实现的交互图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利用设计元素取代分析类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引入架构机制，调整和完善交互图</a:t>
            </a:r>
          </a:p>
          <a:p>
            <a:pPr eaLnBrk="1" hangingPunct="1"/>
            <a:r>
              <a:rPr lang="zh-CN" altLang="en-US" dirty="0" smtClean="0"/>
              <a:t>需要遵循相关的设计原则和模式</a:t>
            </a:r>
          </a:p>
          <a:p>
            <a:pPr lvl="1" eaLnBrk="1" hangingPunct="1"/>
            <a:r>
              <a:rPr lang="zh-CN" altLang="en-US" dirty="0" smtClean="0"/>
              <a:t>职责分配模式</a:t>
            </a:r>
          </a:p>
          <a:p>
            <a:pPr lvl="1" eaLnBrk="1" hangingPunct="1"/>
            <a:r>
              <a:rPr lang="zh-CN" altLang="en-US" dirty="0" smtClean="0"/>
              <a:t>面向对象设计原则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引入适用的设计模式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171B78B-2E08-4C23-BF48-9CE8A742E42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臃肿的控制器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臃肿的控制器：低内聚、缺乏重点并且处理过多的职责；即违背面向对象设计的相关原则：</a:t>
            </a:r>
          </a:p>
          <a:p>
            <a:pPr lvl="1" eaLnBrk="1" hangingPunct="1"/>
            <a:r>
              <a:rPr lang="zh-CN" altLang="en-US" dirty="0" smtClean="0"/>
              <a:t>高内聚、低耦合</a:t>
            </a:r>
          </a:p>
          <a:p>
            <a:pPr lvl="1" eaLnBrk="1" hangingPunct="1"/>
            <a:r>
              <a:rPr lang="en-US" altLang="zh-CN" dirty="0" err="1" smtClean="0"/>
              <a:t>SRP</a:t>
            </a:r>
            <a:r>
              <a:rPr lang="zh-CN" altLang="en-US" dirty="0" smtClean="0"/>
              <a:t>（单一职责原则）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解决方案</a:t>
            </a:r>
          </a:p>
          <a:p>
            <a:pPr lvl="1" eaLnBrk="1" hangingPunct="1"/>
            <a:r>
              <a:rPr lang="zh-CN" altLang="en-US" dirty="0" smtClean="0"/>
              <a:t>加入更多的控制器（更多的分层）</a:t>
            </a:r>
          </a:p>
          <a:p>
            <a:pPr lvl="1" eaLnBrk="1" hangingPunct="1"/>
            <a:r>
              <a:rPr lang="zh-CN" altLang="en-US" dirty="0" smtClean="0"/>
              <a:t>将部分职责委托给其它对象</a:t>
            </a: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8A6CC4C0-6AF3-4295-AB76-31D3B5A08F8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用例设计</a:t>
            </a:r>
            <a:r>
              <a:rPr lang="en-US" altLang="zh-CN" sz="4400" smtClean="0"/>
              <a:t>-</a:t>
            </a:r>
            <a:r>
              <a:rPr lang="zh-CN" altLang="en-US" sz="4400" smtClean="0"/>
              <a:t>改进用例实现步骤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确定参与用例事件流的每个对象</a:t>
            </a:r>
          </a:p>
          <a:p>
            <a:pPr lvl="1" eaLnBrk="1" hangingPunct="1"/>
            <a:r>
              <a:rPr lang="zh-CN" altLang="en-US" dirty="0" smtClean="0"/>
              <a:t>用设计元素取代分析类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在交互图中描绘每一个参与对象</a:t>
            </a:r>
          </a:p>
          <a:p>
            <a:pPr lvl="1" eaLnBrk="1" hangingPunct="1"/>
            <a:r>
              <a:rPr lang="zh-CN" altLang="en-US" dirty="0" smtClean="0"/>
              <a:t>遵循相应的设计原则和模式，利用交互图完成职责分配过程</a:t>
            </a:r>
          </a:p>
          <a:p>
            <a:pPr eaLnBrk="1" hangingPunct="1"/>
            <a:r>
              <a:rPr lang="zh-CN" altLang="en-US" dirty="0" smtClean="0"/>
              <a:t>递增地并入可适用的架构机制</a:t>
            </a:r>
          </a:p>
          <a:p>
            <a:pPr lvl="1" eaLnBrk="1" hangingPunct="1"/>
            <a:r>
              <a:rPr lang="zh-CN" altLang="en-US" dirty="0" smtClean="0"/>
              <a:t>引入所需的设计机制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设计模式，调整和完善交互图</a:t>
            </a: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3FA2511-FF7D-4822-A208-8D2AB86D967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在交互图中表示子系统</a:t>
            </a:r>
            <a:endParaRPr lang="en-US" altLang="zh-CN" sz="44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609521" y="1571612"/>
            <a:ext cx="10971372" cy="4625609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接口</a:t>
            </a:r>
          </a:p>
          <a:p>
            <a:pPr lvl="1" eaLnBrk="1" hangingPunct="1"/>
            <a:r>
              <a:rPr lang="zh-CN" altLang="en-US" sz="2800" dirty="0" smtClean="0"/>
              <a:t>代表任何实现该接口的模型元素</a:t>
            </a:r>
          </a:p>
          <a:p>
            <a:pPr lvl="1" eaLnBrk="1" hangingPunct="1"/>
            <a:r>
              <a:rPr lang="zh-CN" altLang="en-US" sz="2800" dirty="0" smtClean="0"/>
              <a:t>不能发出任何消息</a:t>
            </a:r>
            <a:endParaRPr lang="en-US" altLang="zh-CN" sz="2800" dirty="0" smtClean="0"/>
          </a:p>
          <a:p>
            <a:pPr eaLnBrk="1" hangingPunct="1"/>
            <a:r>
              <a:rPr lang="zh-CN" altLang="en-US" sz="3200" dirty="0" smtClean="0"/>
              <a:t>代理类</a:t>
            </a:r>
            <a:endParaRPr lang="en-US" altLang="zh-CN" sz="3200" dirty="0" smtClean="0"/>
          </a:p>
          <a:p>
            <a:pPr lvl="1" eaLnBrk="1" hangingPunct="1"/>
            <a:r>
              <a:rPr kumimoji="0" lang="zh-CN" altLang="en-US" sz="2800" dirty="0" smtClean="0"/>
              <a:t>为每个子系统定义一个代理类，代表特定的子系统</a:t>
            </a:r>
          </a:p>
          <a:p>
            <a:pPr lvl="1" eaLnBrk="1" hangingPunct="1"/>
            <a:r>
              <a:rPr kumimoji="0" lang="zh-CN" altLang="en-US" sz="2800" dirty="0" smtClean="0"/>
              <a:t>可以发送和接收消息</a:t>
            </a:r>
            <a:endParaRPr kumimoji="0" lang="en-US" altLang="zh-CN" sz="2800" dirty="0" smtClean="0"/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F3F9718-0592-4ADE-8F32-5050175D3FD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753436" y="4757758"/>
            <a:ext cx="5117434" cy="1600200"/>
            <a:chOff x="356" y="2704"/>
            <a:chExt cx="2418" cy="1008"/>
          </a:xfrm>
        </p:grpSpPr>
        <p:pic>
          <p:nvPicPr>
            <p:cNvPr id="1639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" y="2704"/>
              <a:ext cx="2418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1590" name="Text Box 6"/>
            <p:cNvSpPr txBox="1">
              <a:spLocks noChangeArrowheads="1"/>
            </p:cNvSpPr>
            <p:nvPr/>
          </p:nvSpPr>
          <p:spPr bwMode="auto">
            <a:xfrm>
              <a:off x="1746" y="2931"/>
              <a:ext cx="54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6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  <a:endParaRPr lang="zh-CN" alt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6129069" y="4824444"/>
            <a:ext cx="5053942" cy="1504950"/>
            <a:chOff x="2896" y="2754"/>
            <a:chExt cx="2388" cy="948"/>
          </a:xfrm>
        </p:grpSpPr>
        <p:pic>
          <p:nvPicPr>
            <p:cNvPr id="16391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2754"/>
              <a:ext cx="2388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1593" name="Text Box 9"/>
            <p:cNvSpPr txBox="1">
              <a:spLocks noChangeArrowheads="1"/>
            </p:cNvSpPr>
            <p:nvPr/>
          </p:nvSpPr>
          <p:spPr bwMode="auto">
            <a:xfrm>
              <a:off x="4286" y="2931"/>
              <a:ext cx="54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en-US" sz="600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√</a:t>
              </a:r>
              <a:endParaRPr lang="zh-CN" altLang="en-US" sz="6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实例：引入子系统接口</a:t>
            </a: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52B2382-2515-4C5F-A6BF-9336FFB6549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7415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3" y="2276872"/>
            <a:ext cx="1162949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类关系设计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数据库设计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用</a:t>
            </a:r>
            <a:r>
              <a:rPr lang="zh-CN" altLang="en-US" dirty="0" smtClean="0"/>
              <a:t>例设计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子系统设计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类</a:t>
            </a:r>
            <a:r>
              <a:rPr lang="zh-CN" altLang="en-US" smtClean="0"/>
              <a:t>设计</a:t>
            </a:r>
            <a:endParaRPr lang="zh-CN" altLang="en-US" dirty="0" smtClean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7514D5-5042-466C-99F0-F32FBCEF46C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A70FD5A-C81B-44C3-87AB-62757F341B6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90" y="1873250"/>
            <a:ext cx="10895182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fontAlgn="auto">
              <a:spcAft>
                <a:spcPts val="0"/>
              </a:spcAft>
            </a:pP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实例：引入子系统接口之前</a:t>
            </a:r>
            <a:r>
              <a:rPr kumimoji="0" lang="en-US" altLang="zh-CN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分析</a:t>
            </a:r>
            <a:r>
              <a:rPr kumimoji="0" lang="en-US" altLang="zh-CN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0411DCA-C0B4-4A37-9E0E-38BF9BCF79A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9462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74" y="1844824"/>
            <a:ext cx="11458475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fontAlgn="auto">
              <a:spcAft>
                <a:spcPts val="0"/>
              </a:spcAft>
            </a:pP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实例：引入子系统接口之后</a:t>
            </a:r>
            <a:r>
              <a:rPr kumimoji="0" lang="en-US" altLang="zh-CN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设计</a:t>
            </a:r>
            <a:r>
              <a:rPr kumimoji="0" lang="en-US" altLang="zh-CN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实例：引入子系统接口</a:t>
            </a:r>
            <a:r>
              <a:rPr lang="en-US" altLang="zh-CN" sz="4400" smtClean="0"/>
              <a:t>(VOPC)</a:t>
            </a: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4FCEC6A-2164-41E6-A111-4723F976CED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0485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1" y="1714488"/>
            <a:ext cx="1162501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2.</a:t>
            </a:r>
            <a:r>
              <a:rPr lang="zh-CN" altLang="en-US" sz="4400" smtClean="0"/>
              <a:t>利用子系统封装交互</a:t>
            </a:r>
            <a:endParaRPr lang="en-US" altLang="zh-CN" sz="44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封装：通过不同层次描述交互</a:t>
            </a:r>
          </a:p>
          <a:p>
            <a:pPr eaLnBrk="1" hangingPunct="1"/>
            <a:r>
              <a:rPr lang="zh-CN" altLang="en-US" dirty="0" smtClean="0"/>
              <a:t>子系统交互可以在其自己的交互图内部描述</a:t>
            </a: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9C9B36C-6680-4743-BDA8-8157265662E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00805" name="Rectangle 5"/>
          <p:cNvSpPr>
            <a:spLocks noChangeArrowheads="1"/>
          </p:cNvSpPr>
          <p:nvPr/>
        </p:nvSpPr>
        <p:spPr bwMode="auto">
          <a:xfrm>
            <a:off x="3024324" y="5477548"/>
            <a:ext cx="4512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利用子系统提高抽象的级别</a:t>
            </a:r>
            <a:endParaRPr lang="en-US" altLang="zh-CN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50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1" y="3116116"/>
            <a:ext cx="10164829" cy="248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何时将子流封装为子系统</a:t>
            </a:r>
            <a:endParaRPr lang="en-US" altLang="zh-CN" sz="440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封装一个子流为子系统，当该子流：</a:t>
            </a:r>
          </a:p>
          <a:p>
            <a:pPr lvl="1" eaLnBrk="1" hangingPunct="1"/>
            <a:r>
              <a:rPr lang="zh-CN" altLang="en-US" dirty="0" smtClean="0"/>
              <a:t>出现在多个用例实现中</a:t>
            </a:r>
          </a:p>
          <a:p>
            <a:pPr lvl="1" eaLnBrk="1" hangingPunct="1"/>
            <a:r>
              <a:rPr lang="zh-CN" altLang="en-US" dirty="0" smtClean="0"/>
              <a:t>有潜在的重用性</a:t>
            </a:r>
          </a:p>
          <a:p>
            <a:pPr lvl="1" eaLnBrk="1" hangingPunct="1"/>
            <a:r>
              <a:rPr lang="zh-CN" altLang="en-US" dirty="0" smtClean="0"/>
              <a:t>复杂却容易封装</a:t>
            </a:r>
          </a:p>
          <a:p>
            <a:pPr lvl="1" eaLnBrk="1" hangingPunct="1"/>
            <a:r>
              <a:rPr lang="zh-CN" altLang="en-US" dirty="0" smtClean="0"/>
              <a:t>是某个人或团队的职责</a:t>
            </a:r>
          </a:p>
          <a:p>
            <a:pPr lvl="1" eaLnBrk="1" hangingPunct="1"/>
            <a:r>
              <a:rPr lang="zh-CN" altLang="en-US" dirty="0" smtClean="0"/>
              <a:t>产生一个明确的结果</a:t>
            </a:r>
          </a:p>
          <a:p>
            <a:pPr lvl="1" eaLnBrk="1" hangingPunct="1"/>
            <a:r>
              <a:rPr lang="zh-CN" altLang="en-US" dirty="0" smtClean="0"/>
              <a:t>被封装在一个单独的模型构件中</a:t>
            </a: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A76564F-0422-4875-906D-AA31DB44F3D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指南：利用子系统封装交互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子系统应当由交互图上的接口来描述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发给</a:t>
            </a:r>
            <a:r>
              <a:rPr lang="zh-CN" altLang="en-US" sz="3200" dirty="0" smtClean="0"/>
              <a:t>子系统的消息模型化为发给子系统接口的消息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发给子系统的消息</a:t>
            </a:r>
            <a:r>
              <a:rPr lang="zh-CN" altLang="en-US" dirty="0" smtClean="0"/>
              <a:t>需要</a:t>
            </a:r>
            <a:r>
              <a:rPr lang="zh-CN" altLang="en-US" sz="3200" dirty="0" smtClean="0"/>
              <a:t>符合子系统接口的操作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子系统发出的消息模型化为代理类发出的消息</a:t>
            </a:r>
            <a:endParaRPr lang="en-US" altLang="zh-CN" sz="32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子系统内部的交互</a:t>
            </a:r>
            <a:r>
              <a:rPr kumimoji="0" lang="zh-CN" altLang="en-US" sz="3200" dirty="0" smtClean="0"/>
              <a:t>在</a:t>
            </a:r>
            <a:r>
              <a:rPr lang="zh-CN" altLang="en-US" sz="3200" dirty="0" smtClean="0"/>
              <a:t>子系统设计中完成</a:t>
            </a: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53E2707-02B3-49E7-AC7D-6A0FF0539A3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4" y="4286257"/>
            <a:ext cx="434283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599" y="4286256"/>
            <a:ext cx="537563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利用子系统封装交互的优点</a:t>
            </a:r>
            <a:endParaRPr lang="en-US" altLang="zh-CN" sz="440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利用子系统封装交互提高了用例实现事件流的抽象级别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用例实现较少混乱，尤其是在某些子系统内部很复杂时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在创建子系统内部设计之前可以创建用例实现，以利于并行开发</a:t>
            </a:r>
          </a:p>
          <a:p>
            <a:pPr lvl="1" eaLnBrk="1" hangingPunct="1"/>
            <a:r>
              <a:rPr lang="zh-CN" altLang="en-US" smtClean="0"/>
              <a:t>用例实现变得更加通用，也更容易变化（子系统是可替代的）</a:t>
            </a: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A7E9B1C-5B9D-454B-9C3A-A96961B1C08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/>
              <a:t>3.</a:t>
            </a:r>
            <a:r>
              <a:rPr lang="zh-CN" altLang="en-US" sz="4400" dirty="0" smtClean="0"/>
              <a:t>细化并完善用例实现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对交互图中的消息添加必要的细节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操作调用条件（前置、后置）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操作实现的说明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实时性等非功能需求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通过注释、约束等方式</a:t>
            </a:r>
            <a:endParaRPr lang="en-US" altLang="zh-CN" dirty="0" smtClean="0"/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89688DF-B5AC-410D-BAA1-31FD2837A95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/>
              <a:t>4.</a:t>
            </a:r>
            <a:r>
              <a:rPr lang="zh-CN" altLang="en-US" sz="4400" dirty="0" smtClean="0"/>
              <a:t>评估完善用例实现</a:t>
            </a:r>
            <a:endParaRPr lang="en-US" altLang="zh-CN" sz="4400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609521" y="1500174"/>
            <a:ext cx="10971372" cy="4625609"/>
          </a:xfrm>
        </p:spPr>
        <p:txBody>
          <a:bodyPr/>
          <a:lstStyle/>
          <a:p>
            <a:pPr eaLnBrk="1" hangingPunct="1"/>
            <a:r>
              <a:rPr kumimoji="0" lang="zh-CN" altLang="en-US" dirty="0" smtClean="0"/>
              <a:t>在全局对每个用例实现进行综合评价</a:t>
            </a:r>
            <a:endParaRPr kumimoji="0" lang="en-US" altLang="zh-CN" dirty="0" smtClean="0"/>
          </a:p>
          <a:p>
            <a:pPr lvl="1" eaLnBrk="1" hangingPunct="1"/>
            <a:r>
              <a:rPr lang="zh-CN" altLang="en-US" dirty="0" smtClean="0"/>
              <a:t>元素的名称应当说明模型元素的功能</a:t>
            </a:r>
          </a:p>
          <a:p>
            <a:pPr lvl="1" eaLnBrk="1" hangingPunct="1"/>
            <a:r>
              <a:rPr lang="zh-CN" altLang="en-US" dirty="0" smtClean="0"/>
              <a:t>合并相似的模型元素</a:t>
            </a:r>
          </a:p>
          <a:p>
            <a:pPr lvl="1" eaLnBrk="1" hangingPunct="1"/>
            <a:r>
              <a:rPr lang="zh-CN" altLang="en-US" dirty="0" smtClean="0"/>
              <a:t>使用继承来抽象模型元素</a:t>
            </a:r>
          </a:p>
          <a:p>
            <a:pPr lvl="1" eaLnBrk="1" hangingPunct="1"/>
            <a:r>
              <a:rPr lang="zh-CN" altLang="en-US" dirty="0" smtClean="0"/>
              <a:t>保持模型元素和事件流一致</a:t>
            </a: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B7D1552-6875-4A6F-BDA7-230773D651A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41" y="4143380"/>
            <a:ext cx="7288851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 smtClean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4D4D4D"/>
                </a:solidFill>
              </a:rPr>
              <a:t>类关系设计</a:t>
            </a:r>
            <a:endParaRPr lang="en-US" altLang="zh-CN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4D4D4D"/>
                </a:solidFill>
              </a:rPr>
              <a:t>数据库设计</a:t>
            </a:r>
            <a:endParaRPr lang="en-US" altLang="zh-CN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4D4D4D"/>
                </a:solidFill>
              </a:rPr>
              <a:t>用</a:t>
            </a:r>
            <a:r>
              <a:rPr lang="zh-CN" altLang="en-US" dirty="0" smtClean="0">
                <a:solidFill>
                  <a:srgbClr val="4D4D4D"/>
                </a:solidFill>
              </a:rPr>
              <a:t>例设计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子系统设计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类</a:t>
            </a:r>
            <a:r>
              <a:rPr lang="zh-CN" altLang="en-US" smtClean="0"/>
              <a:t>设计</a:t>
            </a:r>
            <a:endParaRPr lang="zh-CN" altLang="en-US" dirty="0" smtClean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1282C00-C0F5-49C6-B88A-A39160B74E1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类关系设计</a:t>
            </a:r>
            <a:endParaRPr lang="en-US" altLang="zh-CN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数据库设计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用</a:t>
            </a:r>
            <a:r>
              <a:rPr lang="zh-CN" altLang="en-US" dirty="0" smtClean="0"/>
              <a:t>例设计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子系统设计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类</a:t>
            </a:r>
            <a:r>
              <a:rPr lang="zh-CN" altLang="en-US" smtClean="0"/>
              <a:t>设计</a:t>
            </a:r>
            <a:endParaRPr lang="zh-CN" altLang="en-US" dirty="0" smtClean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7514D5-5042-466C-99F0-F32FBCEF46C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子系统设计</a:t>
            </a:r>
            <a:endParaRPr lang="en-US" altLang="zh-CN" sz="440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609521" y="1775192"/>
            <a:ext cx="10971372" cy="493995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子系统设计</a:t>
            </a:r>
            <a:r>
              <a:rPr lang="en-US" altLang="zh-CN" sz="2800" dirty="0" smtClean="0"/>
              <a:t>(Subsystem Design)</a:t>
            </a:r>
            <a:r>
              <a:rPr lang="zh-CN" altLang="en-US" sz="2800" dirty="0" smtClean="0"/>
              <a:t>的目标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用</a:t>
            </a:r>
            <a:r>
              <a:rPr lang="zh-CN" altLang="en-US" sz="2400" dirty="0" smtClean="0">
                <a:solidFill>
                  <a:srgbClr val="FF0000"/>
                </a:solidFill>
              </a:rPr>
              <a:t>所包含</a:t>
            </a:r>
            <a:r>
              <a:rPr lang="zh-CN" altLang="en-US" sz="2400" dirty="0" smtClean="0">
                <a:solidFill>
                  <a:srgbClr val="FF0000"/>
                </a:solidFill>
              </a:rPr>
              <a:t>设计元素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外部子系统</a:t>
            </a:r>
            <a:r>
              <a:rPr lang="en-US" altLang="zh-CN" sz="2400" dirty="0" smtClean="0">
                <a:solidFill>
                  <a:srgbClr val="FF0000"/>
                </a:solidFill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</a:rPr>
              <a:t>接口</a:t>
            </a:r>
            <a:r>
              <a:rPr lang="zh-CN" altLang="en-US" sz="2400" dirty="0" smtClean="0"/>
              <a:t>的协作来定义在子系统接口中指定的操作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记录子系统的内部结构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定义子系统接口和包含类之间的关系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确定对其他子系统的依赖关系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输入：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具有接口定义的设计子系统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输出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更新后的接口定义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子系统内部设计模型</a:t>
            </a: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D025F35-CC1C-4275-8D4F-9BB6955198A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子系统建模约定</a:t>
            </a:r>
            <a:endParaRPr lang="en-US" altLang="zh-CN" sz="4400" smtClean="0"/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7E8CA2A-13C3-49A0-BA25-B0AFE8E9FFF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5843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655" y="3423369"/>
            <a:ext cx="7199963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3095" name="Rectangle 7"/>
          <p:cNvSpPr>
            <a:spLocks noChangeArrowheads="1"/>
          </p:cNvSpPr>
          <p:nvPr/>
        </p:nvSpPr>
        <p:spPr bwMode="auto">
          <a:xfrm>
            <a:off x="3341634" y="5709368"/>
            <a:ext cx="38924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zh-CN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接口在子系统外部</a:t>
            </a: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zh-CN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代理类在子系统内部</a:t>
            </a:r>
            <a:endParaRPr lang="en-US" altLang="zh-CN" sz="32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65984" y="3836118"/>
            <a:ext cx="2112158" cy="720725"/>
            <a:chOff x="884" y="2205"/>
            <a:chExt cx="998" cy="454"/>
          </a:xfrm>
        </p:grpSpPr>
        <p:sp>
          <p:nvSpPr>
            <p:cNvPr id="1113097" name="Rectangle 9"/>
            <p:cNvSpPr>
              <a:spLocks noChangeArrowheads="1"/>
            </p:cNvSpPr>
            <p:nvPr/>
          </p:nvSpPr>
          <p:spPr bwMode="auto">
            <a:xfrm>
              <a:off x="884" y="2205"/>
              <a:ext cx="4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接口</a:t>
              </a:r>
              <a:endPara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55" name="Line 10"/>
            <p:cNvSpPr>
              <a:spLocks noChangeShapeType="1"/>
            </p:cNvSpPr>
            <p:nvPr/>
          </p:nvSpPr>
          <p:spPr bwMode="auto">
            <a:xfrm>
              <a:off x="1383" y="2478"/>
              <a:ext cx="499" cy="181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620997" y="3548780"/>
            <a:ext cx="1961894" cy="647700"/>
            <a:chOff x="1908" y="1979"/>
            <a:chExt cx="927" cy="408"/>
          </a:xfrm>
        </p:grpSpPr>
        <p:sp>
          <p:nvSpPr>
            <p:cNvPr id="1113100" name="Rectangle 12"/>
            <p:cNvSpPr>
              <a:spLocks noChangeArrowheads="1"/>
            </p:cNvSpPr>
            <p:nvPr/>
          </p:nvSpPr>
          <p:spPr bwMode="auto">
            <a:xfrm>
              <a:off x="1908" y="1979"/>
              <a:ext cx="5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子系统</a:t>
              </a:r>
              <a:endPara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2381" y="2251"/>
              <a:ext cx="454" cy="136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270708" y="3188418"/>
            <a:ext cx="2514273" cy="1511300"/>
            <a:chOff x="4105" y="1752"/>
            <a:chExt cx="1188" cy="952"/>
          </a:xfrm>
        </p:grpSpPr>
        <p:sp>
          <p:nvSpPr>
            <p:cNvPr id="1113103" name="Rectangle 15"/>
            <p:cNvSpPr>
              <a:spLocks noChangeArrowheads="1"/>
            </p:cNvSpPr>
            <p:nvPr/>
          </p:nvSpPr>
          <p:spPr bwMode="auto">
            <a:xfrm>
              <a:off x="4694" y="1752"/>
              <a:ext cx="5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代理类</a:t>
              </a:r>
              <a:endPara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51" name="Line 16"/>
            <p:cNvSpPr>
              <a:spLocks noChangeShapeType="1"/>
            </p:cNvSpPr>
            <p:nvPr/>
          </p:nvSpPr>
          <p:spPr bwMode="auto">
            <a:xfrm flipH="1">
              <a:off x="4105" y="2069"/>
              <a:ext cx="998" cy="635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35849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75" y="1532655"/>
            <a:ext cx="8448633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子系统设计步骤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将子系统行为分配给子系统元素</a:t>
            </a:r>
          </a:p>
          <a:p>
            <a:pPr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描述子系统内部元素</a:t>
            </a:r>
          </a:p>
          <a:p>
            <a:pPr eaLnBrk="1" hangingPunct="1"/>
            <a:r>
              <a:rPr lang="en-US" altLang="zh-CN" dirty="0" smtClean="0"/>
              <a:t>3.</a:t>
            </a:r>
            <a:r>
              <a:rPr lang="zh-CN" altLang="en-US" dirty="0" smtClean="0"/>
              <a:t>定义子系统间的依赖关系</a:t>
            </a:r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E68C7D4-75D4-48A2-BDD3-FB0A8F1B394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子系统职责</a:t>
            </a:r>
            <a:endParaRPr lang="en-US" altLang="zh-CN" sz="440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609521" y="1571612"/>
            <a:ext cx="10971372" cy="462560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接口操作定义子系统的职责</a:t>
            </a:r>
          </a:p>
          <a:p>
            <a:pPr lvl="1" eaLnBrk="1" hangingPunct="1"/>
            <a:r>
              <a:rPr lang="zh-CN" altLang="en-US" dirty="0" smtClean="0"/>
              <a:t>对接口的操作实现进行建模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接口操作可以由以下实现</a:t>
            </a:r>
          </a:p>
          <a:p>
            <a:pPr lvl="1" eaLnBrk="1" hangingPunct="1"/>
            <a:r>
              <a:rPr lang="zh-CN" altLang="en-US" dirty="0" smtClean="0"/>
              <a:t>内部类的操作</a:t>
            </a:r>
          </a:p>
          <a:p>
            <a:pPr lvl="1" eaLnBrk="1" hangingPunct="1"/>
            <a:r>
              <a:rPr lang="zh-CN" altLang="en-US" dirty="0" smtClean="0"/>
              <a:t>内部子系统的操作 </a:t>
            </a:r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AFC0C1E-18C4-473C-BEAA-7A8E3FEE13D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4" y="4214818"/>
            <a:ext cx="9983016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分配子系统职责步骤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确定新的或者重用已有的设计元素</a:t>
            </a:r>
          </a:p>
          <a:p>
            <a:pPr eaLnBrk="1" hangingPunct="1"/>
            <a:r>
              <a:rPr lang="zh-CN" altLang="en-US" dirty="0" smtClean="0"/>
              <a:t>将子系统职责分配给设计元素</a:t>
            </a:r>
          </a:p>
          <a:p>
            <a:pPr eaLnBrk="1" hangingPunct="1"/>
            <a:r>
              <a:rPr lang="zh-CN" altLang="en-US" dirty="0" smtClean="0"/>
              <a:t>合并可适用机制（如持久性、分布）</a:t>
            </a:r>
          </a:p>
          <a:p>
            <a:r>
              <a:rPr lang="zh-CN" altLang="en-US" dirty="0" smtClean="0"/>
              <a:t>记录接口实现中的设计元素协作</a:t>
            </a:r>
          </a:p>
          <a:p>
            <a:r>
              <a:rPr lang="zh-CN" altLang="en-US" dirty="0" smtClean="0"/>
              <a:t>每个接口操作一个或多个交互图</a:t>
            </a:r>
          </a:p>
          <a:p>
            <a:r>
              <a:rPr lang="zh-CN" altLang="en-US" dirty="0" smtClean="0"/>
              <a:t>包含必需的设计元素关系的类图</a:t>
            </a:r>
          </a:p>
          <a:p>
            <a:pPr eaLnBrk="1" hangingPunct="1"/>
            <a:r>
              <a:rPr lang="zh-CN" altLang="en-US" smtClean="0"/>
              <a:t>（重</a:t>
            </a:r>
            <a:r>
              <a:rPr lang="zh-CN" altLang="en-US" dirty="0" smtClean="0"/>
              <a:t>新进行“确定设计元</a:t>
            </a:r>
            <a:r>
              <a:rPr lang="zh-CN" altLang="en-US" smtClean="0"/>
              <a:t>素”）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如果需要，调整子系统边界和依赖关系</a:t>
            </a: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013ED56-58E5-409E-96F1-01C6724B53F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建模方法：子系统交互图</a:t>
            </a:r>
            <a:endParaRPr lang="en-US" altLang="zh-CN" sz="4400" dirty="0" smtClean="0"/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09A67E0-08E6-41D6-98A0-4B959C6E7DC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6" y="1962136"/>
            <a:ext cx="9790425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7188" name="Oval 4"/>
          <p:cNvSpPr>
            <a:spLocks noChangeArrowheads="1"/>
          </p:cNvSpPr>
          <p:nvPr/>
        </p:nvSpPr>
        <p:spPr bwMode="auto">
          <a:xfrm>
            <a:off x="2849513" y="1571612"/>
            <a:ext cx="8736463" cy="4321175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8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2F4BAAE-D87D-4A48-B4CC-5D74C83D835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0963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95" y="1700214"/>
            <a:ext cx="9887779" cy="437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Freeform 7"/>
          <p:cNvSpPr>
            <a:spLocks/>
          </p:cNvSpPr>
          <p:nvPr/>
        </p:nvSpPr>
        <p:spPr bwMode="auto">
          <a:xfrm>
            <a:off x="6383036" y="1773239"/>
            <a:ext cx="4416909" cy="2016125"/>
          </a:xfrm>
          <a:custGeom>
            <a:avLst/>
            <a:gdLst>
              <a:gd name="T0" fmla="*/ 2957757 w 3114"/>
              <a:gd name="T1" fmla="*/ 0 h 2211"/>
              <a:gd name="T2" fmla="*/ 2602400 w 3114"/>
              <a:gd name="T3" fmla="*/ 22797 h 2211"/>
              <a:gd name="T4" fmla="*/ 2557715 w 3114"/>
              <a:gd name="T5" fmla="*/ 52888 h 2211"/>
              <a:gd name="T6" fmla="*/ 2504518 w 3114"/>
              <a:gd name="T7" fmla="*/ 83891 h 2211"/>
              <a:gd name="T8" fmla="*/ 2469408 w 3114"/>
              <a:gd name="T9" fmla="*/ 152281 h 2211"/>
              <a:gd name="T10" fmla="*/ 2433234 w 3114"/>
              <a:gd name="T11" fmla="*/ 197874 h 2211"/>
              <a:gd name="T12" fmla="*/ 2459832 w 3114"/>
              <a:gd name="T13" fmla="*/ 707604 h 2211"/>
              <a:gd name="T14" fmla="*/ 2469408 w 3114"/>
              <a:gd name="T15" fmla="*/ 928274 h 2211"/>
              <a:gd name="T16" fmla="*/ 2477919 w 3114"/>
              <a:gd name="T17" fmla="*/ 1157152 h 2211"/>
              <a:gd name="T18" fmla="*/ 2469408 w 3114"/>
              <a:gd name="T19" fmla="*/ 1537398 h 2211"/>
              <a:gd name="T20" fmla="*/ 2451321 w 3114"/>
              <a:gd name="T21" fmla="*/ 1682384 h 2211"/>
              <a:gd name="T22" fmla="*/ 2344927 w 3114"/>
              <a:gd name="T23" fmla="*/ 1705180 h 2211"/>
              <a:gd name="T24" fmla="*/ 2131074 w 3114"/>
              <a:gd name="T25" fmla="*/ 1719770 h 2211"/>
              <a:gd name="T26" fmla="*/ 1225660 w 3114"/>
              <a:gd name="T27" fmla="*/ 1712475 h 2211"/>
              <a:gd name="T28" fmla="*/ 1003297 w 3114"/>
              <a:gd name="T29" fmla="*/ 1727977 h 2211"/>
              <a:gd name="T30" fmla="*/ 71284 w 3114"/>
              <a:gd name="T31" fmla="*/ 1758068 h 2211"/>
              <a:gd name="T32" fmla="*/ 18087 w 3114"/>
              <a:gd name="T33" fmla="*/ 1819163 h 2211"/>
              <a:gd name="T34" fmla="*/ 88307 w 3114"/>
              <a:gd name="T35" fmla="*/ 1971444 h 2211"/>
              <a:gd name="T36" fmla="*/ 479837 w 3114"/>
              <a:gd name="T37" fmla="*/ 1978739 h 2211"/>
              <a:gd name="T38" fmla="*/ 941588 w 3114"/>
              <a:gd name="T39" fmla="*/ 1955942 h 2211"/>
              <a:gd name="T40" fmla="*/ 1962971 w 3114"/>
              <a:gd name="T41" fmla="*/ 1964149 h 2211"/>
              <a:gd name="T42" fmla="*/ 2087453 w 3114"/>
              <a:gd name="T43" fmla="*/ 1986945 h 2211"/>
              <a:gd name="T44" fmla="*/ 2122563 w 3114"/>
              <a:gd name="T45" fmla="*/ 1994240 h 2211"/>
              <a:gd name="T46" fmla="*/ 2824764 w 3114"/>
              <a:gd name="T47" fmla="*/ 2009742 h 2211"/>
              <a:gd name="T48" fmla="*/ 3064151 w 3114"/>
              <a:gd name="T49" fmla="*/ 2001535 h 2211"/>
              <a:gd name="T50" fmla="*/ 3117348 w 3114"/>
              <a:gd name="T51" fmla="*/ 1955942 h 2211"/>
              <a:gd name="T52" fmla="*/ 3223742 w 3114"/>
              <a:gd name="T53" fmla="*/ 1537398 h 2211"/>
              <a:gd name="T54" fmla="*/ 3268427 w 3114"/>
              <a:gd name="T55" fmla="*/ 1407913 h 2211"/>
              <a:gd name="T56" fmla="*/ 3313113 w 3114"/>
              <a:gd name="T57" fmla="*/ 1263839 h 2211"/>
              <a:gd name="T58" fmla="*/ 3295026 w 3114"/>
              <a:gd name="T59" fmla="*/ 357450 h 2211"/>
              <a:gd name="T60" fmla="*/ 3197143 w 3114"/>
              <a:gd name="T61" fmla="*/ 182372 h 2211"/>
              <a:gd name="T62" fmla="*/ 3143946 w 3114"/>
              <a:gd name="T63" fmla="*/ 106688 h 2211"/>
              <a:gd name="T64" fmla="*/ 2957757 w 3114"/>
              <a:gd name="T65" fmla="*/ 0 h 22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114"/>
              <a:gd name="T100" fmla="*/ 0 h 2211"/>
              <a:gd name="T101" fmla="*/ 3114 w 3114"/>
              <a:gd name="T102" fmla="*/ 2211 h 221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114" h="2211">
                <a:moveTo>
                  <a:pt x="2780" y="0"/>
                </a:moveTo>
                <a:cubicBezTo>
                  <a:pt x="2669" y="15"/>
                  <a:pt x="2557" y="13"/>
                  <a:pt x="2446" y="25"/>
                </a:cubicBezTo>
                <a:cubicBezTo>
                  <a:pt x="2391" y="42"/>
                  <a:pt x="2449" y="18"/>
                  <a:pt x="2404" y="58"/>
                </a:cubicBezTo>
                <a:cubicBezTo>
                  <a:pt x="2389" y="71"/>
                  <a:pt x="2354" y="92"/>
                  <a:pt x="2354" y="92"/>
                </a:cubicBezTo>
                <a:cubicBezTo>
                  <a:pt x="2346" y="117"/>
                  <a:pt x="2334" y="144"/>
                  <a:pt x="2321" y="167"/>
                </a:cubicBezTo>
                <a:cubicBezTo>
                  <a:pt x="2311" y="185"/>
                  <a:pt x="2287" y="217"/>
                  <a:pt x="2287" y="217"/>
                </a:cubicBezTo>
                <a:cubicBezTo>
                  <a:pt x="2267" y="402"/>
                  <a:pt x="2245" y="600"/>
                  <a:pt x="2312" y="776"/>
                </a:cubicBezTo>
                <a:cubicBezTo>
                  <a:pt x="2325" y="870"/>
                  <a:pt x="2327" y="915"/>
                  <a:pt x="2321" y="1018"/>
                </a:cubicBezTo>
                <a:cubicBezTo>
                  <a:pt x="2351" y="1145"/>
                  <a:pt x="2338" y="1062"/>
                  <a:pt x="2329" y="1269"/>
                </a:cubicBezTo>
                <a:cubicBezTo>
                  <a:pt x="2326" y="1408"/>
                  <a:pt x="2327" y="1547"/>
                  <a:pt x="2321" y="1686"/>
                </a:cubicBezTo>
                <a:cubicBezTo>
                  <a:pt x="2319" y="1739"/>
                  <a:pt x="2317" y="1793"/>
                  <a:pt x="2304" y="1845"/>
                </a:cubicBezTo>
                <a:cubicBezTo>
                  <a:pt x="2301" y="1855"/>
                  <a:pt x="2216" y="1868"/>
                  <a:pt x="2204" y="1870"/>
                </a:cubicBezTo>
                <a:cubicBezTo>
                  <a:pt x="2139" y="1882"/>
                  <a:pt x="2068" y="1882"/>
                  <a:pt x="2003" y="1886"/>
                </a:cubicBezTo>
                <a:cubicBezTo>
                  <a:pt x="1625" y="1876"/>
                  <a:pt x="1605" y="1871"/>
                  <a:pt x="1152" y="1878"/>
                </a:cubicBezTo>
                <a:cubicBezTo>
                  <a:pt x="1039" y="1906"/>
                  <a:pt x="1127" y="1905"/>
                  <a:pt x="943" y="1895"/>
                </a:cubicBezTo>
                <a:cubicBezTo>
                  <a:pt x="328" y="1901"/>
                  <a:pt x="397" y="1875"/>
                  <a:pt x="67" y="1928"/>
                </a:cubicBezTo>
                <a:cubicBezTo>
                  <a:pt x="38" y="1948"/>
                  <a:pt x="28" y="1962"/>
                  <a:pt x="17" y="1995"/>
                </a:cubicBezTo>
                <a:cubicBezTo>
                  <a:pt x="21" y="2056"/>
                  <a:pt x="0" y="2159"/>
                  <a:pt x="83" y="2162"/>
                </a:cubicBezTo>
                <a:cubicBezTo>
                  <a:pt x="206" y="2167"/>
                  <a:pt x="328" y="2167"/>
                  <a:pt x="451" y="2170"/>
                </a:cubicBezTo>
                <a:cubicBezTo>
                  <a:pt x="711" y="2165"/>
                  <a:pt x="734" y="2199"/>
                  <a:pt x="885" y="2145"/>
                </a:cubicBezTo>
                <a:cubicBezTo>
                  <a:pt x="1205" y="2148"/>
                  <a:pt x="1525" y="2144"/>
                  <a:pt x="1845" y="2154"/>
                </a:cubicBezTo>
                <a:cubicBezTo>
                  <a:pt x="1885" y="2155"/>
                  <a:pt x="1923" y="2170"/>
                  <a:pt x="1962" y="2179"/>
                </a:cubicBezTo>
                <a:cubicBezTo>
                  <a:pt x="1973" y="2181"/>
                  <a:pt x="1984" y="2186"/>
                  <a:pt x="1995" y="2187"/>
                </a:cubicBezTo>
                <a:cubicBezTo>
                  <a:pt x="2133" y="2196"/>
                  <a:pt x="2602" y="2203"/>
                  <a:pt x="2655" y="2204"/>
                </a:cubicBezTo>
                <a:cubicBezTo>
                  <a:pt x="2730" y="2201"/>
                  <a:pt x="2807" y="2211"/>
                  <a:pt x="2880" y="2195"/>
                </a:cubicBezTo>
                <a:cubicBezTo>
                  <a:pt x="2903" y="2190"/>
                  <a:pt x="2930" y="2145"/>
                  <a:pt x="2930" y="2145"/>
                </a:cubicBezTo>
                <a:cubicBezTo>
                  <a:pt x="2975" y="2004"/>
                  <a:pt x="2953" y="1816"/>
                  <a:pt x="3030" y="1686"/>
                </a:cubicBezTo>
                <a:cubicBezTo>
                  <a:pt x="3039" y="1636"/>
                  <a:pt x="3049" y="1590"/>
                  <a:pt x="3072" y="1544"/>
                </a:cubicBezTo>
                <a:cubicBezTo>
                  <a:pt x="3085" y="1489"/>
                  <a:pt x="3088" y="1437"/>
                  <a:pt x="3114" y="1386"/>
                </a:cubicBezTo>
                <a:cubicBezTo>
                  <a:pt x="3108" y="1055"/>
                  <a:pt x="3105" y="723"/>
                  <a:pt x="3097" y="392"/>
                </a:cubicBezTo>
                <a:cubicBezTo>
                  <a:pt x="3096" y="337"/>
                  <a:pt x="3033" y="248"/>
                  <a:pt x="3005" y="200"/>
                </a:cubicBezTo>
                <a:cubicBezTo>
                  <a:pt x="2989" y="172"/>
                  <a:pt x="2955" y="117"/>
                  <a:pt x="2955" y="117"/>
                </a:cubicBezTo>
                <a:cubicBezTo>
                  <a:pt x="2924" y="21"/>
                  <a:pt x="2868" y="24"/>
                  <a:pt x="2780" y="0"/>
                </a:cubicBezTo>
                <a:close/>
              </a:path>
            </a:pathLst>
          </a:cu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实例：</a:t>
            </a:r>
            <a:r>
              <a:rPr kumimoji="0" lang="en-US" altLang="zh-CN" sz="4400" dirty="0" err="1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PaymentSystem</a:t>
            </a: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子系统建模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运用架构机制：持久性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接口</a:t>
            </a:r>
            <a:r>
              <a:rPr lang="en-US" altLang="zh-CN" dirty="0" err="1" smtClean="0"/>
              <a:t>IPayment</a:t>
            </a:r>
            <a:r>
              <a:rPr lang="zh-CN" altLang="en-US" dirty="0" smtClean="0"/>
              <a:t>提供了操作</a:t>
            </a:r>
            <a:r>
              <a:rPr lang="en-US" altLang="zh-CN" dirty="0" err="1" smtClean="0"/>
              <a:t>makePayment</a:t>
            </a:r>
            <a:r>
              <a:rPr lang="en-US" altLang="zh-CN" dirty="0" smtClean="0"/>
              <a:t>(</a:t>
            </a:r>
            <a:r>
              <a:rPr lang="zh-CN" altLang="en-US" dirty="0" smtClean="0"/>
              <a:t>进行费用支付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，即子系统</a:t>
            </a:r>
            <a:r>
              <a:rPr lang="en-US" altLang="zh-CN" dirty="0" err="1" smtClean="0"/>
              <a:t>PaymentSystem</a:t>
            </a:r>
            <a:r>
              <a:rPr lang="zh-CN" altLang="en-US" dirty="0" smtClean="0"/>
              <a:t>需要实现该操作</a:t>
            </a:r>
          </a:p>
          <a:p>
            <a:pPr lvl="1" eaLnBrk="1" hangingPunct="1"/>
            <a:r>
              <a:rPr lang="zh-CN" altLang="en-US" dirty="0" smtClean="0"/>
              <a:t>为简化处理，现假设支付是直接在某个费用数据库中进行插入操作</a:t>
            </a:r>
          </a:p>
          <a:p>
            <a:pPr lvl="1" eaLnBrk="1" hangingPunct="1"/>
            <a:r>
              <a:rPr kumimoji="0" lang="zh-CN" altLang="en-US" dirty="0" smtClean="0"/>
              <a:t>需要引入</a:t>
            </a:r>
            <a:r>
              <a:rPr lang="zh-CN" altLang="en-US" dirty="0" smtClean="0"/>
              <a:t>架构</a:t>
            </a:r>
            <a:r>
              <a:rPr kumimoji="0" lang="zh-CN" altLang="en-US" dirty="0" smtClean="0"/>
              <a:t>机制：持久性</a:t>
            </a:r>
            <a:r>
              <a:rPr kumimoji="0" lang="en-US" altLang="zh-CN" dirty="0" smtClean="0"/>
              <a:t>:JDBC</a:t>
            </a:r>
          </a:p>
          <a:p>
            <a:pPr lvl="1" eaLnBrk="1" hangingPunct="1"/>
            <a:r>
              <a:rPr lang="zh-CN" altLang="en-US" smtClean="0"/>
              <a:t>应用该</a:t>
            </a:r>
            <a:r>
              <a:rPr kumimoji="0" lang="zh-CN" altLang="en-US" smtClean="0"/>
              <a:t>机</a:t>
            </a:r>
            <a:r>
              <a:rPr kumimoji="0" lang="zh-CN" altLang="en-US" dirty="0" smtClean="0"/>
              <a:t>制的写操作机制进行建模</a:t>
            </a: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BE6D880-1708-4017-A2E6-AA90B0EBBEC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接口操作实现的交互图</a:t>
            </a:r>
            <a:endParaRPr lang="en-US" altLang="zh-CN" sz="4400" smtClean="0"/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57C0D67-5545-4327-89E3-5BD4C35C809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3" y="1650510"/>
            <a:ext cx="11562199" cy="456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2.</a:t>
            </a:r>
            <a:r>
              <a:rPr lang="zh-CN" altLang="en-US" sz="4400" smtClean="0"/>
              <a:t>描述子系统内部元素</a:t>
            </a:r>
            <a:endParaRPr lang="en-US" altLang="zh-CN" sz="4400" smtClean="0"/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593E68C-0CBA-4282-95F3-3E1CF142FB8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299" y="1571612"/>
            <a:ext cx="993372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定</a:t>
            </a:r>
            <a:r>
              <a:rPr lang="zh-CN" altLang="en-US" sz="4400" dirty="0" smtClean="0"/>
              <a:t>义关系</a:t>
            </a:r>
            <a:endParaRPr lang="en-US" altLang="zh-CN" sz="4400" dirty="0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kumimoji="0" lang="zh-CN" altLang="en-US" dirty="0" smtClean="0"/>
              <a:t>依赖关系</a:t>
            </a:r>
          </a:p>
          <a:p>
            <a:pPr eaLnBrk="1" hangingPunct="1">
              <a:lnSpc>
                <a:spcPct val="135000"/>
              </a:lnSpc>
            </a:pPr>
            <a:r>
              <a:rPr kumimoji="0" lang="zh-CN" altLang="en-US" dirty="0" smtClean="0"/>
              <a:t>关联关系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dirty="0" smtClean="0"/>
              <a:t>聚合关系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dirty="0" smtClean="0"/>
              <a:t>组合关系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dirty="0" smtClean="0"/>
              <a:t>泛化关系</a:t>
            </a:r>
          </a:p>
          <a:p>
            <a:pPr eaLnBrk="1" hangingPunct="1">
              <a:lnSpc>
                <a:spcPct val="135000"/>
              </a:lnSpc>
            </a:pPr>
            <a:r>
              <a:rPr kumimoji="0" lang="zh-CN" altLang="en-US" dirty="0" smtClean="0"/>
              <a:t>实现关系</a:t>
            </a:r>
            <a:r>
              <a:rPr kumimoji="0" lang="en-US" altLang="zh-CN" dirty="0" smtClean="0"/>
              <a:t>(</a:t>
            </a:r>
            <a:r>
              <a:rPr kumimoji="0" lang="zh-CN" altLang="en-US" dirty="0" smtClean="0"/>
              <a:t>类与接口的关系</a:t>
            </a:r>
            <a:r>
              <a:rPr kumimoji="0" lang="en-US" altLang="zh-CN" dirty="0" smtClean="0"/>
              <a:t>)</a:t>
            </a:r>
          </a:p>
        </p:txBody>
      </p:sp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821318A-A242-4B46-A64B-652C4323C61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41" y="1874852"/>
            <a:ext cx="4188339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62" y="2536838"/>
            <a:ext cx="4205269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41" y="3198827"/>
            <a:ext cx="4188339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63" y="3903677"/>
            <a:ext cx="418833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5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62" y="4581538"/>
            <a:ext cx="422431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5" y="5840435"/>
            <a:ext cx="3911091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7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90" y="5911871"/>
            <a:ext cx="326559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8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908" y="1609742"/>
            <a:ext cx="3794689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0204" name="AutoShape 12"/>
          <p:cNvSpPr>
            <a:spLocks noChangeArrowheads="1"/>
          </p:cNvSpPr>
          <p:nvPr/>
        </p:nvSpPr>
        <p:spPr bwMode="auto">
          <a:xfrm>
            <a:off x="8412410" y="1752618"/>
            <a:ext cx="670895" cy="3527425"/>
          </a:xfrm>
          <a:prstGeom prst="downArrow">
            <a:avLst>
              <a:gd name="adj1" fmla="val 54574"/>
              <a:gd name="adj2" fmla="val 105369"/>
            </a:avLst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低</a:t>
            </a:r>
          </a:p>
          <a:p>
            <a:pPr algn="ctr">
              <a:defRPr/>
            </a:pPr>
            <a:endParaRPr kumimoji="0" lang="zh-CN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endParaRPr kumimoji="0" lang="zh-CN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r>
              <a:rPr kumimoji="0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耦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合</a:t>
            </a:r>
          </a:p>
          <a:p>
            <a:pPr algn="ctr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度</a:t>
            </a:r>
            <a:b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/>
              <a:t>3.</a:t>
            </a:r>
            <a:r>
              <a:rPr lang="zh-CN" altLang="en-US" sz="4400" dirty="0" smtClean="0"/>
              <a:t>定义子系统间的依赖关系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子系统与子系统之间依赖关系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子系统与包之间依赖关系</a:t>
            </a:r>
            <a:endParaRPr lang="en-US" altLang="zh-CN" smtClean="0"/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3D4E901-E951-429E-B5BF-C4FAF57F5A0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482" y="2408240"/>
            <a:ext cx="7870858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49" y="4435492"/>
            <a:ext cx="719996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E9DC2C2-6C09-4845-BB8B-A6EBD85A0EC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96" y="1643050"/>
            <a:ext cx="9188436" cy="469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实例：</a:t>
            </a:r>
            <a:r>
              <a:rPr kumimoji="0" lang="en-US" altLang="zh-CN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Payment Subsystem</a:t>
            </a: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子系统依赖关系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如何实现子系统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子系统是设计概念，为设计模型提供一种封装机制，从而提高系统高层模型的抽象程度，降低系统的耦合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其核心思想在于封装并提供统一接口</a:t>
            </a:r>
            <a:endParaRPr lang="en-US" altLang="zh-CN" dirty="0" smtClean="0"/>
          </a:p>
          <a:p>
            <a:pPr lvl="1"/>
            <a:r>
              <a:rPr lang="zh-CN" altLang="en-US" dirty="0"/>
              <a:t>大多数编程语言并没有直接实现该</a:t>
            </a:r>
            <a:r>
              <a:rPr lang="zh-CN" altLang="en-US" dirty="0" smtClean="0"/>
              <a:t>语义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Windows</a:t>
            </a:r>
            <a:r>
              <a:rPr lang="zh-CN" altLang="en-US" dirty="0" smtClean="0"/>
              <a:t>平</a:t>
            </a:r>
            <a:r>
              <a:rPr lang="zh-CN" altLang="en-US" smtClean="0"/>
              <a:t>台的</a:t>
            </a:r>
            <a:r>
              <a:rPr lang="en-US" altLang="zh-CN" smtClean="0"/>
              <a:t>DLL</a:t>
            </a:r>
            <a:r>
              <a:rPr lang="zh-CN" altLang="en-US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包等可以认为是子系统的一种实现策略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62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724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 smtClean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4D4D4D"/>
                </a:solidFill>
              </a:rPr>
              <a:t>类关系设计</a:t>
            </a:r>
            <a:endParaRPr lang="en-US" altLang="zh-CN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4D4D4D"/>
                </a:solidFill>
              </a:rPr>
              <a:t>数据库设计</a:t>
            </a:r>
            <a:endParaRPr lang="en-US" altLang="zh-CN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4D4D4D"/>
                </a:solidFill>
              </a:rPr>
              <a:t>用</a:t>
            </a:r>
            <a:r>
              <a:rPr lang="zh-CN" altLang="en-US" dirty="0" smtClean="0">
                <a:solidFill>
                  <a:srgbClr val="4D4D4D"/>
                </a:solidFill>
              </a:rPr>
              <a:t>例设计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子系统设计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BF5AE3C-5B76-41B9-8E85-2806A139DCA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类设计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类设计</a:t>
            </a:r>
            <a:r>
              <a:rPr lang="en-US" altLang="zh-CN" dirty="0" smtClean="0"/>
              <a:t>(Class Design)</a:t>
            </a:r>
            <a:r>
              <a:rPr lang="zh-CN" altLang="en-US" dirty="0" smtClean="0"/>
              <a:t>目标</a:t>
            </a:r>
          </a:p>
          <a:p>
            <a:pPr lvl="1" eaLnBrk="1" hangingPunct="1"/>
            <a:r>
              <a:rPr lang="zh-CN" altLang="en-US" dirty="0" smtClean="0"/>
              <a:t>确保类可为用例实现提供必需的操作</a:t>
            </a:r>
          </a:p>
          <a:p>
            <a:pPr lvl="1" eaLnBrk="1" hangingPunct="1"/>
            <a:r>
              <a:rPr kumimoji="0" lang="zh-CN" altLang="en-US" dirty="0" smtClean="0"/>
              <a:t>确保提供</a:t>
            </a:r>
            <a:r>
              <a:rPr kumimoji="0" lang="zh-CN" altLang="en-US" dirty="0" smtClean="0">
                <a:solidFill>
                  <a:srgbClr val="FF0000"/>
                </a:solidFill>
              </a:rPr>
              <a:t>足够的信息</a:t>
            </a:r>
            <a:r>
              <a:rPr kumimoji="0" lang="zh-CN" altLang="en-US" dirty="0" smtClean="0"/>
              <a:t>可明确无误地实现</a:t>
            </a:r>
          </a:p>
          <a:p>
            <a:pPr lvl="1" eaLnBrk="1" hangingPunct="1"/>
            <a:r>
              <a:rPr kumimoji="0" lang="zh-CN" altLang="en-US" dirty="0" smtClean="0"/>
              <a:t>处理和类相关的</a:t>
            </a:r>
            <a:r>
              <a:rPr kumimoji="0" lang="zh-CN" altLang="en-US" dirty="0" smtClean="0">
                <a:solidFill>
                  <a:srgbClr val="FF0000"/>
                </a:solidFill>
              </a:rPr>
              <a:t>非功能需求</a:t>
            </a:r>
          </a:p>
          <a:p>
            <a:pPr eaLnBrk="1" hangingPunct="1"/>
            <a:r>
              <a:rPr kumimoji="0" lang="zh-CN" altLang="en-US" dirty="0" smtClean="0"/>
              <a:t>输入</a:t>
            </a:r>
          </a:p>
          <a:p>
            <a:pPr lvl="1" eaLnBrk="1" hangingPunct="1"/>
            <a:r>
              <a:rPr kumimoji="0" lang="zh-CN" altLang="en-US" dirty="0" smtClean="0"/>
              <a:t>用例实现</a:t>
            </a:r>
            <a:r>
              <a:rPr kumimoji="0" lang="en-US" altLang="zh-CN" dirty="0" smtClean="0"/>
              <a:t>(</a:t>
            </a:r>
            <a:r>
              <a:rPr kumimoji="0" lang="zh-CN" altLang="en-US" dirty="0" smtClean="0"/>
              <a:t>设计</a:t>
            </a:r>
            <a:r>
              <a:rPr kumimoji="0" lang="en-US" altLang="zh-CN" dirty="0" smtClean="0"/>
              <a:t>)</a:t>
            </a:r>
          </a:p>
          <a:p>
            <a:pPr eaLnBrk="1" hangingPunct="1"/>
            <a:r>
              <a:rPr kumimoji="0" lang="zh-CN" altLang="en-US" dirty="0" smtClean="0"/>
              <a:t>输出</a:t>
            </a:r>
          </a:p>
          <a:p>
            <a:pPr lvl="1" eaLnBrk="1" hangingPunct="1"/>
            <a:r>
              <a:rPr kumimoji="0" lang="zh-CN" altLang="en-US" dirty="0" smtClean="0"/>
              <a:t>设计类</a:t>
            </a: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4F17F8A-27E8-4E7C-A948-1A20251D8B9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设计类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设计类</a:t>
            </a:r>
          </a:p>
          <a:p>
            <a:pPr lvl="1" eaLnBrk="1" hangingPunct="1">
              <a:defRPr/>
            </a:pPr>
            <a:r>
              <a:rPr lang="zh-CN" altLang="en-US" dirty="0" smtClean="0"/>
              <a:t>设计模型的构造块</a:t>
            </a:r>
          </a:p>
          <a:p>
            <a:pPr lvl="1" eaLnBrk="1" hangingPunct="1">
              <a:defRPr/>
            </a:pPr>
            <a:r>
              <a:rPr lang="zh-CN" altLang="en-US" dirty="0" smtClean="0"/>
              <a:t>设计类是已经完成了规格说明并且达到能够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被实现程度的类</a:t>
            </a:r>
          </a:p>
          <a:p>
            <a:pPr lvl="1" eaLnBrk="1" hangingPunct="1">
              <a:defRPr/>
            </a:pPr>
            <a:r>
              <a:rPr lang="zh-CN" altLang="en-US" dirty="0" smtClean="0"/>
              <a:t>来源于问题域和解域</a:t>
            </a:r>
          </a:p>
          <a:p>
            <a:pPr lvl="2" eaLnBrk="1" hangingPunct="1">
              <a:defRPr/>
            </a:pPr>
            <a:r>
              <a:rPr lang="zh-CN" altLang="en-US" dirty="0" smtClean="0"/>
              <a:t>问题域，分析</a:t>
            </a:r>
            <a:r>
              <a:rPr lang="zh-CN" altLang="en-US" dirty="0" smtClean="0"/>
              <a:t>类的精</a:t>
            </a:r>
            <a:r>
              <a:rPr lang="zh-CN" altLang="en-US" dirty="0" smtClean="0"/>
              <a:t>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添加实现细节</a:t>
            </a:r>
          </a:p>
          <a:p>
            <a:pPr lvl="2" eaLnBrk="1" hangingPunct="1">
              <a:defRPr/>
            </a:pPr>
            <a:r>
              <a:rPr lang="zh-CN" altLang="en-US" dirty="0" smtClean="0"/>
              <a:t>解域，提供了能够实现系统的技术工具</a:t>
            </a:r>
          </a:p>
          <a:p>
            <a:pPr lvl="1" eaLnBrk="1" hangingPunct="1">
              <a:defRPr/>
            </a:pPr>
            <a:endParaRPr lang="zh-CN" altLang="en-US" dirty="0" smtClean="0"/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E30D2DF-1AA1-49B4-ACEC-50EE1F23C5B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设计类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分析类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在分析中，只要尽量捕获系统需要的行为，而完全不必考虑如何去实现这些行为</a:t>
            </a:r>
          </a:p>
          <a:p>
            <a:pPr eaLnBrk="1" hangingPunct="1"/>
            <a:r>
              <a:rPr lang="zh-CN" altLang="en-US" dirty="0" smtClean="0"/>
              <a:t>在设计中，则必须准确地说明类是如何履行它们的职责</a:t>
            </a:r>
          </a:p>
          <a:p>
            <a:pPr lvl="1" eaLnBrk="1" hangingPunct="1"/>
            <a:r>
              <a:rPr lang="zh-CN" altLang="en-US" dirty="0" smtClean="0"/>
              <a:t>完整的属性集合，包括详细说明的名称、类型、可见性和一些默认值</a:t>
            </a:r>
          </a:p>
          <a:p>
            <a:pPr lvl="1" eaLnBrk="1" hangingPunct="1"/>
            <a:r>
              <a:rPr lang="zh-CN" altLang="en-US" dirty="0" smtClean="0"/>
              <a:t>将分析类指定的职责转化成一个或多个操作的完整集合</a:t>
            </a:r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1A0292C-CC86-4921-9C3D-409E1DA017C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类设计的主要内容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创建初始设计类</a:t>
            </a:r>
          </a:p>
          <a:p>
            <a:pPr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定义操作</a:t>
            </a:r>
          </a:p>
          <a:p>
            <a:pPr eaLnBrk="1" hangingPunct="1"/>
            <a:r>
              <a:rPr lang="en-US" altLang="zh-CN" dirty="0" smtClean="0"/>
              <a:t>3.</a:t>
            </a:r>
            <a:r>
              <a:rPr lang="zh-CN" altLang="en-US" dirty="0" smtClean="0"/>
              <a:t>定义方法和状态</a:t>
            </a:r>
          </a:p>
          <a:p>
            <a:pPr eaLnBrk="1" hangingPunct="1"/>
            <a:r>
              <a:rPr lang="en-US" altLang="zh-CN" dirty="0" smtClean="0"/>
              <a:t>4.</a:t>
            </a:r>
            <a:r>
              <a:rPr lang="zh-CN" altLang="en-US" dirty="0" smtClean="0"/>
              <a:t>定义属性</a:t>
            </a:r>
            <a:endParaRPr lang="en-US" altLang="zh-CN" dirty="0" smtClean="0"/>
          </a:p>
          <a:p>
            <a:pPr eaLnBrk="1" hangingPunct="1"/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定义关系</a:t>
            </a:r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BF7FAEC-84BE-4E2C-8C63-D2D2813AD03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1.</a:t>
            </a:r>
            <a:r>
              <a:rPr lang="zh-CN" altLang="en-US" sz="4400" smtClean="0"/>
              <a:t>创建初始设计类</a:t>
            </a:r>
            <a:endParaRPr lang="en-US" altLang="zh-CN" sz="440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创建初始设计类，需要考虑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类构造型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边界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控制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实体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可适用的设计模式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架构机制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持久性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分布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…</a:t>
            </a: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F4AE37F-17AA-4D30-802A-139B9322BD8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边界类的设计策略</a:t>
            </a:r>
            <a:endParaRPr lang="en-US" altLang="zh-CN" sz="440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用户界面（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）边界类</a:t>
            </a:r>
          </a:p>
          <a:p>
            <a:pPr lvl="1" eaLnBrk="1" hangingPunct="1"/>
            <a:r>
              <a:rPr lang="zh-CN" altLang="en-US" dirty="0" smtClean="0"/>
              <a:t>使用什么用户界面开发工具</a:t>
            </a:r>
          </a:p>
          <a:p>
            <a:pPr lvl="1" eaLnBrk="1" hangingPunct="1"/>
            <a:r>
              <a:rPr lang="zh-CN" altLang="en-US" dirty="0" smtClean="0"/>
              <a:t>哪些界面可以用开发工具直接创建</a:t>
            </a:r>
          </a:p>
          <a:p>
            <a:pPr eaLnBrk="1" hangingPunct="1"/>
            <a:r>
              <a:rPr lang="zh-CN" altLang="en-US" dirty="0" smtClean="0"/>
              <a:t>外部系统接口边界类</a:t>
            </a:r>
          </a:p>
          <a:p>
            <a:pPr lvl="1" eaLnBrk="1" hangingPunct="1"/>
            <a:r>
              <a:rPr lang="zh-CN" altLang="en-US" dirty="0" smtClean="0"/>
              <a:t>通常建模为子系统</a:t>
            </a: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C19214F-32FC-4859-B544-CDAECA30611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70" y="4429132"/>
            <a:ext cx="9504712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7356" y="1682766"/>
            <a:ext cx="10558676" cy="4032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在分析阶段许多关系被建模为关联，但在设计时需要对这些关系的</a:t>
            </a:r>
            <a:r>
              <a:rPr lang="zh-CN" altLang="en-US" sz="3200" dirty="0" smtClean="0">
                <a:solidFill>
                  <a:srgbClr val="FF0000"/>
                </a:solidFill>
              </a:rPr>
              <a:t>细节</a:t>
            </a:r>
            <a:r>
              <a:rPr lang="zh-CN" altLang="en-US" sz="3200" dirty="0" smtClean="0"/>
              <a:t>进行描述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这些细节在分析时并没有被完整地描述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关联具有：名称、</a:t>
            </a:r>
            <a:r>
              <a:rPr lang="zh-CN" altLang="en-US" sz="3200" dirty="0" smtClean="0">
                <a:solidFill>
                  <a:srgbClr val="FF0000"/>
                </a:solidFill>
              </a:rPr>
              <a:t>多重性表达式</a:t>
            </a:r>
            <a:r>
              <a:rPr lang="zh-CN" altLang="en-US" sz="3200" dirty="0" smtClean="0"/>
              <a:t>、</a:t>
            </a:r>
            <a:r>
              <a:rPr lang="zh-CN" altLang="en-US" sz="3200" dirty="0" smtClean="0">
                <a:solidFill>
                  <a:srgbClr val="FF0000"/>
                </a:solidFill>
              </a:rPr>
              <a:t>方向性</a:t>
            </a:r>
            <a:r>
              <a:rPr lang="zh-CN" altLang="en-US" sz="3200" dirty="0" smtClean="0"/>
              <a:t>、角色名称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名称：动词短语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多重性表达式：</a:t>
            </a:r>
            <a:r>
              <a:rPr lang="zh-CN" altLang="en-US" sz="2400" dirty="0" smtClean="0"/>
              <a:t>*，</a:t>
            </a:r>
            <a:r>
              <a:rPr lang="en-US" altLang="zh-CN" sz="2400" dirty="0" smtClean="0"/>
              <a:t>1..*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1-40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3,5,8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方向</a:t>
            </a:r>
            <a:r>
              <a:rPr lang="zh-CN" altLang="en-US" sz="2800" dirty="0" smtClean="0"/>
              <a:t>性、端点名称</a:t>
            </a:r>
          </a:p>
        </p:txBody>
      </p:sp>
      <p:sp>
        <p:nvSpPr>
          <p:cNvPr id="7680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63CB27D-C8B5-402D-8E06-7D27117D29E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70" y="5072074"/>
            <a:ext cx="9312121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关联关系的表示方法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实体类的设计策略</a:t>
            </a:r>
            <a:endParaRPr lang="en-US" altLang="zh-CN" sz="440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实体对象通常</a:t>
            </a:r>
            <a:r>
              <a:rPr lang="zh-CN" altLang="en-US" dirty="0" smtClean="0"/>
              <a:t>是持久性</a:t>
            </a:r>
            <a:r>
              <a:rPr lang="zh-CN" altLang="en-US" dirty="0" smtClean="0"/>
              <a:t>的</a:t>
            </a:r>
          </a:p>
          <a:p>
            <a:pPr eaLnBrk="1" hangingPunct="1"/>
            <a:r>
              <a:rPr kumimoji="0" lang="zh-CN" altLang="en-US" dirty="0" smtClean="0"/>
              <a:t>性能需求可能要对实体类进行重构</a:t>
            </a:r>
          </a:p>
          <a:p>
            <a:pPr eaLnBrk="1" hangingPunct="1"/>
            <a:r>
              <a:rPr kumimoji="0" lang="zh-CN" altLang="en-US" dirty="0" smtClean="0"/>
              <a:t>持久性</a:t>
            </a:r>
            <a:r>
              <a:rPr lang="zh-CN" altLang="en-US" dirty="0" smtClean="0"/>
              <a:t>架构</a:t>
            </a:r>
            <a:r>
              <a:rPr kumimoji="0" lang="zh-CN" altLang="en-US" dirty="0" smtClean="0"/>
              <a:t>机制影响实体类</a:t>
            </a:r>
            <a:endParaRPr kumimoji="0" lang="en-US" altLang="zh-CN" dirty="0" smtClean="0"/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B694FAD-FB08-4A90-8C21-CC34BF31C62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02" y="3762398"/>
            <a:ext cx="10419488" cy="240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4367239" y="3330598"/>
            <a:ext cx="0" cy="3455988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控制类的设计策略</a:t>
            </a:r>
            <a:endParaRPr lang="en-US" altLang="zh-CN" sz="440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如何处理控制类</a:t>
            </a:r>
          </a:p>
          <a:p>
            <a:pPr lvl="1" eaLnBrk="1" hangingPunct="1"/>
            <a:r>
              <a:rPr lang="zh-CN" altLang="en-US" dirty="0" smtClean="0"/>
              <a:t>是否真正地需要它们？</a:t>
            </a:r>
          </a:p>
          <a:p>
            <a:pPr lvl="1" eaLnBrk="1" hangingPunct="1"/>
            <a:r>
              <a:rPr lang="zh-CN" altLang="en-US" dirty="0" smtClean="0"/>
              <a:t>它们应当被分开吗？</a:t>
            </a:r>
          </a:p>
          <a:p>
            <a:pPr eaLnBrk="1" hangingPunct="1"/>
            <a:r>
              <a:rPr lang="zh-CN" altLang="en-US" dirty="0" smtClean="0"/>
              <a:t>下列情况下，控制类可能变为真正的设计类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封装非常重要的控制流行为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封装的行为很可能变化</a:t>
            </a:r>
          </a:p>
          <a:p>
            <a:pPr lvl="1" eaLnBrk="1" hangingPunct="1"/>
            <a:r>
              <a:rPr lang="zh-CN" altLang="en-US" dirty="0" smtClean="0"/>
              <a:t>必须跨越多个进程或处理器进行分布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封装的行为要求一些事务管理</a:t>
            </a:r>
            <a:endParaRPr lang="en-US" altLang="zh-CN" dirty="0" smtClean="0"/>
          </a:p>
        </p:txBody>
      </p:sp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CB1F16E-EB09-465A-A411-9F7ABC6AFA0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调整控制类</a:t>
            </a:r>
            <a:endParaRPr lang="en-US" altLang="zh-CN" sz="440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调整控制类的基本策略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提供公共控制类：多个用例若有类似职责的控制类，将其整合起来，把相同部分作为一个新的控制类</a:t>
            </a:r>
          </a:p>
          <a:p>
            <a:pPr lvl="1" eaLnBrk="1" hangingPunct="1"/>
            <a:r>
              <a:rPr kumimoji="0" lang="zh-CN" altLang="en-US" dirty="0" smtClean="0"/>
              <a:t>分解复杂控制类：用例</a:t>
            </a:r>
            <a:r>
              <a:rPr kumimoji="0" lang="zh-CN" altLang="en-US" dirty="0"/>
              <a:t>的控制流程过于复杂，则可以考虑根据不同的控制业务分解成多个控制</a:t>
            </a:r>
            <a:r>
              <a:rPr kumimoji="0" lang="zh-CN" altLang="en-US" dirty="0" smtClean="0"/>
              <a:t>类</a:t>
            </a:r>
            <a:endParaRPr kumimoji="0" lang="zh-CN" altLang="en-US" dirty="0"/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474F71A-5B2D-4EA7-9939-B3ECA2291A9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定义操作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操作是类的行为特征，描述了该类对于特定请求做出应答的规范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同一个类的每个操作都具有唯一签名，通过描述操作的签名完成类操作的定义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UML</a:t>
            </a:r>
            <a:r>
              <a:rPr lang="zh-CN" altLang="en-US" dirty="0" smtClean="0"/>
              <a:t>中的四种可见性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公有（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）、私有（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）、保护（</a:t>
            </a:r>
            <a:r>
              <a:rPr lang="en-US" altLang="zh-CN" dirty="0" smtClean="0"/>
              <a:t>#</a:t>
            </a:r>
            <a:r>
              <a:rPr lang="zh-CN" altLang="en-US" dirty="0" smtClean="0"/>
              <a:t>）和包（</a:t>
            </a:r>
            <a:r>
              <a:rPr lang="en-US" altLang="zh-CN" dirty="0" smtClean="0"/>
              <a:t>~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73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808926" y="3929066"/>
            <a:ext cx="91198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可见性 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 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操作名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(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参数方向 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 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参数名称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: 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参数类型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[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多重性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]=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缺省值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, …): 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返回类型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[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多重性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]</a:t>
            </a:r>
            <a:endParaRPr lang="zh-CN" altLang="zh-CN" kern="100" dirty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4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发现操作</a:t>
            </a:r>
            <a:endParaRPr lang="en-US" altLang="zh-CN" sz="4400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显示在交互图中的消息</a:t>
            </a:r>
          </a:p>
          <a:p>
            <a:pPr eaLnBrk="1" hangingPunct="1"/>
            <a:endParaRPr lang="zh-CN" altLang="en-US" sz="3200" dirty="0" smtClean="0"/>
          </a:p>
          <a:p>
            <a:pPr eaLnBrk="1" hangingPunct="1"/>
            <a:endParaRPr lang="zh-CN" altLang="en-US" sz="3200" dirty="0" smtClean="0"/>
          </a:p>
          <a:p>
            <a:pPr eaLnBrk="1" hangingPunct="1"/>
            <a:endParaRPr lang="zh-CN" altLang="en-US" sz="3200" dirty="0" smtClean="0"/>
          </a:p>
          <a:p>
            <a:pPr eaLnBrk="1" hangingPunct="1"/>
            <a:r>
              <a:rPr lang="zh-CN" altLang="en-US" sz="3200" dirty="0" smtClean="0"/>
              <a:t>其它独立功能的实施</a:t>
            </a:r>
          </a:p>
          <a:p>
            <a:pPr lvl="1" eaLnBrk="1" hangingPunct="1"/>
            <a:r>
              <a:rPr lang="zh-CN" altLang="en-US" sz="2800" dirty="0" smtClean="0"/>
              <a:t>自身的管理功能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构造、析构等</a:t>
            </a:r>
            <a:r>
              <a:rPr lang="en-US" altLang="zh-CN" sz="2800" dirty="0" smtClean="0"/>
              <a:t>)</a:t>
            </a:r>
          </a:p>
          <a:p>
            <a:pPr lvl="1" eaLnBrk="1" hangingPunct="1"/>
            <a:r>
              <a:rPr lang="zh-CN" altLang="en-US" sz="2800" dirty="0" smtClean="0"/>
              <a:t>类复制的需要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测试类是否相等、创建类副本等</a:t>
            </a:r>
            <a:r>
              <a:rPr lang="en-US" altLang="zh-CN" sz="2800" dirty="0" smtClean="0"/>
              <a:t>)</a:t>
            </a:r>
          </a:p>
          <a:p>
            <a:pPr lvl="1" eaLnBrk="1" hangingPunct="1"/>
            <a:r>
              <a:rPr lang="zh-CN" altLang="en-US" sz="2800" dirty="0" smtClean="0"/>
              <a:t>其它操作机制的需要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垃圾收集、测试等</a:t>
            </a:r>
            <a:r>
              <a:rPr lang="en-US" altLang="zh-CN" sz="2800" dirty="0" smtClean="0"/>
              <a:t>)</a:t>
            </a:r>
          </a:p>
        </p:txBody>
      </p:sp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A74993D-112A-44F8-8191-E7218308F64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604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88" y="2084391"/>
            <a:ext cx="5760817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069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示例：定义类的操作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75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66" y="2071678"/>
            <a:ext cx="914999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61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3.</a:t>
            </a:r>
            <a:r>
              <a:rPr lang="zh-CN" altLang="en-US" sz="4400" smtClean="0"/>
              <a:t>定义方法和状态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方法</a:t>
            </a:r>
            <a:r>
              <a:rPr lang="en-US" altLang="zh-CN" sz="2800" dirty="0" smtClean="0"/>
              <a:t>(Method)</a:t>
            </a:r>
            <a:r>
              <a:rPr lang="zh-CN" altLang="en-US" sz="2800" dirty="0" smtClean="0"/>
              <a:t>是指操作的具体实现算法</a:t>
            </a:r>
          </a:p>
          <a:p>
            <a:pPr lvl="1" eaLnBrk="1" hangingPunct="1"/>
            <a:r>
              <a:rPr kumimoji="0" lang="zh-CN" altLang="en-US" sz="2400" dirty="0" smtClean="0"/>
              <a:t>详细说明操作实现的细节</a:t>
            </a:r>
            <a:endParaRPr kumimoji="0" lang="en-US" altLang="zh-CN" sz="2400" dirty="0" smtClean="0"/>
          </a:p>
          <a:p>
            <a:pPr lvl="1" eaLnBrk="1" hangingPunct="1"/>
            <a:r>
              <a:rPr kumimoji="0" lang="zh-CN" altLang="en-US" sz="2400" dirty="0"/>
              <a:t>可</a:t>
            </a:r>
            <a:r>
              <a:rPr kumimoji="0" lang="zh-CN" altLang="en-US" sz="2400" dirty="0" smtClean="0"/>
              <a:t>采用</a:t>
            </a:r>
            <a:r>
              <a:rPr kumimoji="0" lang="en-US" altLang="zh-CN" sz="2400" dirty="0" smtClean="0"/>
              <a:t>UML</a:t>
            </a:r>
            <a:r>
              <a:rPr kumimoji="0" lang="zh-CN" altLang="en-US" sz="2400" dirty="0" smtClean="0"/>
              <a:t>活动图对方法进行建模</a:t>
            </a:r>
          </a:p>
          <a:p>
            <a:pPr eaLnBrk="1" hangingPunct="1"/>
            <a:r>
              <a:rPr kumimoji="0" lang="zh-CN" altLang="en-US" sz="2800" dirty="0" smtClean="0"/>
              <a:t>考虑的内容</a:t>
            </a:r>
          </a:p>
          <a:p>
            <a:pPr lvl="1" eaLnBrk="1" hangingPunct="1"/>
            <a:r>
              <a:rPr kumimoji="0" lang="zh-CN" altLang="en-US" sz="2400" dirty="0" smtClean="0"/>
              <a:t>特殊算法</a:t>
            </a:r>
          </a:p>
          <a:p>
            <a:pPr lvl="1" eaLnBrk="1" hangingPunct="1"/>
            <a:r>
              <a:rPr kumimoji="0" lang="zh-CN" altLang="en-US" sz="2400" dirty="0" smtClean="0"/>
              <a:t>要使用到其它对象和操作</a:t>
            </a:r>
          </a:p>
          <a:p>
            <a:pPr lvl="1" eaLnBrk="1" hangingPunct="1"/>
            <a:r>
              <a:rPr kumimoji="0" lang="zh-CN" altLang="en-US" sz="2400" dirty="0" smtClean="0"/>
              <a:t>属性和参数如何实现和使用</a:t>
            </a:r>
          </a:p>
          <a:p>
            <a:pPr lvl="1" eaLnBrk="1" hangingPunct="1"/>
            <a:r>
              <a:rPr kumimoji="0" lang="zh-CN" altLang="en-US" sz="2400" dirty="0" smtClean="0"/>
              <a:t>关系如何实现和使用</a:t>
            </a:r>
            <a:endParaRPr kumimoji="0" lang="en-US" altLang="zh-CN" sz="2400" dirty="0" smtClean="0"/>
          </a:p>
          <a:p>
            <a:pPr eaLnBrk="1" hangingPunct="1"/>
            <a:r>
              <a:rPr kumimoji="0" lang="zh-CN" altLang="en-US" sz="2800" dirty="0" smtClean="0"/>
              <a:t>方法的实现如果受对象的状态影响，采用状态机图建模</a:t>
            </a:r>
            <a:endParaRPr kumimoji="0" lang="en-US" altLang="zh-CN" sz="2800" dirty="0" smtClean="0"/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5888FF1-4632-45BB-BF69-E785A4BE064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状态机图</a:t>
            </a:r>
            <a:endParaRPr lang="en-US" altLang="zh-CN" sz="4400" smtClean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3200" dirty="0"/>
              <a:t>状态机（</a:t>
            </a:r>
            <a:r>
              <a:rPr lang="en-US" altLang="zh-CN" sz="3200" dirty="0"/>
              <a:t>state machine</a:t>
            </a:r>
            <a:r>
              <a:rPr lang="zh-CN" altLang="zh-CN" sz="3200" dirty="0"/>
              <a:t>）是一种行为</a:t>
            </a:r>
            <a:r>
              <a:rPr lang="zh-CN" altLang="zh-CN" sz="3200" dirty="0" smtClean="0"/>
              <a:t>，说明</a:t>
            </a:r>
            <a:r>
              <a:rPr lang="zh-CN" altLang="zh-CN" sz="3200" dirty="0"/>
              <a:t>对象在它的生命周期中响应事件所经历的</a:t>
            </a:r>
            <a:r>
              <a:rPr lang="zh-CN" altLang="zh-CN" sz="3200" dirty="0">
                <a:solidFill>
                  <a:srgbClr val="FF0000"/>
                </a:solidFill>
              </a:rPr>
              <a:t>状态变化过程</a:t>
            </a:r>
            <a:r>
              <a:rPr lang="zh-CN" altLang="zh-CN" sz="3200" dirty="0"/>
              <a:t>以及</a:t>
            </a:r>
            <a:r>
              <a:rPr lang="zh-CN" altLang="zh-CN" sz="3200" dirty="0" smtClean="0"/>
              <a:t>对</a:t>
            </a:r>
            <a:r>
              <a:rPr lang="zh-CN" altLang="en-US" dirty="0" smtClean="0"/>
              <a:t>那些</a:t>
            </a:r>
            <a:r>
              <a:rPr lang="zh-CN" altLang="zh-CN" sz="3200" dirty="0" smtClean="0"/>
              <a:t>事件</a:t>
            </a:r>
            <a:r>
              <a:rPr lang="zh-CN" altLang="zh-CN" sz="3200" dirty="0"/>
              <a:t>的</a:t>
            </a:r>
            <a:r>
              <a:rPr lang="zh-CN" altLang="zh-CN" sz="3200" dirty="0" smtClean="0">
                <a:solidFill>
                  <a:srgbClr val="FF0000"/>
                </a:solidFill>
              </a:rPr>
              <a:t>响应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zh-CN" sz="3200" dirty="0" smtClean="0"/>
              <a:t>状态机</a:t>
            </a:r>
            <a:r>
              <a:rPr lang="zh-CN" altLang="zh-CN" sz="3200" dirty="0"/>
              <a:t>图（</a:t>
            </a:r>
            <a:r>
              <a:rPr lang="en-US" altLang="zh-CN" sz="3200" dirty="0"/>
              <a:t>state machine diagram</a:t>
            </a:r>
            <a:r>
              <a:rPr lang="zh-CN" altLang="zh-CN" sz="3200" dirty="0"/>
              <a:t>）是描述状态机的一种图，是由状态和转移组成的有向图</a:t>
            </a:r>
            <a:endParaRPr lang="en-US" altLang="zh-CN" sz="3200" dirty="0" smtClean="0"/>
          </a:p>
          <a:p>
            <a:pPr lvl="1" eaLnBrk="1" hangingPunct="1"/>
            <a:r>
              <a:rPr lang="zh-CN" altLang="en-US" sz="2800" dirty="0" smtClean="0"/>
              <a:t>描述了一个对象的发展历史</a:t>
            </a:r>
            <a:endParaRPr lang="en-US" altLang="zh-CN" sz="2800" dirty="0" smtClean="0"/>
          </a:p>
        </p:txBody>
      </p:sp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F5B2DBC-85D0-486B-904E-340F5A25C96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6758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09" y="5000645"/>
            <a:ext cx="10943858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状态（</a:t>
            </a:r>
            <a:r>
              <a:rPr lang="en-US" altLang="zh-CN" dirty="0"/>
              <a:t>state</a:t>
            </a:r>
            <a:r>
              <a:rPr lang="zh-CN" altLang="zh-CN" dirty="0"/>
              <a:t>）描述了对象的生命周期中所处的某种条件或</a:t>
            </a:r>
            <a:r>
              <a:rPr lang="zh-CN" altLang="zh-CN" dirty="0" smtClean="0"/>
              <a:t>状况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在此</a:t>
            </a:r>
            <a:r>
              <a:rPr lang="zh-CN" altLang="zh-CN" dirty="0"/>
              <a:t>期间对象将满足某些条件、执行某些活动或等待某些事件的</a:t>
            </a:r>
            <a:r>
              <a:rPr lang="zh-CN" altLang="zh-CN" dirty="0" smtClean="0"/>
              <a:t>发生</a:t>
            </a:r>
            <a:endParaRPr lang="en-US" altLang="zh-CN" dirty="0" smtClean="0"/>
          </a:p>
          <a:p>
            <a:r>
              <a:rPr lang="zh-CN" altLang="zh-CN" dirty="0" smtClean="0"/>
              <a:t>复杂状态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内部结构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入口动作、出口动作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状态活动、内部转移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子状态机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78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710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79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868" y="2071678"/>
            <a:ext cx="737857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765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关联的方向性</a:t>
            </a:r>
            <a:endParaRPr lang="en-US" altLang="zh-CN" sz="4400" dirty="0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关联的方向性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导航性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是指对象间链接的方向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也可理解为消息发送的方向</a:t>
            </a:r>
            <a:r>
              <a:rPr lang="en-US" altLang="zh-CN" sz="3200" dirty="0" smtClean="0"/>
              <a:t>)</a:t>
            </a:r>
          </a:p>
          <a:p>
            <a:pPr lvl="1" eaLnBrk="1" hangingPunct="1"/>
            <a:r>
              <a:rPr lang="zh-CN" altLang="en-US" sz="2800" dirty="0" smtClean="0"/>
              <a:t>分析阶段，没有考虑方向性：则此时默认为双方向的关联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互相知道对方对象，可以互相发送消息</a:t>
            </a:r>
            <a:r>
              <a:rPr lang="en-US" altLang="zh-CN" sz="2800" dirty="0" smtClean="0"/>
              <a:t>)</a:t>
            </a:r>
          </a:p>
          <a:p>
            <a:pPr lvl="1" eaLnBrk="1" hangingPunct="1"/>
            <a:r>
              <a:rPr lang="zh-CN" altLang="en-US" sz="2800" dirty="0" smtClean="0"/>
              <a:t>设计阶段，在有可能的情况下</a:t>
            </a:r>
            <a:r>
              <a:rPr lang="zh-CN" altLang="en-US" sz="2800" dirty="0" smtClean="0">
                <a:solidFill>
                  <a:srgbClr val="00B0F0"/>
                </a:solidFill>
              </a:rPr>
              <a:t>将关联关系改为单方向</a:t>
            </a:r>
            <a:r>
              <a:rPr lang="zh-CN" altLang="en-US" sz="2800" dirty="0" smtClean="0"/>
              <a:t>的关联</a:t>
            </a:r>
          </a:p>
          <a:p>
            <a:pPr lvl="2" eaLnBrk="1" hangingPunct="1"/>
            <a:r>
              <a:rPr lang="zh-CN" altLang="en-US" sz="2400" dirty="0" smtClean="0"/>
              <a:t>好的设计目标是最小化类间耦合，在没有</a:t>
            </a:r>
            <a:r>
              <a:rPr lang="zh-CN" altLang="en-US" dirty="0" smtClean="0"/>
              <a:t>关联</a:t>
            </a:r>
            <a:r>
              <a:rPr lang="zh-CN" altLang="en-US" sz="2400" dirty="0" smtClean="0"/>
              <a:t>的方向上就没有类间的耦合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双方向关联难以实现，需要消耗成本、内存等</a:t>
            </a:r>
          </a:p>
        </p:txBody>
      </p:sp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10948AE-1BF3-459F-8BEE-8E2E071077C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两个特殊状态</a:t>
            </a:r>
            <a:endParaRPr lang="en-US" altLang="zh-CN" sz="4400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初始状态</a:t>
            </a:r>
          </a:p>
          <a:p>
            <a:pPr lvl="1" eaLnBrk="1" hangingPunct="1"/>
            <a:r>
              <a:rPr lang="zh-CN" altLang="en-US" smtClean="0"/>
              <a:t>当一个对象创建时所进入的状态</a:t>
            </a:r>
          </a:p>
          <a:p>
            <a:pPr lvl="1" eaLnBrk="1" hangingPunct="1"/>
            <a:r>
              <a:rPr lang="zh-CN" altLang="en-US" smtClean="0"/>
              <a:t>必须的</a:t>
            </a:r>
          </a:p>
          <a:p>
            <a:pPr lvl="1" eaLnBrk="1" hangingPunct="1"/>
            <a:r>
              <a:rPr lang="zh-CN" altLang="en-US" smtClean="0"/>
              <a:t>只能有一个初始状态</a:t>
            </a:r>
          </a:p>
          <a:p>
            <a:pPr eaLnBrk="1" hangingPunct="1"/>
            <a:r>
              <a:rPr lang="zh-CN" altLang="en-US" smtClean="0"/>
              <a:t>最终状态</a:t>
            </a:r>
          </a:p>
          <a:p>
            <a:pPr lvl="1" eaLnBrk="1" hangingPunct="1"/>
            <a:r>
              <a:rPr lang="zh-CN" altLang="en-US" smtClean="0"/>
              <a:t>显示一个对象生命的结束</a:t>
            </a:r>
          </a:p>
          <a:p>
            <a:pPr lvl="1" eaLnBrk="1" hangingPunct="1"/>
            <a:r>
              <a:rPr lang="zh-CN" altLang="en-US" smtClean="0"/>
              <a:t>可选的</a:t>
            </a:r>
          </a:p>
          <a:p>
            <a:pPr lvl="1" eaLnBrk="1" hangingPunct="1"/>
            <a:r>
              <a:rPr lang="zh-CN" altLang="en-US" smtClean="0"/>
              <a:t>可能有多个</a:t>
            </a:r>
          </a:p>
        </p:txBody>
      </p:sp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45B1A7E-95DF-4BAE-854A-5B66106EC11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75" y="4797425"/>
            <a:ext cx="5422194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907" y="2187576"/>
            <a:ext cx="525711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转移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转移（</a:t>
            </a:r>
            <a:r>
              <a:rPr lang="en-US" altLang="zh-CN" sz="2800" dirty="0" smtClean="0"/>
              <a:t>transition</a:t>
            </a:r>
            <a:r>
              <a:rPr lang="zh-CN" altLang="en-US" sz="2800" dirty="0" smtClean="0"/>
              <a:t>）是从一个源状态到一个目标状态之间的一个有向关系，包括三个要素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/>
              <a:t>事件</a:t>
            </a:r>
            <a:r>
              <a:rPr lang="en-US" altLang="zh-CN" sz="2400" dirty="0" smtClean="0"/>
              <a:t>(event)</a:t>
            </a:r>
            <a:r>
              <a:rPr lang="zh-CN" altLang="en-US" sz="2400" dirty="0" smtClean="0"/>
              <a:t>：事件发生时转移才有可能发生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守卫条件</a:t>
            </a:r>
            <a:r>
              <a:rPr lang="en-US" altLang="zh-CN" sz="2400" dirty="0" smtClean="0"/>
              <a:t>(guard condition)</a:t>
            </a:r>
            <a:r>
              <a:rPr lang="zh-CN" altLang="en-US" sz="2400" dirty="0" smtClean="0"/>
              <a:t>：当事件发生时，守卫条件为真，则发生转移；否则忽略该事件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动作</a:t>
            </a:r>
            <a:r>
              <a:rPr lang="en-US" altLang="zh-CN" sz="2400" dirty="0" smtClean="0"/>
              <a:t>(action)</a:t>
            </a:r>
            <a:r>
              <a:rPr lang="zh-CN" altLang="en-US" sz="2400" dirty="0" smtClean="0"/>
              <a:t>：当转移发生时所执行的动作，该动作应当是</a:t>
            </a:r>
            <a:r>
              <a:rPr lang="zh-CN" altLang="en-US" sz="2400" dirty="0" smtClean="0">
                <a:solidFill>
                  <a:srgbClr val="00B0F0"/>
                </a:solidFill>
              </a:rPr>
              <a:t>原子</a:t>
            </a:r>
            <a:r>
              <a:rPr lang="zh-CN" altLang="en-US" sz="2400" dirty="0" smtClean="0"/>
              <a:t>操作。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E87981E-D50D-4297-ADCE-267618B5669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06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4" y="4606890"/>
            <a:ext cx="12065825" cy="160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状态建模可以针对一个完整的系统（或子系统），也可以针对单个类对象或用例（或用例的某个交互片段</a:t>
            </a:r>
            <a:r>
              <a:rPr lang="zh-CN" altLang="zh-CN" sz="3200" dirty="0" smtClean="0"/>
              <a:t>）</a:t>
            </a:r>
            <a:endParaRPr lang="en-US" altLang="zh-CN" sz="3200" dirty="0" smtClean="0"/>
          </a:p>
          <a:p>
            <a:pPr lvl="1"/>
            <a:r>
              <a:rPr lang="zh-CN" altLang="zh-CN" sz="2800" dirty="0" smtClean="0"/>
              <a:t>目标</a:t>
            </a:r>
            <a:r>
              <a:rPr lang="zh-CN" altLang="zh-CN" sz="2800" dirty="0"/>
              <a:t>是关注</a:t>
            </a:r>
            <a:r>
              <a:rPr lang="zh-CN" altLang="zh-CN" sz="2800" dirty="0" smtClean="0"/>
              <a:t>在内部</a:t>
            </a:r>
            <a:r>
              <a:rPr lang="zh-CN" altLang="zh-CN" sz="2800" dirty="0"/>
              <a:t>哪些事件导致</a:t>
            </a:r>
            <a:r>
              <a:rPr lang="zh-CN" altLang="zh-CN" sz="2800" dirty="0" smtClean="0"/>
              <a:t>状态改变</a:t>
            </a:r>
            <a:endParaRPr lang="en-US" altLang="zh-CN" sz="2800" dirty="0" smtClean="0"/>
          </a:p>
          <a:p>
            <a:pPr lvl="1"/>
            <a:r>
              <a:rPr lang="zh-CN" altLang="zh-CN" sz="2800" dirty="0" smtClean="0"/>
              <a:t>在</a:t>
            </a:r>
            <a:r>
              <a:rPr lang="zh-CN" altLang="zh-CN" sz="2800" dirty="0"/>
              <a:t>类设计期间，针对那些受状态影响的对象进行状态</a:t>
            </a:r>
            <a:r>
              <a:rPr lang="zh-CN" altLang="zh-CN" sz="2800" dirty="0" smtClean="0"/>
              <a:t>建模</a:t>
            </a:r>
            <a:endParaRPr lang="en-US" altLang="zh-CN" sz="2800" dirty="0" smtClean="0"/>
          </a:p>
          <a:p>
            <a:pPr eaLnBrk="1" hangingPunct="1"/>
            <a:r>
              <a:rPr lang="zh-CN" altLang="en-US" sz="3200" dirty="0" smtClean="0"/>
              <a:t>需要</a:t>
            </a:r>
            <a:r>
              <a:rPr lang="zh-CN" altLang="en-US" dirty="0" smtClean="0"/>
              <a:t>关注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问题</a:t>
            </a:r>
            <a:endParaRPr lang="en-US" altLang="zh-CN" sz="3200" dirty="0"/>
          </a:p>
          <a:p>
            <a:pPr lvl="1" eaLnBrk="1" hangingPunct="1"/>
            <a:r>
              <a:rPr lang="zh-CN" altLang="en-US" sz="2800" dirty="0"/>
              <a:t>哪些对象有重要的状态</a:t>
            </a:r>
          </a:p>
          <a:p>
            <a:pPr lvl="1" eaLnBrk="1" hangingPunct="1"/>
            <a:r>
              <a:rPr lang="zh-CN" altLang="en-US" sz="2800" dirty="0"/>
              <a:t>如何确定一个对象可能的状态</a:t>
            </a:r>
          </a:p>
          <a:p>
            <a:pPr lvl="1" eaLnBrk="1" hangingPunct="1"/>
            <a:r>
              <a:rPr lang="zh-CN" altLang="en-US" sz="2800" dirty="0"/>
              <a:t>如何将状态机图映射到模型的其它部分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82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229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哪些对象需要进行状态建模</a:t>
            </a:r>
            <a:endParaRPr lang="en-US" altLang="zh-CN" sz="4400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需要进行状态建模的对象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其职责受状态变化影响的对象</a:t>
            </a:r>
          </a:p>
          <a:p>
            <a:pPr eaLnBrk="1" hangingPunct="1"/>
            <a:r>
              <a:rPr lang="zh-CN" altLang="en-US" dirty="0" smtClean="0"/>
              <a:t>以下对象不需要进行状态建模</a:t>
            </a:r>
          </a:p>
          <a:p>
            <a:pPr lvl="1" eaLnBrk="1" hangingPunct="1"/>
            <a:r>
              <a:rPr lang="zh-CN" altLang="en-US" dirty="0" smtClean="0"/>
              <a:t>非状态受控的对象</a:t>
            </a:r>
          </a:p>
          <a:p>
            <a:pPr lvl="1" eaLnBrk="1" hangingPunct="1"/>
            <a:r>
              <a:rPr lang="zh-CN" altLang="en-US" dirty="0" smtClean="0"/>
              <a:t>只有一个状态的对象</a:t>
            </a:r>
          </a:p>
        </p:txBody>
      </p:sp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93344D4-AD72-442F-A472-CB8DD552EA3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18670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确定可能的状态</a:t>
            </a:r>
            <a:endParaRPr lang="en-US" altLang="zh-CN" sz="4400" dirty="0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重要的、动态的属性</a:t>
            </a:r>
          </a:p>
          <a:p>
            <a:pPr lvl="1" eaLnBrk="1" hangingPunct="1"/>
            <a:r>
              <a:rPr kumimoji="0" lang="zh-CN" altLang="en-US" dirty="0" smtClean="0"/>
              <a:t>申请的大人人数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关联的存在和不存在</a:t>
            </a:r>
            <a:endParaRPr lang="en-US" altLang="zh-CN" dirty="0" smtClean="0"/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C2D0EFF-407D-4D3A-B72E-583B236C96B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9637" name="AutoShape 6"/>
          <p:cNvSpPr>
            <a:spLocks noChangeArrowheads="1"/>
          </p:cNvSpPr>
          <p:nvPr/>
        </p:nvSpPr>
        <p:spPr bwMode="auto">
          <a:xfrm>
            <a:off x="4624127" y="5221293"/>
            <a:ext cx="1343908" cy="431800"/>
          </a:xfrm>
          <a:prstGeom prst="rightArrow">
            <a:avLst>
              <a:gd name="adj1" fmla="val 50000"/>
              <a:gd name="adj2" fmla="val 58364"/>
            </a:avLst>
          </a:prstGeom>
          <a:solidFill>
            <a:srgbClr val="FF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963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03" y="4860932"/>
            <a:ext cx="561478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32" y="4357694"/>
            <a:ext cx="3248661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818" y="2500306"/>
            <a:ext cx="6624304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实例：申请对象的状态机图</a:t>
            </a:r>
            <a:endParaRPr lang="en-US" altLang="zh-CN" sz="4400" dirty="0" smtClean="0"/>
          </a:p>
        </p:txBody>
      </p:sp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4CFDBFD-59D1-4E64-B85E-96FBE115446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1" y="1571612"/>
            <a:ext cx="11082207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状态常常使用属性来表示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事件可以映射到操作</a:t>
            </a:r>
          </a:p>
          <a:p>
            <a:pPr lvl="1" eaLnBrk="1" hangingPunct="1"/>
            <a:r>
              <a:rPr lang="zh-CN" altLang="en-US" sz="2400" dirty="0" smtClean="0"/>
              <a:t>方法应当使用状态特定信息来更新</a:t>
            </a:r>
          </a:p>
        </p:txBody>
      </p:sp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37771" y="6500834"/>
            <a:ext cx="978358" cy="27432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dirty="0" smtClean="0">
                <a:solidFill>
                  <a:srgbClr val="4D4D4D"/>
                </a:solidFill>
                <a:latin typeface="Arial" charset="0"/>
              </a:rPr>
              <a:t>-</a:t>
            </a:r>
            <a:fld id="{86D54927-2E79-49AA-B096-12FBB17CB61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86</a:t>
            </a:fld>
            <a:r>
              <a:rPr lang="en-US" altLang="zh-CN" sz="1200" b="0" dirty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04" y="3357562"/>
            <a:ext cx="6719541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225" y="3430586"/>
            <a:ext cx="318305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Line 8"/>
          <p:cNvSpPr>
            <a:spLocks noChangeShapeType="1"/>
          </p:cNvSpPr>
          <p:nvPr/>
        </p:nvSpPr>
        <p:spPr bwMode="auto">
          <a:xfrm flipV="1">
            <a:off x="5539408" y="4294187"/>
            <a:ext cx="3070883" cy="792163"/>
          </a:xfrm>
          <a:prstGeom prst="line">
            <a:avLst/>
          </a:prstGeom>
          <a:noFill/>
          <a:ln w="50800">
            <a:solidFill>
              <a:srgbClr val="FF0000"/>
            </a:solidFill>
            <a:miter lim="800000"/>
            <a:headEnd/>
            <a:tailEnd type="arrow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0" name="Line 9"/>
          <p:cNvSpPr>
            <a:spLocks noChangeShapeType="1"/>
          </p:cNvSpPr>
          <p:nvPr/>
        </p:nvSpPr>
        <p:spPr bwMode="auto">
          <a:xfrm>
            <a:off x="3617726" y="4510086"/>
            <a:ext cx="4897329" cy="1944688"/>
          </a:xfrm>
          <a:prstGeom prst="line">
            <a:avLst/>
          </a:prstGeom>
          <a:noFill/>
          <a:ln w="50800">
            <a:solidFill>
              <a:srgbClr val="FF0000"/>
            </a:solidFill>
            <a:miter lim="800000"/>
            <a:headEnd/>
            <a:tailEnd type="arrow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1" name="Line 10"/>
          <p:cNvSpPr>
            <a:spLocks noChangeShapeType="1"/>
          </p:cNvSpPr>
          <p:nvPr/>
        </p:nvSpPr>
        <p:spPr bwMode="auto">
          <a:xfrm>
            <a:off x="1890751" y="3575049"/>
            <a:ext cx="6624304" cy="2159000"/>
          </a:xfrm>
          <a:prstGeom prst="line">
            <a:avLst/>
          </a:prstGeom>
          <a:noFill/>
          <a:ln w="50800">
            <a:solidFill>
              <a:srgbClr val="FF0000"/>
            </a:solidFill>
            <a:miter lim="800000"/>
            <a:headEnd/>
            <a:tailEnd type="arrow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状态机图映射到模型的其它部分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高级状态机：复合状态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复合状态是含有一组子状态的</a:t>
            </a:r>
            <a:r>
              <a:rPr lang="zh-CN" altLang="zh-CN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复合</a:t>
            </a:r>
            <a:r>
              <a:rPr lang="zh-CN" altLang="zh-CN" dirty="0"/>
              <a:t>状态可以是单个区间，也可以包含多个区间，每个区间包含一组状态和相关的转移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 smtClean="0"/>
              <a:t>-</a:t>
            </a:r>
            <a:fld id="{53C4D235-B6A1-4189-901C-910D98ABD89C}" type="slidenum">
              <a:rPr lang="en-US" altLang="zh-CN" b="0" smtClean="0"/>
              <a:pPr>
                <a:defRPr/>
              </a:pPr>
              <a:t>87</a:t>
            </a:fld>
            <a:r>
              <a:rPr lang="en-US" altLang="zh-CN" b="0" dirty="0" smtClean="0"/>
              <a:t>-</a:t>
            </a:r>
            <a:endParaRPr lang="en-US" altLang="zh-CN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64" y="3071810"/>
            <a:ext cx="5634847" cy="346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473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定义属性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指定名字、类型、可见性和可选的缺省值</a:t>
            </a:r>
          </a:p>
          <a:p>
            <a:pPr lvl="1" eaLnBrk="1" hangingPunct="1"/>
            <a:r>
              <a:rPr lang="en-US" altLang="zh-CN" dirty="0" smtClean="0"/>
              <a:t>visibility </a:t>
            </a:r>
            <a:r>
              <a:rPr lang="en-US" altLang="zh-CN" dirty="0" err="1" smtClean="0"/>
              <a:t>attributeName</a:t>
            </a:r>
            <a:r>
              <a:rPr lang="en-US" altLang="zh-CN" dirty="0" smtClean="0"/>
              <a:t> : Type = Default</a:t>
            </a:r>
          </a:p>
          <a:p>
            <a:pPr lvl="1" eaLnBrk="1" hangingPunct="1"/>
            <a:r>
              <a:rPr lang="zh-CN" altLang="en-US" dirty="0" smtClean="0"/>
              <a:t>类型应当是编程语言支持的数据类型</a:t>
            </a:r>
          </a:p>
          <a:p>
            <a:pPr eaLnBrk="1" hangingPunct="1"/>
            <a:r>
              <a:rPr lang="zh-CN" altLang="en-US" dirty="0" smtClean="0"/>
              <a:t>发现属性</a:t>
            </a:r>
            <a:r>
              <a:rPr lang="en-US" altLang="zh-CN" dirty="0" smtClean="0"/>
              <a:t>(attributes)</a:t>
            </a:r>
          </a:p>
          <a:p>
            <a:pPr lvl="1" eaLnBrk="1" hangingPunct="1"/>
            <a:r>
              <a:rPr lang="zh-CN" altLang="en-US" dirty="0" smtClean="0"/>
              <a:t>检查类自身需要维护的所有信息</a:t>
            </a:r>
          </a:p>
          <a:p>
            <a:pPr lvl="1" eaLnBrk="1" hangingPunct="1"/>
            <a:r>
              <a:rPr lang="zh-CN" altLang="en-US" dirty="0" smtClean="0"/>
              <a:t>检查方法和状态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 smtClean="0"/>
              <a:t>-</a:t>
            </a:r>
            <a:fld id="{53C4D235-B6A1-4189-901C-910D98ABD89C}" type="slidenum">
              <a:rPr lang="en-US" altLang="zh-CN" b="0" smtClean="0"/>
              <a:pPr>
                <a:defRPr/>
              </a:pPr>
              <a:t>88</a:t>
            </a:fld>
            <a:r>
              <a:rPr lang="en-US" altLang="zh-CN" b="0" dirty="0" smtClean="0"/>
              <a:t>-</a:t>
            </a:r>
            <a:endParaRPr lang="en-US" altLang="zh-CN" b="0" dirty="0"/>
          </a:p>
        </p:txBody>
      </p:sp>
    </p:spTree>
    <p:extLst>
      <p:ext uri="{BB962C8B-B14F-4D97-AF65-F5344CB8AC3E}">
        <p14:creationId xmlns="" xmlns:p14="http://schemas.microsoft.com/office/powerpoint/2010/main" val="27524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示例：定义属性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 smtClean="0"/>
              <a:t>-</a:t>
            </a:r>
            <a:fld id="{53C4D235-B6A1-4189-901C-910D98ABD89C}" type="slidenum">
              <a:rPr lang="en-US" altLang="zh-CN" b="0" smtClean="0"/>
              <a:pPr>
                <a:defRPr/>
              </a:pPr>
              <a:t>89</a:t>
            </a:fld>
            <a:r>
              <a:rPr lang="en-US" altLang="zh-CN" b="0" dirty="0" smtClean="0"/>
              <a:t>-</a:t>
            </a:r>
            <a:endParaRPr lang="en-US" altLang="zh-CN" b="0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303" y="1605116"/>
            <a:ext cx="4838167" cy="404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087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单方向关联的设计</a:t>
            </a:r>
            <a:endParaRPr lang="en-US" altLang="zh-CN" sz="4400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设计考虑：类</a:t>
            </a:r>
            <a:r>
              <a:rPr lang="en-US" altLang="zh-CN" sz="3200" smtClean="0"/>
              <a:t>A</a:t>
            </a:r>
            <a:r>
              <a:rPr lang="zh-CN" altLang="en-US" sz="3200" smtClean="0"/>
              <a:t>与类</a:t>
            </a:r>
            <a:r>
              <a:rPr lang="en-US" altLang="zh-CN" sz="3200" smtClean="0"/>
              <a:t>B</a:t>
            </a:r>
            <a:r>
              <a:rPr lang="zh-CN" altLang="en-US" sz="3200" smtClean="0"/>
              <a:t>关联时</a:t>
            </a:r>
          </a:p>
          <a:p>
            <a:pPr lvl="1" eaLnBrk="1" hangingPunct="1"/>
            <a:r>
              <a:rPr lang="zh-CN" altLang="en-US" sz="2800" smtClean="0"/>
              <a:t>类</a:t>
            </a:r>
            <a:r>
              <a:rPr lang="en-US" altLang="zh-CN" sz="2800" smtClean="0"/>
              <a:t>A</a:t>
            </a:r>
            <a:r>
              <a:rPr lang="zh-CN" altLang="en-US" sz="2800" smtClean="0"/>
              <a:t>的对象是否需要知道类</a:t>
            </a:r>
            <a:r>
              <a:rPr lang="en-US" altLang="zh-CN" sz="2800" smtClean="0"/>
              <a:t>B</a:t>
            </a:r>
            <a:r>
              <a:rPr lang="zh-CN" altLang="en-US" sz="2800" smtClean="0"/>
              <a:t>的对象</a:t>
            </a:r>
            <a:r>
              <a:rPr lang="en-US" altLang="zh-CN" sz="2800" smtClean="0"/>
              <a:t>(</a:t>
            </a:r>
            <a:r>
              <a:rPr lang="zh-CN" altLang="en-US" sz="2800" smtClean="0"/>
              <a:t>即</a:t>
            </a:r>
            <a:r>
              <a:rPr lang="zh-CN" altLang="en-US" sz="2800" smtClean="0">
                <a:solidFill>
                  <a:schemeClr val="tx2"/>
                </a:solidFill>
              </a:rPr>
              <a:t>类</a:t>
            </a:r>
            <a:r>
              <a:rPr lang="en-US" altLang="zh-CN" sz="2800" smtClean="0">
                <a:solidFill>
                  <a:schemeClr val="tx2"/>
                </a:solidFill>
              </a:rPr>
              <a:t>A</a:t>
            </a:r>
            <a:r>
              <a:rPr lang="zh-CN" altLang="en-US" sz="2800" smtClean="0">
                <a:solidFill>
                  <a:schemeClr val="tx2"/>
                </a:solidFill>
              </a:rPr>
              <a:t>的对象是否向类</a:t>
            </a:r>
            <a:r>
              <a:rPr lang="en-US" altLang="zh-CN" sz="2800" smtClean="0">
                <a:solidFill>
                  <a:schemeClr val="tx2"/>
                </a:solidFill>
              </a:rPr>
              <a:t>B</a:t>
            </a:r>
            <a:r>
              <a:rPr lang="zh-CN" altLang="en-US" sz="2800" smtClean="0">
                <a:solidFill>
                  <a:schemeClr val="tx2"/>
                </a:solidFill>
              </a:rPr>
              <a:t>的对象发送消息</a:t>
            </a:r>
            <a:r>
              <a:rPr lang="en-US" altLang="zh-CN" sz="2800" smtClean="0"/>
              <a:t>)</a:t>
            </a:r>
          </a:p>
          <a:p>
            <a:pPr lvl="1" eaLnBrk="1" hangingPunct="1"/>
            <a:r>
              <a:rPr lang="zh-CN" altLang="en-US" sz="2800" smtClean="0"/>
              <a:t>类</a:t>
            </a:r>
            <a:r>
              <a:rPr lang="en-US" altLang="zh-CN" sz="2800" smtClean="0"/>
              <a:t>B</a:t>
            </a:r>
            <a:r>
              <a:rPr lang="zh-CN" altLang="en-US" sz="2800" smtClean="0"/>
              <a:t>的对象是否需要知道类</a:t>
            </a:r>
            <a:r>
              <a:rPr lang="en-US" altLang="zh-CN" sz="2800" smtClean="0"/>
              <a:t>A</a:t>
            </a:r>
            <a:r>
              <a:rPr lang="zh-CN" altLang="en-US" sz="2800" smtClean="0"/>
              <a:t>的对象</a:t>
            </a:r>
            <a:r>
              <a:rPr lang="en-US" altLang="zh-CN" sz="2800" smtClean="0"/>
              <a:t>(</a:t>
            </a:r>
            <a:r>
              <a:rPr lang="zh-CN" altLang="en-US" sz="2800" smtClean="0"/>
              <a:t>即</a:t>
            </a:r>
            <a:r>
              <a:rPr lang="zh-CN" altLang="en-US" sz="2800" smtClean="0">
                <a:solidFill>
                  <a:schemeClr val="tx2"/>
                </a:solidFill>
              </a:rPr>
              <a:t>类</a:t>
            </a:r>
            <a:r>
              <a:rPr lang="en-US" altLang="zh-CN" sz="2800" smtClean="0">
                <a:solidFill>
                  <a:schemeClr val="tx2"/>
                </a:solidFill>
              </a:rPr>
              <a:t>B</a:t>
            </a:r>
            <a:r>
              <a:rPr lang="zh-CN" altLang="en-US" sz="2800" smtClean="0">
                <a:solidFill>
                  <a:schemeClr val="tx2"/>
                </a:solidFill>
              </a:rPr>
              <a:t>的对象是否向类</a:t>
            </a:r>
            <a:r>
              <a:rPr lang="en-US" altLang="zh-CN" sz="2800" smtClean="0">
                <a:solidFill>
                  <a:schemeClr val="tx2"/>
                </a:solidFill>
              </a:rPr>
              <a:t>A</a:t>
            </a:r>
            <a:r>
              <a:rPr lang="zh-CN" altLang="en-US" sz="2800" smtClean="0">
                <a:solidFill>
                  <a:schemeClr val="tx2"/>
                </a:solidFill>
              </a:rPr>
              <a:t>的对象发送消息</a:t>
            </a:r>
            <a:r>
              <a:rPr lang="en-US" altLang="zh-CN" sz="2800" smtClean="0"/>
              <a:t>)</a:t>
            </a:r>
          </a:p>
          <a:p>
            <a:pPr eaLnBrk="1" hangingPunct="1"/>
            <a:r>
              <a:rPr lang="zh-CN" altLang="en-US" sz="3200" smtClean="0"/>
              <a:t>设计规则：</a:t>
            </a:r>
          </a:p>
          <a:p>
            <a:pPr lvl="1" eaLnBrk="1" hangingPunct="1"/>
            <a:r>
              <a:rPr lang="zh-CN" altLang="en-US" sz="2800" smtClean="0"/>
              <a:t>通过分析通信图</a:t>
            </a:r>
            <a:r>
              <a:rPr lang="en-US" altLang="zh-CN" sz="2800" smtClean="0"/>
              <a:t>(</a:t>
            </a:r>
            <a:r>
              <a:rPr lang="zh-CN" altLang="en-US" sz="2800" smtClean="0"/>
              <a:t>或顺序图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，如果只向一个方向发送消息，则定义为单方向的关联</a:t>
            </a:r>
            <a:r>
              <a:rPr lang="en-US" altLang="zh-CN" sz="2800" smtClean="0"/>
              <a:t>(</a:t>
            </a:r>
            <a:r>
              <a:rPr lang="zh-CN" altLang="en-US" sz="2800" smtClean="0"/>
              <a:t>方向与消息的发送方向一致</a:t>
            </a:r>
            <a:r>
              <a:rPr lang="en-US" altLang="zh-CN" sz="2800" smtClean="0"/>
              <a:t>)</a:t>
            </a:r>
          </a:p>
          <a:p>
            <a:pPr lvl="1" eaLnBrk="1" hangingPunct="1"/>
            <a:r>
              <a:rPr lang="zh-CN" altLang="en-US" sz="2800" smtClean="0"/>
              <a:t>如果双向发送消息时，则需要进一步的考虑</a:t>
            </a:r>
            <a:endParaRPr lang="en-US" altLang="zh-CN" sz="2800" smtClean="0"/>
          </a:p>
        </p:txBody>
      </p:sp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2891207-CF00-48CF-9268-DB2EBB45340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构件设计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内容总结</a:t>
            </a:r>
            <a:endParaRPr lang="en-US" altLang="zh-CN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类关系设计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数据库设计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用</a:t>
            </a:r>
            <a:r>
              <a:rPr lang="zh-CN" altLang="en-US" dirty="0" smtClean="0"/>
              <a:t>例设计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子系统设计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类</a:t>
            </a:r>
            <a:r>
              <a:rPr lang="zh-CN" altLang="en-US" smtClean="0"/>
              <a:t>设计</a:t>
            </a:r>
            <a:endParaRPr lang="zh-CN" altLang="en-US" dirty="0" smtClean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7514D5-5042-466C-99F0-F32FBCEF46C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338" y="1928817"/>
            <a:ext cx="7771388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800" dirty="0"/>
              <a:t>谢 谢</a:t>
            </a:r>
            <a:r>
              <a:rPr lang="en-US" altLang="zh-CN" sz="8800" dirty="0"/>
              <a:t>!</a:t>
            </a:r>
            <a:endParaRPr lang="zh-CN" altLang="en-US" sz="88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64700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4244</TotalTime>
  <Words>3782</Words>
  <Application>Microsoft Office PowerPoint</Application>
  <PresentationFormat>自定义</PresentationFormat>
  <Paragraphs>589</Paragraphs>
  <Slides>91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3" baseType="lpstr">
      <vt:lpstr>模块</vt:lpstr>
      <vt:lpstr>位图图像</vt:lpstr>
      <vt:lpstr>面向对象系统分析与设计</vt:lpstr>
      <vt:lpstr>面向对象的设计 - 构件设计</vt:lpstr>
      <vt:lpstr>关于构件设计</vt:lpstr>
      <vt:lpstr>内容概要</vt:lpstr>
      <vt:lpstr>内容概要</vt:lpstr>
      <vt:lpstr>定义关系</vt:lpstr>
      <vt:lpstr>幻灯片 7</vt:lpstr>
      <vt:lpstr>关联的方向性</vt:lpstr>
      <vt:lpstr>单方向关联的设计</vt:lpstr>
      <vt:lpstr>双方向关联的设计</vt:lpstr>
      <vt:lpstr>实例：申请旅游团中的方向性</vt:lpstr>
      <vt:lpstr>关联类的设计</vt:lpstr>
      <vt:lpstr>多重性设计</vt:lpstr>
      <vt:lpstr>多重性&gt;1的设计方案</vt:lpstr>
      <vt:lpstr>幻灯片 15</vt:lpstr>
      <vt:lpstr>将关联关系退化为依赖关系</vt:lpstr>
      <vt:lpstr>幻灯片 17</vt:lpstr>
      <vt:lpstr>幻灯片 18</vt:lpstr>
      <vt:lpstr>泛化关系的设计</vt:lpstr>
      <vt:lpstr>内容概要</vt:lpstr>
      <vt:lpstr>存储：对象的持久化问题</vt:lpstr>
      <vt:lpstr>数据库设计</vt:lpstr>
      <vt:lpstr>关系数据库和面向对象</vt:lpstr>
      <vt:lpstr>用关系数据库来存储对象</vt:lpstr>
      <vt:lpstr>数据模型和对象模型</vt:lpstr>
      <vt:lpstr>将永久性类映射为表</vt:lpstr>
      <vt:lpstr>映射对象间的关联关系</vt:lpstr>
      <vt:lpstr>映射对象间的泛化关系</vt:lpstr>
      <vt:lpstr>示例：映射泛化关系</vt:lpstr>
      <vt:lpstr>将类行为映射到存储过程</vt:lpstr>
      <vt:lpstr>内容概要</vt:lpstr>
      <vt:lpstr>用例设计</vt:lpstr>
      <vt:lpstr>用例分析与用例设计 </vt:lpstr>
      <vt:lpstr>用例设计过程</vt:lpstr>
      <vt:lpstr>1.改进交互图：职责分配</vt:lpstr>
      <vt:lpstr>臃肿的控制器</vt:lpstr>
      <vt:lpstr>用例设计-改进用例实现步骤</vt:lpstr>
      <vt:lpstr>在交互图中表示子系统</vt:lpstr>
      <vt:lpstr>实例：引入子系统接口</vt:lpstr>
      <vt:lpstr>幻灯片 40</vt:lpstr>
      <vt:lpstr>幻灯片 41</vt:lpstr>
      <vt:lpstr>实例：引入子系统接口(VOPC)</vt:lpstr>
      <vt:lpstr>2.利用子系统封装交互</vt:lpstr>
      <vt:lpstr>何时将子流封装为子系统</vt:lpstr>
      <vt:lpstr>指南：利用子系统封装交互</vt:lpstr>
      <vt:lpstr>利用子系统封装交互的优点</vt:lpstr>
      <vt:lpstr>3.细化并完善用例实现</vt:lpstr>
      <vt:lpstr>4.评估完善用例实现</vt:lpstr>
      <vt:lpstr>内容概要</vt:lpstr>
      <vt:lpstr>子系统设计</vt:lpstr>
      <vt:lpstr>子系统建模约定</vt:lpstr>
      <vt:lpstr>子系统设计步骤</vt:lpstr>
      <vt:lpstr>子系统职责</vt:lpstr>
      <vt:lpstr>分配子系统职责步骤</vt:lpstr>
      <vt:lpstr>建模方法：子系统交互图</vt:lpstr>
      <vt:lpstr>幻灯片 56</vt:lpstr>
      <vt:lpstr>运用架构机制：持久性</vt:lpstr>
      <vt:lpstr>接口操作实现的交互图</vt:lpstr>
      <vt:lpstr>2.描述子系统内部元素</vt:lpstr>
      <vt:lpstr>3.定义子系统间的依赖关系</vt:lpstr>
      <vt:lpstr>幻灯片 61</vt:lpstr>
      <vt:lpstr>如何实现子系统</vt:lpstr>
      <vt:lpstr>内容概要</vt:lpstr>
      <vt:lpstr>类设计</vt:lpstr>
      <vt:lpstr>设计类</vt:lpstr>
      <vt:lpstr>设计类 vs 分析类</vt:lpstr>
      <vt:lpstr>类设计的主要内容</vt:lpstr>
      <vt:lpstr>1.创建初始设计类</vt:lpstr>
      <vt:lpstr>边界类的设计策略</vt:lpstr>
      <vt:lpstr>实体类的设计策略</vt:lpstr>
      <vt:lpstr>控制类的设计策略</vt:lpstr>
      <vt:lpstr>调整控制类</vt:lpstr>
      <vt:lpstr>2. 定义操作</vt:lpstr>
      <vt:lpstr>发现操作</vt:lpstr>
      <vt:lpstr>示例：定义类的操作</vt:lpstr>
      <vt:lpstr>3.定义方法和状态</vt:lpstr>
      <vt:lpstr>状态机图</vt:lpstr>
      <vt:lpstr>状态</vt:lpstr>
      <vt:lpstr>状态</vt:lpstr>
      <vt:lpstr>两个特殊状态</vt:lpstr>
      <vt:lpstr>转移</vt:lpstr>
      <vt:lpstr>状态建模</vt:lpstr>
      <vt:lpstr>哪些对象需要进行状态建模</vt:lpstr>
      <vt:lpstr>确定可能的状态</vt:lpstr>
      <vt:lpstr>实例：申请对象的状态机图</vt:lpstr>
      <vt:lpstr>幻灯片 86</vt:lpstr>
      <vt:lpstr>高级状态机：复合状态</vt:lpstr>
      <vt:lpstr>4. 定义属性</vt:lpstr>
      <vt:lpstr>示例：定义属性</vt:lpstr>
      <vt:lpstr>构件设计 - 内容总结</vt:lpstr>
      <vt:lpstr>谢 谢!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xs</cp:lastModifiedBy>
  <cp:revision>722</cp:revision>
  <cp:lastPrinted>1601-01-01T00:00:00Z</cp:lastPrinted>
  <dcterms:created xsi:type="dcterms:W3CDTF">2005-09-05T02:45:08Z</dcterms:created>
  <dcterms:modified xsi:type="dcterms:W3CDTF">2023-12-04T13:56:07Z</dcterms:modified>
  <cp:category>UML</cp:category>
</cp:coreProperties>
</file>