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</p:sldMasterIdLst>
  <p:notesMasterIdLst>
    <p:notesMasterId r:id="rId48"/>
  </p:notesMasterIdLst>
  <p:handoutMasterIdLst>
    <p:handoutMasterId r:id="rId49"/>
  </p:handoutMasterIdLst>
  <p:sldIdLst>
    <p:sldId id="400" r:id="rId2"/>
    <p:sldId id="401" r:id="rId3"/>
    <p:sldId id="403" r:id="rId4"/>
    <p:sldId id="404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405" r:id="rId35"/>
    <p:sldId id="406" r:id="rId36"/>
    <p:sldId id="407" r:id="rId37"/>
    <p:sldId id="408" r:id="rId38"/>
    <p:sldId id="409" r:id="rId39"/>
    <p:sldId id="412" r:id="rId40"/>
    <p:sldId id="419" r:id="rId41"/>
    <p:sldId id="420" r:id="rId42"/>
    <p:sldId id="421" r:id="rId43"/>
    <p:sldId id="422" r:id="rId44"/>
    <p:sldId id="424" r:id="rId45"/>
    <p:sldId id="425" r:id="rId46"/>
    <p:sldId id="402" r:id="rId47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1491" autoAdjust="0"/>
  </p:normalViewPr>
  <p:slideViewPr>
    <p:cSldViewPr>
      <p:cViewPr varScale="1">
        <p:scale>
          <a:sx n="80" d="100"/>
          <a:sy n="80" d="100"/>
        </p:scale>
        <p:origin x="-45" y="-13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3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67C1E32-D759-4FC8-94BC-0EFE260E5395}" type="slidenum">
              <a:rPr lang="zh-CN" altLang="en-US" sz="1200" b="0" smtClean="0">
                <a:latin typeface="Arial" charset="0"/>
              </a:rPr>
              <a:pPr eaLnBrk="1" hangingPunct="1"/>
              <a:t>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84C459F-CCA0-4F49-B731-D58DD142F5BF}" type="slidenum">
              <a:rPr lang="zh-CN" altLang="en-US" sz="1200" b="0">
                <a:latin typeface="Arial" charset="0"/>
              </a:rPr>
              <a:pPr algn="r" eaLnBrk="1" hangingPunct="1"/>
              <a:t>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87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1008B41-211A-45D0-9BA3-610776C52B22}" type="slidenum">
              <a:rPr lang="zh-CN" altLang="en-US" sz="1200" b="0" smtClean="0">
                <a:latin typeface="Arial" charset="0"/>
              </a:rPr>
              <a:pPr eaLnBrk="1" hangingPunct="1"/>
              <a:t>14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60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C7E1092-F297-4621-B3AE-4B14C5D671F4}" type="slidenum">
              <a:rPr lang="zh-CN" altLang="en-US" sz="1200" b="0">
                <a:latin typeface="Arial" charset="0"/>
              </a:rPr>
              <a:pPr algn="r" eaLnBrk="1" hangingPunct="1"/>
              <a:t>14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9058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49B752-8391-4FED-9852-717DAF7B68A5}" type="slidenum">
              <a:rPr lang="zh-CN" altLang="en-US" sz="1200" b="0" smtClean="0">
                <a:latin typeface="Arial" charset="0"/>
              </a:rPr>
              <a:pPr eaLnBrk="1" hangingPunct="1"/>
              <a:t>17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70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2CEDBFA-1AC4-4A80-A465-8DFD31F84DA2}" type="slidenum">
              <a:rPr lang="zh-CN" altLang="en-US" sz="1200" b="0">
                <a:latin typeface="Arial" charset="0"/>
              </a:rPr>
              <a:pPr algn="r" eaLnBrk="1" hangingPunct="1"/>
              <a:t>17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手、门</a:t>
            </a:r>
          </a:p>
        </p:txBody>
      </p:sp>
    </p:spTree>
    <p:extLst>
      <p:ext uri="{BB962C8B-B14F-4D97-AF65-F5344CB8AC3E}">
        <p14:creationId xmlns:p14="http://schemas.microsoft.com/office/powerpoint/2010/main" xmlns="" val="30412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34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6536D67-8B4F-4E4A-A049-65C9B00523DC}" type="slidenum">
              <a:rPr lang="zh-CN" altLang="en-US" sz="1300" b="0" smtClean="0">
                <a:latin typeface="Arial" charset="0"/>
              </a:rPr>
              <a:pPr eaLnBrk="1" hangingPunct="1"/>
              <a:t>37</a:t>
            </a:fld>
            <a:endParaRPr lang="en-US" altLang="zh-CN" sz="1300" b="0" smtClean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2168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DB757F2-C591-4B45-8795-7EA6CB8F82AA}" type="slidenum">
              <a:rPr lang="zh-CN" altLang="en-US" sz="1200" b="0" smtClean="0">
                <a:latin typeface="Arial" charset="0"/>
              </a:rPr>
              <a:pPr eaLnBrk="1" hangingPunct="1"/>
              <a:t>39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xmlns="" val="19824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6ACB9-5BFE-4EF3-B91C-463DEBBCCA8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1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13A5948-C572-4A45-8388-DE4E873D8B5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8863585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3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30480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7" y="6377462"/>
            <a:ext cx="5115205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EA087514-DBC3-4F18-B126-1E056A3FAD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533" y="981076"/>
            <a:ext cx="10560051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xmlns="" val="41909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5448"/>
            <a:ext cx="109728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1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5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6E6B468-02A4-41FE-B3CE-B77921BD89DB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13B5030-E818-4E33-B39F-291F5E9F4D7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90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90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3606F398-8D4B-4DEB-B16A-FAF288C1844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032872BE-FA2C-46C2-A169-1F30EC6FAD6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CFE3A8-A593-4639-BBAE-F87840FCABEA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5B838669-9B40-452C-9C7C-05CE661747F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7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2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5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5" y="1170432"/>
            <a:ext cx="978485" cy="20116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DF5EE5D7-DA54-4996-B04D-BEB0C65CB3E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1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1" y="3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775194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797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-</a:t>
            </a:r>
            <a:fld id="{84D0465F-A6A2-4704-8971-06036326BA0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面向对象系统分析与设计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952464" y="4572008"/>
            <a:ext cx="107696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深圳大学计算机与软件学院　刘嘉祥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97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LSP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LSP(The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Principle, </a:t>
            </a:r>
            <a:r>
              <a:rPr lang="en-US" altLang="zh-CN" dirty="0" err="1"/>
              <a:t>Liskov</a:t>
            </a:r>
            <a:r>
              <a:rPr lang="zh-CN" altLang="en-US" dirty="0"/>
              <a:t>替换原则</a:t>
            </a:r>
            <a:r>
              <a:rPr lang="en-US" altLang="zh-CN" dirty="0"/>
              <a:t>)</a:t>
            </a:r>
          </a:p>
          <a:p>
            <a:pPr lvl="1" eaLnBrk="1" hangingPunct="1">
              <a:defRPr/>
            </a:pPr>
            <a:r>
              <a:rPr lang="zh-CN" altLang="en-US" dirty="0"/>
              <a:t>“若对于类型</a:t>
            </a:r>
            <a:r>
              <a:rPr lang="en-US" altLang="zh-CN" dirty="0"/>
              <a:t>S</a:t>
            </a:r>
            <a:r>
              <a:rPr lang="zh-CN" altLang="en-US" dirty="0"/>
              <a:t>的任一对象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zh-CN" altLang="en-US" dirty="0"/>
              <a:t>，均有类型</a:t>
            </a:r>
            <a:r>
              <a:rPr lang="en-US" altLang="zh-CN" dirty="0"/>
              <a:t>T</a:t>
            </a:r>
            <a:r>
              <a:rPr lang="zh-CN" altLang="en-US" dirty="0"/>
              <a:t>的对象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zh-CN" altLang="en-US" dirty="0"/>
              <a:t>存在，使得在</a:t>
            </a:r>
            <a:r>
              <a:rPr lang="en-US" altLang="zh-CN" dirty="0"/>
              <a:t>T</a:t>
            </a:r>
            <a:r>
              <a:rPr lang="zh-CN" altLang="en-US" dirty="0"/>
              <a:t>定义的所有程序</a:t>
            </a:r>
            <a:r>
              <a:rPr lang="en-US" altLang="zh-CN" dirty="0"/>
              <a:t>P</a:t>
            </a:r>
            <a:r>
              <a:rPr lang="zh-CN" altLang="en-US" dirty="0"/>
              <a:t>中，用</a:t>
            </a:r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r>
              <a:rPr lang="zh-CN" altLang="en-US" dirty="0"/>
              <a:t>替换</a:t>
            </a:r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r>
              <a:rPr lang="zh-CN" altLang="en-US" dirty="0"/>
              <a:t>之后，程序的行为不变，则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的子类型”</a:t>
            </a:r>
          </a:p>
          <a:p>
            <a:pPr lvl="1" eaLnBrk="1" hangingPunct="1">
              <a:defRPr/>
            </a:pPr>
            <a:r>
              <a:rPr lang="zh-CN" altLang="en-US" dirty="0"/>
              <a:t>如果在任何情况下，子类（或子类型）或实现类与基类都是可以互换的，那么继承的使用就是合适的。为了达到这一目标，</a:t>
            </a:r>
            <a:r>
              <a:rPr lang="zh-CN" alt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子类不能添加任何父类没有的附加约束</a:t>
            </a:r>
          </a:p>
          <a:p>
            <a:pPr lvl="1" eaLnBrk="1" hangingPunct="1">
              <a:defRPr/>
            </a:pPr>
            <a:r>
              <a:rPr lang="zh-CN" altLang="en-US" dirty="0"/>
              <a:t>“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子类对象必须可以替换基类对象</a:t>
            </a:r>
            <a:r>
              <a:rPr lang="zh-CN" altLang="en-US" dirty="0"/>
              <a:t>”</a:t>
            </a:r>
          </a:p>
        </p:txBody>
      </p:sp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B63DF05-044B-4F8D-AA6E-19210773233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违背</a:t>
            </a:r>
            <a:r>
              <a:rPr lang="en-US" altLang="zh-CN"/>
              <a:t>LSP</a:t>
            </a:r>
            <a:r>
              <a:rPr lang="zh-CN" altLang="en-US"/>
              <a:t>原则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788287F-5532-4C41-9303-83473FA9D47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829338" y="1969895"/>
            <a:ext cx="698480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Square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类针对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length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width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添加了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所没有的附加的约束（即要求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length=width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），这样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Square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类（子类）不能完全替换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（父类）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违背了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LSP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原则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带来潜在的设计问题（使用</a:t>
            </a:r>
            <a:r>
              <a:rPr kumimoji="0" lang="en-US" altLang="zh-CN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resize</a:t>
            </a:r>
            <a:r>
              <a:rPr kumimoji="0" lang="zh-CN" altLang="en-US" sz="2800" b="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方法时，子类出错！）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1093" y="1902012"/>
            <a:ext cx="22954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怎么办？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6405A04-DCFF-4F52-8615-CE0B732063A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355" y="1820883"/>
            <a:ext cx="17462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880" y="1965346"/>
            <a:ext cx="42783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452530" y="5421330"/>
            <a:ext cx="7993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0" dirty="0">
                <a:solidFill>
                  <a:srgbClr val="FF0000"/>
                </a:solidFill>
                <a:ea typeface="微软雅黑" panose="020B0503020204020204" pitchFamily="34" charset="-122"/>
              </a:rPr>
              <a:t>在可能的情况下，由抽象类（接口）继承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D0A9935-0D6D-4A90-9F3C-071AD7E605F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481" y="1620404"/>
            <a:ext cx="5588781" cy="5594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由</a:t>
            </a:r>
            <a:r>
              <a:rPr lang="en-US" altLang="zh-CN" dirty="0"/>
              <a:t>LSP</a:t>
            </a:r>
            <a:r>
              <a:rPr lang="zh-CN" altLang="en-US" dirty="0"/>
              <a:t>引发的思考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如何评价设计质量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LSP</a:t>
            </a:r>
            <a:r>
              <a:rPr lang="zh-CN" altLang="en-US" dirty="0"/>
              <a:t>的判定规则可以看出，判断继承层次是否合适并不是从参与继承的类本身来判定的，而是从</a:t>
            </a:r>
            <a:r>
              <a:rPr lang="zh-CN" altLang="en-US" dirty="0">
                <a:solidFill>
                  <a:srgbClr val="FF0000"/>
                </a:solidFill>
              </a:rPr>
              <a:t>使用该继承层次的程序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入手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评价一个设计方案的质量，不能完全孤立地看这个方案本身，应该</a:t>
            </a:r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zh-CN" altLang="en-US" dirty="0">
                <a:solidFill>
                  <a:srgbClr val="FF0000"/>
                </a:solidFill>
              </a:rPr>
              <a:t>者提出的合理假设</a:t>
            </a:r>
            <a:r>
              <a:rPr lang="zh-CN" altLang="en-US" dirty="0"/>
              <a:t>来审视</a:t>
            </a:r>
          </a:p>
        </p:txBody>
      </p:sp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2F7221C-F2C9-4782-B028-11FA734413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OCP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OCP</a:t>
            </a:r>
            <a:r>
              <a:rPr lang="zh-CN" altLang="en-US" dirty="0"/>
              <a:t>（</a:t>
            </a:r>
            <a:r>
              <a:rPr lang="en-US" altLang="zh-CN" dirty="0"/>
              <a:t>The Open-Close Principle, </a:t>
            </a:r>
            <a:r>
              <a:rPr lang="zh-CN" altLang="en-US" dirty="0"/>
              <a:t>开放</a:t>
            </a:r>
            <a:r>
              <a:rPr lang="en-US" altLang="zh-CN" dirty="0"/>
              <a:t>-</a:t>
            </a:r>
            <a:r>
              <a:rPr lang="zh-CN" altLang="en-US" dirty="0"/>
              <a:t>封闭原则）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软件实体（类、模块、函数等）应该是可扩展的，但是不可修改的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特征：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对于扩展是开放的</a:t>
            </a:r>
            <a:r>
              <a:rPr lang="zh-CN" altLang="en-US" dirty="0"/>
              <a:t>（</a:t>
            </a:r>
            <a:r>
              <a:rPr lang="en-US" altLang="zh-CN" dirty="0"/>
              <a:t>Open for extension</a:t>
            </a:r>
            <a:r>
              <a:rPr lang="zh-CN" altLang="en-US" dirty="0"/>
              <a:t>）：模块的行为可以扩展，当应用的需求改变时，可以对模块进行扩展，以满足新的需求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对于更改是封闭的</a:t>
            </a:r>
            <a:r>
              <a:rPr lang="zh-CN" altLang="en-US" dirty="0"/>
              <a:t>（</a:t>
            </a:r>
            <a:r>
              <a:rPr lang="en-US" altLang="zh-CN" dirty="0"/>
              <a:t>Closed for modification</a:t>
            </a:r>
            <a:r>
              <a:rPr lang="zh-CN" altLang="en-US" dirty="0"/>
              <a:t>）：对模块行为扩展时，不必改动模块的</a:t>
            </a:r>
            <a:r>
              <a:rPr lang="zh-CN" altLang="en-US" dirty="0" smtClean="0"/>
              <a:t>源代码</a:t>
            </a:r>
            <a:endParaRPr lang="zh-CN" altLang="en-US" dirty="0"/>
          </a:p>
        </p:txBody>
      </p:sp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8046CEA-A12E-4BA7-8981-7F34464A0CA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OCP</a:t>
            </a:r>
            <a:r>
              <a:rPr lang="zh-CN" altLang="en-US"/>
              <a:t>的关键在于抽象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OCP</a:t>
            </a:r>
            <a:r>
              <a:rPr lang="zh-CN" altLang="en-US"/>
              <a:t>的关键在于抽象</a:t>
            </a:r>
          </a:p>
          <a:p>
            <a:pPr lvl="1" eaLnBrk="1" hangingPunct="1"/>
            <a:r>
              <a:rPr lang="zh-CN" altLang="en-US"/>
              <a:t>抽象技术：</a:t>
            </a:r>
            <a:r>
              <a:rPr lang="en-US" altLang="zh-CN"/>
              <a:t>abstract class, Interface</a:t>
            </a:r>
          </a:p>
          <a:p>
            <a:pPr lvl="1" eaLnBrk="1" hangingPunct="1"/>
            <a:r>
              <a:rPr lang="zh-CN" altLang="en-US"/>
              <a:t>抽象预见了可能的所有扩展（闭）</a:t>
            </a:r>
          </a:p>
          <a:p>
            <a:pPr lvl="1" eaLnBrk="1" hangingPunct="1"/>
            <a:r>
              <a:rPr lang="zh-CN" altLang="en-US"/>
              <a:t>由抽象可以随时导出新的类（开）</a:t>
            </a:r>
          </a:p>
        </p:txBody>
      </p:sp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52EE43B-F81B-4A41-845B-2417B25EDBD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9738" y="4200568"/>
            <a:ext cx="376224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2596" y="4200568"/>
            <a:ext cx="3271024" cy="8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示例：</a:t>
            </a:r>
            <a:r>
              <a:rPr lang="zh-CN" altLang="en-US" dirty="0"/>
              <a:t>手与门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如何在程序中模拟用手去开门和关门？</a:t>
            </a:r>
          </a:p>
          <a:p>
            <a:pPr eaLnBrk="1" hangingPunct="1"/>
            <a:r>
              <a:rPr lang="zh-CN" altLang="en-US" dirty="0"/>
              <a:t>行为：</a:t>
            </a:r>
          </a:p>
          <a:p>
            <a:pPr lvl="1" eaLnBrk="1" hangingPunct="1"/>
            <a:r>
              <a:rPr lang="zh-CN" altLang="en-US" dirty="0"/>
              <a:t>开门（</a:t>
            </a:r>
            <a:r>
              <a:rPr lang="en-US" altLang="zh-CN" dirty="0"/>
              <a:t>open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关门（</a:t>
            </a:r>
            <a:r>
              <a:rPr lang="en-US" altLang="zh-CN" dirty="0"/>
              <a:t>close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判断门的状态（</a:t>
            </a:r>
            <a:r>
              <a:rPr lang="en-US" altLang="zh-CN" dirty="0" err="1"/>
              <a:t>testOpen</a:t>
            </a:r>
            <a:r>
              <a:rPr lang="zh-CN" altLang="en-US" dirty="0"/>
              <a:t>）</a:t>
            </a:r>
          </a:p>
        </p:txBody>
      </p:sp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368084C-B74A-471D-A327-536D38B59CA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设计实现</a:t>
            </a:r>
          </a:p>
        </p:txBody>
      </p:sp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5605A4F-88EF-4F4F-A782-F18AAD7895D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95274" y="2929496"/>
            <a:ext cx="49488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Door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=false;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open(){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close(){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726167" y="3852826"/>
            <a:ext cx="494186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Hand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Door </a:t>
            </a:r>
            <a:r>
              <a:rPr kumimoji="0" lang="en-US" altLang="zh-CN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</a:t>
            </a:r>
            <a:r>
              <a:rPr kumimoji="0" lang="en-US" altLang="zh-CN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void do()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if (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door.testOpen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door.close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door.open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5524497" y="1500176"/>
            <a:ext cx="66901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SmartTest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Hand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myHand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myHand.door</a:t>
            </a: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= new Door();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myHand.do();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074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401" y="1633930"/>
            <a:ext cx="418691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  <p:bldP spid="1638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新的需求</a:t>
            </a:r>
            <a:r>
              <a:rPr lang="en-US" altLang="zh-CN"/>
              <a:t>……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E3C103A-C772-4BC9-90B0-622E93DACE3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782889" y="2492896"/>
            <a:ext cx="7056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需要手去开关冰箱</a:t>
            </a:r>
            <a:r>
              <a:rPr lang="zh-CN" altLang="en-US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抽屉</a:t>
            </a:r>
            <a:r>
              <a:rPr lang="zh-CN" altLang="zh-CN" sz="3600" b="0" i="1" dirty="0">
                <a:solidFill>
                  <a:schemeClr val="tx2"/>
                </a:solidFill>
                <a:latin typeface="Times New Roman"/>
                <a:ea typeface="微软雅黑" panose="020B0503020204020204" pitchFamily="34" charset="-122"/>
              </a:rPr>
              <a:t>……</a:t>
            </a:r>
            <a:r>
              <a:rPr lang="zh-CN" altLang="zh-CN" sz="3600" b="0" i="1" dirty="0">
                <a:solidFill>
                  <a:schemeClr val="tx2"/>
                </a:solidFill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503614" y="3624786"/>
            <a:ext cx="45127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>
                <a:solidFill>
                  <a:srgbClr val="FF0000"/>
                </a:solidFill>
                <a:ea typeface="微软雅黑" panose="020B0503020204020204" pitchFamily="34" charset="-122"/>
              </a:rPr>
              <a:t>我们只好去修改程序</a:t>
            </a:r>
            <a:r>
              <a:rPr lang="en-US" altLang="zh-CN" sz="3600" b="0" i="1">
                <a:solidFill>
                  <a:srgbClr val="FF0000"/>
                </a:solidFill>
                <a:ea typeface="微软雅黑" panose="020B0503020204020204" pitchFamily="34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面向对象的设计</a:t>
            </a:r>
            <a:r>
              <a:rPr lang="zh-CN" altLang="en-US" dirty="0" smtClean="0"/>
              <a:t>原则和模式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9</a:t>
            </a:r>
            <a:r>
              <a:rPr lang="en-US" altLang="zh-CN" dirty="0" smtClean="0"/>
              <a:t> </a:t>
            </a:r>
            <a:r>
              <a:rPr lang="zh-CN" altLang="en-US" dirty="0" smtClean="0"/>
              <a:t>部分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81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解决新的需求：修改设计</a:t>
            </a:r>
          </a:p>
        </p:txBody>
      </p:sp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8A73AF6-5F3B-4C65-90C2-2988F397812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240017" y="1422523"/>
            <a:ext cx="57853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class Hand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altLang="zh-CN" sz="1800" b="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do(</a:t>
            </a:r>
            <a:r>
              <a:rPr kumimoji="0" lang="en-US" altLang="zh-CN" sz="1800" b="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item)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switch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(item){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case 1: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door.testOpen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door.close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else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door.open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case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</a:p>
          <a:p>
            <a:pPr>
              <a:defRPr/>
            </a:pP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refrigerator.testOpen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refrigerator.close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else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refrigerator.open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break; 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66646" y="3621006"/>
            <a:ext cx="65401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public class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SmartTest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public static void main(String[]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args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Hand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myHand.door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Door();</a:t>
            </a:r>
            <a:b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</a:b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myHand.refrigerator</a:t>
            </a: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= new Refrigerator();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    </a:t>
            </a:r>
            <a:r>
              <a:rPr kumimoji="0" lang="en-US" altLang="zh-CN" sz="1800" b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myHand.do(1);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523837" y="5993493"/>
            <a:ext cx="71675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zh-CN" sz="3200" b="0" i="1" dirty="0" smtClean="0">
                <a:solidFill>
                  <a:srgbClr val="660066"/>
                </a:solidFill>
                <a:ea typeface="微软雅黑" panose="020B0503020204020204" pitchFamily="34" charset="-122"/>
              </a:rPr>
              <a:t>手被</a:t>
            </a:r>
            <a:r>
              <a:rPr lang="zh-CN" altLang="zh-CN" sz="3200" b="0" i="1" dirty="0">
                <a:solidFill>
                  <a:srgbClr val="660066"/>
                </a:solidFill>
                <a:ea typeface="微软雅黑" panose="020B0503020204020204" pitchFamily="34" charset="-122"/>
              </a:rPr>
              <a:t>改了！</a:t>
            </a:r>
            <a:endParaRPr lang="zh-CN" altLang="en-US" sz="3200" b="0" i="1" dirty="0">
              <a:solidFill>
                <a:srgbClr val="660066"/>
              </a:solidFill>
              <a:ea typeface="微软雅黑" panose="020B0503020204020204" pitchFamily="34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zh-CN" altLang="en-US" sz="3200" b="0" i="1" dirty="0">
                <a:solidFill>
                  <a:srgbClr val="660066"/>
                </a:solidFill>
                <a:ea typeface="微软雅黑" panose="020B0503020204020204" pitchFamily="34" charset="-122"/>
              </a:rPr>
              <a:t>主（使用手）程序也被改了！</a:t>
            </a:r>
          </a:p>
        </p:txBody>
      </p:sp>
      <p:pic>
        <p:nvPicPr>
          <p:cNvPr id="4098" name="图片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151" y="1524826"/>
            <a:ext cx="4596719" cy="21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  <p:bldP spid="1658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符合</a:t>
            </a:r>
            <a:r>
              <a:rPr lang="en-US" altLang="zh-CN"/>
              <a:t>OCP</a:t>
            </a:r>
            <a:r>
              <a:rPr lang="zh-CN" altLang="en-US"/>
              <a:t>的设计方案</a:t>
            </a:r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0D45AC6-24D2-429B-9854-70F1CB8778D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38415" y="4500570"/>
            <a:ext cx="600423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Action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open();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public void close();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559090"/>
            <a:ext cx="529042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新的实现</a:t>
            </a:r>
          </a:p>
        </p:txBody>
      </p:sp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A82CF3C-6BFB-4BA5-91D4-9E24372097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738151" y="1500736"/>
            <a:ext cx="478634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Door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15351" y="4549700"/>
            <a:ext cx="40947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Hand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Action item;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do()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if (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item.close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item.open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6024563" y="1441440"/>
            <a:ext cx="600079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6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Refrigerator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5881686" y="4899266"/>
            <a:ext cx="550072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SmartTest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Hand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myHand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new Hand();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 err="1">
                <a:latin typeface="Consolas" pitchFamily="49" charset="0"/>
                <a:cs typeface="Consolas" pitchFamily="49" charset="0"/>
              </a:rPr>
              <a:t>myHand.item</a:t>
            </a: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= new Door();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6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myHand.do();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新的需求</a:t>
            </a:r>
            <a:r>
              <a:rPr lang="en-US" altLang="zh-CN"/>
              <a:t>……</a:t>
            </a:r>
          </a:p>
        </p:txBody>
      </p:sp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BBAD653-B699-4DA1-A5A6-2CDF76FFC2C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95275" y="1500175"/>
            <a:ext cx="5616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需要手去开关</a:t>
            </a:r>
            <a:r>
              <a:rPr lang="zh-CN" altLang="en-US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抽屉</a:t>
            </a: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微软雅黑" panose="020B0503020204020204" pitchFamily="34" charset="-122"/>
              </a:rPr>
              <a:t>……</a:t>
            </a:r>
            <a:r>
              <a:rPr lang="zh-CN" altLang="zh-CN" sz="36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926064" y="5246237"/>
            <a:ext cx="5875693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为抽屉实现</a:t>
            </a:r>
            <a:r>
              <a:rPr lang="en-US" altLang="zh-CN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Action</a:t>
            </a: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接口</a:t>
            </a:r>
          </a:p>
          <a:p>
            <a:pPr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zh-CN" altLang="en-US" sz="2800" b="0" i="1" dirty="0">
                <a:solidFill>
                  <a:srgbClr val="FF0000"/>
                </a:solidFill>
                <a:ea typeface="微软雅黑" panose="020B0503020204020204" pitchFamily="34" charset="-122"/>
              </a:rPr>
              <a:t>不需要修改任何原有的设计和代码</a:t>
            </a:r>
          </a:p>
        </p:txBody>
      </p:sp>
      <p:pic>
        <p:nvPicPr>
          <p:cNvPr id="6146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113" y="2227736"/>
            <a:ext cx="5904656" cy="26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6810380" y="2084382"/>
            <a:ext cx="52864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altLang="zh-CN" sz="1800" b="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Drawer </a:t>
            </a:r>
            <a:r>
              <a:rPr kumimoji="0" lang="en-US" altLang="zh-CN" sz="18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implements Action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testOpen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void open()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public void close() {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sz="1800" b="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800" b="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5" grpId="0"/>
      <p:bldP spid="1689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SRP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zh-CN" dirty="0"/>
              <a:t>SRP</a:t>
            </a:r>
            <a:r>
              <a:rPr lang="zh-CN" altLang="en-US" dirty="0"/>
              <a:t>（</a:t>
            </a:r>
            <a:r>
              <a:rPr lang="en-US" altLang="zh-CN" dirty="0"/>
              <a:t>The Single Responsibility Principle, </a:t>
            </a:r>
            <a:r>
              <a:rPr lang="zh-CN" altLang="en-US" dirty="0"/>
              <a:t>单一职责原则）</a:t>
            </a:r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就一个类而言，应该仅有一个引起它变化的</a:t>
            </a:r>
            <a:r>
              <a:rPr lang="zh-CN" altLang="en-US" dirty="0" smtClean="0"/>
              <a:t>原因（职责）</a:t>
            </a:r>
            <a:endParaRPr lang="zh-CN" altLang="en-US" dirty="0"/>
          </a:p>
          <a:p>
            <a:pPr eaLnBrk="1" hangingPunct="1">
              <a:lnSpc>
                <a:spcPct val="114000"/>
              </a:lnSpc>
            </a:pPr>
            <a:r>
              <a:rPr lang="zh-CN" altLang="en-US" dirty="0"/>
              <a:t>有关类的职责分配问题，是面向对象设计中最重要的</a:t>
            </a:r>
            <a:r>
              <a:rPr lang="zh-CN" altLang="en-US" dirty="0" smtClean="0"/>
              <a:t>基本原则</a:t>
            </a:r>
            <a:endParaRPr lang="en-US" altLang="zh-CN" dirty="0" smtClean="0"/>
          </a:p>
          <a:p>
            <a:pPr>
              <a:lnSpc>
                <a:spcPct val="114000"/>
              </a:lnSpc>
            </a:pPr>
            <a:r>
              <a:rPr lang="en-US" altLang="zh-CN" dirty="0" err="1" smtClean="0"/>
              <a:t>SRP</a:t>
            </a:r>
            <a:r>
              <a:rPr lang="zh-CN" altLang="en-US" dirty="0" smtClean="0"/>
              <a:t>体现了内聚性（</a:t>
            </a:r>
            <a:r>
              <a:rPr lang="en-US" altLang="zh-CN" dirty="0" smtClean="0"/>
              <a:t>Cohesion</a:t>
            </a:r>
            <a:r>
              <a:rPr lang="zh-CN" altLang="en-US" dirty="0" smtClean="0"/>
              <a:t>）</a:t>
            </a:r>
          </a:p>
          <a:p>
            <a:pPr lvl="1">
              <a:lnSpc>
                <a:spcPct val="114000"/>
              </a:lnSpc>
            </a:pPr>
            <a:r>
              <a:rPr lang="zh-CN" altLang="en-US" dirty="0" smtClean="0"/>
              <a:t>内聚性：一个模块的组成元素之间的功能</a:t>
            </a:r>
            <a:r>
              <a:rPr lang="zh-CN" altLang="en-US" dirty="0" smtClean="0"/>
              <a:t>相关性</a:t>
            </a:r>
            <a:endParaRPr lang="zh-CN" altLang="en-US" dirty="0" smtClean="0"/>
          </a:p>
        </p:txBody>
      </p:sp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8344C6E-0411-4975-9320-76447B4056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违反</a:t>
            </a:r>
            <a:r>
              <a:rPr lang="en-US" altLang="zh-CN"/>
              <a:t>SRP</a:t>
            </a:r>
            <a:r>
              <a:rPr lang="zh-CN" altLang="en-US"/>
              <a:t>的案例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BE6BD5B-BFB7-4B84-9EAB-671820B88AD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695401" y="5401591"/>
            <a:ext cx="111612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类会因为两方面的原因而变化：计算几何方面的原因和用户界面设计方面的原因。其中一个发生变化后，必须修改</a:t>
            </a:r>
            <a:r>
              <a:rPr kumimoji="0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Rectangle</a:t>
            </a:r>
            <a:r>
              <a:rPr kumimoji="0" lang="zh-CN" altLang="en-US" sz="2800" b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类，而这种修改则可能导致另一个应用程序</a:t>
            </a:r>
            <a:r>
              <a:rPr kumimoji="0" lang="zh-CN" altLang="en-US" sz="2800" b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出错</a:t>
            </a:r>
            <a:endParaRPr kumimoji="0" lang="en-US" altLang="zh-CN" sz="2800" b="0" dirty="0" smtClea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654" y="1590320"/>
            <a:ext cx="8790648" cy="369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A6D658A0-332F-45A0-A7B4-2E56B93C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81A36"/>
                </a:solidFill>
                <a:latin typeface="Arial" charset="0"/>
              </a:rPr>
              <a:t>增加新的类，使得每个类仅有一个职责</a:t>
            </a:r>
          </a:p>
          <a:p>
            <a:endParaRPr lang="zh-CN" altLang="en-US" dirty="0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26454D-75DF-4AAA-9013-B30B8A18A9C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1920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6778" y="2493978"/>
            <a:ext cx="9209828" cy="40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ISP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ISP(The Interface Segregation Principle</a:t>
            </a:r>
            <a:r>
              <a:rPr lang="zh-CN" altLang="en-US" dirty="0"/>
              <a:t>，接口隔离原则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客户不应该依赖</a:t>
            </a:r>
            <a:r>
              <a:rPr lang="zh-CN" altLang="en-US" dirty="0" smtClean="0"/>
              <a:t>他们用不到</a:t>
            </a:r>
            <a:r>
              <a:rPr lang="zh-CN" altLang="en-US" dirty="0"/>
              <a:t>的方法，只给每个</a:t>
            </a:r>
            <a:r>
              <a:rPr lang="zh-CN" altLang="en-US" dirty="0" smtClean="0"/>
              <a:t>客户提供它</a:t>
            </a:r>
            <a:r>
              <a:rPr lang="zh-CN" altLang="en-US" dirty="0"/>
              <a:t>所需要的接口</a:t>
            </a:r>
          </a:p>
          <a:p>
            <a:pPr lvl="1" eaLnBrk="1" hangingPunct="1"/>
            <a:r>
              <a:rPr lang="zh-CN" altLang="en-US" dirty="0"/>
              <a:t>为了</a:t>
            </a:r>
            <a:r>
              <a:rPr lang="zh-CN" altLang="en-US" dirty="0" smtClean="0"/>
              <a:t>避免“肥</a:t>
            </a:r>
            <a:r>
              <a:rPr lang="zh-CN" altLang="en-US" dirty="0"/>
              <a:t>接口</a:t>
            </a:r>
            <a:r>
              <a:rPr lang="en-US" altLang="zh-CN" dirty="0"/>
              <a:t>(fat interface</a:t>
            </a:r>
            <a:r>
              <a:rPr lang="en-US" altLang="zh-CN" dirty="0" smtClean="0"/>
              <a:t>)</a:t>
            </a:r>
            <a:r>
              <a:rPr lang="zh-CN" altLang="en-US" dirty="0" smtClean="0"/>
              <a:t>”，</a:t>
            </a:r>
            <a:r>
              <a:rPr lang="zh-CN" altLang="en-US" dirty="0"/>
              <a:t>应当以一个类实现多个接口，而各客户仅仅获知</a:t>
            </a:r>
            <a:r>
              <a:rPr lang="zh-CN" altLang="en-US" dirty="0" smtClean="0"/>
              <a:t>必需的</a:t>
            </a:r>
            <a:r>
              <a:rPr lang="zh-CN" altLang="en-US" dirty="0"/>
              <a:t>接口</a:t>
            </a:r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D1053D-5787-4B32-B760-72E9CAF6BC0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接口污染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80B5ACC-3000-461F-AC18-BFE13E730A9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8577" y="1571612"/>
            <a:ext cx="669607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解决方案：分离接口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zh-CN" altLang="en-US" dirty="0"/>
              <a:t>多重继承</a:t>
            </a:r>
            <a:r>
              <a:rPr lang="en-US" altLang="zh-CN" dirty="0"/>
              <a:t>(</a:t>
            </a:r>
            <a:r>
              <a:rPr lang="zh-CN" altLang="en-US" dirty="0"/>
              <a:t>实现</a:t>
            </a:r>
            <a:r>
              <a:rPr lang="en-US" altLang="zh-CN" dirty="0"/>
              <a:t>)</a:t>
            </a:r>
            <a:r>
              <a:rPr lang="zh-CN" altLang="en-US" dirty="0"/>
              <a:t>分离接口</a:t>
            </a:r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E03998C-F016-4119-B47D-CE68E94F822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7900" y="2571744"/>
            <a:ext cx="439261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设计原则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设计模式</a:t>
            </a:r>
            <a:endParaRPr lang="en-US" altLang="zh-CN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ISP</a:t>
            </a:r>
            <a:r>
              <a:rPr lang="zh-CN" altLang="en-US"/>
              <a:t>本质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使用多个专门的接口比使用单一的接口好</a:t>
            </a:r>
          </a:p>
          <a:p>
            <a:pPr eaLnBrk="1" hangingPunct="1"/>
            <a:r>
              <a:rPr lang="zh-CN" altLang="en-US"/>
              <a:t>一个类对另一个类的依赖性应当是建立在最小的接口上的</a:t>
            </a:r>
          </a:p>
          <a:p>
            <a:pPr eaLnBrk="1" hangingPunct="1"/>
            <a:r>
              <a:rPr lang="zh-CN" altLang="en-US"/>
              <a:t>避免接口污染</a:t>
            </a:r>
            <a:r>
              <a:rPr lang="en-US" altLang="zh-CN"/>
              <a:t>(Interface Pollution)</a:t>
            </a:r>
            <a:endParaRPr lang="zh-CN" altLang="en-US"/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BC1994D-CE37-48E9-A4CB-3B53613A982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DIP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DIP(</a:t>
            </a:r>
            <a:r>
              <a:rPr lang="zh-CN" altLang="en-US" sz="2800" dirty="0"/>
              <a:t>依赖倒置原则，</a:t>
            </a:r>
            <a:r>
              <a:rPr lang="en-US" altLang="zh-CN" sz="2800" dirty="0"/>
              <a:t>The Dependency Inversion Principle)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高层模块不依赖于低层模块，二者都依赖于抽象</a:t>
            </a:r>
          </a:p>
          <a:p>
            <a:pPr lvl="1" eaLnBrk="1" hangingPunct="1"/>
            <a:r>
              <a:rPr lang="zh-CN" altLang="en-US" sz="2400" dirty="0"/>
              <a:t>抽象不依赖于细节，细节依赖于抽象</a:t>
            </a:r>
          </a:p>
          <a:p>
            <a:pPr lvl="1" eaLnBrk="1" hangingPunct="1"/>
            <a:r>
              <a:rPr lang="zh-CN" altLang="en-US" sz="2400" dirty="0"/>
              <a:t>针对接口编程，不要针对实现</a:t>
            </a:r>
            <a:r>
              <a:rPr lang="zh-CN" altLang="en-US" sz="2400" dirty="0" smtClean="0"/>
              <a:t>编程</a:t>
            </a:r>
            <a:endParaRPr lang="zh-CN" altLang="en-US" sz="2400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B17DB8D-ACE7-47DF-8724-958F3D772E6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传统的依赖关系</a:t>
            </a:r>
          </a:p>
        </p:txBody>
      </p:sp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BBBCE46-E857-4D36-829B-D924DC66067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0227" name="AutoShape 3"/>
          <p:cNvSpPr>
            <a:spLocks noChangeArrowheads="1"/>
          </p:cNvSpPr>
          <p:nvPr/>
        </p:nvSpPr>
        <p:spPr bwMode="auto">
          <a:xfrm>
            <a:off x="9623427" y="2544781"/>
            <a:ext cx="792163" cy="2952750"/>
          </a:xfrm>
          <a:prstGeom prst="downArrow">
            <a:avLst>
              <a:gd name="adj1" fmla="val 50000"/>
              <a:gd name="adj2" fmla="val 93186"/>
            </a:avLst>
          </a:prstGeom>
          <a:solidFill>
            <a:srgbClr val="CCFFFF">
              <a:alpha val="34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依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赖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的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方</a:t>
            </a:r>
            <a:b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</a:br>
            <a:r>
              <a:rPr lang="zh-CN" altLang="en-US" b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rPr>
              <a:t>向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8927" y="1690706"/>
            <a:ext cx="82835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符合</a:t>
            </a:r>
            <a:r>
              <a:rPr lang="en-US" altLang="zh-CN"/>
              <a:t>DIP</a:t>
            </a:r>
            <a:r>
              <a:rPr lang="zh-CN" altLang="en-US"/>
              <a:t>的系统</a:t>
            </a: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6D08D1F-2C53-4455-BC1D-13FECD1D42B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1251" name="AutoShape 3"/>
          <p:cNvSpPr>
            <a:spLocks noChangeArrowheads="1"/>
          </p:cNvSpPr>
          <p:nvPr/>
        </p:nvSpPr>
        <p:spPr bwMode="auto">
          <a:xfrm>
            <a:off x="9552185" y="2059007"/>
            <a:ext cx="576263" cy="1871663"/>
          </a:xfrm>
          <a:prstGeom prst="downArrow">
            <a:avLst>
              <a:gd name="adj1" fmla="val 50000"/>
              <a:gd name="adj2" fmla="val 81198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依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赖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的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方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向</a:t>
            </a:r>
          </a:p>
        </p:txBody>
      </p:sp>
      <p:sp>
        <p:nvSpPr>
          <p:cNvPr id="181252" name="AutoShape 4"/>
          <p:cNvSpPr>
            <a:spLocks noChangeArrowheads="1"/>
          </p:cNvSpPr>
          <p:nvPr/>
        </p:nvSpPr>
        <p:spPr bwMode="auto">
          <a:xfrm>
            <a:off x="9552185" y="3932257"/>
            <a:ext cx="576263" cy="1800225"/>
          </a:xfrm>
          <a:prstGeom prst="upArrow">
            <a:avLst>
              <a:gd name="adj1" fmla="val 50000"/>
              <a:gd name="adj2" fmla="val 78099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依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赖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的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方</a:t>
            </a:r>
            <a:b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</a:br>
            <a:r>
              <a:rPr lang="zh-CN" altLang="en-US" sz="2000" b="0" dirty="0">
                <a:solidFill>
                  <a:srgbClr val="FF0000"/>
                </a:solidFill>
                <a:ea typeface="微软雅黑" panose="020B0503020204020204" pitchFamily="34" charset="-122"/>
              </a:rPr>
              <a:t>向</a:t>
            </a: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27207"/>
            <a:ext cx="788035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4" name="Line 6"/>
          <p:cNvSpPr>
            <a:spLocks noChangeShapeType="1"/>
          </p:cNvSpPr>
          <p:nvPr/>
        </p:nvSpPr>
        <p:spPr bwMode="auto">
          <a:xfrm>
            <a:off x="2135190" y="4003692"/>
            <a:ext cx="7272337" cy="0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 animBg="1"/>
      <p:bldP spid="1812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设计</a:t>
            </a:r>
            <a:r>
              <a:rPr lang="zh-CN" altLang="en-US" dirty="0" smtClean="0"/>
              <a:t>原则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设计模式是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B0F0"/>
                </a:solidFill>
              </a:rPr>
              <a:t>设计</a:t>
            </a:r>
            <a:r>
              <a:rPr lang="zh-CN" altLang="en-US" dirty="0" smtClean="0"/>
              <a:t>阶段</a:t>
            </a:r>
            <a:r>
              <a:rPr lang="zh-CN" altLang="en-US" dirty="0"/>
              <a:t>，通过定义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或特定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之间的结构和行为，从而</a:t>
            </a:r>
            <a:r>
              <a:rPr lang="zh-CN" altLang="en-US" dirty="0" smtClean="0"/>
              <a:t>解决各类</a:t>
            </a:r>
            <a:r>
              <a:rPr lang="zh-CN" altLang="en-US" dirty="0"/>
              <a:t>设计问题的通用解决方案</a:t>
            </a: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设计</a:t>
            </a:r>
            <a:r>
              <a:rPr lang="zh-CN" altLang="en-US" dirty="0"/>
              <a:t>模式的</a:t>
            </a:r>
            <a:r>
              <a:rPr lang="zh-CN" altLang="en-US" dirty="0" smtClean="0"/>
              <a:t>产生？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 smtClean="0"/>
              <a:t>设计解决</a:t>
            </a:r>
            <a:r>
              <a:rPr lang="zh-CN" altLang="en-US" dirty="0"/>
              <a:t>方案</a:t>
            </a:r>
            <a:r>
              <a:rPr lang="en-US" altLang="zh-CN" dirty="0"/>
              <a:t>—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某个问题</a:t>
            </a:r>
            <a:r>
              <a:rPr lang="zh-CN" altLang="en-US" dirty="0"/>
              <a:t>的解决</a:t>
            </a:r>
          </a:p>
          <a:p>
            <a:pPr lvl="1" eaLnBrk="1" hangingPunct="1">
              <a:defRPr/>
            </a:pPr>
            <a:r>
              <a:rPr lang="zh-CN" altLang="en-US" dirty="0"/>
              <a:t>如果某个解决方案对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某类问题</a:t>
            </a:r>
            <a:r>
              <a:rPr lang="zh-CN" altLang="en-US" dirty="0"/>
              <a:t>都很有用</a:t>
            </a:r>
          </a:p>
          <a:p>
            <a:pPr lvl="1" eaLnBrk="1" hangingPunct="1">
              <a:defRPr/>
            </a:pPr>
            <a:r>
              <a:rPr lang="zh-CN" altLang="en-US" dirty="0"/>
              <a:t>这时就把它总结出来</a:t>
            </a:r>
          </a:p>
          <a:p>
            <a:pPr lvl="1" eaLnBrk="1" hangingPunct="1">
              <a:defRPr/>
            </a:pPr>
            <a:r>
              <a:rPr lang="zh-CN" altLang="en-US" dirty="0"/>
              <a:t>这就产生了设计模式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77B5C49-F888-4CFC-BBBA-31835C9C16F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设计模式 </a:t>
            </a:r>
            <a:r>
              <a:rPr lang="en-US" altLang="zh-CN"/>
              <a:t>vs </a:t>
            </a:r>
            <a:r>
              <a:rPr lang="zh-CN" altLang="en-US"/>
              <a:t>设计原则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设计原则是面向对象设计的指导思想</a:t>
            </a:r>
          </a:p>
          <a:p>
            <a:pPr lvl="1" eaLnBrk="1" hangingPunct="1"/>
            <a:r>
              <a:rPr lang="zh-CN" altLang="en-US" dirty="0"/>
              <a:t>设计模式只是更好地遵循这一指导思想的手段之一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设计</a:t>
            </a:r>
            <a:r>
              <a:rPr lang="zh-CN" altLang="en-US" dirty="0"/>
              <a:t>模式是面向对象设计的具体技术</a:t>
            </a:r>
          </a:p>
          <a:p>
            <a:pPr lvl="1" eaLnBrk="1" hangingPunct="1"/>
            <a:r>
              <a:rPr lang="zh-CN" altLang="en-US" dirty="0"/>
              <a:t>设计模式抽象出成功设计的共性，并进行分类与</a:t>
            </a:r>
            <a:r>
              <a:rPr lang="zh-CN" altLang="en-US" dirty="0" smtClean="0"/>
              <a:t>标识</a:t>
            </a:r>
            <a:endParaRPr lang="zh-CN" altLang="en-US" dirty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D7507FC-AAB5-47C1-9880-669E36F16A7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设计</a:t>
            </a:r>
            <a:r>
              <a:rPr lang="zh-CN" altLang="en-US" dirty="0" smtClean="0"/>
              <a:t>原则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设计模式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04088" lvl="2" indent="-32004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altLang="zh-CN" sz="2800" dirty="0" err="1" smtClean="0"/>
              <a:t>GoF</a:t>
            </a:r>
            <a:r>
              <a:rPr lang="zh-CN" altLang="en-US" sz="2800" dirty="0" smtClean="0"/>
              <a:t>模式</a:t>
            </a:r>
            <a:endParaRPr lang="en-US" altLang="zh-CN" sz="2800" dirty="0" smtClean="0"/>
          </a:p>
          <a:p>
            <a:pPr marL="704088" lvl="2" indent="-32004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zh-CN" altLang="en-US" sz="2800" dirty="0" smtClean="0"/>
              <a:t>职责分配模式</a:t>
            </a:r>
            <a:r>
              <a:rPr lang="en-US" altLang="zh-CN" sz="2800" dirty="0" smtClean="0"/>
              <a:t>GRASP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37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GoF</a:t>
            </a:r>
            <a:r>
              <a:rPr lang="zh-CN" altLang="en-US"/>
              <a:t>设计模式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时间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1994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人物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Erich Gamma</a:t>
            </a:r>
            <a:r>
              <a:rPr lang="zh-CN" altLang="en-US" dirty="0"/>
              <a:t>、</a:t>
            </a:r>
            <a:r>
              <a:rPr lang="en-US" altLang="zh-CN" dirty="0"/>
              <a:t>John </a:t>
            </a:r>
            <a:r>
              <a:rPr lang="en-US" altLang="zh-CN" dirty="0" err="1"/>
              <a:t>Vlissides</a:t>
            </a:r>
            <a:r>
              <a:rPr lang="zh-CN" altLang="en-US" dirty="0"/>
              <a:t>、</a:t>
            </a:r>
            <a:r>
              <a:rPr lang="en-US" altLang="zh-CN" dirty="0"/>
              <a:t>Ralph Johnson</a:t>
            </a:r>
            <a:r>
              <a:rPr lang="zh-CN" altLang="en-US" dirty="0"/>
              <a:t>、</a:t>
            </a:r>
            <a:r>
              <a:rPr lang="en-US" altLang="zh-CN" dirty="0"/>
              <a:t>Richard Helm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合称</a:t>
            </a:r>
            <a:r>
              <a:rPr lang="en-US" altLang="zh-CN" dirty="0" err="1"/>
              <a:t>GoF</a:t>
            </a:r>
            <a:r>
              <a:rPr lang="en-US" altLang="zh-CN" dirty="0"/>
              <a:t> (Gang of Four)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事件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Design Patterns: Elements of Reusable Object-Oriented Software </a:t>
            </a:r>
            <a:r>
              <a:rPr lang="en-US" altLang="zh-CN" dirty="0" smtClean="0"/>
              <a:t>《</a:t>
            </a:r>
            <a:r>
              <a:rPr lang="en-US" altLang="zh-CN" dirty="0" err="1" smtClean="0"/>
              <a:t>设计模式</a:t>
            </a:r>
            <a:r>
              <a:rPr lang="en-US" altLang="zh-CN" dirty="0" err="1"/>
              <a:t>-</a:t>
            </a:r>
            <a:r>
              <a:rPr lang="en-US" altLang="zh-CN" dirty="0" err="1" smtClean="0"/>
              <a:t>可复用面向对象软件的基础</a:t>
            </a:r>
            <a:r>
              <a:rPr lang="en-US" altLang="zh-CN" dirty="0" smtClean="0"/>
              <a:t>》 </a:t>
            </a:r>
            <a:r>
              <a:rPr lang="zh-CN" altLang="en-US" dirty="0"/>
              <a:t>的出版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提出</a:t>
            </a:r>
            <a:r>
              <a:rPr lang="en-US" altLang="zh-CN" dirty="0"/>
              <a:t>23</a:t>
            </a:r>
            <a:r>
              <a:rPr lang="zh-CN" altLang="en-US" dirty="0"/>
              <a:t>种设计模式，统称为</a:t>
            </a:r>
            <a:r>
              <a:rPr lang="en-US" altLang="zh-CN" dirty="0" err="1"/>
              <a:t>GoF</a:t>
            </a:r>
            <a:r>
              <a:rPr lang="zh-CN" altLang="en-US" dirty="0"/>
              <a:t>模式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EA5F999-9655-4A38-87F8-A6A5DD18903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419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xmlns="" val="1055270430"/>
              </p:ext>
            </p:extLst>
          </p:nvPr>
        </p:nvGraphicFramePr>
        <p:xfrm>
          <a:off x="1327170" y="1939948"/>
          <a:ext cx="9483738" cy="4632705"/>
        </p:xfrm>
        <a:graphic>
          <a:graphicData uri="http://schemas.openxmlformats.org/drawingml/2006/table">
            <a:tbl>
              <a:tblPr/>
              <a:tblGrid>
                <a:gridCol w="1001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97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0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创建型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结构型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行为型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7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Factory Method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Adapter (Class)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Interpreter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Template Method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对象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Abstract Factory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Builder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Prototype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Singleton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Adapter (Object)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Bridge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Composite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Decorator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Facade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Flyweight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Proxy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Chain of Responsibility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Command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Iterator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Mediator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Memento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Observer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Strategy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Visitor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69E2B1B-62E4-498D-8270-6B70378B2C8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4217" name="Text Box 25"/>
          <p:cNvSpPr txBox="1">
            <a:spLocks noChangeArrowheads="1"/>
          </p:cNvSpPr>
          <p:nvPr/>
        </p:nvSpPr>
        <p:spPr bwMode="auto">
          <a:xfrm>
            <a:off x="1746276" y="1430361"/>
            <a:ext cx="7993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b="0" dirty="0" err="1">
                <a:solidFill>
                  <a:srgbClr val="33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GoF</a:t>
            </a:r>
            <a:r>
              <a:rPr kumimoji="0" lang="en-US" altLang="zh-CN" b="0" dirty="0">
                <a:solidFill>
                  <a:srgbClr val="33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23</a:t>
            </a:r>
            <a:r>
              <a:rPr kumimoji="0" lang="zh-CN" altLang="en-US" b="0" dirty="0">
                <a:solidFill>
                  <a:srgbClr val="33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种设计模式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GoF</a:t>
            </a: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设计模式</a:t>
            </a:r>
            <a:endParaRPr kumimoji="0" lang="en-US" altLang="zh-C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内容概要</a:t>
            </a:r>
            <a:endParaRPr lang="en-US" altLang="zh-CN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设计原则</a:t>
            </a:r>
            <a:endParaRPr lang="en-US" altLang="zh-CN" dirty="0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设计模式</a:t>
            </a:r>
            <a:endParaRPr lang="en-US" altLang="zh-CN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  <a:fld id="{447514D5-5042-466C-99F0-F32FBCEF46C7}" type="slidenum"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 smtClean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GoF</a:t>
            </a:r>
            <a:r>
              <a:rPr lang="zh-CN" altLang="en-US" dirty="0" smtClean="0"/>
              <a:t>应用</a:t>
            </a:r>
            <a:r>
              <a:rPr lang="zh-CN" altLang="en-US" dirty="0"/>
              <a:t>：</a:t>
            </a:r>
            <a:r>
              <a:rPr lang="en-US" altLang="zh-CN" dirty="0" smtClean="0"/>
              <a:t>State</a:t>
            </a:r>
            <a:r>
              <a:rPr lang="zh-CN" altLang="en-US" dirty="0"/>
              <a:t>模式</a:t>
            </a:r>
            <a:r>
              <a:rPr lang="en-US" altLang="zh-CN" dirty="0"/>
              <a:t>-1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85B3AE0-6507-4240-88E9-2D3D3B1F6F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3411" name="AutoShape 3"/>
          <p:cNvSpPr>
            <a:spLocks/>
          </p:cNvSpPr>
          <p:nvPr/>
        </p:nvSpPr>
        <p:spPr bwMode="auto">
          <a:xfrm>
            <a:off x="5095868" y="4071942"/>
            <a:ext cx="3673475" cy="1541462"/>
          </a:xfrm>
          <a:prstGeom prst="borderCallout1">
            <a:avLst>
              <a:gd name="adj1" fmla="val 104944"/>
              <a:gd name="adj2" fmla="val 96889"/>
              <a:gd name="adj3" fmla="val 104944"/>
              <a:gd name="adj4" fmla="val -82542"/>
            </a:avLst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r>
              <a:rPr lang="en-US" altLang="zh-CN" dirty="0">
                <a:latin typeface="Times New Roman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0" dirty="0">
                <a:latin typeface="Times New Roman" pitchFamily="18" charset="0"/>
                <a:ea typeface="微软雅黑" panose="020B0503020204020204" pitchFamily="34" charset="-122"/>
              </a:rPr>
              <a:t>修改</a:t>
            </a:r>
            <a:r>
              <a:rPr lang="en-US" altLang="zh-CN" b="0" dirty="0" err="1">
                <a:latin typeface="Times New Roman" pitchFamily="18" charset="0"/>
                <a:ea typeface="微软雅黑" panose="020B0503020204020204" pitchFamily="34" charset="-122"/>
              </a:rPr>
              <a:t>LegoSystem</a:t>
            </a:r>
            <a:r>
              <a:rPr lang="zh-CN" altLang="en-US" b="0" dirty="0">
                <a:latin typeface="Times New Roman" pitchFamily="18" charset="0"/>
                <a:ea typeface="微软雅黑" panose="020B0503020204020204" pitchFamily="34" charset="-122"/>
              </a:rPr>
              <a:t>源代码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case BLUE: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en-US" altLang="zh-CN" b="0" dirty="0" err="1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blueProcess</a:t>
            </a:r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break</a:t>
            </a:r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;</a:t>
            </a: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952464" y="1607187"/>
            <a:ext cx="48244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LegoSystem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::</a:t>
            </a:r>
            <a:r>
              <a:rPr lang="en-US" altLang="zh-CN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processColor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(){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en-US" altLang="zh-CN" b="0" dirty="0" smtClean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switch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(color) {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b="0" dirty="0" smtClean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case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RED: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</a:t>
            </a:r>
            <a:r>
              <a:rPr lang="en-US" altLang="zh-CN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redProcess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break;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b="0" dirty="0" smtClean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case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GREEN: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</a:t>
            </a:r>
            <a:r>
              <a:rPr lang="en-US" altLang="zh-CN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greenProcess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break;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b="0" dirty="0" smtClean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case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YELLOW: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</a:t>
            </a:r>
            <a:r>
              <a:rPr lang="en-US" altLang="zh-CN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yellowProcess</a:t>
            </a:r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  break;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}</a:t>
            </a:r>
          </a:p>
          <a:p>
            <a:pPr eaLnBrk="0" hangingPunct="0"/>
            <a:r>
              <a:rPr lang="en-US" altLang="zh-CN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};</a:t>
            </a:r>
            <a:endParaRPr lang="en-US" altLang="zh-CN" b="0" dirty="0">
              <a:solidFill>
                <a:srgbClr val="000000"/>
              </a:solidFill>
              <a:latin typeface="Consolas" pitchFamily="49" charset="0"/>
              <a:ea typeface="微软雅黑" panose="020B0503020204020204" pitchFamily="34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1" grpId="0" animBg="1"/>
      <p:bldP spid="9134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</a:t>
            </a:r>
            <a:r>
              <a:rPr lang="zh-CN" altLang="en-US"/>
              <a:t>模式</a:t>
            </a:r>
            <a:r>
              <a:rPr lang="en-US" altLang="zh-CN"/>
              <a:t>-2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dirty="0"/>
              <a:t>目的：允许一个对象在其内部状态改变时改变其行为</a:t>
            </a:r>
          </a:p>
          <a:p>
            <a:pPr eaLnBrk="1" hangingPunct="1">
              <a:defRPr/>
            </a:pPr>
            <a:r>
              <a:rPr lang="zh-CN" altLang="en-US" sz="2800" dirty="0" smtClean="0"/>
              <a:t>结构：</a:t>
            </a: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r>
              <a:rPr lang="zh-CN" altLang="en-US" sz="2800" dirty="0"/>
              <a:t>适用性：</a:t>
            </a:r>
          </a:p>
          <a:p>
            <a:pPr lvl="1" eaLnBrk="1" hangingPunct="1">
              <a:defRPr/>
            </a:pPr>
            <a:r>
              <a:rPr lang="zh-CN" altLang="en-US" sz="2400" dirty="0"/>
              <a:t>一个对象的行为取决于它的状态，并且它必须在运行时刻根据状态改变它的行为</a:t>
            </a:r>
          </a:p>
          <a:p>
            <a:pPr lvl="1" eaLnBrk="1" hangingPunct="1">
              <a:defRPr/>
            </a:pPr>
            <a:r>
              <a:rPr lang="zh-CN" altLang="en-US" sz="2400" dirty="0"/>
              <a:t>一个操作中含有庞大的多分支的条件语句，且这些分支依赖于该对象的状态。这个状态通常用一个或多个枚举常量表示</a:t>
            </a:r>
          </a:p>
          <a:p>
            <a:pPr lvl="1" eaLnBrk="1" hangingPunct="1">
              <a:defRPr/>
            </a:pPr>
            <a:r>
              <a:rPr lang="en-US" altLang="zh-CN" sz="2400" dirty="0"/>
              <a:t>State</a:t>
            </a:r>
            <a:r>
              <a:rPr lang="zh-CN" altLang="en-US" sz="2400" dirty="0"/>
              <a:t>模式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将每一个条件分支放入一个独立的类</a:t>
            </a:r>
            <a:r>
              <a:rPr lang="zh-CN" altLang="en-US" sz="2400" dirty="0"/>
              <a:t>中；这使得可以根据对象自身的情况将对象的状态作为一个对象，这一对象可以不依赖于其他对象而独立变化</a:t>
            </a: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2ED22AC-33BF-41F0-9D7E-99E4DD529C0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042" y="1627660"/>
            <a:ext cx="482984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</a:t>
            </a:r>
            <a:r>
              <a:rPr lang="zh-CN" altLang="en-US"/>
              <a:t>模式</a:t>
            </a:r>
            <a:r>
              <a:rPr lang="en-US" altLang="zh-CN"/>
              <a:t>-3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0218884-F072-4312-9840-874D8C4DF23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605430"/>
            <a:ext cx="703374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</a:t>
            </a:r>
            <a:r>
              <a:rPr lang="zh-CN" altLang="en-US"/>
              <a:t>模式</a:t>
            </a:r>
            <a:r>
              <a:rPr lang="en-US" altLang="zh-CN"/>
              <a:t>-4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86CE67C-32C9-4AA8-83CB-89FE8E4D3D6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6483" name="Rectangle 3"/>
          <p:cNvSpPr>
            <a:spLocks noChangeArrowheads="1"/>
          </p:cNvSpPr>
          <p:nvPr/>
        </p:nvSpPr>
        <p:spPr bwMode="auto">
          <a:xfrm>
            <a:off x="738150" y="1643050"/>
            <a:ext cx="6223038" cy="50167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000" b="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LegoSystem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::request(){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sz="2000" b="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color-</a:t>
            </a: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&gt;handle();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Color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{  </a:t>
            </a:r>
            <a:endParaRPr lang="en-US" altLang="zh-CN" sz="2000" b="0" dirty="0" smtClean="0">
              <a:solidFill>
                <a:srgbClr val="000000"/>
              </a:solidFill>
              <a:latin typeface="Consolas" pitchFamily="49" charset="0"/>
              <a:ea typeface="微软雅黑" panose="020B0503020204020204" pitchFamily="34" charset="-122"/>
              <a:cs typeface="Consolas" pitchFamily="49" charset="0"/>
            </a:endParaRPr>
          </a:p>
          <a:p>
            <a:pPr eaLnBrk="0" hangingPunct="0">
              <a:defRPr/>
            </a:pPr>
            <a:r>
              <a:rPr lang="en-US" altLang="zh-CN" sz="2000" b="0" dirty="0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public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sz="2000" b="0" dirty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virtual void handle();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void </a:t>
            </a:r>
            <a:r>
              <a:rPr lang="en-US" altLang="zh-CN" sz="2000" b="0" dirty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Red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::handle(){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redProcess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void </a:t>
            </a:r>
            <a:r>
              <a:rPr lang="en-US" altLang="zh-CN" sz="2000" b="0" dirty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Green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::handle(){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greenProcess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void </a:t>
            </a:r>
            <a:r>
              <a:rPr lang="en-US" altLang="zh-CN" sz="2000" b="0" dirty="0">
                <a:solidFill>
                  <a:srgbClr val="FF33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Yellow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::handle(){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sz="2000" b="0" dirty="0" err="1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yellowProcess</a:t>
            </a: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altLang="zh-CN" sz="2000" b="0" dirty="0">
                <a:solidFill>
                  <a:srgbClr val="000000"/>
                </a:solidFill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 ;</a:t>
            </a:r>
          </a:p>
        </p:txBody>
      </p:sp>
      <p:sp>
        <p:nvSpPr>
          <p:cNvPr id="916484" name="AutoShape 4"/>
          <p:cNvSpPr>
            <a:spLocks/>
          </p:cNvSpPr>
          <p:nvPr/>
        </p:nvSpPr>
        <p:spPr bwMode="auto">
          <a:xfrm>
            <a:off x="4779981" y="4357694"/>
            <a:ext cx="3959225" cy="1843088"/>
          </a:xfrm>
          <a:prstGeom prst="borderCallout1">
            <a:avLst>
              <a:gd name="adj1" fmla="val 104134"/>
              <a:gd name="adj2" fmla="val 97111"/>
              <a:gd name="adj3" fmla="val 104134"/>
              <a:gd name="adj4" fmla="val -80634"/>
            </a:avLst>
          </a:prstGeom>
          <a:solidFill>
            <a:srgbClr val="CCFFFF"/>
          </a:solidFill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仅需要增加新的类，</a:t>
            </a:r>
          </a:p>
          <a:p>
            <a:pPr eaLnBrk="0" hangingPunct="0"/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原有代码不需要任何变动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void Blue::handle(){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    </a:t>
            </a:r>
            <a:r>
              <a:rPr lang="en-US" altLang="zh-CN" b="0" dirty="0" err="1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blueProcess</a:t>
            </a:r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();</a:t>
            </a:r>
          </a:p>
          <a:p>
            <a:pPr eaLnBrk="0" hangingPunct="0"/>
            <a:r>
              <a:rPr lang="en-US" altLang="zh-CN" b="0" dirty="0">
                <a:latin typeface="Consolas" pitchFamily="49" charset="0"/>
                <a:ea typeface="微软雅黑" panose="020B0503020204020204" pitchFamily="34" charset="-122"/>
                <a:cs typeface="Consolas" pitchFamily="49" charset="0"/>
              </a:rPr>
              <a:t>};</a:t>
            </a:r>
          </a:p>
        </p:txBody>
      </p:sp>
      <p:sp>
        <p:nvSpPr>
          <p:cNvPr id="916485" name="Text Box 5"/>
          <p:cNvSpPr txBox="1">
            <a:spLocks noChangeArrowheads="1"/>
          </p:cNvSpPr>
          <p:nvPr/>
        </p:nvSpPr>
        <p:spPr bwMode="auto">
          <a:xfrm>
            <a:off x="4851418" y="3429000"/>
            <a:ext cx="3816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State</a:t>
            </a:r>
            <a:r>
              <a:rPr lang="zh-CN" altLang="en-US" sz="3200" b="0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模式满足</a:t>
            </a:r>
            <a:r>
              <a:rPr lang="en-US" altLang="zh-CN" sz="32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OCP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4" grpId="0" animBg="1"/>
      <p:bldP spid="9164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GRASP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职责和职责分配是面向对象分析和设计的最核心工作，合理的职责分配直接决定了设计的</a:t>
            </a:r>
            <a:r>
              <a:rPr lang="zh-CN" altLang="en-US" dirty="0" smtClean="0"/>
              <a:t>质量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GRASP</a:t>
            </a:r>
            <a:r>
              <a:rPr lang="zh-CN" altLang="en-US" dirty="0"/>
              <a:t>（</a:t>
            </a:r>
            <a:r>
              <a:rPr lang="en-US" altLang="zh-CN" dirty="0"/>
              <a:t>General Responsibility Assignment Software Pattern</a:t>
            </a:r>
            <a:r>
              <a:rPr lang="zh-CN" altLang="en-US" dirty="0"/>
              <a:t>，通用职责分配软件模式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Craig </a:t>
            </a:r>
            <a:r>
              <a:rPr lang="en-US" altLang="zh-CN" dirty="0" err="1" smtClean="0"/>
              <a:t>Larman</a:t>
            </a:r>
            <a:r>
              <a:rPr lang="en-US" altLang="zh-CN" dirty="0" smtClean="0"/>
              <a:t> 《Applying UML and Patterns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5518AEB-1F02-4C30-A2A7-88711397EF21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</a:t>
            </a:r>
            <a:r>
              <a:rPr lang="zh-CN" altLang="en-US"/>
              <a:t>种</a:t>
            </a:r>
            <a:r>
              <a:rPr lang="en-US" altLang="zh-CN"/>
              <a:t>GRASP</a:t>
            </a:r>
            <a:r>
              <a:rPr lang="zh-CN" altLang="en-US"/>
              <a:t>模式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736"/>
            <a:ext cx="10972800" cy="542926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Applying UML and Patterns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2nd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创建</a:t>
            </a:r>
            <a:r>
              <a:rPr lang="zh-CN" altLang="en-US" dirty="0"/>
              <a:t>者（</a:t>
            </a:r>
            <a:r>
              <a:rPr lang="en-US" altLang="zh-CN" dirty="0"/>
              <a:t>Creator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信息专家（</a:t>
            </a:r>
            <a:r>
              <a:rPr lang="en-US" altLang="zh-CN" dirty="0">
                <a:solidFill>
                  <a:srgbClr val="FF0000"/>
                </a:solidFill>
              </a:rPr>
              <a:t>Information Expert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低耦合（</a:t>
            </a:r>
            <a:r>
              <a:rPr lang="en-US" altLang="zh-CN" dirty="0"/>
              <a:t>Low Coupling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控制器（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高内聚（</a:t>
            </a:r>
            <a:r>
              <a:rPr lang="en-US" altLang="zh-CN" dirty="0"/>
              <a:t>High Cohesion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多态（ </a:t>
            </a:r>
            <a:r>
              <a:rPr lang="en-US" altLang="zh-CN" dirty="0"/>
              <a:t>Polymorphism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纯虚构（ </a:t>
            </a:r>
            <a:r>
              <a:rPr lang="en-US" altLang="zh-CN" dirty="0"/>
              <a:t>Pure Fabrication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中介者（</a:t>
            </a:r>
            <a:r>
              <a:rPr lang="en-US" altLang="zh-CN" dirty="0"/>
              <a:t>Indirection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受保护变化模式（</a:t>
            </a:r>
            <a:r>
              <a:rPr lang="en-US" altLang="zh-CN" dirty="0"/>
              <a:t>Protected Variations</a:t>
            </a:r>
            <a:r>
              <a:rPr lang="zh-CN" altLang="en-US" dirty="0"/>
              <a:t>）</a:t>
            </a:r>
          </a:p>
        </p:txBody>
      </p:sp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E4A5640-7EA0-4E0D-B1C4-06BDA533D02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6625" y="1928818"/>
            <a:ext cx="7772400" cy="1755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8800" dirty="0"/>
              <a:t>谢 谢</a:t>
            </a:r>
            <a:r>
              <a:rPr lang="en-US" altLang="zh-CN" sz="8800" dirty="0"/>
              <a:t>!</a:t>
            </a:r>
            <a:endParaRPr lang="zh-CN" altLang="en-US" sz="880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364700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从问题开始！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矩形与正方形</a:t>
            </a:r>
          </a:p>
          <a:p>
            <a:pPr lvl="1" eaLnBrk="1" hangingPunct="1"/>
            <a:r>
              <a:rPr lang="zh-CN" altLang="en-US" dirty="0"/>
              <a:t>假如我们有一个类：矩形（</a:t>
            </a:r>
            <a:r>
              <a:rPr lang="en-US" altLang="zh-CN" dirty="0"/>
              <a:t>Rectangle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我们需要一个新的类，正方形（</a:t>
            </a:r>
            <a:r>
              <a:rPr lang="en-US" altLang="zh-CN" dirty="0"/>
              <a:t>Square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问：可否直接继承矩形？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EF7C4877-01CA-45C4-BFF4-5F9CC17F46E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2207419" y="4365106"/>
            <a:ext cx="777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没问题，因为数学上正方形就是矩形的子类！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开始设计：正方形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0F8FC8C-6C51-41C2-BF7E-1719B91A1AD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095605" y="1571614"/>
            <a:ext cx="4130739" cy="403187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class Rectangle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length;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width;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void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setLength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l)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length = l;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getLength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return length;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void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w)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width = w;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getWidth</a:t>
            </a: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    return width;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kumimoji="0" lang="en-US" altLang="zh-CN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zh-CN" sz="1600" dirty="0">
              <a:effectLst>
                <a:outerShdw blurRad="38100" dist="38100" dir="2700000" algn="tl">
                  <a:srgbClr val="FFFFFF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239009" y="3214688"/>
            <a:ext cx="4572032" cy="2800767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class Square </a:t>
            </a:r>
            <a:b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extends Rectangle {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side){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super.setLength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(side);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super.setWidth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(side);	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setLength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len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</a:p>
          <a:p>
            <a:pPr lvl="1"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wid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setSide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sz="16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wid</a:t>
            </a: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</a:p>
          <a:p>
            <a:pPr>
              <a:defRPr/>
            </a:pPr>
            <a:r>
              <a:rPr kumimoji="0"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151" y="1902012"/>
            <a:ext cx="229541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413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设计方案正确吗？</a:t>
            </a:r>
          </a:p>
        </p:txBody>
      </p:sp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66BCFDF-A327-44EE-B8AA-5B05C9C17A8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1881158" y="1477866"/>
            <a:ext cx="921550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public static void </a:t>
            </a: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(Rectangle r)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while (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 &lt;=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r.getWidth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()) {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r.setLength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r.getLength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() + 1);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(“It’s OK.");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66712" y="3786190"/>
            <a:ext cx="52864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Rectangle r1 = new Rectangle();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r1.setLength(5);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r1.setWidth(15);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resize(r1);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238876" y="3786190"/>
            <a:ext cx="514353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Rectangle r2 = new Square();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r2.setLength(5);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r2.setWidth(15);</a:t>
            </a:r>
          </a:p>
          <a:p>
            <a:pPr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resize(r2);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855915" y="5514821"/>
            <a:ext cx="70580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使用父类（矩形）时，程序正常运行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使用子类（正方形）时，程序陷入死循环</a:t>
            </a:r>
          </a:p>
          <a:p>
            <a:pPr>
              <a:buFont typeface="Wingdings" pitchFamily="2" charset="2"/>
              <a:buChar char="ü"/>
              <a:defRPr/>
            </a:pPr>
            <a:r>
              <a:rPr kumimoji="0" lang="zh-CN" altLang="en-US" b="0" dirty="0">
                <a:solidFill>
                  <a:srgbClr val="000066"/>
                </a:solidFill>
                <a:ea typeface="微软雅黑" panose="020B0503020204020204" pitchFamily="34" charset="-122"/>
              </a:rPr>
              <a:t>设计出问题了？继承出问题了？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/>
      <p:bldP spid="142341" grpId="0"/>
      <p:bldP spid="1423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为什么会出现问题？</a:t>
            </a:r>
          </a:p>
        </p:txBody>
      </p:sp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A8C2DA2-571D-4306-81BD-2B911DDC358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2782889" y="3068641"/>
            <a:ext cx="698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b="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违背了面向对象的设计原则！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75194"/>
            <a:ext cx="10972800" cy="4625609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dirty="0" smtClean="0"/>
              <a:t>面向对象</a:t>
            </a:r>
            <a:r>
              <a:rPr lang="zh-CN" altLang="en-US" dirty="0"/>
              <a:t>的设计原则</a:t>
            </a:r>
          </a:p>
          <a:p>
            <a:pPr lvl="1" eaLnBrk="1" hangingPunct="1"/>
            <a:r>
              <a:rPr lang="zh-CN" altLang="en-US" dirty="0"/>
              <a:t>是面向对象设计的基本</a:t>
            </a:r>
            <a:r>
              <a:rPr lang="zh-CN" altLang="en-US" dirty="0" smtClean="0"/>
              <a:t>指导思想</a:t>
            </a:r>
            <a:endParaRPr lang="zh-CN" altLang="en-US" dirty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构造高质量软件的出发点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面向对象的基本设计原则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LSP</a:t>
            </a:r>
            <a:r>
              <a:rPr lang="zh-CN" altLang="en-US" sz="2800">
                <a:solidFill>
                  <a:srgbClr val="FF3300"/>
                </a:solidFill>
              </a:rPr>
              <a:t>：</a:t>
            </a:r>
            <a:r>
              <a:rPr lang="en-US" altLang="zh-CN" sz="2800">
                <a:solidFill>
                  <a:srgbClr val="FF3300"/>
                </a:solidFill>
              </a:rPr>
              <a:t>Liskov</a:t>
            </a:r>
            <a:r>
              <a:rPr lang="zh-CN" altLang="en-US" sz="2800">
                <a:solidFill>
                  <a:srgbClr val="FF3300"/>
                </a:solidFill>
              </a:rPr>
              <a:t>替换原则</a:t>
            </a:r>
          </a:p>
          <a:p>
            <a:pPr lvl="1" eaLnBrk="1" hangingPunct="1"/>
            <a:r>
              <a:rPr lang="en-US" altLang="zh-CN" sz="2400"/>
              <a:t>The Liskov Substitution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OCP</a:t>
            </a:r>
            <a:r>
              <a:rPr lang="zh-CN" altLang="en-US" sz="2800">
                <a:solidFill>
                  <a:srgbClr val="FF3300"/>
                </a:solidFill>
              </a:rPr>
              <a:t>：开放</a:t>
            </a:r>
            <a:r>
              <a:rPr lang="en-US" altLang="zh-CN" sz="2800">
                <a:solidFill>
                  <a:srgbClr val="FF3300"/>
                </a:solidFill>
              </a:rPr>
              <a:t>-</a:t>
            </a:r>
            <a:r>
              <a:rPr lang="zh-CN" altLang="en-US" sz="2800">
                <a:solidFill>
                  <a:srgbClr val="FF3300"/>
                </a:solidFill>
              </a:rPr>
              <a:t>封闭原则</a:t>
            </a:r>
          </a:p>
          <a:p>
            <a:pPr lvl="1" eaLnBrk="1" hangingPunct="1"/>
            <a:r>
              <a:rPr lang="en-US" altLang="zh-CN" sz="2400"/>
              <a:t>The Open-Close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SRP</a:t>
            </a:r>
            <a:r>
              <a:rPr lang="zh-CN" altLang="en-US" sz="2800">
                <a:solidFill>
                  <a:srgbClr val="FF3300"/>
                </a:solidFill>
              </a:rPr>
              <a:t>：单一职责原则</a:t>
            </a:r>
          </a:p>
          <a:p>
            <a:pPr lvl="1" eaLnBrk="1" hangingPunct="1"/>
            <a:r>
              <a:rPr lang="en-US" altLang="zh-CN" sz="2400"/>
              <a:t>The Single Responsibility Principle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ISP</a:t>
            </a:r>
            <a:r>
              <a:rPr lang="zh-CN" altLang="en-US" sz="2800">
                <a:solidFill>
                  <a:srgbClr val="FF3300"/>
                </a:solidFill>
              </a:rPr>
              <a:t>：接口隔离原则</a:t>
            </a:r>
          </a:p>
          <a:p>
            <a:pPr lvl="1" eaLnBrk="1" hangingPunct="1"/>
            <a:r>
              <a:rPr lang="en-US" altLang="zh-CN" sz="2400"/>
              <a:t>The Interface Segregation Principle</a:t>
            </a:r>
            <a:r>
              <a:rPr lang="en-US" altLang="zh-CN" sz="240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DIP</a:t>
            </a:r>
            <a:r>
              <a:rPr lang="zh-CN" altLang="en-US" sz="2800">
                <a:solidFill>
                  <a:srgbClr val="FF3300"/>
                </a:solidFill>
              </a:rPr>
              <a:t>：依赖倒置原则</a:t>
            </a:r>
          </a:p>
          <a:p>
            <a:pPr lvl="1" eaLnBrk="1" hangingPunct="1"/>
            <a:r>
              <a:rPr lang="en-US" altLang="zh-CN" sz="2400"/>
              <a:t>The Dependency Inversion Principle</a:t>
            </a:r>
          </a:p>
          <a:p>
            <a:pPr eaLnBrk="1" hangingPunct="1"/>
            <a:r>
              <a:rPr lang="en-US" altLang="zh-CN" sz="2800"/>
              <a:t>……</a:t>
            </a:r>
          </a:p>
        </p:txBody>
      </p:sp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460A492-8F14-484E-A264-43D8F6E73EE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2078</TotalTime>
  <Words>2267</Words>
  <Application>Microsoft Office PowerPoint</Application>
  <PresentationFormat>自定义</PresentationFormat>
  <Paragraphs>452</Paragraphs>
  <Slides>46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模块</vt:lpstr>
      <vt:lpstr>面向对象系统分析与设计</vt:lpstr>
      <vt:lpstr>面向对象的设计原则和模式</vt:lpstr>
      <vt:lpstr>内容概要</vt:lpstr>
      <vt:lpstr>内容概要</vt:lpstr>
      <vt:lpstr>从问题开始！</vt:lpstr>
      <vt:lpstr>开始设计：正方形</vt:lpstr>
      <vt:lpstr>设计方案正确吗？</vt:lpstr>
      <vt:lpstr>为什么会出现问题？</vt:lpstr>
      <vt:lpstr>面向对象的基本设计原则</vt:lpstr>
      <vt:lpstr>LSP</vt:lpstr>
      <vt:lpstr>违背LSP原则</vt:lpstr>
      <vt:lpstr>怎么办？</vt:lpstr>
      <vt:lpstr>解决方案</vt:lpstr>
      <vt:lpstr>由LSP引发的思考</vt:lpstr>
      <vt:lpstr>OCP</vt:lpstr>
      <vt:lpstr>OCP的关键在于抽象</vt:lpstr>
      <vt:lpstr>示例：手与门</vt:lpstr>
      <vt:lpstr>设计实现</vt:lpstr>
      <vt:lpstr>新的需求……</vt:lpstr>
      <vt:lpstr>解决新的需求：修改设计</vt:lpstr>
      <vt:lpstr>符合OCP的设计方案</vt:lpstr>
      <vt:lpstr>新的实现</vt:lpstr>
      <vt:lpstr>新的需求……</vt:lpstr>
      <vt:lpstr>SRP</vt:lpstr>
      <vt:lpstr>违反SRP的案例</vt:lpstr>
      <vt:lpstr>解决方案</vt:lpstr>
      <vt:lpstr>ISP</vt:lpstr>
      <vt:lpstr>接口污染</vt:lpstr>
      <vt:lpstr>解决方案：分离接口</vt:lpstr>
      <vt:lpstr>ISP本质</vt:lpstr>
      <vt:lpstr>DIP</vt:lpstr>
      <vt:lpstr>传统的依赖关系</vt:lpstr>
      <vt:lpstr>符合DIP的系统</vt:lpstr>
      <vt:lpstr>内容概要</vt:lpstr>
      <vt:lpstr>设计模式</vt:lpstr>
      <vt:lpstr>设计模式 vs 设计原则</vt:lpstr>
      <vt:lpstr>内容概要</vt:lpstr>
      <vt:lpstr>GoF设计模式</vt:lpstr>
      <vt:lpstr>幻灯片 39</vt:lpstr>
      <vt:lpstr>GoF应用：State模式-1</vt:lpstr>
      <vt:lpstr>State模式-2</vt:lpstr>
      <vt:lpstr>State模式-3</vt:lpstr>
      <vt:lpstr>State模式-4</vt:lpstr>
      <vt:lpstr>GRASP</vt:lpstr>
      <vt:lpstr>9种GRASP模式</vt:lpstr>
      <vt:lpstr>谢 谢!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xs</cp:lastModifiedBy>
  <cp:revision>541</cp:revision>
  <cp:lastPrinted>1601-01-01T00:00:00Z</cp:lastPrinted>
  <dcterms:created xsi:type="dcterms:W3CDTF">2005-09-05T02:45:08Z</dcterms:created>
  <dcterms:modified xsi:type="dcterms:W3CDTF">2023-12-11T17:43:40Z</dcterms:modified>
  <cp:category>UML</cp:category>
</cp:coreProperties>
</file>