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8"/>
  </p:notesMasterIdLst>
  <p:handoutMasterIdLst>
    <p:handoutMasterId r:id="rId9"/>
  </p:handoutMasterIdLst>
  <p:sldIdLst>
    <p:sldId id="323" r:id="rId2"/>
    <p:sldId id="325" r:id="rId3"/>
    <p:sldId id="302" r:id="rId4"/>
    <p:sldId id="305" r:id="rId5"/>
    <p:sldId id="310" r:id="rId6"/>
    <p:sldId id="326" r:id="rId7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333300"/>
    <a:srgbClr val="003300"/>
    <a:srgbClr val="336699"/>
    <a:srgbClr val="0099CC"/>
    <a:srgbClr val="4D4D4D"/>
    <a:srgbClr val="292929"/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4454" autoAdjust="0"/>
  </p:normalViewPr>
  <p:slideViewPr>
    <p:cSldViewPr>
      <p:cViewPr varScale="1">
        <p:scale>
          <a:sx n="79" d="100"/>
          <a:sy n="79" d="100"/>
        </p:scale>
        <p:origin x="-45" y="-2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80AE06E-807E-4452-9B22-38D72BBC59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0120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CFFFBA-5DD1-4B12-8611-B0E4413610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510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76BA-6F6A-4872-BD05-5197CA002FC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4800F0CC-31CA-4CCF-9243-853D2A10E80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2430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1223" y="274641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337" y="6377460"/>
            <a:ext cx="511454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05C0442-C1EE-462C-BDDD-E95D3366F1E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10971372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92840721-0E42-45F1-870F-748E950BC34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BD95E717-5DD0-4535-A9F5-F26C58B7D48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B3ACAAEA-8D6E-4E5B-B755-B564A684DF2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98988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698988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B7A4FFE-1324-48F9-B519-3B3291337BE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8A29ACF-E3CD-4ABF-BD55-57A32551A87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73C3BAD-3BF4-457A-8452-FD06BF8194C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313" y="1743134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1BA18B3-EA83-4D88-A74B-70DA701A5FC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237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9F0819DF-E5A8-41FB-821C-76E12BF7301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337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1BCC4B2F-611A-46A4-A7E4-9902AF9057F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340" y="4572009"/>
            <a:ext cx="10768198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课程小结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回顾一下</a:t>
            </a:r>
            <a:endParaRPr lang="en-US" altLang="zh-CN" sz="4400" smtClean="0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学到了什么？	</a:t>
            </a:r>
          </a:p>
          <a:p>
            <a:pPr lvl="1" eaLnBrk="1" hangingPunct="1"/>
            <a:r>
              <a:rPr lang="zh-CN" altLang="en-US" dirty="0" smtClean="0"/>
              <a:t>基本的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建模语法</a:t>
            </a:r>
          </a:p>
          <a:p>
            <a:pPr lvl="1" eaLnBrk="1" hangingPunct="1"/>
            <a:r>
              <a:rPr lang="zh-CN" altLang="en-US" dirty="0" smtClean="0"/>
              <a:t>面向对象的软件开发思想</a:t>
            </a:r>
          </a:p>
          <a:p>
            <a:pPr lvl="1" eaLnBrk="1" hangingPunct="1"/>
            <a:r>
              <a:rPr lang="zh-CN" altLang="en-US" dirty="0" smtClean="0"/>
              <a:t>利用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分析和设计面向对象系统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没学到什么？</a:t>
            </a:r>
          </a:p>
          <a:p>
            <a:pPr lvl="1" eaLnBrk="1" hangingPunct="1"/>
            <a:r>
              <a:rPr lang="zh-CN" altLang="en-US" dirty="0" smtClean="0"/>
              <a:t>完整软件开发的过程和管理策略</a:t>
            </a:r>
          </a:p>
          <a:p>
            <a:pPr lvl="1" eaLnBrk="1" hangingPunct="1"/>
            <a:r>
              <a:rPr lang="zh-CN" altLang="en-US" dirty="0" smtClean="0"/>
              <a:t>编写分析设计文档的方法</a:t>
            </a:r>
          </a:p>
          <a:p>
            <a:pPr lvl="1" eaLnBrk="1" hangingPunct="1"/>
            <a:r>
              <a:rPr lang="zh-CN" altLang="en-US" dirty="0" smtClean="0"/>
              <a:t>编程实现一个软件的知识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6BBDF89-305A-45C7-8083-F1E700EF2A5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30501" name="Rectangle 5"/>
          <p:cNvSpPr>
            <a:spLocks noChangeArrowheads="1"/>
          </p:cNvSpPr>
          <p:nvPr/>
        </p:nvSpPr>
        <p:spPr bwMode="auto">
          <a:xfrm>
            <a:off x="3880628" y="1785926"/>
            <a:ext cx="22926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itchFamily="2" charset="2"/>
              <a:buNone/>
            </a:pPr>
            <a:r>
              <a:rPr lang="en-US" altLang="zh-CN" sz="3600" dirty="0">
                <a:solidFill>
                  <a:schemeClr val="hlink"/>
                </a:solidFill>
              </a:rPr>
              <a:t>UML+OO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3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13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13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3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总结一下</a:t>
            </a:r>
            <a:endParaRPr lang="en-US" altLang="zh-CN" sz="4400" smtClean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90702C4-46E0-4108-B8E2-15F800043EE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1133626" name="Group 58"/>
          <p:cNvGraphicFramePr>
            <a:graphicFrameLocks noGrp="1"/>
          </p:cNvGraphicFramePr>
          <p:nvPr/>
        </p:nvGraphicFramePr>
        <p:xfrm>
          <a:off x="624337" y="2001826"/>
          <a:ext cx="5470870" cy="4064001"/>
        </p:xfrm>
        <a:graphic>
          <a:graphicData uri="http://schemas.openxmlformats.org/drawingml/2006/table">
            <a:tbl>
              <a:tblPr/>
              <a:tblGrid>
                <a:gridCol w="1726975"/>
                <a:gridCol w="3743895"/>
              </a:tblGrid>
              <a:tr h="581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业务建模</a:t>
                      </a:r>
                    </a:p>
                  </a:txBody>
                  <a:tcPr marL="121904" marR="1219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1.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业务用例模型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2.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业务对象模型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需求</a:t>
                      </a:r>
                    </a:p>
                  </a:txBody>
                  <a:tcPr marL="121904" marR="1219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3.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用例模型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分析</a:t>
                      </a:r>
                    </a:p>
                  </a:txBody>
                  <a:tcPr marL="121904" marR="1219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4.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备选架构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5.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用例实现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设计</a:t>
                      </a:r>
                    </a:p>
                  </a:txBody>
                  <a:tcPr marL="121904" marR="1219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6.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架构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7.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用例实现</a:t>
                      </a:r>
                    </a:p>
                  </a:txBody>
                  <a:tcPr marL="121904" marR="1219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3664" name="Group 96"/>
          <p:cNvGraphicFramePr>
            <a:graphicFrameLocks noGrp="1"/>
          </p:cNvGraphicFramePr>
          <p:nvPr/>
        </p:nvGraphicFramePr>
        <p:xfrm>
          <a:off x="7822181" y="1643050"/>
          <a:ext cx="3743897" cy="4664079"/>
        </p:xfrm>
        <a:graphic>
          <a:graphicData uri="http://schemas.openxmlformats.org/drawingml/2006/table">
            <a:tbl>
              <a:tblPr/>
              <a:tblGrid>
                <a:gridCol w="3743897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类图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包图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构件图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部署图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顺序图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通信图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活动图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状态图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9.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用例图</a:t>
                      </a:r>
                    </a:p>
                  </a:txBody>
                  <a:tcPr marL="121904" marR="12190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6095207" y="2292337"/>
            <a:ext cx="1726975" cy="3749675"/>
            <a:chOff x="2880" y="1118"/>
            <a:chExt cx="816" cy="2362"/>
          </a:xfrm>
        </p:grpSpPr>
        <p:cxnSp>
          <p:nvCxnSpPr>
            <p:cNvPr id="46149" name="AutoShape 98"/>
            <p:cNvCxnSpPr>
              <a:cxnSpLocks noChangeShapeType="1"/>
            </p:cNvCxnSpPr>
            <p:nvPr/>
          </p:nvCxnSpPr>
          <p:spPr bwMode="auto">
            <a:xfrm>
              <a:off x="2880" y="1118"/>
              <a:ext cx="816" cy="23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0" name="AutoShape 99"/>
            <p:cNvCxnSpPr>
              <a:cxnSpLocks noChangeShapeType="1"/>
            </p:cNvCxnSpPr>
            <p:nvPr/>
          </p:nvCxnSpPr>
          <p:spPr bwMode="auto">
            <a:xfrm>
              <a:off x="2880" y="1118"/>
              <a:ext cx="816" cy="171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33668" name="AutoShape 100"/>
          <p:cNvCxnSpPr>
            <a:cxnSpLocks noChangeShapeType="1"/>
          </p:cNvCxnSpPr>
          <p:nvPr/>
        </p:nvCxnSpPr>
        <p:spPr bwMode="auto">
          <a:xfrm flipV="1">
            <a:off x="6095207" y="1901812"/>
            <a:ext cx="1726975" cy="971550"/>
          </a:xfrm>
          <a:prstGeom prst="straightConnector1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3670" name="AutoShape 102"/>
          <p:cNvCxnSpPr>
            <a:cxnSpLocks noChangeShapeType="1"/>
          </p:cNvCxnSpPr>
          <p:nvPr/>
        </p:nvCxnSpPr>
        <p:spPr bwMode="auto">
          <a:xfrm flipV="1">
            <a:off x="6095207" y="2419337"/>
            <a:ext cx="1726975" cy="1614488"/>
          </a:xfrm>
          <a:prstGeom prst="straightConnector1">
            <a:avLst/>
          </a:prstGeom>
          <a:noFill/>
          <a:ln w="38100">
            <a:solidFill>
              <a:srgbClr val="FF99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6095207" y="1901812"/>
            <a:ext cx="1726975" cy="2713038"/>
            <a:chOff x="2880" y="872"/>
            <a:chExt cx="816" cy="1709"/>
          </a:xfrm>
        </p:grpSpPr>
        <p:cxnSp>
          <p:nvCxnSpPr>
            <p:cNvPr id="46146" name="AutoShape 103"/>
            <p:cNvCxnSpPr>
              <a:cxnSpLocks noChangeShapeType="1"/>
            </p:cNvCxnSpPr>
            <p:nvPr/>
          </p:nvCxnSpPr>
          <p:spPr bwMode="auto">
            <a:xfrm flipV="1">
              <a:off x="2880" y="2176"/>
              <a:ext cx="816" cy="405"/>
            </a:xfrm>
            <a:prstGeom prst="straightConnector1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7" name="AutoShape 104"/>
            <p:cNvCxnSpPr>
              <a:cxnSpLocks noChangeShapeType="1"/>
            </p:cNvCxnSpPr>
            <p:nvPr/>
          </p:nvCxnSpPr>
          <p:spPr bwMode="auto">
            <a:xfrm flipV="1">
              <a:off x="2880" y="2502"/>
              <a:ext cx="816" cy="79"/>
            </a:xfrm>
            <a:prstGeom prst="straightConnector1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8" name="AutoShape 105"/>
            <p:cNvCxnSpPr>
              <a:cxnSpLocks noChangeShapeType="1"/>
            </p:cNvCxnSpPr>
            <p:nvPr/>
          </p:nvCxnSpPr>
          <p:spPr bwMode="auto">
            <a:xfrm flipV="1">
              <a:off x="2880" y="872"/>
              <a:ext cx="816" cy="1709"/>
            </a:xfrm>
            <a:prstGeom prst="straightConnector1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6095207" y="2419337"/>
            <a:ext cx="1726975" cy="2776538"/>
            <a:chOff x="2880" y="1198"/>
            <a:chExt cx="816" cy="1749"/>
          </a:xfrm>
        </p:grpSpPr>
        <p:cxnSp>
          <p:nvCxnSpPr>
            <p:cNvPr id="46143" name="AutoShape 106"/>
            <p:cNvCxnSpPr>
              <a:cxnSpLocks noChangeShapeType="1"/>
            </p:cNvCxnSpPr>
            <p:nvPr/>
          </p:nvCxnSpPr>
          <p:spPr bwMode="auto">
            <a:xfrm flipV="1">
              <a:off x="2880" y="1198"/>
              <a:ext cx="816" cy="1749"/>
            </a:xfrm>
            <a:prstGeom prst="straightConnector1">
              <a:avLst/>
            </a:prstGeom>
            <a:noFill/>
            <a:ln w="38100">
              <a:solidFill>
                <a:srgbClr val="3333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4" name="AutoShape 107"/>
            <p:cNvCxnSpPr>
              <a:cxnSpLocks noChangeShapeType="1"/>
            </p:cNvCxnSpPr>
            <p:nvPr/>
          </p:nvCxnSpPr>
          <p:spPr bwMode="auto">
            <a:xfrm flipV="1">
              <a:off x="2880" y="1524"/>
              <a:ext cx="816" cy="1423"/>
            </a:xfrm>
            <a:prstGeom prst="straightConnector1">
              <a:avLst/>
            </a:prstGeom>
            <a:noFill/>
            <a:ln w="38100">
              <a:solidFill>
                <a:srgbClr val="3333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5" name="AutoShape 108"/>
            <p:cNvCxnSpPr>
              <a:cxnSpLocks noChangeShapeType="1"/>
            </p:cNvCxnSpPr>
            <p:nvPr/>
          </p:nvCxnSpPr>
          <p:spPr bwMode="auto">
            <a:xfrm flipV="1">
              <a:off x="2880" y="1850"/>
              <a:ext cx="816" cy="1097"/>
            </a:xfrm>
            <a:prstGeom prst="straightConnector1">
              <a:avLst/>
            </a:prstGeom>
            <a:noFill/>
            <a:ln w="38100">
              <a:solidFill>
                <a:srgbClr val="3333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6095207" y="1901812"/>
            <a:ext cx="1726975" cy="3873500"/>
            <a:chOff x="2880" y="872"/>
            <a:chExt cx="816" cy="2440"/>
          </a:xfrm>
        </p:grpSpPr>
        <p:cxnSp>
          <p:nvCxnSpPr>
            <p:cNvPr id="46138" name="AutoShape 109"/>
            <p:cNvCxnSpPr>
              <a:cxnSpLocks noChangeShapeType="1"/>
            </p:cNvCxnSpPr>
            <p:nvPr/>
          </p:nvCxnSpPr>
          <p:spPr bwMode="auto">
            <a:xfrm flipV="1">
              <a:off x="2880" y="872"/>
              <a:ext cx="816" cy="2440"/>
            </a:xfrm>
            <a:prstGeom prst="straightConnector1">
              <a:avLst/>
            </a:prstGeom>
            <a:noFill/>
            <a:ln w="38100">
              <a:solidFill>
                <a:srgbClr val="333399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9" name="AutoShape 110"/>
            <p:cNvCxnSpPr>
              <a:cxnSpLocks noChangeShapeType="1"/>
            </p:cNvCxnSpPr>
            <p:nvPr/>
          </p:nvCxnSpPr>
          <p:spPr bwMode="auto">
            <a:xfrm flipV="1">
              <a:off x="2880" y="2176"/>
              <a:ext cx="816" cy="1136"/>
            </a:xfrm>
            <a:prstGeom prst="straightConnector1">
              <a:avLst/>
            </a:prstGeom>
            <a:noFill/>
            <a:ln w="38100">
              <a:solidFill>
                <a:srgbClr val="333399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0" name="AutoShape 111"/>
            <p:cNvCxnSpPr>
              <a:cxnSpLocks noChangeShapeType="1"/>
            </p:cNvCxnSpPr>
            <p:nvPr/>
          </p:nvCxnSpPr>
          <p:spPr bwMode="auto">
            <a:xfrm flipV="1">
              <a:off x="2880" y="2502"/>
              <a:ext cx="816" cy="810"/>
            </a:xfrm>
            <a:prstGeom prst="straightConnector1">
              <a:avLst/>
            </a:prstGeom>
            <a:noFill/>
            <a:ln w="38100">
              <a:solidFill>
                <a:srgbClr val="333399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1" name="AutoShape 112"/>
            <p:cNvCxnSpPr>
              <a:cxnSpLocks noChangeShapeType="1"/>
            </p:cNvCxnSpPr>
            <p:nvPr/>
          </p:nvCxnSpPr>
          <p:spPr bwMode="auto">
            <a:xfrm flipV="1">
              <a:off x="2880" y="2828"/>
              <a:ext cx="816" cy="484"/>
            </a:xfrm>
            <a:prstGeom prst="straightConnector1">
              <a:avLst/>
            </a:prstGeom>
            <a:noFill/>
            <a:ln w="38100">
              <a:solidFill>
                <a:srgbClr val="333399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2" name="AutoShape 113"/>
            <p:cNvCxnSpPr>
              <a:cxnSpLocks noChangeShapeType="1"/>
            </p:cNvCxnSpPr>
            <p:nvPr/>
          </p:nvCxnSpPr>
          <p:spPr bwMode="auto">
            <a:xfrm flipV="1">
              <a:off x="2880" y="3154"/>
              <a:ext cx="816" cy="158"/>
            </a:xfrm>
            <a:prstGeom prst="straightConnector1">
              <a:avLst/>
            </a:prstGeom>
            <a:noFill/>
            <a:ln w="38100">
              <a:solidFill>
                <a:srgbClr val="333399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组合 28"/>
          <p:cNvGrpSpPr>
            <a:grpSpLocks/>
          </p:cNvGrpSpPr>
          <p:nvPr/>
        </p:nvGrpSpPr>
        <p:grpSpPr bwMode="auto">
          <a:xfrm>
            <a:off x="6095207" y="3446450"/>
            <a:ext cx="1726975" cy="2595562"/>
            <a:chOff x="4572000" y="2928934"/>
            <a:chExt cx="1295400" cy="2595566"/>
          </a:xfrm>
        </p:grpSpPr>
        <p:cxnSp>
          <p:nvCxnSpPr>
            <p:cNvPr id="46136" name="AutoShape 101"/>
            <p:cNvCxnSpPr>
              <a:cxnSpLocks noChangeShapeType="1"/>
            </p:cNvCxnSpPr>
            <p:nvPr/>
          </p:nvCxnSpPr>
          <p:spPr bwMode="auto">
            <a:xfrm>
              <a:off x="4572000" y="2935288"/>
              <a:ext cx="1295400" cy="2589212"/>
            </a:xfrm>
            <a:prstGeom prst="straightConnector1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7" name="AutoShape 101"/>
            <p:cNvCxnSpPr>
              <a:cxnSpLocks noChangeShapeType="1"/>
            </p:cNvCxnSpPr>
            <p:nvPr/>
          </p:nvCxnSpPr>
          <p:spPr bwMode="auto">
            <a:xfrm rot="16200000" flipH="1">
              <a:off x="4429124" y="3071810"/>
              <a:ext cx="1571636" cy="1285884"/>
            </a:xfrm>
            <a:prstGeom prst="straightConnector1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3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3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结束语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知识是死的，但技能是活的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课堂上讲解的内容比较规范，但实际应用时一定要灵活，不要生搬硬套，要具体问题具体分析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软件工程领域的问题一般没有标准答案，最终目标是有效地解决问题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1607CF-D9DD-4697-8D80-CB5A13BF8DA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338" y="1928817"/>
            <a:ext cx="7771388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3559</TotalTime>
  <Words>143</Words>
  <Application>Microsoft Office PowerPoint</Application>
  <PresentationFormat>自定义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模块</vt:lpstr>
      <vt:lpstr>面向对象系统分析与设计</vt:lpstr>
      <vt:lpstr>课程小结</vt:lpstr>
      <vt:lpstr>回顾一下</vt:lpstr>
      <vt:lpstr>总结一下</vt:lpstr>
      <vt:lpstr>结束语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xs</cp:lastModifiedBy>
  <cp:revision>677</cp:revision>
  <cp:lastPrinted>1601-01-01T00:00:00Z</cp:lastPrinted>
  <dcterms:created xsi:type="dcterms:W3CDTF">2005-09-05T02:45:08Z</dcterms:created>
  <dcterms:modified xsi:type="dcterms:W3CDTF">2023-12-11T16:06:56Z</dcterms:modified>
  <cp:category>UML</cp:category>
</cp:coreProperties>
</file>