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7.webp" ContentType="image/webp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37"/>
  </p:notesMasterIdLst>
  <p:handoutMasterIdLst>
    <p:handoutMasterId r:id="rId38"/>
  </p:handoutMasterIdLst>
  <p:sldIdLst>
    <p:sldId id="256" r:id="rId4"/>
    <p:sldId id="280" r:id="rId5"/>
    <p:sldId id="281" r:id="rId6"/>
    <p:sldId id="285" r:id="rId7"/>
    <p:sldId id="301" r:id="rId8"/>
    <p:sldId id="282" r:id="rId9"/>
    <p:sldId id="290" r:id="rId10"/>
    <p:sldId id="323" r:id="rId11"/>
    <p:sldId id="283" r:id="rId12"/>
    <p:sldId id="292" r:id="rId13"/>
    <p:sldId id="298" r:id="rId14"/>
    <p:sldId id="286" r:id="rId15"/>
    <p:sldId id="293" r:id="rId16"/>
    <p:sldId id="294" r:id="rId17"/>
    <p:sldId id="295" r:id="rId18"/>
    <p:sldId id="296" r:id="rId19"/>
    <p:sldId id="297" r:id="rId20"/>
    <p:sldId id="287" r:id="rId21"/>
    <p:sldId id="284" r:id="rId22"/>
    <p:sldId id="302" r:id="rId23"/>
    <p:sldId id="291" r:id="rId24"/>
    <p:sldId id="275" r:id="rId25"/>
    <p:sldId id="343" r:id="rId26"/>
    <p:sldId id="276" r:id="rId27"/>
    <p:sldId id="274" r:id="rId28"/>
    <p:sldId id="347" r:id="rId29"/>
    <p:sldId id="348" r:id="rId30"/>
    <p:sldId id="349" r:id="rId31"/>
    <p:sldId id="350" r:id="rId32"/>
    <p:sldId id="352" r:id="rId33"/>
    <p:sldId id="353" r:id="rId34"/>
    <p:sldId id="355" r:id="rId35"/>
    <p:sldId id="356" r:id="rId36"/>
  </p:sldIdLst>
  <p:sldSz cx="9144000" cy="6858000" type="screen4x3"/>
  <p:notesSz cx="6668770" cy="992632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2"/>
      </p:cViewPr>
      <p:guideLst>
        <p:guide orient="horz" pos="21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gs" Target="tags/tag10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1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3AAEB-0301-4ED0-B1D0-4BE1EF9D7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3329D-B319-4444-A6F8-36F9B0FE2A7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4CAA-C537-49B2-B1D0-8E53BDF388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48019-7F8E-4133-9E4F-948F643F49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8595"/>
            <a:ext cx="8229600" cy="502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38530"/>
            <a:ext cx="8229600" cy="518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360" y="116205"/>
            <a:ext cx="8229600" cy="70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8375"/>
            <a:ext cx="8229600" cy="5158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hyperlink" Target="https://www.udacity.com/" TargetMode="External"/><Relationship Id="rId4" Type="http://schemas.openxmlformats.org/officeDocument/2006/relationships/hyperlink" Target="https://www.edx.org/" TargetMode="External"/><Relationship Id="rId3" Type="http://schemas.openxmlformats.org/officeDocument/2006/relationships/hyperlink" Target="https://www.coursera.org/" TargetMode="External"/><Relationship Id="rId2" Type="http://schemas.openxmlformats.org/officeDocument/2006/relationships/hyperlink" Target="https://www.icourse163.org/" TargetMode="External"/><Relationship Id="rId1" Type="http://schemas.openxmlformats.org/officeDocument/2006/relationships/hyperlink" Target="http://www.xuetangx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mailto:panweike@szu.edu.cn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webp"/><Relationship Id="rId1" Type="http://schemas.openxmlformats.org/officeDocument/2006/relationships/hyperlink" Target="https://spectrum.ieee.org/top-programming-languages-2021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hyperlink" Target="https://spectrum.ieee.org/at-work/tech-careers/top-programming-language-2020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en.wikipedia.org/wiki/Java_version_history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hyperlink" Target="http://en.wikipedia.org/wiki/Java_(programming_language)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jpeg"/><Relationship Id="rId3" Type="http://schemas.openxmlformats.org/officeDocument/2006/relationships/tags" Target="../tags/tag2.xml"/><Relationship Id="rId2" Type="http://schemas.openxmlformats.org/officeDocument/2006/relationships/image" Target="../media/image12.jpeg"/><Relationship Id="rId1" Type="http://schemas.openxmlformats.org/officeDocument/2006/relationships/tags" Target="../tags/tag1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jpeg"/><Relationship Id="rId3" Type="http://schemas.openxmlformats.org/officeDocument/2006/relationships/tags" Target="../tags/tag4.xml"/><Relationship Id="rId2" Type="http://schemas.openxmlformats.org/officeDocument/2006/relationships/image" Target="../media/image14.jpeg"/><Relationship Id="rId1" Type="http://schemas.openxmlformats.org/officeDocument/2006/relationships/tags" Target="../tags/tag3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tags" Target="../tags/tag7.xml"/><Relationship Id="rId4" Type="http://schemas.openxmlformats.org/officeDocument/2006/relationships/image" Target="../media/image17.png"/><Relationship Id="rId3" Type="http://schemas.openxmlformats.org/officeDocument/2006/relationships/tags" Target="../tags/tag6.xml"/><Relationship Id="rId2" Type="http://schemas.openxmlformats.org/officeDocument/2006/relationships/image" Target="../media/image16.jpeg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tags" Target="../tags/tag9.xml"/><Relationship Id="rId2" Type="http://schemas.openxmlformats.org/officeDocument/2006/relationships/image" Target="../media/image19.png"/><Relationship Id="rId1" Type="http://schemas.openxmlformats.org/officeDocument/2006/relationships/tags" Target="../tags/tag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hyperlink" Target="https://horstmann.com/corejava/index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+mn-lt"/>
              </a:rPr>
              <a:t>JAVA</a:t>
            </a:r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程序设计</a:t>
            </a:r>
            <a:endParaRPr 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卢亚辉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一个更有挑战性的问题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WHY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：网上有那么多公开课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在线视频，我为什么还要到课堂来学</a:t>
            </a:r>
            <a:r>
              <a:rPr lang="zh-CN" altLang="en-US" sz="2000" dirty="0"/>
              <a:t>？</a:t>
            </a:r>
            <a:endParaRPr lang="en-US" altLang="zh-CN" sz="2000" dirty="0"/>
          </a:p>
          <a:p>
            <a:pPr lvl="1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学堂在线 </a:t>
            </a:r>
            <a:r>
              <a:rPr lang="en-US" altLang="zh-CN" sz="2000" dirty="0">
                <a:ea typeface="仿宋" panose="02010609060101010101" pitchFamily="49" charset="-122"/>
                <a:hlinkClick r:id="rId1"/>
              </a:rPr>
              <a:t>http://www.xuetangx.com/</a:t>
            </a:r>
            <a:r>
              <a:rPr lang="en-US" altLang="zh-CN" sz="2000" dirty="0">
                <a:ea typeface="仿宋" panose="02010609060101010101" pitchFamily="49" charset="-122"/>
              </a:rPr>
              <a:t> </a:t>
            </a:r>
            <a:endParaRPr lang="en-US" altLang="zh-CN" sz="2000" dirty="0">
              <a:ea typeface="仿宋" panose="02010609060101010101" pitchFamily="49" charset="-122"/>
            </a:endParaRPr>
          </a:p>
          <a:p>
            <a:pPr lvl="1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中国大学</a:t>
            </a:r>
            <a:r>
              <a:rPr lang="en-US" altLang="zh-CN" sz="2000" dirty="0">
                <a:ea typeface="仿宋" panose="02010609060101010101" pitchFamily="49" charset="-122"/>
              </a:rPr>
              <a:t>MOOC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000" dirty="0">
                <a:ea typeface="仿宋" panose="02010609060101010101" pitchFamily="49" charset="-122"/>
                <a:hlinkClick r:id="rId2"/>
              </a:rPr>
              <a:t>https://www.icourse163.org/</a:t>
            </a:r>
            <a:endParaRPr lang="en-US" altLang="zh-CN" sz="2000" dirty="0"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hlinkClick r:id="rId3"/>
              </a:rPr>
              <a:t>https://www.coursera.org/</a:t>
            </a:r>
            <a:endParaRPr lang="en-US" altLang="zh-CN" sz="2000" dirty="0"/>
          </a:p>
          <a:p>
            <a:pPr lvl="1"/>
            <a:r>
              <a:rPr lang="en-US" altLang="zh-CN" sz="2000" dirty="0">
                <a:hlinkClick r:id="rId4"/>
              </a:rPr>
              <a:t>https://www.edx.org/</a:t>
            </a:r>
            <a:endParaRPr lang="en-US" altLang="zh-CN" sz="2000" dirty="0"/>
          </a:p>
          <a:p>
            <a:pPr lvl="1"/>
            <a:r>
              <a:rPr lang="en-US" altLang="zh-CN" sz="2000" dirty="0">
                <a:hlinkClick r:id="rId5"/>
              </a:rPr>
              <a:t>https://www.udacity.com/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如果时间允许，多渠道学习（互补性），有选择有目的（不要为了学习而学习）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课堂更口语化，视频或者文本会更正式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线下课堂安排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>
                <a:latin typeface="+mj-lt"/>
                <a:ea typeface="仿宋" panose="02010609060101010101" pitchFamily="49" charset="-122"/>
              </a:rPr>
              <a:t>与</a:t>
            </a:r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MOOC</a:t>
            </a:r>
            <a:r>
              <a:rPr lang="zh-CN" altLang="en-US" sz="2000" dirty="0">
                <a:latin typeface="+mj-lt"/>
                <a:ea typeface="仿宋" panose="02010609060101010101" pitchFamily="49" charset="-122"/>
              </a:rPr>
              <a:t>视频的对应关系</a:t>
            </a:r>
            <a:endParaRPr lang="en-US" altLang="zh-CN" sz="2000" dirty="0"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Ch1: Java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语言概述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[MOOC-Ch1]</a:t>
            </a:r>
            <a:endParaRPr lang="en-US" altLang="zh-CN" sz="2000" dirty="0">
              <a:solidFill>
                <a:srgbClr val="FF0000"/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Ch2: 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基本数据类型和数组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[MOOC-Ch2]</a:t>
            </a:r>
            <a:endParaRPr lang="en-US" altLang="zh-CN" sz="2000" dirty="0">
              <a:solidFill>
                <a:srgbClr val="FF0000"/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Ch3: 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运算符、表达式和语句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[MOOC-Ch2]</a:t>
            </a:r>
            <a:endParaRPr lang="en-US" altLang="zh-CN" sz="2000" dirty="0">
              <a:solidFill>
                <a:srgbClr val="FF0000"/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Ch6: </a:t>
            </a:r>
            <a:r>
              <a:rPr lang="zh-CN" altLang="en-US" sz="2000" dirty="0">
                <a:solidFill>
                  <a:srgbClr val="FF0000"/>
                </a:solidFill>
                <a:ea typeface="仿宋" panose="02010609060101010101" pitchFamily="49" charset="-122"/>
              </a:rPr>
              <a:t>字符串和正则表达式 </a:t>
            </a:r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[MOOC-Ch5]</a:t>
            </a:r>
            <a:endParaRPr lang="en-US" altLang="zh-CN" sz="2000" dirty="0">
              <a:solidFill>
                <a:srgbClr val="FF0000"/>
              </a:solidFill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+mj-lt"/>
                <a:ea typeface="仿宋" panose="02010609060101010101" pitchFamily="49" charset="-122"/>
              </a:rPr>
              <a:t>Ch4: </a:t>
            </a:r>
            <a:r>
              <a:rPr lang="zh-CN" altLang="en-US" sz="2000" dirty="0">
                <a:solidFill>
                  <a:srgbClr val="0000FF"/>
                </a:solidFill>
                <a:latin typeface="+mj-lt"/>
                <a:ea typeface="仿宋" panose="02010609060101010101" pitchFamily="49" charset="-122"/>
              </a:rPr>
              <a:t>类和对象 </a:t>
            </a:r>
            <a:r>
              <a:rPr lang="en-US" altLang="zh-CN" sz="2000" dirty="0">
                <a:solidFill>
                  <a:srgbClr val="0000FF"/>
                </a:solidFill>
                <a:latin typeface="+mj-lt"/>
                <a:ea typeface="仿宋" panose="02010609060101010101" pitchFamily="49" charset="-122"/>
              </a:rPr>
              <a:t>[MOOC-Ch3]</a:t>
            </a:r>
            <a:endParaRPr lang="en-US" altLang="zh-CN" sz="2000" dirty="0">
              <a:solidFill>
                <a:srgbClr val="0000FF"/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  <a:ea typeface="仿宋" panose="02010609060101010101" pitchFamily="49" charset="-122"/>
              </a:rPr>
              <a:t>Ch5: </a:t>
            </a:r>
            <a:r>
              <a:rPr lang="zh-CN" altLang="en-US" sz="2000" dirty="0">
                <a:solidFill>
                  <a:srgbClr val="0000FF"/>
                </a:solidFill>
                <a:ea typeface="仿宋" panose="02010609060101010101" pitchFamily="49" charset="-122"/>
              </a:rPr>
              <a:t>继承、接口和泛型 </a:t>
            </a:r>
            <a:r>
              <a:rPr lang="en-US" altLang="zh-CN" sz="2000" dirty="0">
                <a:solidFill>
                  <a:srgbClr val="0000FF"/>
                </a:solidFill>
                <a:ea typeface="仿宋" panose="02010609060101010101" pitchFamily="49" charset="-122"/>
              </a:rPr>
              <a:t>[MOOC-Ch4, 6, 7]</a:t>
            </a:r>
            <a:endParaRPr lang="en-US" altLang="zh-CN" sz="2000" dirty="0">
              <a:solidFill>
                <a:srgbClr val="0000FF"/>
              </a:solidFill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Ch7: </a:t>
            </a:r>
            <a:r>
              <a:rPr lang="zh-CN" altLang="en-US" sz="2000" dirty="0">
                <a:solidFill>
                  <a:srgbClr val="FF0000"/>
                </a:solidFill>
                <a:ea typeface="仿宋" panose="02010609060101010101" pitchFamily="49" charset="-122"/>
              </a:rPr>
              <a:t>常用实用类 </a:t>
            </a:r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[MOOC-Ch6]</a:t>
            </a:r>
            <a:endParaRPr lang="en-US" altLang="zh-CN" sz="2000" dirty="0">
              <a:solidFill>
                <a:srgbClr val="FF0000"/>
              </a:solidFill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  <a:ea typeface="仿宋" panose="02010609060101010101" pitchFamily="49" charset="-122"/>
              </a:rPr>
              <a:t>Ch8: </a:t>
            </a:r>
            <a:r>
              <a:rPr lang="zh-CN" altLang="en-US" sz="2000" dirty="0">
                <a:solidFill>
                  <a:srgbClr val="0000FF"/>
                </a:solidFill>
                <a:ea typeface="仿宋" panose="02010609060101010101" pitchFamily="49" charset="-122"/>
              </a:rPr>
              <a:t>线程 </a:t>
            </a:r>
            <a:r>
              <a:rPr lang="en-US" altLang="zh-CN" sz="2000" dirty="0">
                <a:solidFill>
                  <a:srgbClr val="0000FF"/>
                </a:solidFill>
                <a:ea typeface="仿宋" panose="02010609060101010101" pitchFamily="49" charset="-122"/>
              </a:rPr>
              <a:t>[MOOC-Ch10]</a:t>
            </a:r>
            <a:endParaRPr lang="en-US" altLang="zh-CN" sz="200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Ch9: </a:t>
            </a:r>
            <a:r>
              <a:rPr lang="zh-CN" altLang="en-US" sz="2000" dirty="0">
                <a:solidFill>
                  <a:srgbClr val="FF0000"/>
                </a:solidFill>
                <a:ea typeface="仿宋" panose="02010609060101010101" pitchFamily="49" charset="-122"/>
              </a:rPr>
              <a:t>输入流和输出流 </a:t>
            </a:r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[MOOC-Ch8]</a:t>
            </a:r>
            <a:endParaRPr lang="en-US" altLang="zh-CN" sz="2000" dirty="0">
              <a:solidFill>
                <a:srgbClr val="FF0000"/>
              </a:solidFill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Ch10: </a:t>
            </a:r>
            <a:r>
              <a:rPr lang="zh-CN" altLang="en-US" sz="20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图形用户界面设计 </a:t>
            </a:r>
            <a:r>
              <a:rPr lang="en-US" altLang="zh-CN" sz="2000" dirty="0">
                <a:solidFill>
                  <a:srgbClr val="0000FF"/>
                </a:solidFill>
                <a:ea typeface="仿宋" panose="02010609060101010101" pitchFamily="49" charset="-122"/>
              </a:rPr>
              <a:t>[MOOC-Ch9]</a:t>
            </a:r>
            <a:endParaRPr lang="en-US" altLang="zh-CN" sz="2000" dirty="0">
              <a:solidFill>
                <a:srgbClr val="0000FF"/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Ch11: Java</a:t>
            </a:r>
            <a:r>
              <a:rPr lang="zh-CN" altLang="en-US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中的网络编程 </a:t>
            </a:r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[MOOC-Ch11]</a:t>
            </a:r>
            <a:endParaRPr lang="en-US" altLang="zh-CN" sz="200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线下课堂安排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>
                <a:latin typeface="+mj-lt"/>
                <a:ea typeface="仿宋" panose="02010609060101010101" pitchFamily="49" charset="-122"/>
              </a:rPr>
              <a:t>与</a:t>
            </a:r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”Introduction to Java Programming (10th Edition)”</a:t>
            </a:r>
            <a:r>
              <a:rPr lang="zh-CN" altLang="en-US" sz="2000" dirty="0">
                <a:latin typeface="+mj-lt"/>
                <a:ea typeface="仿宋" panose="02010609060101010101" pitchFamily="49" charset="-122"/>
              </a:rPr>
              <a:t>的对应关系</a:t>
            </a:r>
            <a:endParaRPr lang="en-US" altLang="zh-CN" sz="2000" dirty="0"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Ch1: Java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语言概述 </a:t>
            </a:r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[IJP-Ch1-8]</a:t>
            </a:r>
            <a:endParaRPr lang="en-US" altLang="zh-CN" sz="2000" dirty="0">
              <a:solidFill>
                <a:srgbClr val="FF0000"/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Ch2: 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基本数据类型和数组 </a:t>
            </a:r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[IJP-Ch1-8]</a:t>
            </a:r>
            <a:endParaRPr lang="en-US" altLang="zh-CN" sz="2000" dirty="0">
              <a:solidFill>
                <a:srgbClr val="FF0000"/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Ch3: 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运算符、表达式和语句 </a:t>
            </a:r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[IJP-Ch1-8]</a:t>
            </a:r>
            <a:endParaRPr lang="en-US" altLang="zh-CN" sz="2000" dirty="0">
              <a:solidFill>
                <a:srgbClr val="FF0000"/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Ch6: </a:t>
            </a:r>
            <a:r>
              <a:rPr lang="zh-CN" altLang="en-US" sz="2000" dirty="0">
                <a:solidFill>
                  <a:srgbClr val="FF0000"/>
                </a:solidFill>
                <a:ea typeface="仿宋" panose="02010609060101010101" pitchFamily="49" charset="-122"/>
              </a:rPr>
              <a:t>字符串和正则表达式 </a:t>
            </a:r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[IJP-Ch1-8]</a:t>
            </a:r>
            <a:endParaRPr lang="en-US" altLang="zh-CN" sz="2000" dirty="0">
              <a:solidFill>
                <a:srgbClr val="FF0000"/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+mj-lt"/>
                <a:ea typeface="仿宋" panose="02010609060101010101" pitchFamily="49" charset="-122"/>
              </a:rPr>
              <a:t>Ch4: </a:t>
            </a:r>
            <a:r>
              <a:rPr lang="zh-CN" altLang="en-US" sz="2000" dirty="0">
                <a:solidFill>
                  <a:srgbClr val="0000FF"/>
                </a:solidFill>
                <a:latin typeface="+mj-lt"/>
                <a:ea typeface="仿宋" panose="02010609060101010101" pitchFamily="49" charset="-122"/>
              </a:rPr>
              <a:t>类和对象 </a:t>
            </a:r>
            <a:r>
              <a:rPr lang="en-US" altLang="zh-CN" sz="2000" dirty="0">
                <a:solidFill>
                  <a:srgbClr val="0000FF"/>
                </a:solidFill>
                <a:ea typeface="仿宋" panose="02010609060101010101" pitchFamily="49" charset="-122"/>
              </a:rPr>
              <a:t>[IJP-Ch9-11, 19]</a:t>
            </a:r>
            <a:endParaRPr lang="en-US" altLang="zh-CN" sz="2000" dirty="0">
              <a:solidFill>
                <a:srgbClr val="0000FF"/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  <a:ea typeface="仿宋" panose="02010609060101010101" pitchFamily="49" charset="-122"/>
              </a:rPr>
              <a:t>Ch5: </a:t>
            </a:r>
            <a:r>
              <a:rPr lang="zh-CN" altLang="en-US" sz="2000" dirty="0">
                <a:solidFill>
                  <a:srgbClr val="0000FF"/>
                </a:solidFill>
                <a:ea typeface="仿宋" panose="02010609060101010101" pitchFamily="49" charset="-122"/>
              </a:rPr>
              <a:t>继承、接口和泛型 </a:t>
            </a:r>
            <a:r>
              <a:rPr lang="en-US" altLang="zh-CN" sz="2000" dirty="0">
                <a:solidFill>
                  <a:srgbClr val="0000FF"/>
                </a:solidFill>
                <a:ea typeface="仿宋" panose="02010609060101010101" pitchFamily="49" charset="-122"/>
              </a:rPr>
              <a:t>[IJP-Ch9-11, 19]</a:t>
            </a:r>
            <a:endParaRPr lang="en-US" altLang="zh-CN" sz="2000" dirty="0">
              <a:solidFill>
                <a:srgbClr val="0000FF"/>
              </a:solidFill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Ch7: </a:t>
            </a:r>
            <a:r>
              <a:rPr lang="zh-CN" altLang="en-US" sz="2000" dirty="0">
                <a:solidFill>
                  <a:srgbClr val="FF0000"/>
                </a:solidFill>
                <a:ea typeface="仿宋" panose="02010609060101010101" pitchFamily="49" charset="-122"/>
              </a:rPr>
              <a:t>常用实用类 </a:t>
            </a:r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[IJP-Ch20-21]</a:t>
            </a:r>
            <a:endParaRPr lang="en-US" altLang="zh-CN" sz="2000" dirty="0">
              <a:solidFill>
                <a:srgbClr val="FF0000"/>
              </a:solidFill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  <a:ea typeface="仿宋" panose="02010609060101010101" pitchFamily="49" charset="-122"/>
              </a:rPr>
              <a:t>Ch8: </a:t>
            </a:r>
            <a:r>
              <a:rPr lang="zh-CN" altLang="en-US" sz="2000" dirty="0">
                <a:solidFill>
                  <a:srgbClr val="0000FF"/>
                </a:solidFill>
                <a:ea typeface="仿宋" panose="02010609060101010101" pitchFamily="49" charset="-122"/>
              </a:rPr>
              <a:t>线程 </a:t>
            </a:r>
            <a:r>
              <a:rPr lang="en-US" altLang="zh-CN" sz="2000" dirty="0">
                <a:solidFill>
                  <a:srgbClr val="0000FF"/>
                </a:solidFill>
                <a:ea typeface="仿宋" panose="02010609060101010101" pitchFamily="49" charset="-122"/>
              </a:rPr>
              <a:t>[IJP-Ch30]</a:t>
            </a:r>
            <a:endParaRPr lang="en-US" altLang="zh-CN" sz="200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Ch9: </a:t>
            </a:r>
            <a:r>
              <a:rPr lang="zh-CN" altLang="en-US" sz="2000" dirty="0">
                <a:solidFill>
                  <a:srgbClr val="FF0000"/>
                </a:solidFill>
                <a:ea typeface="仿宋" panose="02010609060101010101" pitchFamily="49" charset="-122"/>
              </a:rPr>
              <a:t>输入流和输出流 </a:t>
            </a:r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[IJP-Ch12, 17]</a:t>
            </a:r>
            <a:endParaRPr lang="en-US" altLang="zh-CN" sz="2000" dirty="0">
              <a:solidFill>
                <a:srgbClr val="FF0000"/>
              </a:solidFill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Ch10: </a:t>
            </a:r>
            <a:r>
              <a:rPr lang="zh-CN" altLang="en-US" sz="20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图形用户界面设计 </a:t>
            </a:r>
            <a:r>
              <a:rPr lang="en-US" altLang="zh-CN" sz="2000" dirty="0">
                <a:solidFill>
                  <a:srgbClr val="0000FF"/>
                </a:solidFill>
                <a:ea typeface="仿宋" panose="02010609060101010101" pitchFamily="49" charset="-122"/>
              </a:rPr>
              <a:t>[IJP-Ch14-16]</a:t>
            </a:r>
            <a:endParaRPr lang="en-US" altLang="zh-CN" sz="2000" dirty="0">
              <a:solidFill>
                <a:srgbClr val="0000FF"/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Ch11: Java</a:t>
            </a:r>
            <a:r>
              <a:rPr lang="zh-CN" altLang="en-US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中的网络编程 </a:t>
            </a:r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[IJP-Ch31]</a:t>
            </a:r>
            <a:endParaRPr lang="en-US" altLang="zh-CN" sz="200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>
                <a:ea typeface="仿宋" panose="02010609060101010101" pitchFamily="49" charset="-122"/>
              </a:rPr>
              <a:t>”Introduction to Java Programming (10th/11th/12th Edition)”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Table of Contents (1/5)</a:t>
            </a:r>
            <a:endParaRPr lang="en-US" altLang="zh-CN" sz="2000" dirty="0"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Ch1 Introduction to Computers, Programs, and Java </a:t>
            </a:r>
            <a:endParaRPr lang="en-US" altLang="zh-CN" sz="2000" dirty="0"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Ch2 Elementary Programming </a:t>
            </a:r>
            <a:endParaRPr lang="en-US" altLang="zh-CN" sz="2000" dirty="0"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Ch3 Selections </a:t>
            </a:r>
            <a:endParaRPr lang="en-US" altLang="zh-CN" sz="2000" dirty="0"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Ch4 Mathematical Functions, Characters, and Strings </a:t>
            </a:r>
            <a:endParaRPr lang="en-US" altLang="zh-CN" sz="2000" dirty="0"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Ch5 Loops </a:t>
            </a:r>
            <a:endParaRPr lang="en-US" altLang="zh-CN" sz="2000" dirty="0"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Ch6 Methods </a:t>
            </a:r>
            <a:endParaRPr lang="en-US" altLang="zh-CN" sz="2000" dirty="0"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Ch7 Single-Dimensional Arrays </a:t>
            </a:r>
            <a:endParaRPr lang="en-US" altLang="zh-CN" sz="2000" dirty="0"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Ch8 Multidimensional Arrays </a:t>
            </a:r>
            <a:endParaRPr lang="en-US" altLang="zh-CN" sz="200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>
                <a:ea typeface="仿宋" panose="02010609060101010101" pitchFamily="49" charset="-122"/>
              </a:rPr>
              <a:t>”Introduction to Java Programming (10th/11th/12th Edition)”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Table of Contents (2/5)</a:t>
            </a:r>
            <a:endParaRPr lang="en-US" altLang="zh-CN" sz="2000" dirty="0"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Ch9 Objects and Classes </a:t>
            </a:r>
            <a:endParaRPr lang="en-US" altLang="zh-CN" sz="2000" dirty="0"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Ch10 Object-Oriented Thinking </a:t>
            </a:r>
            <a:endParaRPr lang="en-US" altLang="zh-CN" sz="2000" dirty="0"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Ch11 Inheritance and Polymorphism </a:t>
            </a:r>
            <a:endParaRPr lang="en-US" altLang="zh-CN" sz="2000" dirty="0"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Ch12 Exception Handling and Text I/O </a:t>
            </a:r>
            <a:endParaRPr lang="en-US" altLang="zh-CN" sz="2000" dirty="0"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Ch13 Abstract Classes and Interfaces</a:t>
            </a:r>
            <a:endParaRPr lang="en-US" altLang="zh-CN" sz="2000" dirty="0">
              <a:latin typeface="+mj-lt"/>
              <a:ea typeface="仿宋" panose="02010609060101010101" pitchFamily="49" charset="-122"/>
            </a:endParaRPr>
          </a:p>
          <a:p>
            <a:pPr lvl="1"/>
            <a:endParaRPr lang="en-US" altLang="zh-CN" sz="2000" dirty="0"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ea typeface="仿宋" panose="02010609060101010101" pitchFamily="49" charset="-122"/>
              </a:rPr>
              <a:t>Ch14 </a:t>
            </a:r>
            <a:r>
              <a:rPr lang="en-US" altLang="zh-CN" sz="2000" dirty="0" err="1">
                <a:ea typeface="仿宋" panose="02010609060101010101" pitchFamily="49" charset="-122"/>
              </a:rPr>
              <a:t>JavaFX</a:t>
            </a:r>
            <a:r>
              <a:rPr lang="en-US" altLang="zh-CN" sz="2000" dirty="0">
                <a:ea typeface="仿宋" panose="02010609060101010101" pitchFamily="49" charset="-122"/>
              </a:rPr>
              <a:t> Basics</a:t>
            </a:r>
            <a:endParaRPr lang="en-US" altLang="zh-CN" sz="2000" dirty="0"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ea typeface="仿宋" panose="02010609060101010101" pitchFamily="49" charset="-122"/>
              </a:rPr>
              <a:t>Ch15 Event-Driven Programming and Animations </a:t>
            </a:r>
            <a:endParaRPr lang="en-US" altLang="zh-CN" sz="2000" dirty="0"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ea typeface="仿宋" panose="02010609060101010101" pitchFamily="49" charset="-122"/>
              </a:rPr>
              <a:t>Ch16 </a:t>
            </a:r>
            <a:r>
              <a:rPr lang="en-US" altLang="zh-CN" sz="2000" dirty="0" err="1">
                <a:ea typeface="仿宋" panose="02010609060101010101" pitchFamily="49" charset="-122"/>
              </a:rPr>
              <a:t>JavaFX</a:t>
            </a:r>
            <a:r>
              <a:rPr lang="en-US" altLang="zh-CN" sz="2000" dirty="0">
                <a:ea typeface="仿宋" panose="02010609060101010101" pitchFamily="49" charset="-122"/>
              </a:rPr>
              <a:t> UI Controls and Multimedia</a:t>
            </a:r>
            <a:endParaRPr lang="en-US" altLang="zh-CN" sz="2000" dirty="0"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ea typeface="仿宋" panose="02010609060101010101" pitchFamily="49" charset="-122"/>
              </a:rPr>
              <a:t>Ch17 Binary I/O </a:t>
            </a:r>
            <a:endParaRPr lang="en-US" altLang="zh-CN" sz="2000" dirty="0"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Ch18 Recursion (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不要求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)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ea typeface="仿宋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>
                <a:ea typeface="仿宋" panose="02010609060101010101" pitchFamily="49" charset="-122"/>
              </a:rPr>
              <a:t>”Introduction to Java Programming (10th/11th/12th Edition)”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Table of Contents (3/5)</a:t>
            </a:r>
            <a:endParaRPr lang="en-US" altLang="zh-CN" sz="2000" dirty="0"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Ch19 Generics </a:t>
            </a:r>
            <a:endParaRPr lang="en-US" altLang="zh-CN" sz="2000" dirty="0"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Ch20 Lists, Stacks, Queues, and Priority Queues </a:t>
            </a:r>
            <a:endParaRPr lang="en-US" altLang="zh-CN" sz="2000" dirty="0"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Ch21 Sets and Maps </a:t>
            </a:r>
            <a:endParaRPr lang="en-US" altLang="zh-CN" sz="2000" dirty="0"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Ch22 Developing Efficient Algorithms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 (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不要求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)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Ch23 Sorting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 (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不要求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)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Ch24 Implementing Lists, Stacks, Queues, and Priority Queues (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不要求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) 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Ch25 Binary Search Trees (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不要求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)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Ch26 AVL Trees (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不要求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)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Ch27 Hashing (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不要求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)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Ch28 Graphs and Applications (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不要求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)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Ch29 Weighted Graphs and Applications (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不要求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)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ea typeface="仿宋" panose="02010609060101010101" pitchFamily="49" charset="-122"/>
            </a:endParaRPr>
          </a:p>
          <a:p>
            <a:pPr lvl="1"/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>
                <a:ea typeface="仿宋" panose="02010609060101010101" pitchFamily="49" charset="-122"/>
              </a:rPr>
              <a:t>”Introduction to Java Programming (10th/11th/12th Edition)”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Table of Contents (4/5)</a:t>
            </a:r>
            <a:endParaRPr lang="en-US" altLang="zh-CN" sz="2000" dirty="0">
              <a:latin typeface="+mj-lt"/>
              <a:ea typeface="仿宋" panose="02010609060101010101" pitchFamily="49" charset="-122"/>
            </a:endParaRPr>
          </a:p>
          <a:p>
            <a:pPr lvl="1">
              <a:buNone/>
            </a:pPr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10th Edition:</a:t>
            </a:r>
            <a:endParaRPr lang="en-US" altLang="zh-CN" sz="2000" dirty="0">
              <a:solidFill>
                <a:srgbClr val="FF0000"/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Ch30 Multithreading and Parallel Programming </a:t>
            </a:r>
            <a:endParaRPr lang="en-US" altLang="zh-CN" sz="2000" dirty="0"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Ch31 Networking </a:t>
            </a:r>
            <a:endParaRPr lang="en-US" altLang="zh-CN" sz="2000" dirty="0"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Ch32 Java Database Programming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 (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不要求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)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Ch33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JavaServer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 Faces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 (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不要求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)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+mj-lt"/>
              <a:ea typeface="仿宋" panose="02010609060101010101" pitchFamily="49" charset="-122"/>
            </a:endParaRPr>
          </a:p>
          <a:p>
            <a:pPr lvl="1">
              <a:buNone/>
            </a:pPr>
            <a:endParaRPr lang="en-US" altLang="zh-CN" sz="2000" dirty="0">
              <a:solidFill>
                <a:srgbClr val="0000FF"/>
              </a:solidFill>
              <a:ea typeface="仿宋" panose="02010609060101010101" pitchFamily="49" charset="-122"/>
            </a:endParaRPr>
          </a:p>
          <a:p>
            <a:pPr lvl="1">
              <a:buNone/>
            </a:pPr>
            <a:r>
              <a:rPr lang="en-US" altLang="zh-CN" sz="2000" dirty="0">
                <a:solidFill>
                  <a:srgbClr val="0000FF"/>
                </a:solidFill>
                <a:ea typeface="仿宋" panose="02010609060101010101" pitchFamily="49" charset="-122"/>
              </a:rPr>
              <a:t>11th/12th Edition:</a:t>
            </a:r>
            <a:endParaRPr lang="en-US" altLang="zh-CN" sz="2000" dirty="0">
              <a:solidFill>
                <a:srgbClr val="0000FF"/>
              </a:solidFill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Ch 30 Aggregate Operations for Collection Streams (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不要求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仿宋" panose="02010609060101010101" pitchFamily="49" charset="-122"/>
              </a:rPr>
              <a:t>)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ea typeface="仿宋" panose="02010609060101010101" pitchFamily="49" charset="-122"/>
            </a:endParaRPr>
          </a:p>
          <a:p>
            <a:pPr lvl="1"/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>
                <a:ea typeface="仿宋" panose="02010609060101010101" pitchFamily="49" charset="-122"/>
              </a:rPr>
              <a:t>”Introduction to Java Programming </a:t>
            </a:r>
            <a:br>
              <a:rPr lang="en-US" altLang="zh-CN" sz="3200" dirty="0">
                <a:ea typeface="仿宋" panose="02010609060101010101" pitchFamily="49" charset="-122"/>
              </a:rPr>
            </a:br>
            <a:r>
              <a:rPr lang="en-US" altLang="zh-CN" sz="3200" dirty="0">
                <a:ea typeface="仿宋" panose="02010609060101010101" pitchFamily="49" charset="-122"/>
              </a:rPr>
              <a:t>(10th Edition)”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Table of Contents (5/5)</a:t>
            </a:r>
            <a:endParaRPr lang="en-US" altLang="zh-CN" sz="2000" dirty="0"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Ch34 Advanced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JavaFX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Ch35 Advanced Database Programming 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Ch36 Internationalization 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Ch37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Servlets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 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Ch38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JavaServer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 Pages 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Ch39 Web Services 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Ch40 2-4 Trees and B-Trees 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Ch41 Red-Black Trees 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Ch42 Testing Using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JUnit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成绩评定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课程实验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15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%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：由主讲教师自行从</a:t>
            </a:r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6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次“必实验”统计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课程作业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10%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：由主讲教师自行从</a:t>
            </a:r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6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次“作业”统计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课程视频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10%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)【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根据</a:t>
            </a:r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MOOC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网站导出的数据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】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课程测验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5%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)【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根据</a:t>
            </a:r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MOOC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网站导出的数据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】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>
                <a:latin typeface="仿宋" panose="02010609060101010101" pitchFamily="49" charset="-122"/>
                <a:ea typeface="仿宋" panose="02010609060101010101" pitchFamily="49" charset="-122"/>
              </a:rPr>
              <a:t>课堂测试</a:t>
            </a:r>
            <a:r>
              <a:rPr lang="en-US" altLang="zh-CN" sz="200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00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10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%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：两次随堂小测验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线上期末考试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10%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)【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根据</a:t>
            </a:r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MOOC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网站导出的数据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】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线下期末考试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4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0%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MOOC 25% +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平时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35% +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线下期末考试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40%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要点：一定要完成平时作业！！！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特别说明</a:t>
            </a:r>
            <a:endParaRPr lang="zh-CN" alt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感谢：教材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en-US" altLang="zh-CN" sz="2000" dirty="0">
                <a:ea typeface="仿宋" panose="02010609060101010101" pitchFamily="49" charset="-122"/>
              </a:rPr>
              <a:t>Java</a:t>
            </a:r>
            <a:r>
              <a:rPr lang="zh-CN" altLang="en-US" sz="2000" dirty="0">
                <a:ea typeface="仿宋" panose="02010609060101010101" pitchFamily="49" charset="-122"/>
              </a:rPr>
              <a:t>大学实用教程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的作者在华信教育资源网提供</a:t>
            </a:r>
            <a:r>
              <a:rPr lang="en-US" altLang="zh-CN" sz="2000" dirty="0">
                <a:ea typeface="仿宋" panose="02010609060101010101" pitchFamily="49" charset="-122"/>
              </a:rPr>
              <a:t>PowerPoint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讲义等资料！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说明：本课程所使用的讲义，是在公开的讲义和学院其他老师的讲义上修改的。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教师信息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卢亚辉</a:t>
            </a:r>
            <a:endParaRPr lang="en-US" altLang="zh-CN" sz="2000" dirty="0"/>
          </a:p>
          <a:p>
            <a:r>
              <a:rPr lang="en-US" altLang="zh-CN" sz="2000" dirty="0"/>
              <a:t>Office: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沧海校区致腾楼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计算机与软件学院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en-US" altLang="zh-CN" sz="2000" dirty="0"/>
              <a:t>621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室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/>
              <a:t>Email: luyahui</a:t>
            </a:r>
            <a:r>
              <a:rPr lang="en-US" altLang="zh-CN" sz="2000" dirty="0">
                <a:hlinkClick r:id="rId1"/>
              </a:rPr>
              <a:t>@szu.edu.cn</a:t>
            </a:r>
            <a:endParaRPr lang="en-US" altLang="zh-CN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78520" y="908720"/>
            <a:ext cx="1548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No.2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47106" name="AutoShape 2" descr="screen shot of the TPL ap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488668"/>
            <a:ext cx="8244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1"/>
              </a:rPr>
              <a:t>https://spectrum.ieee.org/top-programming-languages-2021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5496" y="6053226"/>
            <a:ext cx="69847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Top Programming Languages 2021 </a:t>
            </a:r>
            <a:r>
              <a:rPr lang="en-US" altLang="zh-CN" sz="2000" dirty="0"/>
              <a:t>by </a:t>
            </a:r>
            <a:r>
              <a:rPr lang="en-US" altLang="zh-CN" sz="2000" b="1" i="1" dirty="0"/>
              <a:t>IEEE Spectrum</a:t>
            </a:r>
            <a:endParaRPr lang="zh-CN" altLang="en-US" sz="20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04664"/>
            <a:ext cx="4830811" cy="525476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78520" y="908720"/>
            <a:ext cx="1548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No.2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47106" name="AutoShape 2" descr="screen shot of the TPL ap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488668"/>
            <a:ext cx="8244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1"/>
              </a:rPr>
              <a:t>https://spectrum.ieee.org/at-work/tech-careers/top-programming-language-2020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5496" y="6053226"/>
            <a:ext cx="69847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Top Programming Languages 2020 </a:t>
            </a:r>
            <a:r>
              <a:rPr lang="en-US" altLang="zh-CN" sz="2000" dirty="0"/>
              <a:t>by </a:t>
            </a:r>
            <a:r>
              <a:rPr lang="en-US" altLang="zh-CN" sz="2000" b="1" i="1" dirty="0"/>
              <a:t>IEEE Spectrum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479" y="427669"/>
            <a:ext cx="4613041" cy="53496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A Brief History of Java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400" dirty="0"/>
              <a:t>1991: A group of </a:t>
            </a:r>
            <a:r>
              <a:rPr lang="en-US" altLang="zh-CN" sz="1400" dirty="0">
                <a:solidFill>
                  <a:srgbClr val="FF0000"/>
                </a:solidFill>
              </a:rPr>
              <a:t>Sun Microsystems </a:t>
            </a:r>
            <a:r>
              <a:rPr lang="en-US" altLang="zh-CN" sz="1400" dirty="0"/>
              <a:t>engineers, led by Patrick </a:t>
            </a:r>
            <a:r>
              <a:rPr lang="en-US" altLang="zh-CN" sz="1400" dirty="0" err="1"/>
              <a:t>Naughton</a:t>
            </a:r>
            <a:r>
              <a:rPr lang="en-US" altLang="zh-CN" sz="1400" dirty="0"/>
              <a:t> and </a:t>
            </a:r>
            <a:r>
              <a:rPr lang="en-US" altLang="zh-CN" sz="1400" dirty="0">
                <a:solidFill>
                  <a:srgbClr val="FF0000"/>
                </a:solidFill>
              </a:rPr>
              <a:t>James Gosling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/>
              <a:t>1995: SunWorld’95, the </a:t>
            </a:r>
            <a:r>
              <a:rPr lang="en-US" altLang="zh-CN" sz="1400" dirty="0" err="1"/>
              <a:t>HotJava</a:t>
            </a:r>
            <a:r>
              <a:rPr lang="en-US" altLang="zh-CN" sz="1400" dirty="0"/>
              <a:t> browser</a:t>
            </a:r>
            <a:endParaRPr lang="en-US" altLang="zh-CN" sz="1400" dirty="0"/>
          </a:p>
          <a:p>
            <a:r>
              <a:rPr lang="en-US" altLang="zh-CN" sz="1400" dirty="0"/>
              <a:t>1996: Java 1.0</a:t>
            </a:r>
            <a:endParaRPr lang="en-US" altLang="zh-CN" sz="1400" dirty="0"/>
          </a:p>
          <a:p>
            <a:r>
              <a:rPr lang="en-US" altLang="zh-CN" sz="1400" dirty="0"/>
              <a:t>…</a:t>
            </a:r>
            <a:endParaRPr lang="en-US" altLang="zh-CN" sz="1400" dirty="0"/>
          </a:p>
          <a:p>
            <a:r>
              <a:rPr lang="en-US" altLang="zh-CN" sz="1400" dirty="0"/>
              <a:t>2004: Java 5.0</a:t>
            </a:r>
            <a:endParaRPr lang="en-US" altLang="zh-CN" sz="1400" dirty="0"/>
          </a:p>
          <a:p>
            <a:r>
              <a:rPr lang="en-US" altLang="zh-CN" sz="1400" dirty="0"/>
              <a:t>2006: Java 6</a:t>
            </a:r>
            <a:endParaRPr lang="en-US" altLang="zh-CN" sz="1400" dirty="0"/>
          </a:p>
          <a:p>
            <a:r>
              <a:rPr lang="en-US" altLang="zh-CN" sz="1400" dirty="0"/>
              <a:t>2009-2010: Sun Microsystems was </a:t>
            </a:r>
            <a:r>
              <a:rPr lang="en-US" altLang="zh-CN" sz="1400" dirty="0">
                <a:solidFill>
                  <a:srgbClr val="FF0000"/>
                </a:solidFill>
              </a:rPr>
              <a:t>acquired by Oracle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/>
              <a:t>2011: Java 7</a:t>
            </a:r>
            <a:endParaRPr lang="en-US" altLang="zh-CN" sz="1400" dirty="0"/>
          </a:p>
          <a:p>
            <a:r>
              <a:rPr lang="en-US" altLang="zh-CN" sz="1400" dirty="0"/>
              <a:t>2014: Java 8</a:t>
            </a:r>
            <a:endParaRPr lang="en-US" altLang="zh-CN" sz="1400" dirty="0"/>
          </a:p>
          <a:p>
            <a:r>
              <a:rPr lang="en-US" altLang="zh-CN" sz="1400" dirty="0"/>
              <a:t>2017: Java 9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FF0000"/>
                </a:solidFill>
              </a:rPr>
              <a:t>2018: Java 10, 11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2019: Java 12,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13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2020: Java 14,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15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2021: Java 16, 17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2022 Java 18,19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在正常情况下，每隔6个月就会有一个短期维护版本(non-LTS)发布出来，比如JDK 9、10、12、13、14、15、16、19；然后每隔3年，就会发布一款可以得到8年长期支持维护的JDK版本，比如JDK 8、11、17。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39952" y="6444044"/>
            <a:ext cx="4968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1"/>
              </a:rPr>
              <a:t>http://en.wikipedia.org/wiki/Java_version_history</a:t>
            </a:r>
            <a:r>
              <a:rPr lang="en-US" altLang="zh-CN" dirty="0"/>
              <a:t> </a:t>
            </a:r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所以，应该学习哪个版本？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现在主流的企业级应用都是基于JDK 8.0正式版！</a:t>
            </a:r>
            <a:endParaRPr lang="zh-CN" altLang="en-US"/>
          </a:p>
          <a:p>
            <a:r>
              <a:rPr lang="zh-CN" altLang="en-US"/>
              <a:t>并且JDK 8.0及之前版本都是免费的，而JDK 9.0及以后的版本开始收费(针对企业收费，非个人)，所以当前公司考虑到稳定性和费用，都在使用JDK 8.0或者是开源版本的JDK</a:t>
            </a:r>
            <a:endParaRPr lang="zh-CN" altLang="en-US"/>
          </a:p>
          <a:p>
            <a:r>
              <a:rPr lang="en-US" altLang="zh-CN"/>
              <a:t>OpenJDK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Java As A Programming Platform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Java is a whole </a:t>
            </a:r>
            <a:r>
              <a:rPr lang="en-US" altLang="zh-CN" sz="2000" b="1" dirty="0">
                <a:solidFill>
                  <a:srgbClr val="FF0000"/>
                </a:solidFill>
              </a:rPr>
              <a:t>platform (</a:t>
            </a:r>
            <a:r>
              <a:rPr lang="zh-CN" altLang="en-US" sz="2000" b="1" dirty="0">
                <a:solidFill>
                  <a:srgbClr val="FF0000"/>
                </a:solidFill>
              </a:rPr>
              <a:t>平台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:</a:t>
            </a:r>
            <a:endParaRPr lang="en-US" altLang="zh-CN" sz="2000" dirty="0"/>
          </a:p>
          <a:p>
            <a:pPr lvl="1"/>
            <a:r>
              <a:rPr lang="en-US" altLang="zh-CN" sz="2000" dirty="0"/>
              <a:t>a good </a:t>
            </a:r>
            <a:r>
              <a:rPr lang="en-US" altLang="zh-CN" sz="2000" dirty="0">
                <a:solidFill>
                  <a:srgbClr val="FF0000"/>
                </a:solidFill>
              </a:rPr>
              <a:t>language</a:t>
            </a:r>
            <a:r>
              <a:rPr lang="en-US" altLang="zh-CN" sz="2000" dirty="0"/>
              <a:t> (e.g., pleasant syntax and comprehensive semantics)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a huge </a:t>
            </a:r>
            <a:r>
              <a:rPr lang="en-US" altLang="zh-CN" sz="2000" dirty="0">
                <a:solidFill>
                  <a:srgbClr val="FF0000"/>
                </a:solidFill>
              </a:rPr>
              <a:t>library</a:t>
            </a:r>
            <a:r>
              <a:rPr lang="en-US" altLang="zh-CN" sz="2000" dirty="0"/>
              <a:t> (e.g., fancy graphics, networking and database access, data mining package, recommender systems, etc.)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a high-quality execution </a:t>
            </a:r>
            <a:r>
              <a:rPr lang="en-US" altLang="zh-CN" sz="2000" dirty="0">
                <a:solidFill>
                  <a:srgbClr val="FF0000"/>
                </a:solidFill>
              </a:rPr>
              <a:t>environment</a:t>
            </a:r>
            <a:r>
              <a:rPr lang="en-US" altLang="zh-CN" sz="2000" dirty="0"/>
              <a:t> that provides services such as security, portability across operating systems, and automatic garbage collection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616624" y="6444044"/>
            <a:ext cx="3491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1" dirty="0"/>
              <a:t>Core Java Volume I--Fundamentals</a:t>
            </a:r>
            <a:r>
              <a:rPr lang="zh-CN" altLang="en-US" dirty="0"/>
              <a:t>. 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More about Java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hlinkClick r:id="rId1"/>
              </a:rPr>
              <a:t>http://en.wikipedia.org/wiki/Java_(programming_language)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Java is a computer programming language that is concurrent, </a:t>
            </a:r>
            <a:r>
              <a:rPr lang="en-US" altLang="zh-CN" sz="2000" dirty="0">
                <a:solidFill>
                  <a:srgbClr val="FF0000"/>
                </a:solidFill>
              </a:rPr>
              <a:t>class-based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rgbClr val="FF0000"/>
                </a:solidFill>
              </a:rPr>
              <a:t>object-oriented</a:t>
            </a:r>
            <a:r>
              <a:rPr lang="en-US" altLang="zh-CN" sz="2000" dirty="0"/>
              <a:t>, and specifically designed to have as </a:t>
            </a:r>
            <a:r>
              <a:rPr lang="en-US" altLang="zh-CN" sz="2000" dirty="0">
                <a:solidFill>
                  <a:srgbClr val="0000FF"/>
                </a:solidFill>
              </a:rPr>
              <a:t>few implementation dependencies (</a:t>
            </a:r>
            <a:r>
              <a:rPr lang="zh-CN" altLang="en-US" sz="2000" dirty="0">
                <a:solidFill>
                  <a:srgbClr val="0000FF"/>
                </a:solidFill>
              </a:rPr>
              <a:t>依赖性</a:t>
            </a:r>
            <a:r>
              <a:rPr lang="en-US" altLang="zh-CN" sz="2000" dirty="0">
                <a:solidFill>
                  <a:srgbClr val="0000FF"/>
                </a:solidFill>
              </a:rPr>
              <a:t>)</a:t>
            </a:r>
            <a:r>
              <a:rPr lang="en-US" altLang="zh-CN" sz="2000" dirty="0"/>
              <a:t> as possible. It is intended to let application developers "</a:t>
            </a:r>
            <a:r>
              <a:rPr lang="en-US" altLang="zh-CN" sz="2000" dirty="0">
                <a:solidFill>
                  <a:srgbClr val="FF0000"/>
                </a:solidFill>
              </a:rPr>
              <a:t>write once, run anywhere</a:t>
            </a:r>
            <a:r>
              <a:rPr lang="en-US" altLang="zh-CN" sz="2000" dirty="0"/>
              <a:t>" (WORA), meaning that code that runs on one platform does not need to be recompiled to run on another. </a:t>
            </a:r>
            <a:endParaRPr lang="zh-CN" altLang="en-US" sz="2000" dirty="0"/>
          </a:p>
        </p:txBody>
      </p:sp>
      <p:pic>
        <p:nvPicPr>
          <p:cNvPr id="1026" name="Picture 2" descr="http://upload.wikimedia.org/wikipedia/commons/thumb/4/40/Wave.svg/170px-Wav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729" y="4102921"/>
            <a:ext cx="838482" cy="150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526232" y="5986319"/>
            <a:ext cx="300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Duke (</a:t>
            </a:r>
            <a:r>
              <a:rPr lang="zh-CN" altLang="en-US" dirty="0"/>
              <a:t>公爵</a:t>
            </a:r>
            <a:r>
              <a:rPr lang="en-US" altLang="zh-CN" dirty="0"/>
              <a:t>), Mascot (</a:t>
            </a:r>
            <a:r>
              <a:rPr lang="zh-CN" altLang="en-US" dirty="0"/>
              <a:t>吉祥物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6" name="Picture 2" descr="http://upload.wikimedia.org/wikipedia/commons/thumb/a/a4/Java_logo_and_wordmark.svg/300px-Java_logo_and_wordmark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86" y="4005064"/>
            <a:ext cx="955964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4239514" y="593446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Logo</a:t>
            </a:r>
            <a:endParaRPr lang="zh-CN" altLang="en-US" dirty="0"/>
          </a:p>
        </p:txBody>
      </p:sp>
      <p:pic>
        <p:nvPicPr>
          <p:cNvPr id="1028" name="Picture 4" descr="http://upload.wikimedia.org/wikipedia/commons/thumb/1/14/James_Gosling_2008.jpg/220px-James_Gosling_200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689" y="4057643"/>
            <a:ext cx="1592585" cy="159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1187624" y="5766072"/>
            <a:ext cx="1618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James Gosling, </a:t>
            </a:r>
            <a:endParaRPr lang="en-US" altLang="zh-CN" dirty="0"/>
          </a:p>
          <a:p>
            <a:r>
              <a:rPr lang="en-US" altLang="zh-CN" dirty="0"/>
              <a:t>creator of 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改革思路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已经学了</a:t>
            </a:r>
            <a:r>
              <a:rPr lang="en-US" altLang="zh-CN"/>
              <a:t>C</a:t>
            </a:r>
            <a:r>
              <a:rPr lang="zh-CN" altLang="en-US"/>
              <a:t>，</a:t>
            </a:r>
            <a:r>
              <a:rPr lang="en-US" altLang="zh-CN"/>
              <a:t>C++</a:t>
            </a:r>
            <a:r>
              <a:rPr lang="zh-CN" altLang="en-US"/>
              <a:t>，为什么还要学习</a:t>
            </a:r>
            <a:r>
              <a:rPr lang="en-US" altLang="zh-CN"/>
              <a:t>Java</a:t>
            </a:r>
            <a:r>
              <a:rPr lang="zh-CN" altLang="en-US"/>
              <a:t>？</a:t>
            </a:r>
            <a:endParaRPr lang="zh-CN" altLang="en-US"/>
          </a:p>
          <a:p>
            <a:pPr lvl="1"/>
            <a:r>
              <a:rPr lang="en-US" altLang="zh-CN"/>
              <a:t>Yet Another OOP Programming Language</a:t>
            </a:r>
            <a:r>
              <a:rPr lang="zh-CN" altLang="en-US"/>
              <a:t>？</a:t>
            </a:r>
            <a:endParaRPr lang="zh-CN" altLang="en-US"/>
          </a:p>
          <a:p>
            <a:r>
              <a:rPr lang="zh-CN" altLang="en-US"/>
              <a:t>目标：</a:t>
            </a:r>
            <a:endParaRPr lang="zh-CN" altLang="en-US"/>
          </a:p>
          <a:p>
            <a:pPr lvl="1"/>
            <a:r>
              <a:rPr lang="zh-CN" altLang="en-US"/>
              <a:t>基于</a:t>
            </a:r>
            <a:r>
              <a:rPr lang="en-US" altLang="zh-CN"/>
              <a:t>Java</a:t>
            </a:r>
            <a:r>
              <a:rPr lang="zh-CN" altLang="en-US"/>
              <a:t>语言学习，深入学习</a:t>
            </a:r>
            <a:r>
              <a:rPr lang="zh-CN"/>
              <a:t>虚拟机机制</a:t>
            </a:r>
            <a:endParaRPr lang="zh-CN"/>
          </a:p>
          <a:p>
            <a:pPr lvl="1"/>
            <a:r>
              <a:rPr lang="zh-CN">
                <a:sym typeface="+mn-ea"/>
              </a:rPr>
              <a:t>学会虚拟机，中间字节码，</a:t>
            </a:r>
            <a:r>
              <a:rPr lang="zh-CN"/>
              <a:t>栈计算，垃圾收集等</a:t>
            </a:r>
            <a:endParaRPr lang="zh-CN"/>
          </a:p>
          <a:p>
            <a:pPr lvl="0"/>
            <a:r>
              <a:rPr lang="zh-CN"/>
              <a:t>方法</a:t>
            </a:r>
            <a:endParaRPr lang="zh-CN"/>
          </a:p>
          <a:p>
            <a:pPr lvl="1"/>
            <a:r>
              <a:rPr lang="zh-CN"/>
              <a:t>语言层面的学习，考试常用，看</a:t>
            </a:r>
            <a:r>
              <a:rPr lang="en-US" altLang="zh-CN"/>
              <a:t>MOOC</a:t>
            </a:r>
            <a:r>
              <a:rPr lang="zh-CN" altLang="en-US"/>
              <a:t>，课堂讲重点</a:t>
            </a:r>
            <a:endParaRPr lang="zh-CN"/>
          </a:p>
          <a:p>
            <a:pPr lvl="1"/>
            <a:r>
              <a:rPr lang="zh-CN"/>
              <a:t>改革部分选做实验，以</a:t>
            </a:r>
            <a:r>
              <a:rPr lang="en-US" altLang="zh-CN"/>
              <a:t>Java</a:t>
            </a:r>
            <a:r>
              <a:rPr lang="zh-CN" altLang="en-US"/>
              <a:t>实现虚拟机</a:t>
            </a:r>
            <a:endParaRPr lang="zh-CN"/>
          </a:p>
          <a:p>
            <a:pPr lvl="0"/>
            <a:r>
              <a:rPr lang="zh-CN"/>
              <a:t>目标人群</a:t>
            </a:r>
            <a:endParaRPr lang="zh-CN"/>
          </a:p>
          <a:p>
            <a:pPr lvl="1"/>
            <a:r>
              <a:rPr lang="zh-CN"/>
              <a:t>愿意学习，愿意挑战的学生</a:t>
            </a:r>
            <a:endParaRPr lang="zh-CN"/>
          </a:p>
          <a:p>
            <a:pPr lvl="1"/>
            <a:r>
              <a:rPr lang="zh-CN"/>
              <a:t>不适合考试型、混学分型学生</a:t>
            </a:r>
            <a:endParaRPr 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参考图书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标准：能否对程序画出内存布局图</a:t>
            </a:r>
            <a:endParaRPr lang="zh-CN" altLang="en-US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72025" y="2493010"/>
            <a:ext cx="2089150" cy="3298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220335" y="5876925"/>
            <a:ext cx="1640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琐碎，详细</a:t>
            </a:r>
            <a:endParaRPr lang="zh-CN" altLang="en-US"/>
          </a:p>
        </p:txBody>
      </p:sp>
      <p:pic>
        <p:nvPicPr>
          <p:cNvPr id="101" name="图片 100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28040" y="2204720"/>
            <a:ext cx="2524125" cy="36055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331595" y="5944235"/>
            <a:ext cx="1731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入门级，推荐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如何理解虚拟机机制？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JVM</a:t>
            </a:r>
            <a:r>
              <a:rPr lang="zh-CN" altLang="en-US"/>
              <a:t>过于庞大，门槛高</a:t>
            </a:r>
            <a:endParaRPr lang="zh-CN" altLang="en-US"/>
          </a:p>
        </p:txBody>
      </p:sp>
      <p:pic>
        <p:nvPicPr>
          <p:cNvPr id="102" name="图片 10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8040" y="2102485"/>
            <a:ext cx="2694940" cy="37534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84555" y="6083935"/>
            <a:ext cx="24631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推荐，学习虚拟机的好书！理论层面</a:t>
            </a:r>
            <a:endParaRPr lang="zh-CN" altLang="en-US"/>
          </a:p>
        </p:txBody>
      </p:sp>
      <p:pic>
        <p:nvPicPr>
          <p:cNvPr id="103" name="图片 102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500245" y="2076450"/>
            <a:ext cx="3907790" cy="3978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458460" y="6256020"/>
            <a:ext cx="2691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如何理解虚拟机源码，实践层面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如何理解计算机体系？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4" name="图片 10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7405" y="1988820"/>
            <a:ext cx="2275205" cy="31826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755650" y="5346700"/>
            <a:ext cx="28676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计算机系统</a:t>
            </a:r>
            <a:r>
              <a:rPr lang="en-US" altLang="zh-CN"/>
              <a:t>1,2,3</a:t>
            </a:r>
            <a:endParaRPr lang="en-US" altLang="zh-CN"/>
          </a:p>
          <a:p>
            <a:r>
              <a:rPr lang="en-US" altLang="zh-CN"/>
              <a:t>C</a:t>
            </a:r>
            <a:r>
              <a:rPr lang="zh-CN" altLang="en-US"/>
              <a:t>的执行机制</a:t>
            </a:r>
            <a:endParaRPr lang="zh-CN" altLang="en-US"/>
          </a:p>
          <a:p>
            <a:r>
              <a:rPr lang="en-US" altLang="zh-CN"/>
              <a:t>X86</a:t>
            </a:r>
            <a:r>
              <a:rPr lang="zh-CN" altLang="en-US"/>
              <a:t>系统非常复杂</a:t>
            </a:r>
            <a:endParaRPr lang="zh-CN" altLang="en-US"/>
          </a:p>
          <a:p>
            <a:r>
              <a:rPr lang="zh-CN" altLang="en-US"/>
              <a:t>太细节，不适合入门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16680" y="2060575"/>
            <a:ext cx="2449195" cy="30994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20335" y="5229225"/>
            <a:ext cx="32981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计算机系统要素</a:t>
            </a:r>
            <a:endParaRPr lang="zh-CN" altLang="en-US"/>
          </a:p>
          <a:p>
            <a:r>
              <a:rPr lang="zh-CN" altLang="en-US"/>
              <a:t>虚拟机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  <p:pic>
        <p:nvPicPr>
          <p:cNvPr id="105" name="图片 104"/>
          <p:cNvPicPr/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516370" y="1988820"/>
            <a:ext cx="2300605" cy="31318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课程信息（</a:t>
            </a:r>
            <a:r>
              <a:rPr lang="zh-CN" altLang="en-US" sz="32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周四上午班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基本信息：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课程号：</a:t>
            </a:r>
            <a:r>
              <a:rPr lang="en-US" altLang="zh-CN" sz="1600" dirty="0">
                <a:ea typeface="仿宋" panose="02010609060101010101" pitchFamily="49" charset="-122"/>
              </a:rPr>
              <a:t>150003004</a:t>
            </a:r>
            <a:endParaRPr lang="en-US" altLang="zh-CN" sz="1600" b="1" dirty="0">
              <a:solidFill>
                <a:srgbClr val="FF0000"/>
              </a:solidFill>
              <a:ea typeface="仿宋" panose="02010609060101010101" pitchFamily="49" charset="-122"/>
            </a:endParaRP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课程名称：</a:t>
            </a:r>
            <a:r>
              <a:rPr lang="en-US" altLang="zh-CN" sz="1600" dirty="0">
                <a:ea typeface="仿宋" panose="02010609060101010101" pitchFamily="49" charset="-122"/>
              </a:rPr>
              <a:t>Java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程序设计</a:t>
            </a:r>
            <a:endParaRPr lang="en-US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课程类别：学科专业选修</a:t>
            </a:r>
            <a:endParaRPr lang="zh-CN" altLang="en-US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学分：</a:t>
            </a:r>
            <a:r>
              <a:rPr lang="en-US" altLang="zh-CN" sz="1600" dirty="0">
                <a:ea typeface="仿宋" panose="02010609060101010101" pitchFamily="49" charset="-122"/>
              </a:rPr>
              <a:t>3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学分（理科学分）</a:t>
            </a:r>
            <a:endParaRPr lang="zh-CN" altLang="en-US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学时：</a:t>
            </a:r>
            <a:r>
              <a:rPr lang="en-US" altLang="zh-CN" sz="1600" dirty="0">
                <a:ea typeface="仿宋" panose="02010609060101010101" pitchFamily="49" charset="-122"/>
              </a:rPr>
              <a:t>72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学时（</a:t>
            </a:r>
            <a:r>
              <a:rPr lang="en-US" altLang="zh-CN" sz="1600" dirty="0">
                <a:ea typeface="仿宋" panose="02010609060101010101" pitchFamily="49" charset="-122"/>
              </a:rPr>
              <a:t>36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课堂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+</a:t>
            </a:r>
            <a:r>
              <a:rPr lang="en-US" altLang="zh-CN" sz="1600" dirty="0">
                <a:ea typeface="仿宋" panose="02010609060101010101" pitchFamily="49" charset="-122"/>
              </a:rPr>
              <a:t>36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实验）</a:t>
            </a:r>
            <a:endParaRPr lang="zh-CN" altLang="en-US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主选班级：</a:t>
            </a:r>
            <a:r>
              <a:rPr lang="en-US" altLang="zh-CN" sz="1600" b="1" dirty="0">
                <a:solidFill>
                  <a:srgbClr val="FF0000"/>
                </a:solidFill>
                <a:ea typeface="仿宋" panose="02010609060101010101" pitchFamily="49" charset="-122"/>
              </a:rPr>
              <a:t>2022</a:t>
            </a:r>
            <a:r>
              <a:rPr lang="zh-CN" altLang="en-US" sz="1600" b="1" dirty="0">
                <a:solidFill>
                  <a:srgbClr val="FF0000"/>
                </a:solidFill>
                <a:ea typeface="仿宋" panose="02010609060101010101" pitchFamily="49" charset="-122"/>
              </a:rPr>
              <a:t>计算机科学与技术</a:t>
            </a:r>
            <a:endParaRPr lang="en-US" altLang="zh-CN" sz="1600" b="1" dirty="0">
              <a:solidFill>
                <a:srgbClr val="FF0000"/>
              </a:solidFill>
              <a:ea typeface="仿宋" panose="02010609060101010101" pitchFamily="49" charset="-122"/>
            </a:endParaRP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课堂：每</a:t>
            </a:r>
            <a:r>
              <a:rPr lang="zh-CN" altLang="en-US" sz="1600" dirty="0">
                <a:latin typeface="+mj-lt"/>
                <a:ea typeface="仿宋" panose="02010609060101010101" pitchFamily="49" charset="-122"/>
              </a:rPr>
              <a:t>周四</a:t>
            </a:r>
            <a:r>
              <a:rPr lang="zh-CN" altLang="en-US" sz="1600" b="1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1</a:t>
            </a:r>
            <a:r>
              <a:rPr lang="en-US" altLang="zh-CN" sz="1600" b="1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-2</a:t>
            </a:r>
            <a:r>
              <a:rPr lang="zh-CN" altLang="en-US" sz="1600" b="1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节</a:t>
            </a:r>
            <a:r>
              <a:rPr lang="en-US" altLang="zh-CN" sz="1600" b="1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8</a:t>
            </a:r>
            <a:r>
              <a:rPr lang="en-US" altLang="zh-CN" sz="1600" b="1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:30-9:55</a:t>
            </a:r>
            <a:r>
              <a:rPr lang="zh-CN" altLang="en-US" sz="1600" dirty="0">
                <a:latin typeface="+mj-lt"/>
                <a:ea typeface="仿宋" panose="02010609060101010101" pitchFamily="49" charset="-122"/>
              </a:rPr>
              <a:t>，致理楼</a:t>
            </a:r>
            <a:r>
              <a:rPr lang="en-US" altLang="zh-CN" sz="1600" b="1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L1-302</a:t>
            </a:r>
            <a:r>
              <a:rPr lang="zh-CN" altLang="en-US" sz="1600" dirty="0">
                <a:latin typeface="+mj-lt"/>
                <a:ea typeface="仿宋" panose="02010609060101010101" pitchFamily="49" charset="-122"/>
              </a:rPr>
              <a:t>教室</a:t>
            </a:r>
            <a:endParaRPr lang="zh-CN" altLang="en-US" sz="1600" dirty="0"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实验：每周四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3</a:t>
            </a:r>
            <a:r>
              <a:rPr lang="en-US" altLang="zh-CN" sz="1600" b="1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-4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节</a:t>
            </a:r>
            <a:r>
              <a:rPr lang="en-US" altLang="zh-CN" sz="1600" b="1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10</a:t>
            </a:r>
            <a:r>
              <a:rPr lang="en-US" altLang="zh-CN" sz="1600" b="1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:15-11:40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，致腾楼</a:t>
            </a:r>
            <a:r>
              <a:rPr lang="en-US" altLang="zh-CN" sz="1600" b="1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326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实验室</a:t>
            </a:r>
            <a:endParaRPr lang="en-US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ea typeface="仿宋" panose="02010609060101010101" pitchFamily="49" charset="-122"/>
              </a:rPr>
              <a:t>QQ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群：“</a:t>
            </a:r>
            <a:r>
              <a:rPr lang="en-US" altLang="zh-CN" sz="2000" dirty="0">
                <a:ea typeface="仿宋" panose="02010609060101010101" pitchFamily="49" charset="-122"/>
              </a:rPr>
              <a:t>Java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2023</a:t>
            </a:r>
            <a:r>
              <a:rPr lang="zh-CN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秋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”</a:t>
            </a:r>
            <a:r>
              <a:rPr lang="en-US" altLang="zh-CN" sz="2000" b="1" dirty="0">
                <a:solidFill>
                  <a:srgbClr val="FF0000"/>
                </a:solidFill>
                <a:ea typeface="仿宋" panose="02010609060101010101" pitchFamily="49" charset="-122"/>
              </a:rPr>
              <a:t>861728396</a:t>
            </a:r>
            <a:endParaRPr lang="en-US" altLang="zh-CN" sz="2000" b="1" dirty="0">
              <a:solidFill>
                <a:srgbClr val="FF0000"/>
              </a:solidFill>
              <a:ea typeface="仿宋" panose="02010609060101010101" pitchFamily="49" charset="-122"/>
            </a:endParaRPr>
          </a:p>
          <a:p>
            <a:pPr lvl="1"/>
            <a:r>
              <a:rPr lang="zh-CN" altLang="en-US" sz="1750" b="1" dirty="0">
                <a:solidFill>
                  <a:srgbClr val="FF0000"/>
                </a:solidFill>
                <a:ea typeface="仿宋" panose="02010609060101010101" pitchFamily="49" charset="-122"/>
              </a:rPr>
              <a:t>加群时注明姓名学号</a:t>
            </a:r>
            <a:endParaRPr lang="en-US" altLang="zh-CN" sz="1750" b="1" dirty="0">
              <a:solidFill>
                <a:srgbClr val="FF0000"/>
              </a:solidFill>
              <a:ea typeface="仿宋" panose="02010609060101010101" pitchFamily="49" charset="-122"/>
            </a:endParaRP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助教：</a:t>
            </a:r>
            <a:endParaRPr lang="en-US" altLang="zh-CN" sz="20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先修课程：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sz="2000" dirty="0">
                <a:ea typeface="仿宋" panose="02010609060101010101" pitchFamily="49" charset="-122"/>
              </a:rPr>
              <a:t>程序设计基础</a:t>
            </a:r>
            <a:r>
              <a:rPr lang="en-US" altLang="zh-CN" sz="2000" dirty="0">
                <a:ea typeface="仿宋" panose="02010609060101010101" pitchFamily="49" charset="-122"/>
              </a:rPr>
              <a:t>》</a:t>
            </a:r>
            <a:r>
              <a:rPr lang="zh-CN" altLang="en-US" sz="2000" dirty="0">
                <a:ea typeface="仿宋" panose="02010609060101010101" pitchFamily="49" charset="-122"/>
              </a:rPr>
              <a:t>或</a:t>
            </a:r>
            <a:r>
              <a:rPr lang="en-US" altLang="zh-CN" sz="2000" dirty="0">
                <a:ea typeface="仿宋" panose="02010609060101010101" pitchFamily="49" charset="-122"/>
              </a:rPr>
              <a:t>《</a:t>
            </a:r>
            <a:r>
              <a:rPr lang="zh-CN" altLang="en-US" sz="2000" dirty="0">
                <a:ea typeface="仿宋" panose="02010609060101010101" pitchFamily="49" charset="-122"/>
              </a:rPr>
              <a:t>面向对象程序设计</a:t>
            </a:r>
            <a:r>
              <a:rPr lang="en-US" altLang="zh-CN" sz="2000" dirty="0">
                <a:ea typeface="仿宋" panose="02010609060101010101" pitchFamily="49" charset="-122"/>
              </a:rPr>
              <a:t>》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开发环境：</a:t>
            </a:r>
            <a:r>
              <a:rPr lang="en-US" altLang="zh-CN" sz="2000" dirty="0">
                <a:ea typeface="仿宋" panose="02010609060101010101" pitchFamily="49" charset="-122"/>
              </a:rPr>
              <a:t>JDK, Eclipse/MyEclipse/IDEA, Apache Tomcat, MySQL</a:t>
            </a:r>
            <a:endParaRPr lang="en-US" altLang="zh-CN" sz="2000" dirty="0">
              <a:ea typeface="仿宋" panose="02010609060101010101" pitchFamily="49" charset="-122"/>
            </a:endParaRPr>
          </a:p>
          <a:p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为什么要学？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自己动手实现</a:t>
            </a:r>
            <a:r>
              <a:rPr lang="en-US" altLang="zh-CN" sz="2000"/>
              <a:t>CPU</a:t>
            </a:r>
            <a:endParaRPr lang="en-US" altLang="zh-CN" sz="2000"/>
          </a:p>
          <a:p>
            <a:r>
              <a:rPr lang="zh-CN" altLang="en-US" sz="2000"/>
              <a:t>自己动手组件计算机</a:t>
            </a:r>
            <a:endParaRPr lang="zh-CN" altLang="en-US" sz="2000"/>
          </a:p>
          <a:p>
            <a:r>
              <a:rPr lang="zh-CN" altLang="en-US" sz="2000"/>
              <a:t>自己动手写编译器</a:t>
            </a:r>
            <a:endParaRPr lang="zh-CN" altLang="en-US" sz="2000"/>
          </a:p>
          <a:p>
            <a:r>
              <a:rPr lang="zh-CN" altLang="en-US" sz="2000"/>
              <a:t>自己动手实现高级语言</a:t>
            </a:r>
            <a:endParaRPr lang="zh-CN" altLang="en-US" sz="2000"/>
          </a:p>
          <a:p>
            <a:r>
              <a:rPr lang="zh-CN" altLang="en-US" sz="2000"/>
              <a:t>自己动手写虚拟机</a:t>
            </a:r>
            <a:endParaRPr lang="zh-CN" altLang="en-US" sz="2000"/>
          </a:p>
          <a:p>
            <a:r>
              <a:rPr lang="zh-CN" altLang="en-US" sz="2000"/>
              <a:t>自己动手写操作系统</a:t>
            </a:r>
            <a:endParaRPr lang="zh-CN" altLang="en-US" sz="2000"/>
          </a:p>
          <a:p>
            <a:r>
              <a:rPr lang="zh-CN" altLang="en-US" sz="2000"/>
              <a:t>https://www.nand2tetris.org/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轻量，</a:t>
            </a:r>
            <a:r>
              <a:rPr lang="en-US" altLang="zh-CN" sz="2000"/>
              <a:t>toy</a:t>
            </a:r>
            <a:r>
              <a:rPr lang="zh-CN" altLang="en-US" sz="2000"/>
              <a:t>级</a:t>
            </a:r>
            <a:endParaRPr lang="zh-CN" altLang="en-US" sz="2000"/>
          </a:p>
          <a:p>
            <a:r>
              <a:rPr lang="zh-CN" altLang="en-US" sz="2000"/>
              <a:t>全栈式</a:t>
            </a:r>
            <a:endParaRPr lang="zh-CN" altLang="en-US" sz="2000"/>
          </a:p>
          <a:p>
            <a:r>
              <a:rPr lang="zh-CN" altLang="en-US" sz="2000"/>
              <a:t>虚拟机</a:t>
            </a:r>
            <a:endParaRPr lang="zh-CN" altLang="en-US" sz="2000"/>
          </a:p>
          <a:p>
            <a:r>
              <a:rPr lang="zh-CN" altLang="en-US" sz="2000"/>
              <a:t>有慕课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11955" y="1102995"/>
            <a:ext cx="4076700" cy="26200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96055" y="3789045"/>
            <a:ext cx="4704715" cy="295529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/>
          </a:bodyPr>
          <a:p>
            <a:r>
              <a:rPr lang="zh-CN" altLang="en-US" sz="4800"/>
              <a:t>1. </a:t>
            </a:r>
            <a:endParaRPr lang="zh-CN" altLang="en-US" sz="4800"/>
          </a:p>
          <a:p>
            <a:r>
              <a:rPr lang="zh-CN" altLang="en-US" sz="4800"/>
              <a:t>汇编编译器</a:t>
            </a:r>
            <a:r>
              <a:rPr lang="en-US" altLang="zh-CN" sz="4800"/>
              <a:t>Assembler</a:t>
            </a:r>
            <a:endParaRPr lang="zh-CN" altLang="en-US" sz="4800"/>
          </a:p>
          <a:p>
            <a:r>
              <a:rPr lang="zh-CN" altLang="en-US" sz="4800"/>
              <a:t>目的：熟悉基本的编译原理、熟悉目标机器的底层指令</a:t>
            </a:r>
            <a:endParaRPr lang="zh-CN" altLang="en-US" sz="4800"/>
          </a:p>
          <a:p>
            <a:r>
              <a:rPr lang="zh-CN" altLang="en-US" sz="4800"/>
              <a:t>介绍第4章：CPU指令集，第6章汇编</a:t>
            </a:r>
            <a:endParaRPr lang="zh-CN" altLang="en-US" sz="4800"/>
          </a:p>
          <a:p>
            <a:endParaRPr lang="zh-CN" altLang="en-US" sz="4800"/>
          </a:p>
          <a:p>
            <a:r>
              <a:rPr lang="zh-CN" altLang="en-US" sz="4800"/>
              <a:t>Translator</a:t>
            </a:r>
            <a:endParaRPr lang="zh-CN" altLang="en-US" sz="4800"/>
          </a:p>
          <a:p>
            <a:r>
              <a:rPr lang="zh-CN" altLang="en-US" sz="4800"/>
              <a:t>1. 栈结构，中间代码（字节码）生成汇编。第7章</a:t>
            </a:r>
            <a:endParaRPr lang="zh-CN" altLang="en-US" sz="4800"/>
          </a:p>
          <a:p>
            <a:r>
              <a:rPr lang="zh-CN" altLang="en-US" sz="4800"/>
              <a:t>2. 函数，调用栈的实现。第8章</a:t>
            </a:r>
            <a:endParaRPr lang="zh-CN" altLang="en-US" sz="4800"/>
          </a:p>
          <a:p>
            <a:r>
              <a:rPr lang="zh-CN" altLang="en-US" sz="4800"/>
              <a:t>配合下面，可以实现Jack编译后，在普通CPU上运行。</a:t>
            </a:r>
            <a:endParaRPr lang="zh-CN" altLang="en-US" sz="4800"/>
          </a:p>
          <a:p>
            <a:endParaRPr lang="zh-CN" altLang="en-US" sz="4800"/>
          </a:p>
          <a:p>
            <a:endParaRPr lang="zh-CN" altLang="en-US" sz="4800"/>
          </a:p>
          <a:p>
            <a:r>
              <a:rPr lang="zh-CN" altLang="en-US" sz="4800"/>
              <a:t>Compiler</a:t>
            </a:r>
            <a:endParaRPr lang="zh-CN" altLang="en-US" sz="4800"/>
          </a:p>
          <a:p>
            <a:r>
              <a:rPr lang="zh-CN" altLang="en-US" sz="4800"/>
              <a:t>3. Jack到中间码，编译  第9、10章</a:t>
            </a:r>
            <a:endParaRPr lang="zh-CN" altLang="en-US" sz="4800"/>
          </a:p>
          <a:p>
            <a:r>
              <a:rPr lang="zh-CN" altLang="en-US" sz="4800"/>
              <a:t>4. Jack到中间码，对象与堆  第11章</a:t>
            </a:r>
            <a:endParaRPr lang="zh-CN" altLang="en-US" sz="4800"/>
          </a:p>
          <a:p>
            <a:r>
              <a:rPr lang="zh-CN" altLang="en-US" sz="4800"/>
              <a:t>这个可以实现Jack在虚拟机上运行</a:t>
            </a:r>
            <a:endParaRPr lang="zh-CN" altLang="en-US" sz="4800"/>
          </a:p>
          <a:p>
            <a:endParaRPr lang="zh-CN" altLang="en-US" sz="4800"/>
          </a:p>
          <a:p>
            <a:r>
              <a:rPr lang="zh-CN" altLang="en-US" sz="4800"/>
              <a:t>OS</a:t>
            </a:r>
            <a:endParaRPr lang="zh-CN" altLang="en-US" sz="4800"/>
          </a:p>
          <a:p>
            <a:r>
              <a:rPr lang="zh-CN" altLang="en-US" sz="4800"/>
              <a:t>1. 实现Memory函数</a:t>
            </a:r>
            <a:endParaRPr lang="zh-CN" altLang="en-US" sz="4800"/>
          </a:p>
          <a:p>
            <a:r>
              <a:rPr lang="zh-CN" altLang="en-US" sz="4800"/>
              <a:t>2. 实现String数据类型</a:t>
            </a:r>
            <a:endParaRPr lang="zh-CN" altLang="en-US" sz="4800"/>
          </a:p>
          <a:p>
            <a:r>
              <a:rPr lang="zh-CN" altLang="en-US" sz="4800"/>
              <a:t>3. 实现Array数据类型</a:t>
            </a:r>
            <a:endParaRPr lang="zh-CN" altLang="en-US" sz="4800"/>
          </a:p>
          <a:p>
            <a:r>
              <a:rPr lang="zh-CN" altLang="en-US" sz="4800"/>
              <a:t>4. 引导新的程序</a:t>
            </a:r>
            <a:endParaRPr lang="zh-CN" altLang="en-US" sz="4800"/>
          </a:p>
          <a:p>
            <a:endParaRPr lang="zh-CN" altLang="en-US" sz="4800"/>
          </a:p>
          <a:p>
            <a:r>
              <a:rPr lang="zh-CN" altLang="en-US" sz="4800"/>
              <a:t>VM</a:t>
            </a:r>
            <a:endParaRPr lang="zh-CN" altLang="en-US" sz="4800"/>
          </a:p>
          <a:p>
            <a:r>
              <a:rPr lang="zh-CN" altLang="en-US" sz="4800"/>
              <a:t>5. 实现Jack的虚拟机（1）  </a:t>
            </a:r>
            <a:endParaRPr lang="zh-CN" altLang="en-US" sz="4800"/>
          </a:p>
          <a:p>
            <a:r>
              <a:rPr lang="zh-CN" altLang="en-US" sz="4800"/>
              <a:t>6. 实现Jack的虚拟机（2）</a:t>
            </a:r>
            <a:endParaRPr lang="zh-CN" altLang="en-US" sz="4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53467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线下课堂安排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8360"/>
            <a:ext cx="8229600" cy="5278120"/>
          </a:xfrm>
        </p:spPr>
        <p:txBody>
          <a:bodyPr>
            <a:noAutofit/>
          </a:bodyPr>
          <a:lstStyle/>
          <a:p>
            <a:pPr lvl="1"/>
            <a:r>
              <a:rPr lang="en-US" altLang="zh-CN" sz="1800" dirty="0">
                <a:solidFill>
                  <a:schemeClr val="tx1"/>
                </a:solidFill>
                <a:latin typeface="+mj-lt"/>
                <a:ea typeface="仿宋" panose="02010609060101010101" pitchFamily="49" charset="-122"/>
              </a:rPr>
              <a:t>Ch1: Java</a:t>
            </a:r>
            <a:r>
              <a:rPr lang="zh-CN" altLang="en-US" sz="1800" dirty="0">
                <a:solidFill>
                  <a:schemeClr val="tx1"/>
                </a:solidFill>
                <a:latin typeface="+mj-lt"/>
                <a:ea typeface="仿宋" panose="02010609060101010101" pitchFamily="49" charset="-122"/>
              </a:rPr>
              <a:t>语言概述 </a:t>
            </a:r>
            <a:r>
              <a:rPr lang="en-US" altLang="zh-CN" sz="1800" dirty="0">
                <a:solidFill>
                  <a:schemeClr val="tx1"/>
                </a:solidFill>
                <a:latin typeface="+mj-lt"/>
                <a:ea typeface="仿宋" panose="02010609060101010101" pitchFamily="49" charset="-122"/>
              </a:rPr>
              <a:t>[MOOC-Ch1]</a:t>
            </a:r>
            <a:endParaRPr lang="en-US" altLang="zh-CN" sz="1800" dirty="0">
              <a:solidFill>
                <a:schemeClr val="tx1"/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+mj-lt"/>
                <a:ea typeface="仿宋" panose="02010609060101010101" pitchFamily="49" charset="-122"/>
              </a:rPr>
              <a:t>Ch2: </a:t>
            </a:r>
            <a:r>
              <a:rPr lang="zh-CN" altLang="en-US" sz="1800" dirty="0">
                <a:solidFill>
                  <a:schemeClr val="tx1"/>
                </a:solidFill>
                <a:latin typeface="+mj-lt"/>
                <a:ea typeface="仿宋" panose="02010609060101010101" pitchFamily="49" charset="-122"/>
              </a:rPr>
              <a:t>基本数据类型和数组 </a:t>
            </a:r>
            <a:r>
              <a:rPr lang="en-US" altLang="zh-CN" sz="1800" dirty="0">
                <a:solidFill>
                  <a:schemeClr val="tx1"/>
                </a:solidFill>
                <a:latin typeface="+mj-lt"/>
                <a:ea typeface="仿宋" panose="02010609060101010101" pitchFamily="49" charset="-122"/>
              </a:rPr>
              <a:t>[MOOC-Ch2]</a:t>
            </a:r>
            <a:endParaRPr lang="en-US" altLang="zh-CN" sz="1800" dirty="0">
              <a:solidFill>
                <a:schemeClr val="tx1"/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+mj-lt"/>
                <a:ea typeface="仿宋" panose="02010609060101010101" pitchFamily="49" charset="-122"/>
              </a:rPr>
              <a:t>Ch3: </a:t>
            </a:r>
            <a:r>
              <a:rPr lang="zh-CN" altLang="en-US" sz="1800" dirty="0">
                <a:solidFill>
                  <a:schemeClr val="tx1"/>
                </a:solidFill>
                <a:latin typeface="+mj-lt"/>
                <a:ea typeface="仿宋" panose="02010609060101010101" pitchFamily="49" charset="-122"/>
              </a:rPr>
              <a:t>运算符、表达式和语句 </a:t>
            </a:r>
            <a:r>
              <a:rPr lang="en-US" altLang="zh-CN" sz="1800" dirty="0">
                <a:solidFill>
                  <a:schemeClr val="tx1"/>
                </a:solidFill>
                <a:latin typeface="+mj-lt"/>
                <a:ea typeface="仿宋" panose="02010609060101010101" pitchFamily="49" charset="-122"/>
              </a:rPr>
              <a:t>[MOOC-Ch2]</a:t>
            </a:r>
            <a:r>
              <a:rPr lang="zh-CN" altLang="en-US" sz="1800" dirty="0">
                <a:solidFill>
                  <a:srgbClr val="0000FF"/>
                </a:solidFill>
                <a:latin typeface="+mj-lt"/>
                <a:ea typeface="仿宋" panose="02010609060101010101" pitchFamily="49" charset="-122"/>
              </a:rPr>
              <a:t>：实验1：基本类型应用</a:t>
            </a:r>
            <a:endParaRPr lang="en-US" altLang="zh-CN" sz="18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ea typeface="仿宋" panose="02010609060101010101" pitchFamily="49" charset="-122"/>
              </a:rPr>
              <a:t>Ch6: </a:t>
            </a:r>
            <a:r>
              <a:rPr lang="zh-CN" altLang="en-US" sz="1800" dirty="0">
                <a:solidFill>
                  <a:schemeClr val="tx1"/>
                </a:solidFill>
                <a:ea typeface="仿宋" panose="02010609060101010101" pitchFamily="49" charset="-122"/>
              </a:rPr>
              <a:t>字符串和正则表达式 </a:t>
            </a:r>
            <a:r>
              <a:rPr lang="en-US" altLang="zh-CN" sz="1800" dirty="0">
                <a:solidFill>
                  <a:schemeClr val="tx1"/>
                </a:solidFill>
                <a:ea typeface="仿宋" panose="02010609060101010101" pitchFamily="49" charset="-122"/>
              </a:rPr>
              <a:t>[MOOC-Ch5]</a:t>
            </a:r>
            <a:endParaRPr lang="en-US" altLang="zh-CN" sz="1800" dirty="0">
              <a:solidFill>
                <a:schemeClr val="tx1"/>
              </a:solidFill>
              <a:ea typeface="仿宋" panose="02010609060101010101" pitchFamily="49" charset="-122"/>
            </a:endParaRPr>
          </a:p>
          <a:p>
            <a:pPr lvl="1"/>
            <a:r>
              <a:rPr lang="en-US" altLang="zh-CN" sz="1800" dirty="0">
                <a:solidFill>
                  <a:srgbClr val="FF0000"/>
                </a:solidFill>
                <a:ea typeface="仿宋" panose="02010609060101010101" pitchFamily="49" charset="-122"/>
              </a:rPr>
              <a:t>ECS</a:t>
            </a:r>
            <a:r>
              <a:rPr lang="zh-CN" altLang="en-US" sz="1800" dirty="0">
                <a:solidFill>
                  <a:srgbClr val="FF0000"/>
                </a:solidFill>
                <a:ea typeface="仿宋" panose="02010609060101010101" pitchFamily="49" charset="-122"/>
              </a:rPr>
              <a:t>：</a:t>
            </a:r>
            <a:r>
              <a:rPr lang="en-US" altLang="zh-CN" sz="1800" dirty="0">
                <a:solidFill>
                  <a:srgbClr val="FF0000"/>
                </a:solidFill>
                <a:ea typeface="仿宋" panose="02010609060101010101" pitchFamily="49" charset="-122"/>
              </a:rPr>
              <a:t>Ch4</a:t>
            </a:r>
            <a:r>
              <a:rPr lang="zh-CN" altLang="en-US" sz="1800" dirty="0">
                <a:solidFill>
                  <a:srgbClr val="FF0000"/>
                </a:solidFill>
                <a:ea typeface="仿宋" panose="02010609060101010101" pitchFamily="49" charset="-122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ea typeface="仿宋" panose="02010609060101010101" pitchFamily="49" charset="-122"/>
              </a:rPr>
              <a:t>Ch6</a:t>
            </a:r>
            <a:r>
              <a:rPr lang="zh-CN" altLang="en-US" sz="1800" dirty="0">
                <a:solidFill>
                  <a:srgbClr val="FF0000"/>
                </a:solidFill>
                <a:ea typeface="仿宋" panose="02010609060101010101" pitchFamily="49" charset="-122"/>
              </a:rPr>
              <a:t>、作业</a:t>
            </a:r>
            <a:r>
              <a:rPr lang="en-US" altLang="zh-CN" sz="1800" dirty="0">
                <a:solidFill>
                  <a:srgbClr val="FF0000"/>
                </a:solidFill>
                <a:ea typeface="仿宋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FF0000"/>
                </a:solidFill>
                <a:ea typeface="仿宋" panose="02010609060101010101" pitchFamily="49" charset="-122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ea typeface="仿宋" panose="02010609060101010101" pitchFamily="49" charset="-122"/>
              </a:rPr>
              <a:t>ASM</a:t>
            </a:r>
            <a:r>
              <a:rPr lang="zh-CN" altLang="en-US" sz="1800" dirty="0">
                <a:solidFill>
                  <a:srgbClr val="FF0000"/>
                </a:solidFill>
                <a:ea typeface="仿宋" panose="02010609060101010101" pitchFamily="49" charset="-122"/>
              </a:rPr>
              <a:t>与</a:t>
            </a:r>
            <a:r>
              <a:rPr lang="zh-CN" altLang="en-US" sz="1800" dirty="0">
                <a:solidFill>
                  <a:srgbClr val="FF0000"/>
                </a:solidFill>
                <a:ea typeface="仿宋" panose="02010609060101010101" pitchFamily="49" charset="-122"/>
              </a:rPr>
              <a:t>二进制互转</a:t>
            </a:r>
            <a:endParaRPr lang="en-US" altLang="zh-CN" sz="1800" dirty="0">
              <a:solidFill>
                <a:srgbClr val="FF0000"/>
              </a:solidFill>
              <a:ea typeface="仿宋" panose="02010609060101010101" pitchFamily="49" charset="-122"/>
            </a:endParaRPr>
          </a:p>
          <a:p>
            <a:pPr lvl="1"/>
            <a:r>
              <a:rPr lang="en-US" altLang="zh-CN" sz="1800" dirty="0">
                <a:solidFill>
                  <a:srgbClr val="FF0000"/>
                </a:solidFill>
                <a:ea typeface="仿宋" panose="02010609060101010101" pitchFamily="49" charset="-122"/>
              </a:rPr>
              <a:t>ECS</a:t>
            </a:r>
            <a:r>
              <a:rPr lang="zh-CN" altLang="en-US" sz="1800" dirty="0">
                <a:solidFill>
                  <a:srgbClr val="FF0000"/>
                </a:solidFill>
                <a:ea typeface="仿宋" panose="02010609060101010101" pitchFamily="49" charset="-122"/>
              </a:rPr>
              <a:t>：</a:t>
            </a:r>
            <a:r>
              <a:rPr lang="en-US" altLang="zh-CN" sz="1800" dirty="0">
                <a:solidFill>
                  <a:srgbClr val="FF0000"/>
                </a:solidFill>
                <a:ea typeface="仿宋" panose="02010609060101010101" pitchFamily="49" charset="-122"/>
              </a:rPr>
              <a:t>Ch7</a:t>
            </a:r>
            <a:r>
              <a:rPr lang="zh-CN" altLang="en-US" sz="1800" dirty="0">
                <a:solidFill>
                  <a:srgbClr val="FF0000"/>
                </a:solidFill>
                <a:ea typeface="仿宋" panose="02010609060101010101" pitchFamily="49" charset="-122"/>
              </a:rPr>
              <a:t>，</a:t>
            </a:r>
            <a:r>
              <a:rPr lang="zh-CN" altLang="en-US" sz="1800" dirty="0">
                <a:solidFill>
                  <a:srgbClr val="FF0000"/>
                </a:solidFill>
                <a:ea typeface="仿宋" panose="02010609060101010101" pitchFamily="49" charset="-122"/>
                <a:sym typeface="+mn-ea"/>
              </a:rPr>
              <a:t>作业</a:t>
            </a:r>
            <a:r>
              <a:rPr lang="en-US" altLang="zh-CN" sz="1800" dirty="0">
                <a:solidFill>
                  <a:srgbClr val="FF0000"/>
                </a:solidFill>
                <a:ea typeface="仿宋" panose="02010609060101010101" pitchFamily="49" charset="-122"/>
              </a:rPr>
              <a:t>2</a:t>
            </a:r>
            <a:r>
              <a:rPr lang="zh-CN" altLang="en-US" sz="1800" dirty="0">
                <a:solidFill>
                  <a:srgbClr val="FF0000"/>
                </a:solidFill>
                <a:ea typeface="仿宋" panose="02010609060101010101" pitchFamily="49" charset="-122"/>
              </a:rPr>
              <a:t>，中间字节码转为</a:t>
            </a:r>
            <a:r>
              <a:rPr lang="en-US" altLang="zh-CN" sz="1800" dirty="0">
                <a:solidFill>
                  <a:srgbClr val="FF0000"/>
                </a:solidFill>
                <a:ea typeface="仿宋" panose="02010609060101010101" pitchFamily="49" charset="-122"/>
              </a:rPr>
              <a:t>ASM</a:t>
            </a:r>
            <a:endParaRPr lang="en-US" altLang="zh-CN" sz="1800" dirty="0">
              <a:solidFill>
                <a:srgbClr val="FF0000"/>
              </a:solidFill>
              <a:ea typeface="仿宋" panose="02010609060101010101" pitchFamily="49" charset="-122"/>
            </a:endParaRPr>
          </a:p>
          <a:p>
            <a:pPr lvl="1"/>
            <a:r>
              <a:rPr lang="en-US" altLang="zh-CN" sz="1800" dirty="0">
                <a:solidFill>
                  <a:srgbClr val="FF0000"/>
                </a:solidFill>
                <a:ea typeface="仿宋" panose="02010609060101010101" pitchFamily="49" charset="-122"/>
              </a:rPr>
              <a:t>ECS</a:t>
            </a:r>
            <a:r>
              <a:rPr lang="zh-CN" altLang="en-US" sz="1800" dirty="0">
                <a:solidFill>
                  <a:srgbClr val="FF0000"/>
                </a:solidFill>
                <a:ea typeface="仿宋" panose="02010609060101010101" pitchFamily="49" charset="-122"/>
              </a:rPr>
              <a:t>：</a:t>
            </a:r>
            <a:r>
              <a:rPr lang="en-US" altLang="zh-CN" sz="1800" dirty="0">
                <a:solidFill>
                  <a:srgbClr val="FF0000"/>
                </a:solidFill>
                <a:ea typeface="仿宋" panose="02010609060101010101" pitchFamily="49" charset="-122"/>
              </a:rPr>
              <a:t>Ch8</a:t>
            </a:r>
            <a:r>
              <a:rPr lang="zh-CN" altLang="en-US" sz="1800" dirty="0">
                <a:solidFill>
                  <a:srgbClr val="FF0000"/>
                </a:solidFill>
                <a:ea typeface="仿宋" panose="02010609060101010101" pitchFamily="49" charset="-122"/>
              </a:rPr>
              <a:t>，</a:t>
            </a:r>
            <a:r>
              <a:rPr lang="zh-CN" altLang="en-US" sz="1800" dirty="0">
                <a:solidFill>
                  <a:srgbClr val="FF0000"/>
                </a:solidFill>
                <a:ea typeface="仿宋" panose="02010609060101010101" pitchFamily="49" charset="-122"/>
                <a:sym typeface="+mn-ea"/>
              </a:rPr>
              <a:t>作业</a:t>
            </a:r>
            <a:r>
              <a:rPr lang="en-US" altLang="zh-CN" sz="1800" dirty="0">
                <a:solidFill>
                  <a:srgbClr val="FF0000"/>
                </a:solidFill>
                <a:ea typeface="仿宋" panose="02010609060101010101" pitchFamily="49" charset="-122"/>
              </a:rPr>
              <a:t>3</a:t>
            </a:r>
            <a:r>
              <a:rPr lang="zh-CN" altLang="en-US" sz="1800" dirty="0">
                <a:solidFill>
                  <a:srgbClr val="FF0000"/>
                </a:solidFill>
                <a:ea typeface="仿宋" panose="02010609060101010101" pitchFamily="49" charset="-122"/>
              </a:rPr>
              <a:t>，</a:t>
            </a:r>
            <a:r>
              <a:rPr lang="zh-CN" altLang="en-US" sz="1800" dirty="0">
                <a:solidFill>
                  <a:srgbClr val="FF0000"/>
                </a:solidFill>
                <a:ea typeface="仿宋" panose="02010609060101010101" pitchFamily="49" charset="-122"/>
                <a:sym typeface="+mn-ea"/>
              </a:rPr>
              <a:t>中间字节码转为</a:t>
            </a:r>
            <a:r>
              <a:rPr lang="en-US" altLang="zh-CN" sz="1800" dirty="0">
                <a:solidFill>
                  <a:srgbClr val="FF0000"/>
                </a:solidFill>
                <a:ea typeface="仿宋" panose="02010609060101010101" pitchFamily="49" charset="-122"/>
                <a:sym typeface="+mn-ea"/>
              </a:rPr>
              <a:t>ASM</a:t>
            </a:r>
            <a:endParaRPr lang="en-US" altLang="zh-CN" sz="1800" dirty="0">
              <a:solidFill>
                <a:srgbClr val="FF0000"/>
              </a:solidFill>
              <a:ea typeface="仿宋" panose="02010609060101010101" pitchFamily="49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+mj-lt"/>
                <a:ea typeface="仿宋" panose="02010609060101010101" pitchFamily="49" charset="-122"/>
              </a:rPr>
              <a:t>Ch4: </a:t>
            </a:r>
            <a:r>
              <a:rPr lang="zh-CN" altLang="en-US" sz="1800" dirty="0">
                <a:solidFill>
                  <a:schemeClr val="tx1"/>
                </a:solidFill>
                <a:latin typeface="+mj-lt"/>
                <a:ea typeface="仿宋" panose="02010609060101010101" pitchFamily="49" charset="-122"/>
              </a:rPr>
              <a:t>类和对象 </a:t>
            </a:r>
            <a:r>
              <a:rPr lang="en-US" altLang="zh-CN" sz="1800" dirty="0">
                <a:solidFill>
                  <a:schemeClr val="tx1"/>
                </a:solidFill>
                <a:latin typeface="+mj-lt"/>
                <a:ea typeface="仿宋" panose="02010609060101010101" pitchFamily="49" charset="-122"/>
              </a:rPr>
              <a:t>[MOOC-Ch3]</a:t>
            </a:r>
            <a:r>
              <a:rPr lang="zh-CN" altLang="en-US" sz="1800" dirty="0">
                <a:solidFill>
                  <a:schemeClr val="tx1"/>
                </a:solidFill>
                <a:latin typeface="+mj-lt"/>
                <a:ea typeface="仿宋" panose="02010609060101010101" pitchFamily="49" charset="-122"/>
              </a:rPr>
              <a:t>。</a:t>
            </a:r>
            <a:r>
              <a:rPr lang="zh-CN" altLang="en-US" sz="1800" dirty="0">
                <a:solidFill>
                  <a:srgbClr val="0000FF"/>
                </a:solidFill>
                <a:latin typeface="+mj-lt"/>
                <a:ea typeface="仿宋" panose="02010609060101010101" pitchFamily="49" charset="-122"/>
              </a:rPr>
              <a:t>实验</a:t>
            </a:r>
            <a:r>
              <a:rPr lang="en-US" altLang="zh-CN" sz="1800" dirty="0">
                <a:solidFill>
                  <a:srgbClr val="0000FF"/>
                </a:solidFill>
                <a:latin typeface="+mj-lt"/>
                <a:ea typeface="仿宋" panose="02010609060101010101" pitchFamily="49" charset="-122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+mj-lt"/>
                <a:ea typeface="仿宋" panose="02010609060101010101" pitchFamily="49" charset="-122"/>
              </a:rPr>
              <a:t>：类的高级应用</a:t>
            </a:r>
            <a:endParaRPr lang="en-US" altLang="zh-CN" sz="1800" dirty="0">
              <a:solidFill>
                <a:srgbClr val="0000FF"/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ea typeface="仿宋" panose="02010609060101010101" pitchFamily="49" charset="-122"/>
              </a:rPr>
              <a:t>Ch5: </a:t>
            </a:r>
            <a:r>
              <a:rPr lang="zh-CN" altLang="en-US" sz="1800" dirty="0">
                <a:solidFill>
                  <a:schemeClr val="tx1"/>
                </a:solidFill>
                <a:ea typeface="仿宋" panose="02010609060101010101" pitchFamily="49" charset="-122"/>
              </a:rPr>
              <a:t>继承、接口和泛型 </a:t>
            </a:r>
            <a:r>
              <a:rPr lang="en-US" altLang="zh-CN" sz="1800" dirty="0">
                <a:solidFill>
                  <a:schemeClr val="tx1"/>
                </a:solidFill>
                <a:ea typeface="仿宋" panose="02010609060101010101" pitchFamily="49" charset="-122"/>
              </a:rPr>
              <a:t>[MOOC-Ch4, 6, 7]</a:t>
            </a:r>
            <a:r>
              <a:rPr lang="zh-CN" altLang="en-US" sz="1800" dirty="0">
                <a:solidFill>
                  <a:schemeClr val="tx1"/>
                </a:solidFill>
                <a:ea typeface="仿宋" panose="02010609060101010101" pitchFamily="49" charset="-122"/>
              </a:rPr>
              <a:t>：</a:t>
            </a:r>
            <a:r>
              <a:rPr lang="zh-CN" altLang="en-US" sz="1800" dirty="0">
                <a:solidFill>
                  <a:srgbClr val="0000FF"/>
                </a:solidFill>
                <a:ea typeface="仿宋" panose="02010609060101010101" pitchFamily="49" charset="-122"/>
              </a:rPr>
              <a:t>实验</a:t>
            </a:r>
            <a:r>
              <a:rPr lang="en-US" altLang="zh-CN" sz="1800" dirty="0">
                <a:solidFill>
                  <a:srgbClr val="0000FF"/>
                </a:solidFill>
                <a:ea typeface="仿宋" panose="02010609060101010101" pitchFamily="49" charset="-122"/>
              </a:rPr>
              <a:t>3</a:t>
            </a:r>
            <a:r>
              <a:rPr lang="zh-CN" altLang="en-US" sz="1800" dirty="0">
                <a:solidFill>
                  <a:srgbClr val="0000FF"/>
                </a:solidFill>
                <a:ea typeface="仿宋" panose="02010609060101010101" pitchFamily="49" charset="-122"/>
              </a:rPr>
              <a:t>：包、继承与接口回调</a:t>
            </a:r>
            <a:endParaRPr lang="en-US" altLang="zh-CN" sz="1800" dirty="0">
              <a:solidFill>
                <a:srgbClr val="0000FF"/>
              </a:solidFill>
              <a:ea typeface="仿宋" panose="02010609060101010101" pitchFamily="49" charset="-122"/>
            </a:endParaRPr>
          </a:p>
          <a:p>
            <a:pPr lvl="1"/>
            <a:r>
              <a:rPr lang="en-US" altLang="zh-CN" sz="1800" dirty="0">
                <a:solidFill>
                  <a:srgbClr val="FF0000"/>
                </a:solidFill>
                <a:ea typeface="仿宋" panose="02010609060101010101" pitchFamily="49" charset="-122"/>
              </a:rPr>
              <a:t>ECS</a:t>
            </a:r>
            <a:r>
              <a:rPr lang="zh-CN" altLang="en-US" sz="1800" dirty="0">
                <a:solidFill>
                  <a:srgbClr val="FF0000"/>
                </a:solidFill>
                <a:ea typeface="仿宋" panose="02010609060101010101" pitchFamily="49" charset="-122"/>
              </a:rPr>
              <a:t>：</a:t>
            </a:r>
            <a:r>
              <a:rPr lang="en-US" altLang="zh-CN" sz="1800" dirty="0">
                <a:solidFill>
                  <a:srgbClr val="FF0000"/>
                </a:solidFill>
                <a:ea typeface="仿宋" panose="02010609060101010101" pitchFamily="49" charset="-122"/>
              </a:rPr>
              <a:t>10</a:t>
            </a:r>
            <a:r>
              <a:rPr lang="zh-CN" altLang="en-US" sz="1800" dirty="0">
                <a:solidFill>
                  <a:srgbClr val="FF0000"/>
                </a:solidFill>
                <a:ea typeface="仿宋" panose="02010609060101010101" pitchFamily="49" charset="-122"/>
              </a:rPr>
              <a:t>，</a:t>
            </a:r>
            <a:r>
              <a:rPr lang="zh-CN" altLang="en-US" sz="1800" dirty="0">
                <a:solidFill>
                  <a:srgbClr val="FF0000"/>
                </a:solidFill>
                <a:ea typeface="仿宋" panose="02010609060101010101" pitchFamily="49" charset="-122"/>
                <a:sym typeface="+mn-ea"/>
              </a:rPr>
              <a:t>作业</a:t>
            </a:r>
            <a:r>
              <a:rPr lang="en-US" altLang="zh-CN" sz="1800" dirty="0">
                <a:solidFill>
                  <a:srgbClr val="FF0000"/>
                </a:solidFill>
                <a:ea typeface="仿宋" panose="02010609060101010101" pitchFamily="49" charset="-122"/>
              </a:rPr>
              <a:t>4</a:t>
            </a:r>
            <a:r>
              <a:rPr lang="zh-CN" altLang="en-US" sz="1800" dirty="0">
                <a:solidFill>
                  <a:srgbClr val="FF0000"/>
                </a:solidFill>
                <a:ea typeface="仿宋" panose="02010609060101010101" pitchFamily="49" charset="-122"/>
              </a:rPr>
              <a:t>，面向对象高级语言转为中间字节码</a:t>
            </a:r>
            <a:endParaRPr lang="en-US" altLang="zh-CN" sz="1800" dirty="0">
              <a:solidFill>
                <a:srgbClr val="FF0000"/>
              </a:solidFill>
              <a:ea typeface="仿宋" panose="02010609060101010101" pitchFamily="49" charset="-122"/>
            </a:endParaRPr>
          </a:p>
          <a:p>
            <a:pPr lvl="1"/>
            <a:r>
              <a:rPr lang="en-US" altLang="zh-CN" sz="1800" dirty="0">
                <a:solidFill>
                  <a:srgbClr val="FF0000"/>
                </a:solidFill>
                <a:ea typeface="仿宋" panose="02010609060101010101" pitchFamily="49" charset="-122"/>
              </a:rPr>
              <a:t>ECS</a:t>
            </a:r>
            <a:r>
              <a:rPr lang="zh-CN" altLang="en-US" sz="1800" dirty="0">
                <a:solidFill>
                  <a:srgbClr val="FF0000"/>
                </a:solidFill>
                <a:ea typeface="仿宋" panose="02010609060101010101" pitchFamily="49" charset="-122"/>
              </a:rPr>
              <a:t>：</a:t>
            </a:r>
            <a:r>
              <a:rPr lang="en-US" altLang="zh-CN" sz="1800" dirty="0">
                <a:solidFill>
                  <a:srgbClr val="FF0000"/>
                </a:solidFill>
                <a:ea typeface="仿宋" panose="02010609060101010101" pitchFamily="49" charset="-122"/>
              </a:rPr>
              <a:t>11</a:t>
            </a:r>
            <a:r>
              <a:rPr lang="zh-CN" altLang="en-US" sz="1800" dirty="0">
                <a:solidFill>
                  <a:srgbClr val="FF0000"/>
                </a:solidFill>
                <a:ea typeface="仿宋" panose="02010609060101010101" pitchFamily="49" charset="-122"/>
              </a:rPr>
              <a:t>，</a:t>
            </a:r>
            <a:r>
              <a:rPr lang="zh-CN" altLang="en-US" sz="1800" dirty="0">
                <a:solidFill>
                  <a:srgbClr val="FF0000"/>
                </a:solidFill>
                <a:ea typeface="仿宋" panose="02010609060101010101" pitchFamily="49" charset="-122"/>
                <a:sym typeface="+mn-ea"/>
              </a:rPr>
              <a:t>作业</a:t>
            </a:r>
            <a:r>
              <a:rPr lang="en-US" altLang="zh-CN" sz="1800" dirty="0">
                <a:solidFill>
                  <a:srgbClr val="FF0000"/>
                </a:solidFill>
                <a:ea typeface="仿宋" panose="02010609060101010101" pitchFamily="49" charset="-122"/>
              </a:rPr>
              <a:t>5</a:t>
            </a:r>
            <a:r>
              <a:rPr lang="zh-CN" altLang="en-US" sz="1800" dirty="0">
                <a:solidFill>
                  <a:srgbClr val="FF0000"/>
                </a:solidFill>
                <a:ea typeface="仿宋" panose="02010609060101010101" pitchFamily="49" charset="-122"/>
                <a:sym typeface="+mn-ea"/>
              </a:rPr>
              <a:t>，面向对象高级语言转为中间字节码</a:t>
            </a:r>
            <a:endParaRPr lang="en-US" altLang="zh-CN" sz="1800" dirty="0">
              <a:solidFill>
                <a:srgbClr val="FF0000"/>
              </a:solidFill>
              <a:ea typeface="仿宋" panose="02010609060101010101" pitchFamily="49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ea typeface="仿宋" panose="02010609060101010101" pitchFamily="49" charset="-122"/>
              </a:rPr>
              <a:t>Ch7: </a:t>
            </a:r>
            <a:r>
              <a:rPr lang="zh-CN" altLang="en-US" sz="1800" dirty="0">
                <a:solidFill>
                  <a:schemeClr val="tx1"/>
                </a:solidFill>
                <a:ea typeface="仿宋" panose="02010609060101010101" pitchFamily="49" charset="-122"/>
              </a:rPr>
              <a:t>常用实用类 </a:t>
            </a:r>
            <a:r>
              <a:rPr lang="en-US" altLang="zh-CN" sz="1800" dirty="0">
                <a:solidFill>
                  <a:schemeClr val="tx1"/>
                </a:solidFill>
                <a:ea typeface="仿宋" panose="02010609060101010101" pitchFamily="49" charset="-122"/>
              </a:rPr>
              <a:t>[MOOC-Ch6]</a:t>
            </a:r>
            <a:endParaRPr lang="en-US" altLang="zh-CN" sz="1800" dirty="0">
              <a:solidFill>
                <a:schemeClr val="tx1"/>
              </a:solidFill>
              <a:ea typeface="仿宋" panose="02010609060101010101" pitchFamily="49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ea typeface="仿宋" panose="02010609060101010101" pitchFamily="49" charset="-122"/>
              </a:rPr>
              <a:t>Ch8: </a:t>
            </a:r>
            <a:r>
              <a:rPr lang="zh-CN" altLang="en-US" sz="1800" dirty="0">
                <a:solidFill>
                  <a:schemeClr val="tx1"/>
                </a:solidFill>
                <a:ea typeface="仿宋" panose="02010609060101010101" pitchFamily="49" charset="-122"/>
              </a:rPr>
              <a:t>线程 </a:t>
            </a:r>
            <a:r>
              <a:rPr lang="en-US" altLang="zh-CN" sz="1800" dirty="0">
                <a:solidFill>
                  <a:schemeClr val="tx1"/>
                </a:solidFill>
                <a:ea typeface="仿宋" panose="02010609060101010101" pitchFamily="49" charset="-122"/>
              </a:rPr>
              <a:t>[MOOC-Ch10] </a:t>
            </a:r>
            <a:r>
              <a:rPr lang="zh-CN" altLang="en-US" sz="1800" dirty="0">
                <a:solidFill>
                  <a:srgbClr val="0000FF"/>
                </a:solidFill>
                <a:ea typeface="仿宋" panose="02010609060101010101" pitchFamily="49" charset="-122"/>
              </a:rPr>
              <a:t>实验</a:t>
            </a:r>
            <a:r>
              <a:rPr lang="en-US" altLang="zh-CN" sz="1800" dirty="0">
                <a:solidFill>
                  <a:srgbClr val="0000FF"/>
                </a:solidFill>
                <a:ea typeface="仿宋" panose="02010609060101010101" pitchFamily="49" charset="-122"/>
              </a:rPr>
              <a:t>4</a:t>
            </a:r>
            <a:r>
              <a:rPr lang="zh-CN" altLang="en-US" sz="1800" dirty="0">
                <a:solidFill>
                  <a:srgbClr val="0000FF"/>
                </a:solidFill>
                <a:ea typeface="仿宋" panose="02010609060101010101" pitchFamily="49" charset="-122"/>
              </a:rPr>
              <a:t>：线程应用</a:t>
            </a:r>
            <a:endParaRPr lang="en-US" altLang="zh-CN" sz="180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ea typeface="仿宋" panose="02010609060101010101" pitchFamily="49" charset="-122"/>
              </a:rPr>
              <a:t>Ch9: </a:t>
            </a:r>
            <a:r>
              <a:rPr lang="zh-CN" altLang="en-US" sz="1800" dirty="0">
                <a:solidFill>
                  <a:schemeClr val="tx1"/>
                </a:solidFill>
                <a:ea typeface="仿宋" panose="02010609060101010101" pitchFamily="49" charset="-122"/>
              </a:rPr>
              <a:t>输入流和输出流 </a:t>
            </a:r>
            <a:r>
              <a:rPr lang="en-US" altLang="zh-CN" sz="1800" dirty="0">
                <a:solidFill>
                  <a:schemeClr val="tx1"/>
                </a:solidFill>
                <a:ea typeface="仿宋" panose="02010609060101010101" pitchFamily="49" charset="-122"/>
              </a:rPr>
              <a:t>[MOOC-Ch8]</a:t>
            </a:r>
            <a:endParaRPr lang="en-US" altLang="zh-CN" sz="1800" dirty="0">
              <a:solidFill>
                <a:schemeClr val="tx1"/>
              </a:solidFill>
              <a:ea typeface="仿宋" panose="02010609060101010101" pitchFamily="49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</a:rPr>
              <a:t>Ch10: </a:t>
            </a:r>
            <a:r>
              <a:rPr lang="zh-CN" altLang="en-US" sz="1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图形用户界面设计 </a:t>
            </a:r>
            <a:r>
              <a:rPr lang="en-US" altLang="zh-CN" sz="1800" dirty="0">
                <a:solidFill>
                  <a:schemeClr val="tx1"/>
                </a:solidFill>
                <a:ea typeface="仿宋" panose="02010609060101010101" pitchFamily="49" charset="-122"/>
              </a:rPr>
              <a:t>[MOOC-Ch9]</a:t>
            </a:r>
            <a:r>
              <a:rPr lang="en-US" altLang="zh-CN" sz="1800" dirty="0">
                <a:solidFill>
                  <a:srgbClr val="0000FF"/>
                </a:solidFill>
                <a:ea typeface="仿宋" panose="02010609060101010101" pitchFamily="49" charset="-122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ea typeface="仿宋" panose="02010609060101010101" pitchFamily="49" charset="-122"/>
              </a:rPr>
              <a:t>实验</a:t>
            </a:r>
            <a:r>
              <a:rPr lang="en-US" altLang="zh-CN" sz="1800" dirty="0">
                <a:solidFill>
                  <a:srgbClr val="0000FF"/>
                </a:solidFill>
                <a:ea typeface="仿宋" panose="02010609060101010101" pitchFamily="49" charset="-122"/>
              </a:rPr>
              <a:t>5</a:t>
            </a:r>
            <a:r>
              <a:rPr lang="zh-CN" altLang="en-US" sz="1800" dirty="0">
                <a:solidFill>
                  <a:srgbClr val="0000FF"/>
                </a:solidFill>
                <a:ea typeface="仿宋" panose="02010609060101010101" pitchFamily="49" charset="-122"/>
              </a:rPr>
              <a:t>：</a:t>
            </a:r>
            <a:r>
              <a:rPr lang="en-US" altLang="zh-CN" sz="1800" dirty="0">
                <a:solidFill>
                  <a:srgbClr val="0000FF"/>
                </a:solidFill>
                <a:ea typeface="仿宋" panose="02010609060101010101" pitchFamily="49" charset="-122"/>
              </a:rPr>
              <a:t>GUI</a:t>
            </a:r>
            <a:r>
              <a:rPr lang="zh-CN" altLang="en-US" sz="1800" dirty="0">
                <a:solidFill>
                  <a:srgbClr val="0000FF"/>
                </a:solidFill>
                <a:ea typeface="仿宋" panose="02010609060101010101" pitchFamily="49" charset="-122"/>
              </a:rPr>
              <a:t>应用</a:t>
            </a:r>
            <a:endParaRPr lang="en-US" altLang="zh-CN" sz="1800" dirty="0">
              <a:solidFill>
                <a:srgbClr val="0000FF"/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</a:rPr>
              <a:t>Ch11: Java</a:t>
            </a:r>
            <a:r>
              <a:rPr lang="zh-CN" altLang="en-US" sz="18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中的网络编程 </a:t>
            </a:r>
            <a:r>
              <a:rPr lang="en-US" altLang="zh-CN" sz="1800" dirty="0">
                <a:solidFill>
                  <a:schemeClr val="tx1"/>
                </a:solidFill>
                <a:ea typeface="仿宋" panose="02010609060101010101" pitchFamily="49" charset="-122"/>
              </a:rPr>
              <a:t>[MOOC-Ch11]</a:t>
            </a:r>
            <a:r>
              <a:rPr lang="en-US" altLang="zh-CN" sz="1800" dirty="0">
                <a:solidFill>
                  <a:srgbClr val="FF0000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ea typeface="仿宋" panose="02010609060101010101" pitchFamily="49" charset="-122"/>
              </a:rPr>
              <a:t>实验6：网络编程应用</a:t>
            </a:r>
            <a:endParaRPr lang="en-US" altLang="zh-CN" sz="1800" dirty="0">
              <a:solidFill>
                <a:srgbClr val="FF0000"/>
              </a:solidFill>
              <a:ea typeface="仿宋" panose="02010609060101010101" pitchFamily="49" charset="-122"/>
            </a:endParaRPr>
          </a:p>
          <a:p>
            <a:pPr lvl="1"/>
            <a:r>
              <a:rPr lang="en-US" altLang="zh-CN" sz="1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ECS</a:t>
            </a:r>
            <a:r>
              <a:rPr lang="zh-CN" altLang="en-US" sz="1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：垃圾收集，</a:t>
            </a:r>
            <a:r>
              <a:rPr lang="zh-CN" altLang="en-US" sz="1800" dirty="0">
                <a:solidFill>
                  <a:srgbClr val="FF0000"/>
                </a:solidFill>
                <a:ea typeface="仿宋" panose="02010609060101010101" pitchFamily="49" charset="-122"/>
                <a:sym typeface="+mn-ea"/>
              </a:rPr>
              <a:t>作业</a:t>
            </a:r>
            <a:r>
              <a:rPr lang="en-US" altLang="zh-CN" sz="1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</a:t>
            </a:r>
            <a:r>
              <a:rPr lang="zh-CN" altLang="en-US" sz="1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，内存管理，</a:t>
            </a:r>
            <a:r>
              <a:rPr lang="en-US" altLang="zh-CN" sz="1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JVM</a:t>
            </a:r>
            <a:r>
              <a:rPr lang="zh-CN" sz="1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，字节码在虚拟机上运行</a:t>
            </a:r>
            <a:endParaRPr lang="zh-CN" sz="180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课堂管理规则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与</a:t>
            </a:r>
            <a:r>
              <a:rPr lang="en-US" altLang="zh-CN"/>
              <a:t>C</a:t>
            </a:r>
            <a:r>
              <a:rPr lang="zh-CN" altLang="en-US"/>
              <a:t>、</a:t>
            </a:r>
            <a:r>
              <a:rPr lang="en-US" altLang="zh-CN"/>
              <a:t>C++</a:t>
            </a:r>
            <a:r>
              <a:rPr lang="zh-CN" altLang="en-US"/>
              <a:t>相同的部分略讲，要看</a:t>
            </a:r>
            <a:r>
              <a:rPr lang="en-US" altLang="zh-CN"/>
              <a:t>MOOC</a:t>
            </a:r>
            <a:r>
              <a:rPr lang="zh-CN" altLang="en-US"/>
              <a:t>和参考资料</a:t>
            </a:r>
            <a:endParaRPr lang="zh-CN" altLang="en-US"/>
          </a:p>
          <a:p>
            <a:r>
              <a:rPr lang="zh-CN" altLang="en-US"/>
              <a:t>每次课都点名</a:t>
            </a:r>
            <a:endParaRPr lang="zh-CN" altLang="en-US"/>
          </a:p>
          <a:p>
            <a:r>
              <a:rPr lang="zh-CN" altLang="en-US"/>
              <a:t>必须来，上课可以带笔记本电脑</a:t>
            </a:r>
            <a:endParaRPr lang="zh-CN" altLang="en-US"/>
          </a:p>
          <a:p>
            <a:r>
              <a:rPr lang="zh-CN" altLang="en-US"/>
              <a:t>实验必须按时交，可以做不完，但是必须交</a:t>
            </a:r>
            <a:endParaRPr lang="zh-CN" altLang="en-US"/>
          </a:p>
          <a:p>
            <a:r>
              <a:rPr lang="zh-CN" altLang="en-US"/>
              <a:t>态度</a:t>
            </a:r>
            <a:r>
              <a:rPr lang="en-US" altLang="zh-CN"/>
              <a:t> &gt; </a:t>
            </a:r>
            <a:r>
              <a:rPr lang="zh-CN" altLang="en-US"/>
              <a:t>能力</a:t>
            </a:r>
            <a:endParaRPr lang="zh-CN" altLang="en-US"/>
          </a:p>
          <a:p>
            <a:r>
              <a:rPr lang="zh-CN" altLang="zh-CN"/>
              <a:t>找到自己喜欢的事</a:t>
            </a:r>
            <a:endParaRPr lang="zh-CN" altLang="zh-CN"/>
          </a:p>
          <a:p>
            <a:r>
              <a:rPr lang="zh-CN" altLang="zh-CN"/>
              <a:t>没有统一标准</a:t>
            </a:r>
            <a:endParaRPr lang="zh-CN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教材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3200" dirty="0">
                <a:latin typeface="+mn-lt"/>
                <a:ea typeface="仿宋" panose="02010609060101010101" pitchFamily="49" charset="-122"/>
              </a:rPr>
              <a:t>1/5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UOOC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联盟指定参考书（深圳大学教材出版基金资助）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张席</a:t>
            </a:r>
            <a:r>
              <a:rPr lang="en-US" altLang="zh-CN" sz="2000" dirty="0"/>
              <a:t>. 《</a:t>
            </a:r>
            <a:r>
              <a:rPr lang="en-US" altLang="zh-CN" sz="2000" dirty="0">
                <a:solidFill>
                  <a:srgbClr val="FF0000"/>
                </a:solidFill>
              </a:rPr>
              <a:t>Java</a:t>
            </a:r>
            <a:r>
              <a:rPr lang="zh-CN" altLang="en-US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语言程序设计教程</a:t>
            </a:r>
            <a:r>
              <a:rPr lang="en-US" altLang="zh-CN" sz="2000" dirty="0"/>
              <a:t>》.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西安电子科技大学出版社</a:t>
            </a:r>
            <a:r>
              <a:rPr lang="en-US" altLang="zh-CN" sz="2000" dirty="0"/>
              <a:t>, 2015.8.</a:t>
            </a:r>
            <a:endParaRPr lang="en-US" altLang="zh-CN" sz="2000" dirty="0"/>
          </a:p>
        </p:txBody>
      </p:sp>
      <p:pic>
        <p:nvPicPr>
          <p:cNvPr id="5" name="Picture 2" descr="C:\Users\panweike\Desktop\523427806898893501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474778" y="116632"/>
            <a:ext cx="1057662" cy="1584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教材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3200" dirty="0">
                <a:latin typeface="+mn-lt"/>
                <a:ea typeface="仿宋" panose="02010609060101010101" pitchFamily="49" charset="-122"/>
              </a:rPr>
              <a:t>3/5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参考教材：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ea typeface="仿宋" panose="02010609060101010101" pitchFamily="49" charset="-122"/>
              </a:rPr>
              <a:t>Y. Daniel Liang, Margaret L. </a:t>
            </a:r>
            <a:r>
              <a:rPr lang="en-US" altLang="zh-CN" sz="2000" dirty="0" err="1">
                <a:ea typeface="仿宋" panose="02010609060101010101" pitchFamily="49" charset="-122"/>
              </a:rPr>
              <a:t>Lial</a:t>
            </a:r>
            <a:r>
              <a:rPr lang="en-US" altLang="zh-CN" sz="2000" dirty="0">
                <a:ea typeface="仿宋" panose="02010609060101010101" pitchFamily="49" charset="-122"/>
              </a:rPr>
              <a:t>. </a:t>
            </a:r>
            <a:r>
              <a:rPr lang="en-US" altLang="zh-CN" sz="2000" b="1" dirty="0">
                <a:latin typeface="+mj-lt"/>
                <a:ea typeface="仿宋" panose="02010609060101010101" pitchFamily="49" charset="-122"/>
              </a:rPr>
              <a:t>Introduction to Java Programming and Data Structures</a:t>
            </a:r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, Comprehensive Version (</a:t>
            </a:r>
            <a:r>
              <a:rPr lang="en-US" altLang="zh-CN" sz="2000" b="1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12th Edition</a:t>
            </a:r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). </a:t>
            </a:r>
            <a:r>
              <a:rPr lang="en-US" altLang="zh-CN" sz="2000" dirty="0"/>
              <a:t>Pearson,  2019.12.</a:t>
            </a:r>
            <a:endParaRPr lang="en-US" altLang="zh-CN" sz="2000" dirty="0">
              <a:latin typeface="+mj-lt"/>
              <a:ea typeface="仿宋" panose="02010609060101010101" pitchFamily="49" charset="-122"/>
            </a:endParaRPr>
          </a:p>
          <a:p>
            <a:pPr lvl="1"/>
            <a:endParaRPr lang="en-US" altLang="zh-CN" sz="2000" dirty="0">
              <a:latin typeface="+mj-lt"/>
              <a:ea typeface="仿宋" panose="02010609060101010101" pitchFamily="49" charset="-122"/>
            </a:endParaRPr>
          </a:p>
          <a:p>
            <a:pPr lvl="1">
              <a:buNone/>
            </a:pPr>
            <a:r>
              <a:rPr lang="zh-CN" altLang="en-US" sz="2000" dirty="0">
                <a:latin typeface="+mj-lt"/>
                <a:ea typeface="仿宋" panose="02010609060101010101" pitchFamily="49" charset="-122"/>
              </a:rPr>
              <a:t>英文影印版：</a:t>
            </a:r>
            <a:endParaRPr lang="en-US" altLang="zh-CN" sz="2000" dirty="0"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Y. Daniel Liang. </a:t>
            </a:r>
            <a:r>
              <a:rPr lang="en-US" altLang="zh-CN" sz="2000" b="1" dirty="0">
                <a:solidFill>
                  <a:srgbClr val="0000FF"/>
                </a:solidFill>
                <a:latin typeface="+mj-lt"/>
                <a:ea typeface="仿宋" panose="02010609060101010101" pitchFamily="49" charset="-122"/>
              </a:rPr>
              <a:t>Java</a:t>
            </a:r>
            <a:r>
              <a:rPr lang="zh-CN" altLang="en-US" sz="20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语言程序设计</a:t>
            </a:r>
            <a:r>
              <a:rPr lang="en-US" altLang="zh-CN" sz="20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r>
              <a:rPr lang="zh-CN" altLang="en-US" sz="20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基础篇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（英文版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2000" b="1" dirty="0">
                <a:solidFill>
                  <a:srgbClr val="0000FF"/>
                </a:solidFill>
                <a:ea typeface="仿宋" panose="02010609060101010101" pitchFamily="49" charset="-122"/>
              </a:rPr>
              <a:t>11</a:t>
            </a:r>
            <a:r>
              <a:rPr lang="zh-CN" altLang="en-US" sz="20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版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en-US" altLang="zh-CN" sz="2000" dirty="0">
                <a:ea typeface="仿宋" panose="02010609060101010101" pitchFamily="49" charset="-122"/>
              </a:rPr>
              <a:t>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机械工业出版社</a:t>
            </a:r>
            <a:r>
              <a:rPr lang="en-US" altLang="zh-CN" sz="2000" dirty="0">
                <a:ea typeface="仿宋" panose="02010609060101010101" pitchFamily="49" charset="-122"/>
              </a:rPr>
              <a:t>, 2020.6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ea typeface="仿宋" panose="02010609060101010101" pitchFamily="49" charset="-122"/>
              </a:rPr>
              <a:t>Y. Daniel Liang. </a:t>
            </a:r>
            <a:r>
              <a:rPr lang="en-US" altLang="zh-CN" sz="2000" b="1" dirty="0">
                <a:solidFill>
                  <a:srgbClr val="0000FF"/>
                </a:solidFill>
                <a:ea typeface="仿宋" panose="02010609060101010101" pitchFamily="49" charset="-122"/>
              </a:rPr>
              <a:t>Java</a:t>
            </a:r>
            <a:r>
              <a:rPr lang="zh-CN" altLang="en-US" sz="20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语言程序设计与数据结构</a:t>
            </a:r>
            <a:r>
              <a:rPr lang="en-US" altLang="zh-CN" sz="20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r>
              <a:rPr lang="zh-CN" altLang="en-US" sz="20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进阶篇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（英文版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2000" b="1" dirty="0">
                <a:solidFill>
                  <a:srgbClr val="0000FF"/>
                </a:solidFill>
                <a:ea typeface="仿宋" panose="02010609060101010101" pitchFamily="49" charset="-122"/>
              </a:rPr>
              <a:t>11</a:t>
            </a:r>
            <a:r>
              <a:rPr lang="zh-CN" altLang="en-US" sz="20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版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en-US" altLang="zh-CN" sz="2000" dirty="0">
                <a:ea typeface="仿宋" panose="02010609060101010101" pitchFamily="49" charset="-122"/>
              </a:rPr>
              <a:t>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机械工业出版社</a:t>
            </a:r>
            <a:r>
              <a:rPr lang="en-US" altLang="zh-CN" sz="2000" dirty="0">
                <a:ea typeface="仿宋" panose="02010609060101010101" pitchFamily="49" charset="-122"/>
              </a:rPr>
              <a:t>, 2020.6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AutoShape 2" descr="Pearson eText for Introduction to Java Programming and Data Structures, Comprehensive Version -- Instant Access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1" y="115494"/>
            <a:ext cx="1210408" cy="15571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教材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3200" dirty="0">
                <a:latin typeface="+mn-lt"/>
                <a:ea typeface="仿宋" panose="02010609060101010101" pitchFamily="49" charset="-122"/>
              </a:rPr>
              <a:t>4/5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其他教材：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ea typeface="仿宋" panose="02010609060101010101" pitchFamily="49" charset="-122"/>
              </a:rPr>
              <a:t>Cay S. </a:t>
            </a:r>
            <a:r>
              <a:rPr lang="en-US" altLang="zh-CN" sz="2000" dirty="0" err="1">
                <a:ea typeface="仿宋" panose="02010609060101010101" pitchFamily="49" charset="-122"/>
              </a:rPr>
              <a:t>Horstmann</a:t>
            </a:r>
            <a:r>
              <a:rPr lang="en-US" altLang="zh-CN" sz="2000" dirty="0">
                <a:ea typeface="仿宋" panose="02010609060101010101" pitchFamily="49" charset="-122"/>
              </a:rPr>
              <a:t>. </a:t>
            </a:r>
            <a:r>
              <a:rPr lang="en-US" altLang="zh-CN" sz="2000" b="1" dirty="0">
                <a:ea typeface="仿宋" panose="02010609060101010101" pitchFamily="49" charset="-122"/>
              </a:rPr>
              <a:t>Core Java Volume I--Fundamentals </a:t>
            </a:r>
            <a:r>
              <a:rPr lang="en-US" altLang="zh-CN" sz="2000" dirty="0">
                <a:ea typeface="仿宋" panose="02010609060101010101" pitchFamily="49" charset="-122"/>
              </a:rPr>
              <a:t>(10th Edition). Prentice Hall. 2016.1.</a:t>
            </a:r>
            <a:r>
              <a:rPr lang="zh-CN" altLang="en-US" sz="2000" dirty="0">
                <a:ea typeface="仿宋" panose="02010609060101010101" pitchFamily="49" charset="-122"/>
              </a:rPr>
              <a:t>（人民邮电出版社</a:t>
            </a:r>
            <a:r>
              <a:rPr lang="en-US" altLang="zh-CN" sz="2000" dirty="0">
                <a:ea typeface="仿宋" panose="02010609060101010101" pitchFamily="49" charset="-122"/>
              </a:rPr>
              <a:t>2016.6</a:t>
            </a:r>
            <a:r>
              <a:rPr lang="zh-CN" altLang="en-US" sz="2000" dirty="0">
                <a:ea typeface="仿宋" panose="02010609060101010101" pitchFamily="49" charset="-122"/>
              </a:rPr>
              <a:t>出版了英文影印版）</a:t>
            </a:r>
            <a:endParaRPr lang="en-US" altLang="zh-CN" sz="2000" dirty="0"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ea typeface="仿宋" panose="02010609060101010101" pitchFamily="49" charset="-122"/>
              </a:rPr>
              <a:t>Cay S. </a:t>
            </a:r>
            <a:r>
              <a:rPr lang="en-US" altLang="zh-CN" sz="2000" dirty="0" err="1">
                <a:ea typeface="仿宋" panose="02010609060101010101" pitchFamily="49" charset="-122"/>
              </a:rPr>
              <a:t>Horstmann</a:t>
            </a:r>
            <a:r>
              <a:rPr lang="en-US" altLang="zh-CN" sz="2000" dirty="0">
                <a:ea typeface="仿宋" panose="02010609060101010101" pitchFamily="49" charset="-122"/>
              </a:rPr>
              <a:t>. </a:t>
            </a:r>
            <a:r>
              <a:rPr lang="en-US" altLang="zh-CN" sz="2000" b="1" dirty="0">
                <a:ea typeface="仿宋" panose="02010609060101010101" pitchFamily="49" charset="-122"/>
              </a:rPr>
              <a:t>Core Java, Volume II--Advanced Features </a:t>
            </a:r>
            <a:r>
              <a:rPr lang="en-US" altLang="zh-CN" sz="2000" dirty="0">
                <a:ea typeface="仿宋" panose="02010609060101010101" pitchFamily="49" charset="-122"/>
              </a:rPr>
              <a:t>(10th Edition). Prentice Hall. 2016.12. </a:t>
            </a:r>
            <a:r>
              <a:rPr lang="zh-CN" altLang="en-US" sz="2000" dirty="0">
                <a:ea typeface="仿宋" panose="02010609060101010101" pitchFamily="49" charset="-122"/>
              </a:rPr>
              <a:t>（人民邮电出版社</a:t>
            </a:r>
            <a:r>
              <a:rPr lang="en-US" altLang="zh-CN" sz="2000" dirty="0">
                <a:ea typeface="仿宋" panose="02010609060101010101" pitchFamily="49" charset="-122"/>
              </a:rPr>
              <a:t>2017.6</a:t>
            </a:r>
            <a:r>
              <a:rPr lang="zh-CN" altLang="en-US" sz="2000" dirty="0">
                <a:ea typeface="仿宋" panose="02010609060101010101" pitchFamily="49" charset="-122"/>
              </a:rPr>
              <a:t>出版了英文影印版）</a:t>
            </a:r>
            <a:endParaRPr lang="en-US" altLang="zh-CN" sz="2000" dirty="0">
              <a:ea typeface="仿宋" panose="02010609060101010101" pitchFamily="49" charset="-122"/>
            </a:endParaRPr>
          </a:p>
          <a:p>
            <a:pPr lvl="1"/>
            <a:endParaRPr lang="en-US" altLang="zh-CN" sz="2000" dirty="0">
              <a:ea typeface="仿宋" panose="02010609060101010101" pitchFamily="49" charset="-122"/>
            </a:endParaRPr>
          </a:p>
          <a:p>
            <a:pPr lvl="1"/>
            <a:r>
              <a:rPr lang="zh-CN" altLang="en-US" sz="2000" dirty="0">
                <a:ea typeface="仿宋" panose="02010609060101010101" pitchFamily="49" charset="-122"/>
              </a:rPr>
              <a:t>官方主页：</a:t>
            </a:r>
            <a:r>
              <a:rPr lang="en-US" altLang="zh-CN" sz="2000" dirty="0">
                <a:ea typeface="仿宋" panose="02010609060101010101" pitchFamily="49" charset="-122"/>
                <a:hlinkClick r:id="rId1"/>
              </a:rPr>
              <a:t>https://horstmann.com/corejava/index.html</a:t>
            </a:r>
            <a:r>
              <a:rPr lang="en-US" altLang="zh-CN" sz="2000" dirty="0">
                <a:ea typeface="仿宋" panose="02010609060101010101" pitchFamily="49" charset="-122"/>
              </a:rPr>
              <a:t>  </a:t>
            </a:r>
            <a:endParaRPr lang="en-US" altLang="zh-CN" sz="2000" dirty="0">
              <a:ea typeface="仿宋" panose="02010609060101010101" pitchFamily="49" charset="-122"/>
            </a:endParaRPr>
          </a:p>
          <a:p>
            <a:pPr lvl="1"/>
            <a:r>
              <a:rPr lang="zh-CN" altLang="en-US" sz="2000" dirty="0">
                <a:ea typeface="仿宋" panose="02010609060101010101" pitchFamily="49" charset="-122"/>
              </a:rPr>
              <a:t>注</a:t>
            </a:r>
            <a:r>
              <a:rPr lang="en-US" altLang="zh-CN" sz="2000" dirty="0">
                <a:ea typeface="仿宋" panose="02010609060101010101" pitchFamily="49" charset="-122"/>
              </a:rPr>
              <a:t>: </a:t>
            </a:r>
            <a:r>
              <a:rPr lang="zh-CN" altLang="en-US" sz="2000" dirty="0">
                <a:ea typeface="仿宋" panose="02010609060101010101" pitchFamily="49" charset="-122"/>
              </a:rPr>
              <a:t>英文最新是第</a:t>
            </a:r>
            <a:r>
              <a:rPr lang="en-US" altLang="zh-CN" sz="2000" dirty="0">
                <a:ea typeface="仿宋" panose="02010609060101010101" pitchFamily="49" charset="-122"/>
              </a:rPr>
              <a:t>11</a:t>
            </a:r>
            <a:r>
              <a:rPr lang="zh-CN" altLang="en-US" sz="2000" dirty="0">
                <a:ea typeface="仿宋" panose="02010609060101010101" pitchFamily="49" charset="-122"/>
              </a:rPr>
              <a:t>版</a:t>
            </a:r>
            <a:r>
              <a:rPr lang="en-US" altLang="zh-CN" sz="2000" dirty="0">
                <a:ea typeface="仿宋" panose="02010609060101010101" pitchFamily="49" charset="-122"/>
              </a:rPr>
              <a:t>, </a:t>
            </a:r>
            <a:r>
              <a:rPr lang="zh-CN" altLang="en-US" sz="2000" dirty="0">
                <a:ea typeface="仿宋" panose="02010609060101010101" pitchFamily="49" charset="-122"/>
              </a:rPr>
              <a:t>影印版尚未引进</a:t>
            </a:r>
            <a:r>
              <a:rPr lang="en-US" altLang="zh-CN" sz="2000" dirty="0">
                <a:ea typeface="仿宋" panose="02010609060101010101" pitchFamily="49" charset="-122"/>
              </a:rPr>
              <a:t>, </a:t>
            </a:r>
            <a:r>
              <a:rPr lang="zh-CN" altLang="en-US" sz="2000" dirty="0">
                <a:ea typeface="仿宋" panose="02010609060101010101" pitchFamily="49" charset="-122"/>
              </a:rPr>
              <a:t>中译版已经出版</a:t>
            </a:r>
            <a:r>
              <a:rPr lang="en-US" altLang="zh-CN" sz="2000" dirty="0">
                <a:ea typeface="仿宋" panose="02010609060101010101" pitchFamily="49" charset="-122"/>
              </a:rPr>
              <a:t>.</a:t>
            </a:r>
            <a:endParaRPr lang="en-US" altLang="zh-CN" sz="2000" dirty="0">
              <a:ea typeface="仿宋" panose="02010609060101010101" pitchFamily="49" charset="-122"/>
            </a:endParaRPr>
          </a:p>
          <a:p>
            <a:pPr lvl="1"/>
            <a:endParaRPr lang="en-US" altLang="zh-CN" sz="2000" dirty="0">
              <a:ea typeface="仿宋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116631"/>
            <a:ext cx="1194030" cy="1557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 descr="C:\Users\panweike\Desktop\41OG-wBNfhL._SX390_BO1,204,203,200_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116632"/>
            <a:ext cx="1224136" cy="1558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教材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3200" dirty="0">
                <a:latin typeface="+mn-lt"/>
                <a:ea typeface="仿宋" panose="02010609060101010101" pitchFamily="49" charset="-122"/>
              </a:rPr>
              <a:t>5/5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其他教材：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ea typeface="仿宋" panose="02010609060101010101" pitchFamily="49" charset="-122"/>
              </a:rPr>
              <a:t>Bruce </a:t>
            </a:r>
            <a:r>
              <a:rPr lang="en-US" altLang="zh-CN" sz="2000" dirty="0" err="1">
                <a:ea typeface="仿宋" panose="02010609060101010101" pitchFamily="49" charset="-122"/>
              </a:rPr>
              <a:t>Eckel</a:t>
            </a:r>
            <a:r>
              <a:rPr lang="en-US" altLang="zh-CN" sz="2000" dirty="0">
                <a:ea typeface="仿宋" panose="02010609060101010101" pitchFamily="49" charset="-122"/>
              </a:rPr>
              <a:t>. </a:t>
            </a:r>
            <a:r>
              <a:rPr lang="en-US" altLang="zh-CN" sz="2000" b="1" dirty="0">
                <a:ea typeface="仿宋" panose="02010609060101010101" pitchFamily="49" charset="-122"/>
              </a:rPr>
              <a:t>Thinking in Java </a:t>
            </a:r>
            <a:r>
              <a:rPr lang="en-US" altLang="zh-CN" sz="2000" dirty="0">
                <a:ea typeface="仿宋" panose="02010609060101010101" pitchFamily="49" charset="-122"/>
              </a:rPr>
              <a:t>(4th Edition). </a:t>
            </a:r>
            <a:r>
              <a:rPr lang="en-US" altLang="zh-CN" sz="2000" dirty="0"/>
              <a:t>Prentice Hall</a:t>
            </a:r>
            <a:r>
              <a:rPr lang="en-US" altLang="zh-CN" sz="2000" dirty="0">
                <a:ea typeface="仿宋" panose="02010609060101010101" pitchFamily="49" charset="-122"/>
              </a:rPr>
              <a:t>, 2006.2. </a:t>
            </a:r>
            <a:r>
              <a:rPr lang="zh-CN" altLang="en-US" sz="2000" dirty="0">
                <a:ea typeface="仿宋" panose="02010609060101010101" pitchFamily="49" charset="-122"/>
              </a:rPr>
              <a:t>注：机械工业出版社 </a:t>
            </a:r>
            <a:r>
              <a:rPr lang="en-US" altLang="zh-CN" sz="2000" dirty="0">
                <a:ea typeface="仿宋" panose="02010609060101010101" pitchFamily="49" charset="-122"/>
              </a:rPr>
              <a:t>2007.4</a:t>
            </a:r>
            <a:r>
              <a:rPr lang="zh-CN" altLang="en-US" sz="2000" dirty="0">
                <a:ea typeface="仿宋" panose="02010609060101010101" pitchFamily="49" charset="-122"/>
              </a:rPr>
              <a:t>出版了影印版</a:t>
            </a:r>
            <a:r>
              <a:rPr lang="en-US" altLang="zh-CN" sz="2000" dirty="0">
                <a:ea typeface="仿宋" panose="02010609060101010101" pitchFamily="49" charset="-122"/>
              </a:rPr>
              <a:t>, 2007.6</a:t>
            </a:r>
            <a:r>
              <a:rPr lang="zh-CN" altLang="en-US" sz="2000" dirty="0">
                <a:ea typeface="仿宋" panose="02010609060101010101" pitchFamily="49" charset="-122"/>
              </a:rPr>
              <a:t>出版了中译本（陈昊鹏 译）</a:t>
            </a:r>
            <a:r>
              <a:rPr lang="en-US" altLang="zh-CN" sz="2000" dirty="0">
                <a:ea typeface="仿宋" panose="02010609060101010101" pitchFamily="49" charset="-122"/>
              </a:rPr>
              <a:t>.</a:t>
            </a:r>
            <a:endParaRPr lang="en-US" altLang="zh-CN" sz="2000" dirty="0">
              <a:ea typeface="仿宋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2062" name="Picture 14" descr="http://www.cmpbook.com/data/stackroom/2/2125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840" y="116633"/>
            <a:ext cx="1068583" cy="158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www.cmpbook.com/data/stackroom/2/2138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167" y="116632"/>
            <a:ext cx="1068583" cy="158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在线</a:t>
            </a:r>
            <a:r>
              <a:rPr lang="zh-CN" altLang="en-US"/>
              <a:t>学习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https://www.liaoxuefeng.com/wiki/1252599548343744</a:t>
            </a:r>
            <a:endParaRPr lang="zh-CN" altLang="en-US"/>
          </a:p>
          <a:p>
            <a:r>
              <a:rPr lang="zh-CN" altLang="en-US">
                <a:sym typeface="+mn-ea"/>
              </a:rPr>
              <a:t>https://c.runoob.com/compile/10/</a:t>
            </a:r>
            <a:endParaRPr lang="zh-CN" altLang="en-US"/>
          </a:p>
          <a:p>
            <a:r>
              <a:rPr lang="zh-CN" altLang="en-US"/>
              <a:t>适合基础语法入门，不适合大型项目的</a:t>
            </a:r>
            <a:r>
              <a:rPr lang="zh-CN" altLang="en-US"/>
              <a:t>组织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几个基本问题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WHY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：我为什么要学“</a:t>
            </a:r>
            <a:r>
              <a:rPr lang="en-US" altLang="zh-CN" sz="2000" dirty="0"/>
              <a:t>Java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程序设计”</a:t>
            </a:r>
            <a:r>
              <a:rPr lang="zh-CN" altLang="en-US" sz="2000" dirty="0"/>
              <a:t>？</a:t>
            </a:r>
            <a:endParaRPr lang="en-US" altLang="zh-CN" sz="2000" dirty="0"/>
          </a:p>
          <a:p>
            <a:pPr lvl="1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在工业界和学术界的重要性不言而喻，是最受欢迎的语言之一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WHAT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：我能从“</a:t>
            </a:r>
            <a:r>
              <a:rPr lang="en-US" altLang="zh-CN" sz="2000" dirty="0"/>
              <a:t>Java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程序设计”课程学到什么？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编程的基础知识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HOW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：我如何能学好“</a:t>
            </a:r>
            <a:r>
              <a:rPr lang="en-US" altLang="zh-CN" sz="2000" dirty="0"/>
              <a:t>Java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程序设计”？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教材：课堂教学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实验：实际开发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多查阅网上的资料，</a:t>
            </a:r>
            <a:r>
              <a:rPr lang="zh-CN" altLang="en-US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多动手（</a:t>
            </a:r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JDK, Eclipse/MyEclipse/IDEA</a:t>
            </a:r>
            <a:r>
              <a:rPr lang="zh-CN" altLang="en-US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COMMONDATA" val="eyJoZGlkIjoiZGI2MGJiNGY1NDkwOTJmY2QyZGE5NjE1ZjViODIwNDEifQ=="/>
  <p:tag name="KSO_WPP_MARK_KEY" val="2ddf24c8-5bad-405a-8881-76edb044c17c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7369</Words>
  <Application>WPS 演示</Application>
  <PresentationFormat>全屏显示(4:3)</PresentationFormat>
  <Paragraphs>419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Arial</vt:lpstr>
      <vt:lpstr>宋体</vt:lpstr>
      <vt:lpstr>Wingdings</vt:lpstr>
      <vt:lpstr>仿宋</vt:lpstr>
      <vt:lpstr>Calibri</vt:lpstr>
      <vt:lpstr>微软雅黑</vt:lpstr>
      <vt:lpstr>Arial Unicode MS</vt:lpstr>
      <vt:lpstr>Office Theme</vt:lpstr>
      <vt:lpstr>1_Office Theme</vt:lpstr>
      <vt:lpstr>JAVA程序设计</vt:lpstr>
      <vt:lpstr>教师信息</vt:lpstr>
      <vt:lpstr>课程信息（周五下午班）</vt:lpstr>
      <vt:lpstr>教材(1/5)</vt:lpstr>
      <vt:lpstr>教材(3/5)</vt:lpstr>
      <vt:lpstr>教材(4/5)</vt:lpstr>
      <vt:lpstr>教材(5/5)</vt:lpstr>
      <vt:lpstr>在线学习</vt:lpstr>
      <vt:lpstr>几个基本问题</vt:lpstr>
      <vt:lpstr>一个更有挑战性的问题</vt:lpstr>
      <vt:lpstr>线下课堂安排</vt:lpstr>
      <vt:lpstr>线下课堂安排</vt:lpstr>
      <vt:lpstr>”Introduction to Java Programming (10th/11th/12th Edition)”</vt:lpstr>
      <vt:lpstr>”Introduction to Java Programming (10th/11th/12th Edition)”</vt:lpstr>
      <vt:lpstr>”Introduction to Java Programming (10th/11th/12th Edition)”</vt:lpstr>
      <vt:lpstr>”Introduction to Java Programming (10th/11th/12th Edition)”</vt:lpstr>
      <vt:lpstr>”Introduction to Java Programming  (10th Edition)”</vt:lpstr>
      <vt:lpstr>成绩评定</vt:lpstr>
      <vt:lpstr>特别说明</vt:lpstr>
      <vt:lpstr>PowerPoint 演示文稿</vt:lpstr>
      <vt:lpstr>PowerPoint 演示文稿</vt:lpstr>
      <vt:lpstr>A Brief History of Java</vt:lpstr>
      <vt:lpstr>所以，应该学习哪个版本？</vt:lpstr>
      <vt:lpstr>Java As A Programming Platform</vt:lpstr>
      <vt:lpstr>More about Java</vt:lpstr>
      <vt:lpstr>改革思路</vt:lpstr>
      <vt:lpstr>参考图书</vt:lpstr>
      <vt:lpstr>如何理解虚拟机机制？</vt:lpstr>
      <vt:lpstr>如何理解计算机体系？</vt:lpstr>
      <vt:lpstr>为什么要学？</vt:lpstr>
      <vt:lpstr>过程</vt:lpstr>
      <vt:lpstr>线下课堂安排</vt:lpstr>
      <vt:lpstr>课堂管理规则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Weike Pan</dc:creator>
  <cp:lastModifiedBy>卢亚辉</cp:lastModifiedBy>
  <cp:revision>694</cp:revision>
  <dcterms:created xsi:type="dcterms:W3CDTF">2006-08-16T00:00:00Z</dcterms:created>
  <dcterms:modified xsi:type="dcterms:W3CDTF">2023-09-06T12:47:08Z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731EFB49DBA54C31BA1030DF333C061A</vt:lpwstr>
  </property>
  <property fmtid="{D5CDD505-2E9C-101B-9397-08002B2CF9AE}" pid="3" name="KSOProductBuildVer">
    <vt:lpwstr>2052-12.1.0.15374</vt:lpwstr>
  </property>
</Properties>
</file>