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8" r:id="rId4"/>
    <p:sldId id="430" r:id="rId5"/>
    <p:sldId id="295" r:id="rId6"/>
    <p:sldId id="432" r:id="rId7"/>
    <p:sldId id="278" r:id="rId8"/>
    <p:sldId id="271" r:id="rId9"/>
    <p:sldId id="303" r:id="rId10"/>
    <p:sldId id="304" r:id="rId11"/>
    <p:sldId id="279" r:id="rId12"/>
    <p:sldId id="431" r:id="rId13"/>
    <p:sldId id="272" r:id="rId14"/>
    <p:sldId id="309" r:id="rId15"/>
    <p:sldId id="310" r:id="rId16"/>
    <p:sldId id="406" r:id="rId17"/>
    <p:sldId id="280" r:id="rId18"/>
    <p:sldId id="262" r:id="rId19"/>
    <p:sldId id="314" r:id="rId20"/>
    <p:sldId id="315" r:id="rId21"/>
    <p:sldId id="316" r:id="rId22"/>
    <p:sldId id="317" r:id="rId23"/>
    <p:sldId id="318" r:id="rId24"/>
    <p:sldId id="427" r:id="rId25"/>
    <p:sldId id="399" r:id="rId26"/>
    <p:sldId id="400" r:id="rId27"/>
    <p:sldId id="281" r:id="rId28"/>
    <p:sldId id="263" r:id="rId29"/>
    <p:sldId id="319" r:id="rId30"/>
    <p:sldId id="320" r:id="rId31"/>
    <p:sldId id="321" r:id="rId32"/>
    <p:sldId id="282" r:id="rId33"/>
    <p:sldId id="264" r:id="rId34"/>
    <p:sldId id="283" r:id="rId35"/>
    <p:sldId id="265" r:id="rId36"/>
    <p:sldId id="334" r:id="rId37"/>
    <p:sldId id="335" r:id="rId38"/>
    <p:sldId id="336" r:id="rId39"/>
    <p:sldId id="407" r:id="rId40"/>
    <p:sldId id="337" r:id="rId41"/>
    <p:sldId id="434" r:id="rId42"/>
    <p:sldId id="435" r:id="rId43"/>
    <p:sldId id="436" r:id="rId44"/>
    <p:sldId id="437" r:id="rId45"/>
    <p:sldId id="438" r:id="rId46"/>
    <p:sldId id="439" r:id="rId47"/>
    <p:sldId id="500" r:id="rId48"/>
    <p:sldId id="501" r:id="rId49"/>
    <p:sldId id="502" r:id="rId50"/>
    <p:sldId id="503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99" r:id="rId78"/>
    <p:sldId id="504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497" r:id="rId111"/>
    <p:sldId id="498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B5D2738A-F7DC-4D8B-B302-DE19D1F9AE97}"/>
    <pc:docChg chg="custSel modSld">
      <pc:chgData name="Pan Weike" userId="f48425db970607a4" providerId="LiveId" clId="{B5D2738A-F7DC-4D8B-B302-DE19D1F9AE97}" dt="2021-10-07T08:25:18.077" v="49"/>
      <pc:docMkLst>
        <pc:docMk/>
      </pc:docMkLst>
      <pc:sldChg chg="modSp mod">
        <pc:chgData name="Pan Weike" userId="f48425db970607a4" providerId="LiveId" clId="{B5D2738A-F7DC-4D8B-B302-DE19D1F9AE97}" dt="2021-10-07T08:02:21.911" v="0" actId="113"/>
        <pc:sldMkLst>
          <pc:docMk/>
          <pc:sldMk cId="1341293109" sldId="295"/>
        </pc:sldMkLst>
        <pc:spChg chg="mod">
          <ac:chgData name="Pan Weike" userId="f48425db970607a4" providerId="LiveId" clId="{B5D2738A-F7DC-4D8B-B302-DE19D1F9AE97}" dt="2021-10-07T08:02:21.911" v="0" actId="113"/>
          <ac:spMkLst>
            <pc:docMk/>
            <pc:sldMk cId="1341293109" sldId="295"/>
            <ac:spMk id="3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03:53.664" v="12" actId="20577"/>
        <pc:sldMkLst>
          <pc:docMk/>
          <pc:sldMk cId="1360760948" sldId="304"/>
        </pc:sldMkLst>
        <pc:spChg chg="mod">
          <ac:chgData name="Pan Weike" userId="f48425db970607a4" providerId="LiveId" clId="{B5D2738A-F7DC-4D8B-B302-DE19D1F9AE97}" dt="2021-10-07T08:03:53.664" v="12" actId="20577"/>
          <ac:spMkLst>
            <pc:docMk/>
            <pc:sldMk cId="1360760948" sldId="304"/>
            <ac:spMk id="4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10:44.537" v="20" actId="115"/>
        <pc:sldMkLst>
          <pc:docMk/>
          <pc:sldMk cId="387308603" sldId="315"/>
        </pc:sldMkLst>
        <pc:spChg chg="mod">
          <ac:chgData name="Pan Weike" userId="f48425db970607a4" providerId="LiveId" clId="{B5D2738A-F7DC-4D8B-B302-DE19D1F9AE97}" dt="2021-10-07T08:10:44.537" v="20" actId="115"/>
          <ac:spMkLst>
            <pc:docMk/>
            <pc:sldMk cId="387308603" sldId="31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B5D2738A-F7DC-4D8B-B302-DE19D1F9AE97}" dt="2021-10-07T08:07:59.113" v="19" actId="692"/>
        <pc:sldMkLst>
          <pc:docMk/>
          <pc:sldMk cId="2292809099" sldId="406"/>
        </pc:sldMkLst>
        <pc:cxnChg chg="add mod">
          <ac:chgData name="Pan Weike" userId="f48425db970607a4" providerId="LiveId" clId="{B5D2738A-F7DC-4D8B-B302-DE19D1F9AE97}" dt="2021-10-07T08:07:59.113" v="19" actId="692"/>
          <ac:cxnSpMkLst>
            <pc:docMk/>
            <pc:sldMk cId="2292809099" sldId="406"/>
            <ac:cxnSpMk id="10" creationId="{E9DE5B39-7177-4512-A174-907C3B2AB240}"/>
          </ac:cxnSpMkLst>
        </pc:cxnChg>
      </pc:sldChg>
      <pc:sldChg chg="modSp mod">
        <pc:chgData name="Pan Weike" userId="f48425db970607a4" providerId="LiveId" clId="{B5D2738A-F7DC-4D8B-B302-DE19D1F9AE97}" dt="2021-10-07T08:19:07.783" v="42" actId="113"/>
        <pc:sldMkLst>
          <pc:docMk/>
          <pc:sldMk cId="4284613032" sldId="435"/>
        </pc:sldMkLst>
        <pc:spChg chg="mod">
          <ac:chgData name="Pan Weike" userId="f48425db970607a4" providerId="LiveId" clId="{B5D2738A-F7DC-4D8B-B302-DE19D1F9AE97}" dt="2021-10-07T08:19:07.783" v="42" actId="113"/>
          <ac:spMkLst>
            <pc:docMk/>
            <pc:sldMk cId="4284613032" sldId="435"/>
            <ac:spMk id="3" creationId="{00000000-0000-0000-0000-000000000000}"/>
          </ac:spMkLst>
        </pc:spChg>
      </pc:sldChg>
      <pc:sldChg chg="modSp mod">
        <pc:chgData name="Pan Weike" userId="f48425db970607a4" providerId="LiveId" clId="{B5D2738A-F7DC-4D8B-B302-DE19D1F9AE97}" dt="2021-10-07T08:25:18.077" v="49"/>
        <pc:sldMkLst>
          <pc:docMk/>
          <pc:sldMk cId="2020772204" sldId="441"/>
        </pc:sldMkLst>
        <pc:spChg chg="mod">
          <ac:chgData name="Pan Weike" userId="f48425db970607a4" providerId="LiveId" clId="{B5D2738A-F7DC-4D8B-B302-DE19D1F9AE97}" dt="2021-10-07T08:25:18.077" v="49"/>
          <ac:spMkLst>
            <pc:docMk/>
            <pc:sldMk cId="2020772204" sldId="44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7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6D2-28B4-4B42-8813-A8E21CB10A02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84BF-4857-42F0-BFD1-5D72F72CA086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41F8-CE74-4156-9CB6-DD7BB40793AC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6482-4AAF-4A67-B04F-F2149F93FBAE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E714-8C33-4066-A4E2-A75577E2A69A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F450-A5D8-4947-8B8D-662D632BF72B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5C5F-5014-4D1F-B85F-69FD41C030A4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F543-300E-4123-8BF2-5E0FE9B209F0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FD6E-53CA-46E7-BBF0-A1BC1864843D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4A7D-0C0A-44AC-9649-4D2682526E34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CDA-5636-4B27-9AF7-3C0F4E345056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AECD-6FBF-4B07-A043-3757D179E6EC}" type="datetime1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524" y="116632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子类和父类</a:t>
            </a:r>
            <a:r>
              <a:rPr lang="zh-CN" altLang="en-US" sz="2000" b="1" u="sng" dirty="0"/>
              <a:t>不在同一包中</a:t>
            </a:r>
            <a:r>
              <a:rPr lang="zh-CN" altLang="en-US" sz="2000" dirty="0"/>
              <a:t>的继承性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如果子类和父类不在同一个包中，那么子类</a:t>
            </a:r>
            <a:r>
              <a:rPr lang="zh-CN" altLang="en-US" sz="2000" b="1" dirty="0">
                <a:solidFill>
                  <a:srgbClr val="0000FF"/>
                </a:solidFill>
              </a:rPr>
              <a:t>只能继承</a:t>
            </a:r>
            <a:r>
              <a:rPr lang="zh-CN" altLang="en-US" sz="2000" dirty="0"/>
              <a:t>父类的</a:t>
            </a:r>
            <a:r>
              <a:rPr lang="en-US" altLang="zh-CN" sz="2000" b="1" dirty="0">
                <a:solidFill>
                  <a:srgbClr val="0000FF"/>
                </a:solidFill>
              </a:rPr>
              <a:t>protected, public</a:t>
            </a:r>
            <a:r>
              <a:rPr lang="zh-CN" altLang="en-US" sz="2000" b="1" dirty="0">
                <a:solidFill>
                  <a:srgbClr val="0000FF"/>
                </a:solidFill>
              </a:rPr>
              <a:t>成员变量和方法</a:t>
            </a:r>
            <a:r>
              <a:rPr lang="zh-CN" altLang="en-US" sz="2000" dirty="0"/>
              <a:t>，继承的成员变量和方法的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如果子类和父类不在同一个包里，子类</a:t>
            </a:r>
            <a:r>
              <a:rPr lang="zh-CN" altLang="en-US" sz="2000" b="1" dirty="0">
                <a:solidFill>
                  <a:srgbClr val="FF0000"/>
                </a:solidFill>
              </a:rPr>
              <a:t>不能继承</a:t>
            </a:r>
            <a:r>
              <a:rPr lang="zh-CN" altLang="en-US" sz="2000" dirty="0"/>
              <a:t>父类的</a:t>
            </a:r>
            <a:r>
              <a:rPr lang="en-US" altLang="zh-CN" sz="2000" b="1" dirty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friendly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2073" y="4499828"/>
            <a:ext cx="4193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friendly/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en-US" altLang="zh-CN" b="1" dirty="0"/>
              <a:t>: </a:t>
            </a:r>
            <a:r>
              <a:rPr lang="zh-CN" altLang="en-US" b="1" dirty="0"/>
              <a:t>关键看是否在同一个包中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771800" y="44624"/>
            <a:ext cx="568863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person, F instrument)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instrument.toString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好一朵美丽的茉莉花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"|3 35 6116|5 56 5-|"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57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704" y="2060848"/>
            <a:ext cx="9036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8" y="4365104"/>
            <a:ext cx="2231269" cy="595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中的泛型类和</a:t>
            </a:r>
            <a:r>
              <a:rPr lang="en-US" altLang="zh-CN" sz="2000" b="1" dirty="0">
                <a:solidFill>
                  <a:srgbClr val="0000FF"/>
                </a:solidFill>
              </a:rPr>
              <a:t>C++</a:t>
            </a:r>
            <a:r>
              <a:rPr lang="zh-CN" altLang="en-US" sz="2000" b="1" dirty="0">
                <a:solidFill>
                  <a:srgbClr val="0000FF"/>
                </a:solidFill>
              </a:rPr>
              <a:t>的类模板</a:t>
            </a:r>
            <a:r>
              <a:rPr lang="zh-CN" altLang="en-US" sz="2000" dirty="0"/>
              <a:t>有很大的不同，在上述例子中，泛型类中的泛型数据</a:t>
            </a:r>
            <a:r>
              <a:rPr lang="en-US" altLang="zh-CN" sz="2000" dirty="0"/>
              <a:t>person</a:t>
            </a:r>
            <a:r>
              <a:rPr lang="zh-CN" altLang="en-US" sz="2000" dirty="0"/>
              <a:t>和</a:t>
            </a:r>
            <a:r>
              <a:rPr lang="en-US" altLang="zh-CN" sz="2000" dirty="0"/>
              <a:t>instrument</a:t>
            </a:r>
            <a:r>
              <a:rPr lang="zh-CN" altLang="en-US" sz="2000" b="1" dirty="0">
                <a:solidFill>
                  <a:srgbClr val="FF0000"/>
                </a:solidFill>
              </a:rPr>
              <a:t>只能调用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类中的方法</a:t>
            </a:r>
            <a:r>
              <a:rPr lang="zh-CN" altLang="en-US" sz="2000" dirty="0"/>
              <a:t>，因此</a:t>
            </a:r>
            <a:r>
              <a:rPr lang="en-US" altLang="zh-CN" sz="2000" dirty="0"/>
              <a:t>Singer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MusicalInstrument</a:t>
            </a:r>
            <a:r>
              <a:rPr lang="zh-CN" altLang="en-US" sz="2000" dirty="0"/>
              <a:t>两个类都重写了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下面我们再看一个例子，我们声明了一个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en-US" altLang="zh-CN" sz="2000" b="1" dirty="0">
                <a:solidFill>
                  <a:srgbClr val="FF0000"/>
                </a:solidFill>
              </a:rPr>
              <a:t>Cone</a:t>
            </a:r>
            <a:r>
              <a:rPr lang="zh-CN" altLang="en-US" sz="2000" dirty="0"/>
              <a:t>，一个</a:t>
            </a:r>
            <a:r>
              <a:rPr lang="en-US" altLang="zh-CN" sz="2000" dirty="0"/>
              <a:t>Cone</a:t>
            </a:r>
            <a:r>
              <a:rPr lang="zh-CN" altLang="en-US" sz="2000" dirty="0"/>
              <a:t>对象计算体积时，只关心它的底是否能计算面积，并不关心底的类型。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6984776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Cone&lt;E&gt;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Cone(E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b;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computeVolume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String s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+ 1.0/3.0*area*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7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41416" y="0"/>
            <a:ext cx="4392488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318570"/>
            <a:ext cx="392392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Rectangle(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=b;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sideB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80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94290"/>
            <a:ext cx="756084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Cone&lt;Circle&gt; coneCircle =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Cone&lt;Circle&gt;(circle);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coneCircle.computeVolume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Rectangle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Cone&lt;Rectangle&gt;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Cone&lt;Rectangle&gt;(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coneRectangle.computeVolume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5998592"/>
            <a:ext cx="2232249" cy="4069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2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泛型接口</a:t>
            </a:r>
          </a:p>
          <a:p>
            <a:r>
              <a:rPr lang="zh-CN" altLang="en-US" sz="2000" dirty="0"/>
              <a:t>可以使用“</a:t>
            </a:r>
            <a:r>
              <a:rPr lang="en-US" altLang="zh-CN" sz="2000" dirty="0"/>
              <a:t>interface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/>
              <a:t>&gt;</a:t>
            </a:r>
            <a:r>
              <a:rPr lang="zh-CN" altLang="en-US" sz="2000" dirty="0"/>
              <a:t>”声明一个接口，这样声明的接口称作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泛型接口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interface  Computer&lt;E&gt;;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20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2790011"/>
            <a:ext cx="6048672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"|5 6 3-|5  17 56|"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美丽的草原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我可爱的家乡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211960" y="38383"/>
            <a:ext cx="4896544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makeChorus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x, F y);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Chorus&lt;E,F&gt;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Computer&lt;E,F&gt;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makeChorus(E x, F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042544" y="38383"/>
            <a:ext cx="144016" cy="108636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31956" y="3815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泛型接口</a:t>
            </a:r>
          </a:p>
        </p:txBody>
      </p:sp>
    </p:spTree>
    <p:extLst>
      <p:ext uri="{BB962C8B-B14F-4D97-AF65-F5344CB8AC3E}">
        <p14:creationId xmlns:p14="http://schemas.microsoft.com/office/powerpoint/2010/main" val="36685088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</a:p>
        </p:txBody>
      </p:sp>
      <p:sp>
        <p:nvSpPr>
          <p:cNvPr id="4" name="矩形 3"/>
          <p:cNvSpPr/>
          <p:nvPr/>
        </p:nvSpPr>
        <p:spPr>
          <a:xfrm>
            <a:off x="59184" y="2276872"/>
            <a:ext cx="9015412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Chorus&lt;Singer,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model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Chorus&lt;Singer,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Singer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Singer();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piano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MusicalInstrument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model.makeChorus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(singer, piano);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04" y="4648230"/>
            <a:ext cx="2126332" cy="6001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14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的数据结构，如链表（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）、散列映射（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）等数据结构。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SDK1.5</a:t>
            </a:r>
            <a:r>
              <a:rPr lang="zh-CN" altLang="en-US" sz="2000" dirty="0"/>
              <a:t>是支持泛型的编译器，它将</a:t>
            </a:r>
            <a:r>
              <a:rPr lang="zh-CN" altLang="en-US" sz="2000" b="1" dirty="0">
                <a:solidFill>
                  <a:srgbClr val="FF0000"/>
                </a:solidFill>
              </a:rPr>
              <a:t>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提前到编译时执行</a:t>
            </a:r>
            <a:r>
              <a:rPr lang="zh-CN" altLang="en-US" sz="2000" dirty="0"/>
              <a:t>，使代码更安全。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5.3 </a:t>
            </a:r>
            <a:r>
              <a:rPr lang="zh-CN" altLang="en-US" sz="2000" dirty="0">
                <a:solidFill>
                  <a:srgbClr val="FF0000"/>
                </a:solidFill>
              </a:rPr>
              <a:t>子类对象的构造过程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23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Generics is the capability </a:t>
            </a:r>
            <a:r>
              <a:rPr lang="en-US" altLang="zh-CN" sz="2000" b="1" u="sng" dirty="0"/>
              <a:t>to parameterize types</a:t>
            </a:r>
            <a:r>
              <a:rPr lang="en-US" altLang="zh-CN" sz="2000" dirty="0"/>
              <a:t>. With it you can define a class or a method with </a:t>
            </a:r>
            <a:r>
              <a:rPr lang="en-US" altLang="zh-CN" sz="2000" b="1" dirty="0">
                <a:solidFill>
                  <a:srgbClr val="0000FF"/>
                </a:solidFill>
              </a:rPr>
              <a:t>generic types </a:t>
            </a:r>
            <a:r>
              <a:rPr lang="en-US" altLang="zh-CN" sz="2000" dirty="0"/>
              <a:t>that can be replaced with </a:t>
            </a:r>
            <a:r>
              <a:rPr lang="en-US" altLang="zh-CN" sz="2000" b="1" dirty="0">
                <a:solidFill>
                  <a:srgbClr val="FF0000"/>
                </a:solidFill>
              </a:rPr>
              <a:t>concrete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types</a:t>
            </a:r>
            <a:r>
              <a:rPr lang="en-US" altLang="zh-CN" sz="2000" dirty="0"/>
              <a:t> by the compiler.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key benefit of generics is to </a:t>
            </a:r>
            <a:r>
              <a:rPr lang="en-US" altLang="zh-CN" sz="2000" b="1" u="sng" dirty="0"/>
              <a:t>enable errors to be detected at compile time</a:t>
            </a:r>
            <a:r>
              <a:rPr lang="en-US" altLang="zh-CN" sz="2000" dirty="0"/>
              <a:t> rather than at runtime.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 generic class or method </a:t>
            </a:r>
            <a:r>
              <a:rPr lang="en-US" altLang="zh-CN" sz="2000" b="1" u="sng" dirty="0"/>
              <a:t>permits you to specify allowable types of objects</a:t>
            </a:r>
            <a:r>
              <a:rPr lang="en-US" altLang="zh-CN" sz="2000" dirty="0"/>
              <a:t> that the class or method can work with. If you attempt to use the class or method with an incompatible object, the compiler can detect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29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</a:t>
            </a:r>
            <a:r>
              <a:rPr lang="zh-CN" altLang="en-US" sz="2000" dirty="0">
                <a:solidFill>
                  <a:srgbClr val="FF0000"/>
                </a:solidFill>
              </a:rPr>
              <a:t>继承性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</a:t>
            </a:r>
            <a:r>
              <a:rPr lang="zh-CN" altLang="en-US" sz="2000" dirty="0">
                <a:solidFill>
                  <a:srgbClr val="FF0000"/>
                </a:solidFill>
              </a:rPr>
              <a:t>隐藏</a:t>
            </a:r>
            <a:r>
              <a:rPr lang="zh-CN" altLang="en-US" sz="2000" dirty="0"/>
              <a:t>和方法</a:t>
            </a:r>
            <a:r>
              <a:rPr lang="zh-CN" altLang="en-US" sz="2000" dirty="0">
                <a:solidFill>
                  <a:srgbClr val="FF0000"/>
                </a:solidFill>
              </a:rPr>
              <a:t>重写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</a:t>
            </a:r>
            <a:r>
              <a:rPr lang="zh-CN" altLang="en-US" sz="2000" dirty="0">
                <a:solidFill>
                  <a:srgbClr val="FF0000"/>
                </a:solidFill>
              </a:rPr>
              <a:t>上转型对象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</a:t>
            </a:r>
            <a:r>
              <a:rPr lang="zh-CN" altLang="en-US" sz="2000" dirty="0">
                <a:solidFill>
                  <a:srgbClr val="FF0000"/>
                </a:solidFill>
              </a:rPr>
              <a:t>多态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当用子类的构造方法创建一个子类的对象时，</a:t>
            </a:r>
            <a:r>
              <a:rPr lang="zh-CN" altLang="en-US" sz="2000" b="1" dirty="0">
                <a:solidFill>
                  <a:srgbClr val="FF0000"/>
                </a:solidFill>
              </a:rPr>
              <a:t>子类的构造方法总是先调用父类的某个构造方法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如果子类的构造方法没有指明使用父类的哪个构造方法，子类就调用父类的不带参数的构造方法。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注：</a:t>
            </a:r>
            <a:r>
              <a:rPr lang="zh-CN" altLang="en-US" sz="2000" b="1" dirty="0">
                <a:solidFill>
                  <a:srgbClr val="FF0000"/>
                </a:solidFill>
              </a:rPr>
              <a:t>父类的构造方法（</a:t>
            </a:r>
            <a:r>
              <a:rPr lang="en-US" altLang="zh-CN" sz="2000" b="1" dirty="0">
                <a:solidFill>
                  <a:srgbClr val="FF0000"/>
                </a:solidFill>
              </a:rPr>
              <a:t>constructor</a:t>
            </a:r>
            <a:r>
              <a:rPr lang="zh-CN" altLang="en-US" sz="2000" b="1" dirty="0">
                <a:solidFill>
                  <a:srgbClr val="FF0000"/>
                </a:solidFill>
              </a:rPr>
              <a:t>）不会被子类继承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子类如何创建对象？</a:t>
            </a:r>
          </a:p>
          <a:p>
            <a:pPr lvl="1"/>
            <a:r>
              <a:rPr lang="zh-CN" altLang="en-US" sz="2000" dirty="0"/>
              <a:t>将子类中声明的成员变量作为子类对象的成员变量。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父类的成员变量也都分配了内存空间，但</a:t>
            </a:r>
            <a:r>
              <a:rPr lang="zh-CN" altLang="en-US" sz="2000" b="1" dirty="0">
                <a:solidFill>
                  <a:srgbClr val="0000FF"/>
                </a:solidFill>
              </a:rPr>
              <a:t>只将其中一部分（继承的那部分）作为子类对象的成员变量</a:t>
            </a:r>
            <a:r>
              <a:rPr lang="zh-CN" altLang="en-US" sz="2000" dirty="0"/>
              <a:t>。 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成员变量尽管分配了内存空间， 但它不作为子类的成员变量，即父类的</a:t>
            </a:r>
            <a:r>
              <a:rPr lang="en-US" altLang="zh-CN" sz="2000" dirty="0"/>
              <a:t>private</a:t>
            </a:r>
            <a:r>
              <a:rPr lang="zh-CN" altLang="en-US" sz="2000" dirty="0"/>
              <a:t>成员变量不归子类管理。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方法的继承性与成员变量的继承性</a:t>
            </a:r>
            <a:r>
              <a:rPr lang="zh-CN" altLang="en-US" sz="2000" b="1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如果子类和父类</a:t>
            </a:r>
            <a:r>
              <a:rPr lang="zh-CN" altLang="en-US" sz="2000" b="1" dirty="0">
                <a:solidFill>
                  <a:srgbClr val="FF0000"/>
                </a:solidFill>
              </a:rPr>
              <a:t>不在同一包中</a:t>
            </a:r>
            <a:r>
              <a:rPr lang="zh-CN" altLang="en-US" sz="2000" dirty="0"/>
              <a:t>，尽管父类的</a:t>
            </a:r>
            <a:r>
              <a:rPr lang="en-US" altLang="zh-CN" sz="2000" dirty="0"/>
              <a:t>friendly</a:t>
            </a:r>
            <a:r>
              <a:rPr lang="zh-CN" altLang="en-US" sz="2000" dirty="0"/>
              <a:t>成员变量分配了内存空间，也不作为子类的成员变量。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子类对象的内存示意图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83568" y="2276872"/>
            <a:ext cx="5184576" cy="1368722"/>
            <a:chOff x="1908175" y="3925383"/>
            <a:chExt cx="4752973" cy="13687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4380466" y="3925383"/>
              <a:ext cx="2280682" cy="42494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未继承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08175" y="4450208"/>
              <a:ext cx="1304738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900">
                  <a:latin typeface="Times New Roman" panose="02020603050405020304" pitchFamily="18" charset="0"/>
                </a:rPr>
                <a:t>   </a:t>
              </a:r>
              <a:r>
                <a:rPr lang="zh-CN" altLang="en-US">
                  <a:latin typeface="Times New Roman" panose="02020603050405020304" pitchFamily="18" charset="0"/>
                </a:rPr>
                <a:t>引用</a:t>
              </a:r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908175" y="3933056"/>
              <a:ext cx="1079649" cy="4249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/>
              <a:r>
                <a:rPr lang="zh-CN" altLang="en-US" dirty="0">
                  <a:latin typeface="Times New Roman" panose="02020603050405020304" pitchFamily="18" charset="0"/>
                </a:rPr>
                <a:t>子类对象</a:t>
              </a:r>
              <a:endParaRPr lang="zh-CN" altLang="en-US" dirty="0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387178" y="4450208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继承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387178" y="4869160"/>
              <a:ext cx="2273970" cy="4249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</a:rPr>
                <a:t>子类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声明</a:t>
              </a:r>
              <a:r>
                <a:rPr lang="zh-CN" altLang="en-US" dirty="0">
                  <a:latin typeface="Times New Roman" panose="02020603050405020304" pitchFamily="18" charset="0"/>
                </a:rPr>
                <a:t>的成员变量</a:t>
              </a:r>
              <a:endParaRPr lang="zh-CN" altLang="en-US" dirty="0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212913" y="4450208"/>
              <a:ext cx="1174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084168" y="2148495"/>
            <a:ext cx="290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FF0000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FF0000"/>
                </a:solidFill>
              </a:rPr>
              <a:t>不可以操作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27" name="矩形 26"/>
          <p:cNvSpPr/>
          <p:nvPr/>
        </p:nvSpPr>
        <p:spPr>
          <a:xfrm>
            <a:off x="6084168" y="2897483"/>
            <a:ext cx="2574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子类中</a:t>
            </a:r>
            <a:r>
              <a:rPr lang="zh-CN" altLang="en-US" b="1" dirty="0">
                <a:solidFill>
                  <a:srgbClr val="0000FF"/>
                </a:solidFill>
              </a:rPr>
              <a:t>声明定义</a:t>
            </a:r>
            <a:r>
              <a:rPr lang="zh-CN" altLang="en-US" dirty="0"/>
              <a:t>的方法</a:t>
            </a:r>
            <a:r>
              <a:rPr lang="zh-CN" altLang="en-US" b="1" dirty="0">
                <a:solidFill>
                  <a:srgbClr val="0000FF"/>
                </a:solidFill>
              </a:rPr>
              <a:t>可以操作</a:t>
            </a:r>
            <a:r>
              <a:rPr lang="zh-CN" altLang="en-US" dirty="0"/>
              <a:t>这些内存单元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子类创建对象时</a:t>
            </a:r>
            <a:r>
              <a:rPr lang="zh-CN" altLang="en-US" sz="2000" b="1" dirty="0">
                <a:solidFill>
                  <a:srgbClr val="FF0000"/>
                </a:solidFill>
              </a:rPr>
              <a:t>似乎浪费了一些内存</a:t>
            </a:r>
            <a:r>
              <a:rPr lang="zh-CN" altLang="en-US" sz="2000" dirty="0"/>
              <a:t>，因为当用子类创建对象时，父类的成员变量也都分配了内存空间，但只将其中一部分作为子类对象的成员变量。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实际情况并非如此，子类中</a:t>
            </a:r>
            <a:r>
              <a:rPr lang="zh-CN" altLang="en-US" sz="2000" b="1" dirty="0">
                <a:solidFill>
                  <a:srgbClr val="0000FF"/>
                </a:solidFill>
              </a:rPr>
              <a:t>还有一部分方法是从父类继承的</a:t>
            </a:r>
            <a:r>
              <a:rPr lang="zh-CN" altLang="en-US" sz="2000" dirty="0"/>
              <a:t>，这部分方法却可以操作这部分没有继承的变量。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5.3 </a:t>
            </a:r>
            <a:r>
              <a:rPr lang="zh-CN" altLang="en-US" sz="3200" dirty="0"/>
              <a:t>子类对象的构造过程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265462"/>
            <a:ext cx="5040560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05916" y="2014969"/>
            <a:ext cx="3702188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7733" y="5719914"/>
            <a:ext cx="460053" cy="1007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9DE5B39-7177-4512-A174-907C3B2AB240}"/>
              </a:ext>
            </a:extLst>
          </p:cNvPr>
          <p:cNvCxnSpPr/>
          <p:nvPr/>
        </p:nvCxnSpPr>
        <p:spPr>
          <a:xfrm>
            <a:off x="251520" y="5445224"/>
            <a:ext cx="720080" cy="43204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5.4 </a:t>
            </a:r>
            <a:r>
              <a:rPr lang="zh-CN" altLang="en-US" sz="2000" dirty="0">
                <a:solidFill>
                  <a:srgbClr val="FF0000"/>
                </a:solidFill>
              </a:rPr>
              <a:t>成员变量隐藏和方法重写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成员变量的隐藏</a:t>
            </a:r>
          </a:p>
          <a:p>
            <a:r>
              <a:rPr lang="zh-CN" altLang="en-US" sz="2000" dirty="0"/>
              <a:t>子类可以隐藏继承的成员变量，当在子类中定义和父类中</a:t>
            </a:r>
            <a:r>
              <a:rPr lang="zh-CN" altLang="en-US" sz="2000" b="1" u="sng" dirty="0">
                <a:solidFill>
                  <a:srgbClr val="FF0000"/>
                </a:solidFill>
              </a:rPr>
              <a:t>同名</a:t>
            </a:r>
            <a:r>
              <a:rPr lang="zh-CN" altLang="en-US" sz="2000" b="1" dirty="0">
                <a:solidFill>
                  <a:srgbClr val="FF0000"/>
                </a:solidFill>
              </a:rPr>
              <a:t>的成员变量时</a:t>
            </a:r>
            <a:r>
              <a:rPr lang="zh-CN" altLang="en-US" sz="2000" dirty="0"/>
              <a:t>，子类就隐藏了继承的成员变量。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Within a class, a field that has </a:t>
            </a:r>
            <a:r>
              <a:rPr lang="en-US" altLang="zh-CN" sz="2000" b="1" dirty="0">
                <a:solidFill>
                  <a:srgbClr val="FF0000"/>
                </a:solidFill>
              </a:rPr>
              <a:t>the same name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as a field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hides the </a:t>
            </a:r>
            <a:r>
              <a:rPr lang="en-US" altLang="zh-CN" sz="2000" dirty="0" err="1"/>
              <a:t>superclass’s</a:t>
            </a:r>
            <a:r>
              <a:rPr lang="en-US" altLang="zh-CN" sz="2000" dirty="0"/>
              <a:t> field, </a:t>
            </a:r>
            <a:r>
              <a:rPr lang="en-US" altLang="zh-CN" sz="2000" b="1" dirty="0">
                <a:solidFill>
                  <a:srgbClr val="0000FF"/>
                </a:solidFill>
              </a:rPr>
              <a:t>even if their types are different</a:t>
            </a:r>
            <a:r>
              <a:rPr lang="en-US" altLang="zh-CN" sz="2000" dirty="0"/>
              <a:t>. Within the subclass, the field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cannot be referenced by its simple name. Instead, the field must be accessed through </a:t>
            </a:r>
            <a:r>
              <a:rPr lang="en-US" altLang="zh-CN" sz="2000" b="1" dirty="0">
                <a:solidFill>
                  <a:srgbClr val="FF0000"/>
                </a:solidFill>
              </a:rPr>
              <a:t>super</a:t>
            </a:r>
            <a:r>
              <a:rPr lang="en-US" altLang="zh-CN" sz="2000" dirty="0"/>
              <a:t>. </a:t>
            </a:r>
            <a:r>
              <a:rPr lang="en-US" altLang="zh-CN" sz="2000" u="sng" dirty="0"/>
              <a:t>Generally speaking, we </a:t>
            </a:r>
            <a:r>
              <a:rPr lang="en-US" altLang="zh-CN" sz="2000" b="1" u="sng" dirty="0">
                <a:solidFill>
                  <a:srgbClr val="FF0000"/>
                </a:solidFill>
              </a:rPr>
              <a:t>don’t</a:t>
            </a:r>
            <a:r>
              <a:rPr lang="en-US" altLang="zh-CN" sz="2000" u="sng" dirty="0"/>
              <a:t> recommend hiding fields as it makes code difficult to read.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4581128"/>
            <a:ext cx="136815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5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5496" y="4265462"/>
            <a:ext cx="4824536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调用子类新增的方法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调用子类继承的方法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877924" y="1840756"/>
            <a:ext cx="5862428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+100;</a:t>
            </a:r>
          </a:p>
          <a:p>
            <a:r>
              <a:rPr lang="es-E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es-E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(int), y=%d\n"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s-E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624700" y="29768"/>
            <a:ext cx="3483804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=11.456789;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"y (double), y=%f\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6180485"/>
            <a:ext cx="2882516" cy="5939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30474" y="251727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4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5.1 </a:t>
            </a:r>
            <a:r>
              <a:rPr lang="zh-CN" altLang="en-US" sz="2000" dirty="0">
                <a:solidFill>
                  <a:srgbClr val="FF0000"/>
                </a:solidFill>
              </a:rPr>
              <a:t>子类与父类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方法重写</a:t>
            </a:r>
          </a:p>
          <a:p>
            <a:r>
              <a:rPr lang="zh-CN" altLang="en-US" sz="2000" dirty="0"/>
              <a:t>子类也可以隐藏方法，</a:t>
            </a:r>
            <a:r>
              <a:rPr lang="zh-CN" altLang="en-US" sz="2000" b="1" dirty="0">
                <a:solidFill>
                  <a:srgbClr val="FF0000"/>
                </a:solidFill>
              </a:rPr>
              <a:t>子类通过方法重写（</a:t>
            </a:r>
            <a:r>
              <a:rPr lang="en-US" altLang="zh-CN" sz="2000" b="1" dirty="0">
                <a:solidFill>
                  <a:srgbClr val="FF0000"/>
                </a:solidFill>
              </a:rPr>
              <a:t>overriding</a:t>
            </a:r>
            <a:r>
              <a:rPr lang="zh-CN" altLang="en-US" sz="2000" b="1" dirty="0">
                <a:solidFill>
                  <a:srgbClr val="FF0000"/>
                </a:solidFill>
              </a:rPr>
              <a:t>）来隐藏继承的方法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方法重写：子类中定义一个方法，并且这个方法的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名字、</a:t>
            </a:r>
            <a:r>
              <a:rPr lang="zh-CN" altLang="en-US" sz="2000" b="1" u="sng" dirty="0">
                <a:solidFill>
                  <a:srgbClr val="0000FF"/>
                </a:solidFill>
              </a:rPr>
              <a:t>返回类型</a:t>
            </a:r>
            <a:r>
              <a:rPr lang="zh-CN" altLang="en-US" sz="2000" b="1" dirty="0">
                <a:solidFill>
                  <a:srgbClr val="0000FF"/>
                </a:solidFill>
              </a:rPr>
              <a:t>、参数个数和类型</a:t>
            </a:r>
            <a:r>
              <a:rPr lang="zh-CN" altLang="en-US" sz="2000" dirty="0"/>
              <a:t>与从父类继承的方法完全相同。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如果子类想使用被隐藏的方法，必须使用关键字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，我们将在后面讲述</a:t>
            </a:r>
            <a:r>
              <a:rPr lang="en-US" altLang="zh-CN" sz="2000" dirty="0"/>
              <a:t>super</a:t>
            </a:r>
            <a:r>
              <a:rPr lang="zh-CN" altLang="en-US" sz="2000" dirty="0"/>
              <a:t>的用法。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496" y="4653136"/>
            <a:ext cx="4464496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7110" y="2262351"/>
            <a:ext cx="4752528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       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=2*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"y=%d,z=%d"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24700" y="29768"/>
            <a:ext cx="3483804" cy="24929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=8.0,</a:t>
            </a:r>
            <a:r>
              <a:rPr lang="en-US" altLang="zh-CN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=0.888888;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"y=%f\</a:t>
            </a:r>
            <a:r>
              <a:rPr lang="en-US" altLang="zh-CN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793" y="5877272"/>
            <a:ext cx="2026559" cy="8071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23528" y="3068960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763688" y="2104281"/>
            <a:ext cx="43204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95736" y="170080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子类隐藏了继承的成员变量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0689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方法重写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732240" y="620688"/>
            <a:ext cx="1368152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4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如果子类在准备隐藏继承的方法时，</a:t>
            </a:r>
            <a:r>
              <a:rPr lang="zh-CN" altLang="en-US" sz="2000" b="1" dirty="0">
                <a:solidFill>
                  <a:srgbClr val="0000FF"/>
                </a:solidFill>
              </a:rPr>
              <a:t>参数个数或参数类型与父类的方法</a:t>
            </a:r>
            <a:r>
              <a:rPr lang="zh-CN" altLang="en-US" sz="2000" b="1" u="sng" dirty="0">
                <a:solidFill>
                  <a:srgbClr val="0000FF"/>
                </a:solidFill>
              </a:rPr>
              <a:t>不尽</a:t>
            </a:r>
            <a:r>
              <a:rPr lang="zh-CN" altLang="en-US" sz="2000" b="1" dirty="0">
                <a:solidFill>
                  <a:srgbClr val="0000FF"/>
                </a:solidFill>
              </a:rPr>
              <a:t>相同</a:t>
            </a:r>
            <a:r>
              <a:rPr lang="zh-CN" altLang="en-US" sz="2000" dirty="0"/>
              <a:t>，那实际上也没有隐藏继承的方法，这时子类就出现两个方法具有相同的名字，即重载（</a:t>
            </a:r>
            <a:r>
              <a:rPr lang="en-US" altLang="zh-CN" sz="2000" b="1" dirty="0"/>
              <a:t>overloading</a:t>
            </a:r>
            <a:r>
              <a:rPr lang="zh-CN" altLang="en-US" sz="2000" dirty="0"/>
              <a:t>） 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80001" y="4653136"/>
            <a:ext cx="5040560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Example5_5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B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B();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(10,10));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b.f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altLang="zh-CN" sz="1400" b="1" i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)10,10));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2765246"/>
            <a:ext cx="489654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202996" y="1196752"/>
            <a:ext cx="348380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7083" y="6152106"/>
            <a:ext cx="417045" cy="5064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99792" y="2703587"/>
            <a:ext cx="50405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5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Overloading</a:t>
            </a:r>
            <a:r>
              <a:rPr lang="en-US" altLang="zh-CN" sz="2000" dirty="0"/>
              <a:t> (</a:t>
            </a:r>
            <a:r>
              <a:rPr lang="zh-CN" altLang="en-US" sz="2000" dirty="0"/>
              <a:t>重载</a:t>
            </a:r>
            <a:r>
              <a:rPr lang="en-US" altLang="zh-CN" sz="2000" dirty="0"/>
              <a:t>) means to define </a:t>
            </a:r>
            <a:r>
              <a:rPr lang="en-US" altLang="zh-CN" sz="2000" dirty="0">
                <a:solidFill>
                  <a:srgbClr val="FF0000"/>
                </a:solidFill>
              </a:rPr>
              <a:t>multiple methods with the same </a:t>
            </a:r>
            <a:r>
              <a:rPr lang="en-US" altLang="zh-CN" sz="2000" b="1" u="sng" dirty="0">
                <a:solidFill>
                  <a:srgbClr val="FF0000"/>
                </a:solidFill>
              </a:rPr>
              <a:t>name</a:t>
            </a:r>
            <a:r>
              <a:rPr lang="en-US" altLang="zh-CN" sz="2000" dirty="0">
                <a:solidFill>
                  <a:srgbClr val="FF0000"/>
                </a:solidFill>
              </a:rPr>
              <a:t> but </a:t>
            </a:r>
            <a:r>
              <a:rPr lang="en-US" altLang="zh-CN" sz="2000" b="1" dirty="0">
                <a:solidFill>
                  <a:srgbClr val="FF0000"/>
                </a:solidFill>
              </a:rPr>
              <a:t>different signatures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Overriding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重写</a:t>
            </a:r>
            <a:r>
              <a:rPr lang="en-US" altLang="zh-CN" sz="2000" dirty="0"/>
              <a:t>) means to </a:t>
            </a:r>
            <a:r>
              <a:rPr lang="en-US" altLang="zh-CN" sz="2000" dirty="0">
                <a:solidFill>
                  <a:srgbClr val="0000FF"/>
                </a:solidFill>
              </a:rPr>
              <a:t>provide a </a:t>
            </a:r>
            <a:r>
              <a:rPr lang="en-US" altLang="zh-CN" sz="2000" b="1" u="sng" dirty="0">
                <a:solidFill>
                  <a:srgbClr val="0000FF"/>
                </a:solidFill>
              </a:rPr>
              <a:t>new</a:t>
            </a:r>
            <a:r>
              <a:rPr lang="en-US" altLang="zh-CN" sz="2000" dirty="0">
                <a:solidFill>
                  <a:srgbClr val="0000FF"/>
                </a:solidFill>
              </a:rPr>
              <a:t> implementation </a:t>
            </a:r>
            <a:r>
              <a:rPr lang="en-US" altLang="zh-CN" sz="2000" dirty="0"/>
              <a:t>for a method in the </a:t>
            </a:r>
            <a:r>
              <a:rPr lang="en-US" altLang="zh-CN" sz="2000" dirty="0">
                <a:solidFill>
                  <a:srgbClr val="0000FF"/>
                </a:solidFill>
              </a:rPr>
              <a:t>subclass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643" y="3861048"/>
            <a:ext cx="32558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Overloading</a:t>
            </a:r>
            <a:r>
              <a:rPr lang="zh-CN" altLang="en-US" b="1" dirty="0"/>
              <a:t>与</a:t>
            </a:r>
            <a:r>
              <a:rPr lang="en-US" altLang="zh-CN" b="1" dirty="0"/>
              <a:t>overriding</a:t>
            </a:r>
            <a:r>
              <a:rPr lang="zh-CN" altLang="en-US" b="1" dirty="0"/>
              <a:t>的区别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访问修饰符</a:t>
            </a:r>
            <a:r>
              <a:rPr lang="en-US" altLang="zh-CN" sz="2000" dirty="0"/>
              <a:t>protected</a:t>
            </a:r>
            <a:r>
              <a:rPr lang="zh-CN" altLang="en-US" sz="2000" dirty="0"/>
              <a:t>的进一步说明</a:t>
            </a:r>
          </a:p>
          <a:p>
            <a:r>
              <a:rPr lang="zh-CN" altLang="en-US" sz="2000" dirty="0"/>
              <a:t>一个类</a:t>
            </a:r>
            <a:r>
              <a:rPr lang="en-US" altLang="zh-CN" sz="2000" dirty="0"/>
              <a:t>A</a:t>
            </a:r>
            <a:r>
              <a:rPr lang="zh-CN" altLang="en-US" sz="2000" dirty="0"/>
              <a:t>中的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成员变量和方法可以被它的直接子类和间接子类继承，比如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的子类，</a:t>
            </a:r>
            <a:r>
              <a:rPr lang="en-US" altLang="zh-CN" sz="2000" dirty="0"/>
              <a:t>C</a:t>
            </a:r>
            <a:r>
              <a:rPr lang="zh-CN" altLang="en-US" sz="2000" dirty="0"/>
              <a:t>是</a:t>
            </a:r>
            <a:r>
              <a:rPr lang="en-US" altLang="zh-CN" sz="2000" dirty="0"/>
              <a:t>B</a:t>
            </a:r>
            <a:r>
              <a:rPr lang="zh-CN" altLang="en-US" sz="2000" dirty="0"/>
              <a:t>的子类 ，</a:t>
            </a:r>
            <a:r>
              <a:rPr lang="en-US" altLang="zh-CN" sz="2000" dirty="0"/>
              <a:t>D</a:t>
            </a:r>
            <a:r>
              <a:rPr lang="zh-CN" altLang="en-US" sz="2000" dirty="0"/>
              <a:t>又是</a:t>
            </a:r>
            <a:r>
              <a:rPr lang="en-US" altLang="zh-CN" sz="2000" dirty="0"/>
              <a:t>C</a:t>
            </a:r>
            <a:r>
              <a:rPr lang="zh-CN" altLang="en-US" sz="2000" dirty="0"/>
              <a:t>的子类，那么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类都继承了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如果用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en-US" altLang="zh-CN" sz="2000" dirty="0"/>
              <a:t>D</a:t>
            </a:r>
            <a:r>
              <a:rPr lang="zh-CN" altLang="en-US" sz="2000" dirty="0"/>
              <a:t>本身中创建了一个对象，那么该对象总是可以通过“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b="1" dirty="0">
                <a:solidFill>
                  <a:srgbClr val="FF0000"/>
                </a:solidFill>
              </a:rPr>
              <a:t>访问</a:t>
            </a:r>
            <a:r>
              <a:rPr lang="zh-CN" altLang="en-US" sz="2000" dirty="0"/>
              <a:t>继承的或自己定义的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方法的。</a:t>
            </a:r>
            <a:endParaRPr lang="en-US" altLang="zh-CN" sz="2000" dirty="0"/>
          </a:p>
          <a:p>
            <a:r>
              <a:rPr lang="zh-CN" altLang="en-US" sz="2000" dirty="0"/>
              <a:t>但是，如果</a:t>
            </a:r>
            <a:r>
              <a:rPr lang="zh-CN" altLang="en-US" sz="2000" b="1" dirty="0">
                <a:solidFill>
                  <a:srgbClr val="0000FF"/>
                </a:solidFill>
              </a:rPr>
              <a:t>在另外一个类中</a:t>
            </a:r>
            <a:r>
              <a:rPr lang="zh-CN" altLang="en-US" sz="2000" dirty="0"/>
              <a:t>，比如</a:t>
            </a:r>
            <a:r>
              <a:rPr lang="en-US" altLang="zh-CN" sz="2000" dirty="0"/>
              <a:t>E</a:t>
            </a:r>
            <a:r>
              <a:rPr lang="zh-CN" altLang="en-US" sz="2000" dirty="0"/>
              <a:t>类，用</a:t>
            </a:r>
            <a:r>
              <a:rPr lang="en-US" altLang="zh-CN" sz="2000" dirty="0"/>
              <a:t>D</a:t>
            </a:r>
            <a:r>
              <a:rPr lang="zh-CN" altLang="en-US" sz="2000" dirty="0"/>
              <a:t>类创建了一个</a:t>
            </a:r>
            <a:r>
              <a:rPr lang="zh-CN" altLang="en-US" sz="2000" b="1" dirty="0">
                <a:solidFill>
                  <a:srgbClr val="0000FF"/>
                </a:solidFill>
              </a:rPr>
              <a:t>对象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dirty="0"/>
              <a:t>，该对象通过“</a:t>
            </a:r>
            <a:r>
              <a:rPr lang="en-US" altLang="zh-CN" sz="2000" dirty="0"/>
              <a:t>.</a:t>
            </a:r>
            <a:r>
              <a:rPr lang="zh-CN" altLang="en-US" sz="2000" dirty="0"/>
              <a:t>”运算符</a:t>
            </a:r>
            <a:r>
              <a:rPr lang="zh-CN" altLang="en-US" sz="2000" b="1" dirty="0">
                <a:solidFill>
                  <a:srgbClr val="FF0000"/>
                </a:solidFill>
              </a:rPr>
              <a:t>访问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方法的权限如下：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5.4 </a:t>
            </a:r>
            <a:r>
              <a:rPr lang="zh-CN" altLang="en-US" sz="3200" dirty="0"/>
              <a:t>成员变量隐藏和方法重写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子类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成员变量和方法</a:t>
            </a:r>
            <a:r>
              <a:rPr lang="zh-CN" altLang="en-US" sz="2000" dirty="0"/>
              <a:t>，如果不是从父类继承来的，</a:t>
            </a:r>
            <a:r>
              <a:rPr lang="zh-CN" altLang="en-US" sz="2000" b="1" dirty="0">
                <a:solidFill>
                  <a:srgbClr val="0000FF"/>
                </a:solidFill>
              </a:rPr>
              <a:t>对象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dirty="0"/>
              <a:t>访问这些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成员变量和方法时，只要</a:t>
            </a:r>
            <a:r>
              <a:rPr lang="en-US" altLang="zh-CN" sz="2000" dirty="0"/>
              <a:t>E</a:t>
            </a:r>
            <a:r>
              <a:rPr lang="zh-CN" altLang="en-US" sz="2000" dirty="0"/>
              <a:t>类和</a:t>
            </a:r>
            <a:r>
              <a:rPr lang="en-US" altLang="zh-CN" sz="2000" dirty="0"/>
              <a:t>D</a:t>
            </a:r>
            <a:r>
              <a:rPr lang="zh-CN" altLang="en-US" sz="2000" dirty="0"/>
              <a:t>类在</a:t>
            </a:r>
            <a:r>
              <a:rPr lang="zh-CN" altLang="en-US" sz="2000" b="1" dirty="0">
                <a:solidFill>
                  <a:srgbClr val="FF0000"/>
                </a:solidFill>
              </a:rPr>
              <a:t>同一个包中</a:t>
            </a:r>
            <a:r>
              <a:rPr lang="zh-CN" altLang="en-US" sz="2000" dirty="0"/>
              <a:t>就可以了。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如果子类</a:t>
            </a:r>
            <a:r>
              <a:rPr lang="en-US" altLang="zh-CN" sz="2000" dirty="0"/>
              <a:t>D</a:t>
            </a:r>
            <a:r>
              <a:rPr lang="zh-CN" altLang="en-US" sz="2000" dirty="0"/>
              <a:t>的对象的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方法是</a:t>
            </a:r>
            <a:r>
              <a:rPr lang="zh-CN" altLang="en-US" sz="2000" b="1" dirty="0">
                <a:solidFill>
                  <a:srgbClr val="FF0000"/>
                </a:solidFill>
              </a:rPr>
              <a:t>从父类继承的</a:t>
            </a:r>
            <a:r>
              <a:rPr lang="zh-CN" altLang="en-US" sz="2000" dirty="0"/>
              <a:t>，那么就要一直追溯到该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成员变量或方法的“祖先”类，即</a:t>
            </a:r>
            <a:r>
              <a:rPr lang="en-US" altLang="zh-CN" sz="2000" dirty="0"/>
              <a:t>A</a:t>
            </a:r>
            <a:r>
              <a:rPr lang="zh-CN" altLang="en-US" sz="2000" dirty="0"/>
              <a:t>类，</a:t>
            </a:r>
            <a:r>
              <a:rPr lang="zh-CN" altLang="en-US" sz="2000" b="1" dirty="0">
                <a:solidFill>
                  <a:srgbClr val="FF0000"/>
                </a:solidFill>
              </a:rPr>
              <a:t>如果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</a:rPr>
              <a:t>类和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类在同一个包中</a:t>
            </a:r>
            <a:r>
              <a:rPr lang="zh-CN" altLang="en-US" sz="2000" dirty="0"/>
              <a:t>，对象能访问继承的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成员变量和</a:t>
            </a:r>
            <a:r>
              <a:rPr lang="en-US" altLang="zh-CN" sz="2000" dirty="0"/>
              <a:t>protected</a:t>
            </a:r>
            <a:r>
              <a:rPr lang="zh-CN" altLang="en-US" sz="2000" dirty="0"/>
              <a:t>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057" y="4499828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关键看是否在同一个</a:t>
            </a:r>
            <a:r>
              <a:rPr lang="zh-CN" altLang="en-US" b="1" dirty="0">
                <a:solidFill>
                  <a:srgbClr val="FF0000"/>
                </a:solidFill>
              </a:rPr>
              <a:t>包</a:t>
            </a:r>
            <a:r>
              <a:rPr lang="zh-CN" altLang="en-US" b="1" dirty="0"/>
              <a:t>中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5.5 </a:t>
            </a:r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en-US" altLang="zh-CN" sz="2000" dirty="0">
                <a:solidFill>
                  <a:srgbClr val="FF0000"/>
                </a:solidFill>
              </a:rPr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super</a:t>
            </a:r>
            <a:r>
              <a:rPr lang="zh-CN" altLang="en-US" sz="2000" dirty="0"/>
              <a:t>关键字有两种用法：</a:t>
            </a:r>
            <a:endParaRPr lang="en-US" altLang="zh-CN" sz="2000" dirty="0"/>
          </a:p>
          <a:p>
            <a:pPr lvl="1"/>
            <a:r>
              <a:rPr lang="zh-CN" altLang="en-US" sz="2000" dirty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</a:t>
            </a:r>
            <a:r>
              <a:rPr lang="zh-CN" altLang="en-US" sz="2000" dirty="0">
                <a:solidFill>
                  <a:srgbClr val="FF0000"/>
                </a:solidFill>
              </a:rPr>
              <a:t>构造方法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在子类中使用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调用被子类隐藏的</a:t>
            </a:r>
            <a:r>
              <a:rPr lang="zh-CN" altLang="en-US" sz="2000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调用父类的构造方法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子类不继承父类的构造方法</a:t>
            </a:r>
            <a:r>
              <a:rPr lang="zh-CN" altLang="en-US" sz="2000" dirty="0"/>
              <a:t>，因此，子类如果想使用父类的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，必须在子类的构造方法中使用关键字</a:t>
            </a:r>
            <a:r>
              <a:rPr lang="en-US" altLang="zh-CN" sz="2000" dirty="0"/>
              <a:t>super</a:t>
            </a:r>
            <a:r>
              <a:rPr lang="zh-CN" altLang="en-US" sz="2000" dirty="0"/>
              <a:t>来表示，而且</a:t>
            </a:r>
            <a:r>
              <a:rPr lang="en-US" altLang="zh-CN" sz="2000" dirty="0"/>
              <a:t>super</a:t>
            </a:r>
            <a:r>
              <a:rPr lang="zh-CN" altLang="en-US" sz="2000" dirty="0"/>
              <a:t>必须是子类构造方法中的</a:t>
            </a:r>
            <a:r>
              <a:rPr lang="zh-CN" altLang="en-US" sz="2000" b="1" dirty="0"/>
              <a:t>第一条语句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496" y="4581128"/>
            <a:ext cx="44644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b1=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b1.f();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 b2=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b2.f();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56813"/>
            <a:ext cx="554461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可以省略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l-PL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"x=%d,z=%d\n"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l-PL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pl-PL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1390124"/>
            <a:ext cx="2088232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5888" y="6237312"/>
            <a:ext cx="1593304" cy="5880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3848" y="147525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3848" y="2699395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0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章：类、对象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章：类的继承、与继承有关的多态性（</a:t>
            </a:r>
            <a:r>
              <a:rPr lang="en-US" altLang="zh-CN" sz="2000" dirty="0"/>
              <a:t>polymorphism</a:t>
            </a:r>
            <a:r>
              <a:rPr lang="zh-CN" altLang="en-US" sz="2000" dirty="0"/>
              <a:t>）、接口（</a:t>
            </a:r>
            <a:r>
              <a:rPr lang="en-US" altLang="zh-CN" sz="2000" dirty="0"/>
              <a:t>interface</a:t>
            </a:r>
            <a:r>
              <a:rPr lang="zh-CN" altLang="en-US" sz="2000" dirty="0"/>
              <a:t>）、泛型（</a:t>
            </a:r>
            <a:r>
              <a:rPr lang="en-US" altLang="zh-CN" sz="2000" dirty="0"/>
              <a:t>generics</a:t>
            </a:r>
            <a:r>
              <a:rPr lang="zh-CN" altLang="en-US" sz="2000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</a:t>
            </a:r>
            <a:r>
              <a:rPr lang="en-US" altLang="zh-CN" sz="2000" dirty="0"/>
              <a:t>super</a:t>
            </a:r>
            <a:r>
              <a:rPr lang="zh-CN" altLang="en-US" sz="2000" dirty="0"/>
              <a:t>操作被隐藏的成员变量和方法</a:t>
            </a:r>
          </a:p>
          <a:p>
            <a:r>
              <a:rPr lang="zh-CN" altLang="en-US" sz="2000" dirty="0"/>
              <a:t>如果我们在子类中想使用被子类隐藏的</a:t>
            </a:r>
            <a:r>
              <a:rPr lang="zh-CN" altLang="en-US" sz="2000" b="1" dirty="0">
                <a:solidFill>
                  <a:srgbClr val="FF0000"/>
                </a:solidFill>
              </a:rPr>
              <a:t>成员变量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就可以使用关键字</a:t>
            </a:r>
            <a:r>
              <a:rPr lang="en-US" altLang="zh-CN" sz="2000" dirty="0"/>
              <a:t>super 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5.5 </a:t>
            </a:r>
            <a:r>
              <a:rPr lang="zh-CN" altLang="en-US" sz="3200" dirty="0"/>
              <a:t>关键字</a:t>
            </a:r>
            <a:r>
              <a:rPr lang="en-US" altLang="zh-CN" sz="3200" dirty="0"/>
              <a:t>super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95738" y="6057505"/>
            <a:ext cx="2249542" cy="324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1000"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096" y="4043164"/>
            <a:ext cx="5040560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=3;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491880" y="692696"/>
            <a:ext cx="3240360" cy="329320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()/2;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0509" y="5703537"/>
            <a:ext cx="449323" cy="11008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03848" y="210428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23488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3848" y="33188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5.6 final</a:t>
            </a:r>
            <a:r>
              <a:rPr lang="zh-CN" altLang="en-US" sz="2000" dirty="0">
                <a:solidFill>
                  <a:srgbClr val="FF0000"/>
                </a:solidFill>
              </a:rPr>
              <a:t>类与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5.6 final</a:t>
            </a:r>
            <a:r>
              <a:rPr lang="zh-CN" altLang="en-US" sz="3200" dirty="0"/>
              <a:t>类与</a:t>
            </a:r>
            <a:r>
              <a:rPr lang="en-US" altLang="zh-CN" sz="3200" dirty="0"/>
              <a:t>final</a:t>
            </a:r>
            <a:r>
              <a:rPr lang="zh-CN" altLang="en-US" sz="32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final</a:t>
            </a:r>
            <a:r>
              <a:rPr lang="zh-CN" altLang="en-US" sz="2000" dirty="0"/>
              <a:t>类不能被继承，即不能有子类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将一个类声明为</a:t>
            </a:r>
            <a:r>
              <a:rPr lang="en-US" altLang="zh-CN" sz="2000" dirty="0"/>
              <a:t>final</a:t>
            </a:r>
            <a:r>
              <a:rPr lang="zh-CN" altLang="en-US" sz="2000" dirty="0"/>
              <a:t>类一般是由于</a:t>
            </a:r>
            <a:r>
              <a:rPr lang="zh-CN" altLang="en-US" sz="2000" b="1" dirty="0">
                <a:solidFill>
                  <a:srgbClr val="FF0000"/>
                </a:solidFill>
              </a:rPr>
              <a:t>安全性</a:t>
            </a:r>
            <a:r>
              <a:rPr lang="zh-CN" altLang="en-US" sz="2000" dirty="0"/>
              <a:t>考虑。因为一旦一个方法被修饰为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，则这个方法不能被重写（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），即不允许子类通过重写来隐藏继承的</a:t>
            </a:r>
            <a:r>
              <a:rPr lang="en-US" altLang="zh-CN" sz="2000" b="1" dirty="0">
                <a:solidFill>
                  <a:srgbClr val="FF0000"/>
                </a:solidFill>
              </a:rPr>
              <a:t>final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1856479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final class A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5.7 </a:t>
            </a:r>
            <a:r>
              <a:rPr lang="zh-CN" altLang="en-US" sz="2000" dirty="0">
                <a:solidFill>
                  <a:srgbClr val="FF0000"/>
                </a:solidFill>
              </a:rPr>
              <a:t>对象的上转型对象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对象的上转型</a:t>
            </a:r>
          </a:p>
          <a:p>
            <a:r>
              <a:rPr lang="en-US" altLang="zh-CN" sz="2000" dirty="0"/>
              <a:t>A subclass (</a:t>
            </a:r>
            <a:r>
              <a:rPr lang="zh-CN" altLang="en-US" sz="2000" dirty="0"/>
              <a:t>子类</a:t>
            </a:r>
            <a:r>
              <a:rPr lang="en-US" altLang="zh-CN" sz="2000" dirty="0"/>
              <a:t>) is a specialization of its superclass (</a:t>
            </a:r>
            <a:r>
              <a:rPr lang="zh-CN" altLang="en-US" sz="2000" dirty="0"/>
              <a:t>父类</a:t>
            </a:r>
            <a:r>
              <a:rPr lang="en-US" altLang="zh-CN" sz="2000" dirty="0"/>
              <a:t>); </a:t>
            </a:r>
            <a:r>
              <a:rPr lang="en-US" altLang="zh-CN" sz="2000" b="1" dirty="0">
                <a:solidFill>
                  <a:srgbClr val="0000FF"/>
                </a:solidFill>
              </a:rPr>
              <a:t>every instance of a subclass is also an instance of its superclass</a:t>
            </a:r>
            <a:r>
              <a:rPr lang="en-US" altLang="zh-CN" sz="2000" dirty="0"/>
              <a:t>, but not vice versa.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假设</a:t>
            </a:r>
            <a:r>
              <a:rPr lang="en-US" altLang="zh-CN" sz="2000" dirty="0"/>
              <a:t>B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的子类或间接子类，我们用子类</a:t>
            </a:r>
            <a:r>
              <a:rPr lang="en-US" altLang="zh-CN" sz="2000" dirty="0"/>
              <a:t>B</a:t>
            </a:r>
            <a:r>
              <a:rPr lang="zh-CN" altLang="en-US" sz="2000" dirty="0"/>
              <a:t>创建一个对象，可以把这个对象的引用放到类</a:t>
            </a:r>
            <a:r>
              <a:rPr lang="en-US" altLang="zh-CN" sz="2000" dirty="0"/>
              <a:t>A</a:t>
            </a:r>
            <a:r>
              <a:rPr lang="zh-CN" altLang="en-US" sz="2000" dirty="0"/>
              <a:t>声明的对象中。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1" y="4077072"/>
            <a:ext cx="1800199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new B();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a = b;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0555" y="5723964"/>
            <a:ext cx="60170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declared type</a:t>
            </a:r>
            <a:r>
              <a:rPr lang="zh-CN" altLang="en-US" dirty="0"/>
              <a:t>是</a:t>
            </a:r>
            <a:r>
              <a:rPr lang="en-US" altLang="zh-CN" dirty="0"/>
              <a:t>class A; </a:t>
            </a:r>
            <a:r>
              <a:rPr lang="zh-CN" altLang="en-US" dirty="0"/>
              <a:t>变量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0000FF"/>
                </a:solidFill>
              </a:rPr>
              <a:t>actual type</a:t>
            </a:r>
            <a:r>
              <a:rPr lang="zh-CN" altLang="en-US" dirty="0"/>
              <a:t>是</a:t>
            </a:r>
            <a:r>
              <a:rPr lang="en-US" altLang="zh-CN" dirty="0"/>
              <a:t>class B.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4208" y="4917476"/>
            <a:ext cx="545482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implicit casting</a:t>
            </a:r>
            <a:r>
              <a:rPr lang="zh-CN" altLang="en-US" dirty="0">
                <a:solidFill>
                  <a:srgbClr val="0000FF"/>
                </a:solidFill>
              </a:rPr>
              <a:t>，又称</a:t>
            </a:r>
            <a:r>
              <a:rPr lang="en-US" altLang="zh-CN" dirty="0" err="1">
                <a:solidFill>
                  <a:srgbClr val="0000FF"/>
                </a:solidFill>
              </a:rPr>
              <a:t>upcasting</a:t>
            </a:r>
            <a:r>
              <a:rPr lang="en-US" altLang="zh-CN" dirty="0">
                <a:solidFill>
                  <a:srgbClr val="0000FF"/>
                </a:solidFill>
              </a:rPr>
              <a:t>.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注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zh-CN" altLang="en-US" dirty="0">
                <a:solidFill>
                  <a:srgbClr val="0000FF"/>
                </a:solidFill>
              </a:rPr>
              <a:t>与之对应的是</a:t>
            </a:r>
            <a:r>
              <a:rPr lang="en-US" altLang="zh-CN" dirty="0">
                <a:solidFill>
                  <a:srgbClr val="0000FF"/>
                </a:solidFill>
              </a:rPr>
              <a:t>explicit casting</a:t>
            </a:r>
            <a:r>
              <a:rPr lang="zh-CN" altLang="en-US" dirty="0">
                <a:solidFill>
                  <a:srgbClr val="0000FF"/>
                </a:solidFill>
              </a:rPr>
              <a:t>（又称</a:t>
            </a:r>
            <a:r>
              <a:rPr lang="en-US" altLang="zh-CN" dirty="0" err="1">
                <a:solidFill>
                  <a:srgbClr val="0000FF"/>
                </a:solidFill>
              </a:rPr>
              <a:t>downcasting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23728" y="5102142"/>
            <a:ext cx="702113" cy="0"/>
          </a:xfrm>
          <a:prstGeom prst="straightConnector1">
            <a:avLst/>
          </a:prstGeom>
          <a:ln w="25400" cmpd="sng">
            <a:solidFill>
              <a:srgbClr val="0000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</a:t>
            </a:r>
            <a:r>
              <a:rPr lang="en-US" altLang="zh-CN" sz="2000" dirty="0"/>
              <a:t>a</a:t>
            </a:r>
            <a:r>
              <a:rPr lang="zh-CN" altLang="en-US" sz="2000" dirty="0"/>
              <a:t>是对象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zh-CN" altLang="en-US" sz="2000" b="1" u="sng" dirty="0"/>
              <a:t>上转型对象</a:t>
            </a:r>
            <a:r>
              <a:rPr lang="zh-CN" altLang="en-US" sz="2000" dirty="0"/>
              <a:t>，对象的上转型对象的实体是子类负责创建的，但上转型对象会失去原对象的一些属性和功能。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子类新增的成员变量</a:t>
            </a:r>
            <a:endParaRPr lang="en-US" altLang="zh-CN" sz="2000" dirty="0"/>
          </a:p>
          <a:p>
            <a:r>
              <a:rPr lang="zh-CN" altLang="en-US" sz="2000" dirty="0"/>
              <a:t>子类新增的方法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被子类继承或隐藏的成员变量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被子类继承或</a:t>
            </a:r>
            <a:r>
              <a:rPr lang="zh-CN" altLang="en-US" sz="2000" b="1" u="sng" dirty="0">
                <a:solidFill>
                  <a:srgbClr val="FF0000"/>
                </a:solidFill>
              </a:rPr>
              <a:t>重写</a:t>
            </a:r>
            <a:r>
              <a:rPr lang="zh-CN" altLang="en-US" sz="2000" dirty="0">
                <a:solidFill>
                  <a:srgbClr val="FF0000"/>
                </a:solidFill>
              </a:rPr>
              <a:t>的方法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u="sng" dirty="0"/>
              <a:t>上转型对象</a:t>
            </a:r>
            <a:r>
              <a:rPr lang="zh-CN" altLang="en-US" sz="2000" dirty="0"/>
              <a:t>不能操作子类新增的成员变量和方法</a:t>
            </a:r>
          </a:p>
          <a:p>
            <a:pPr lvl="1"/>
            <a:r>
              <a:rPr lang="zh-CN" altLang="en-US" sz="2000" b="1" u="sng" dirty="0"/>
              <a:t>上转型对象</a:t>
            </a:r>
            <a:r>
              <a:rPr lang="zh-CN" altLang="en-US" sz="2000" dirty="0"/>
              <a:t>可以访问被子类继承或隐藏的成员变量（即父类中的变量），也可以调用被子类继承的方法（即父类中的方法）或重写的方法（即被子类</a:t>
            </a:r>
            <a:r>
              <a:rPr lang="zh-CN" altLang="en-US" sz="2000" b="1" u="sng" dirty="0">
                <a:solidFill>
                  <a:srgbClr val="FF0000"/>
                </a:solidFill>
              </a:rPr>
              <a:t>重写</a:t>
            </a:r>
            <a:r>
              <a:rPr lang="zh-CN" altLang="en-US" sz="2000" dirty="0"/>
              <a:t>的方法）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4281810" y="3376042"/>
            <a:ext cx="216024" cy="7200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52367" y="3541266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5172054" y="2564904"/>
            <a:ext cx="223851" cy="1562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395905" y="314633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对象</a:t>
            </a:r>
            <a:r>
              <a:rPr lang="en-US" altLang="zh-CN" sz="2000" dirty="0">
                <a:solidFill>
                  <a:srgbClr val="0000FF"/>
                </a:solidFill>
              </a:rPr>
              <a:t>b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5373216"/>
            <a:ext cx="504056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960555" y="5877272"/>
            <a:ext cx="54938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关键看与父类有没有关系（如：继承、隐藏、重写）</a:t>
            </a:r>
          </a:p>
        </p:txBody>
      </p:sp>
    </p:spTree>
    <p:extLst>
      <p:ext uri="{BB962C8B-B14F-4D97-AF65-F5344CB8AC3E}">
        <p14:creationId xmlns:p14="http://schemas.microsoft.com/office/powerpoint/2010/main" val="415122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可以将对象的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再强制转换到一个子类对象，</a:t>
            </a:r>
            <a:r>
              <a:rPr lang="zh-CN" altLang="en-US" sz="2000" b="1" dirty="0">
                <a:solidFill>
                  <a:srgbClr val="FF0000"/>
                </a:solidFill>
              </a:rPr>
              <a:t>这时，该子类对象又具备了子类</a:t>
            </a:r>
            <a:r>
              <a:rPr lang="zh-CN" altLang="en-US" sz="2000" b="1" dirty="0">
                <a:solidFill>
                  <a:srgbClr val="0000FF"/>
                </a:solidFill>
              </a:rPr>
              <a:t>所有</a:t>
            </a:r>
            <a:r>
              <a:rPr lang="zh-CN" altLang="en-US" sz="2000" b="1" dirty="0">
                <a:solidFill>
                  <a:srgbClr val="FF0000"/>
                </a:solidFill>
              </a:rPr>
              <a:t>的属性和功能 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2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8056" y="3774526"/>
            <a:ext cx="5820230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"g():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"h(): n=%d,m=%d\n"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75383" y="1123578"/>
            <a:ext cx="5915000" cy="338554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"f(): 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"n=%f,m=%d\n"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7664" y="46965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0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628" y="2118342"/>
            <a:ext cx="5040560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=0.618;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=200;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B b=(B)a;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=555;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6992" y="5334670"/>
            <a:ext cx="2343440" cy="7914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884368" y="5661248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2143" y="3520058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99792" y="4734669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2143" y="521015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1920" y="4556145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</a:t>
            </a:r>
            <a:r>
              <a:rPr lang="zh-CN" altLang="en-US" b="1" dirty="0">
                <a:solidFill>
                  <a:srgbClr val="0000FF"/>
                </a:solidFill>
              </a:rPr>
              <a:t>重写</a:t>
            </a:r>
            <a:r>
              <a:rPr lang="zh-CN" altLang="en-US" dirty="0">
                <a:solidFill>
                  <a:srgbClr val="0000FF"/>
                </a:solidFill>
              </a:rPr>
              <a:t>的方法，调用子类重写的方法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683568" y="3140968"/>
            <a:ext cx="108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upcasting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004" y="4859868"/>
            <a:ext cx="1368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downcasting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118546" y="3770590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5"/>
          <p:cNvSpPr txBox="1"/>
          <p:nvPr/>
        </p:nvSpPr>
        <p:spPr>
          <a:xfrm>
            <a:off x="4270674" y="35920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被子类隐藏的变量，访问父类中的变量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32762" y="4030280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"/>
          <p:cNvSpPr txBox="1"/>
          <p:nvPr/>
        </p:nvSpPr>
        <p:spPr>
          <a:xfrm>
            <a:off x="4284890" y="38517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被子类继承的变量，访问父类中的变量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131840" y="4318312"/>
            <a:ext cx="108012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5"/>
          <p:cNvSpPr txBox="1"/>
          <p:nvPr/>
        </p:nvSpPr>
        <p:spPr>
          <a:xfrm>
            <a:off x="4283968" y="41397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被子类继承的方法，调用父类中的方法</a:t>
            </a:r>
          </a:p>
        </p:txBody>
      </p:sp>
    </p:spTree>
    <p:extLst>
      <p:ext uri="{BB962C8B-B14F-4D97-AF65-F5344CB8AC3E}">
        <p14:creationId xmlns:p14="http://schemas.microsoft.com/office/powerpoint/2010/main" val="34102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继承（</a:t>
            </a:r>
            <a:r>
              <a:rPr lang="en-US" altLang="zh-CN" sz="2000" b="1" dirty="0"/>
              <a:t>inheritance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是一种由已有的类创建新类的机制。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利用继承，我们可以先创建一个共有属性的</a:t>
            </a:r>
            <a:r>
              <a:rPr lang="zh-CN" altLang="en-US" sz="2000" b="1" dirty="0">
                <a:solidFill>
                  <a:srgbClr val="FF0000"/>
                </a:solidFill>
              </a:rPr>
              <a:t>一般类</a:t>
            </a:r>
            <a:r>
              <a:rPr lang="zh-CN" altLang="en-US" sz="2000" dirty="0"/>
              <a:t>，根据该一般类再创建具有特殊属性的</a:t>
            </a:r>
            <a:r>
              <a:rPr lang="zh-CN" altLang="en-US" sz="2000" b="1" dirty="0">
                <a:solidFill>
                  <a:srgbClr val="0000FF"/>
                </a:solidFill>
              </a:rPr>
              <a:t>新类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新类继承一般类的属性（状态）和功能（行为），并根据需要增加它自己的新的属性（状态）和功能（行为）。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由继承而得到的类称为</a:t>
            </a:r>
            <a:r>
              <a:rPr lang="zh-CN" altLang="en-US" sz="2000" b="1" dirty="0">
                <a:solidFill>
                  <a:srgbClr val="0000FF"/>
                </a:solidFill>
              </a:rPr>
              <a:t>子类（</a:t>
            </a:r>
            <a:r>
              <a:rPr lang="en-US" altLang="zh-CN" sz="2000" b="1" dirty="0">
                <a:solidFill>
                  <a:srgbClr val="0000FF"/>
                </a:solidFill>
              </a:rPr>
              <a:t>subclass, child class, or extended class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，被继承的类称为</a:t>
            </a:r>
            <a:r>
              <a:rPr lang="zh-CN" altLang="en-US" sz="2000" b="1" dirty="0">
                <a:solidFill>
                  <a:srgbClr val="FF0000"/>
                </a:solidFill>
              </a:rPr>
              <a:t>父类（</a:t>
            </a:r>
            <a:r>
              <a:rPr lang="en-US" altLang="zh-CN" sz="2000" b="1" dirty="0">
                <a:solidFill>
                  <a:srgbClr val="FF0000"/>
                </a:solidFill>
              </a:rPr>
              <a:t>superclass, parent class, or base class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5.7 </a:t>
            </a:r>
            <a:r>
              <a:rPr lang="zh-CN" altLang="en-US" sz="3200" dirty="0"/>
              <a:t>对象的上转型对象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不要将父类创建的对象和子类对象的上转型对象混淆，对象的上转型对象的实体</a:t>
            </a:r>
            <a:r>
              <a:rPr lang="zh-CN" altLang="en-US" sz="2000" b="1" dirty="0">
                <a:solidFill>
                  <a:srgbClr val="FF0000"/>
                </a:solidFill>
              </a:rPr>
              <a:t>是由子类负责创建的，只不过失掉了一些属性和功能而已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关于对象的上转型的好处我们在后面将对比介绍。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5.8 </a:t>
            </a:r>
            <a:r>
              <a:rPr lang="zh-CN" altLang="en-US" sz="2000" dirty="0">
                <a:solidFill>
                  <a:srgbClr val="FF0000"/>
                </a:solidFill>
              </a:rPr>
              <a:t>继承与多态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和继承有关的多态</a:t>
            </a:r>
            <a:r>
              <a:rPr lang="zh-CN" altLang="en-US" sz="2000" dirty="0"/>
              <a:t>是指父类的某个方法被其子类重写（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）时，可以产生自己的功能行为。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例如，狗和猫都具有哺乳类的功能“叫声”；当狗操作“叫声”时产生的声音是“汪汪</a:t>
            </a:r>
            <a:r>
              <a:rPr lang="en-US" altLang="zh-CN" sz="2000" dirty="0"/>
              <a:t>…</a:t>
            </a:r>
            <a:r>
              <a:rPr lang="zh-CN" altLang="en-US" sz="2000" dirty="0"/>
              <a:t>；而猫操作“叫声”时产生的声音是“喵喵”；这就是“叫声”的多态。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当一个类有</a:t>
            </a:r>
            <a:r>
              <a:rPr lang="zh-CN" altLang="en-US" sz="2000" b="1" dirty="0">
                <a:solidFill>
                  <a:srgbClr val="FF0000"/>
                </a:solidFill>
              </a:rPr>
              <a:t>多个子类</a:t>
            </a:r>
            <a:r>
              <a:rPr lang="zh-CN" altLang="en-US" sz="2000" dirty="0"/>
              <a:t>时，并且这些子类都</a:t>
            </a:r>
            <a:r>
              <a:rPr lang="zh-CN" altLang="en-US" sz="2000" b="1" u="sng" dirty="0">
                <a:solidFill>
                  <a:srgbClr val="FF0000"/>
                </a:solidFill>
              </a:rPr>
              <a:t>重写（</a:t>
            </a:r>
            <a:r>
              <a:rPr lang="en-US" altLang="zh-CN" sz="2000" b="1" u="sng" dirty="0">
                <a:solidFill>
                  <a:srgbClr val="FF0000"/>
                </a:solidFill>
              </a:rPr>
              <a:t>overriding</a:t>
            </a:r>
            <a:r>
              <a:rPr lang="zh-CN" altLang="en-US" sz="2000" b="1" u="sng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了父类中的某个方法，我们把子类创建的对象的引用放到该父类的对象中时，就得到了该对象的一个</a:t>
            </a:r>
            <a:r>
              <a:rPr lang="zh-CN" altLang="en-US" sz="2000" b="1" dirty="0">
                <a:solidFill>
                  <a:srgbClr val="FF0000"/>
                </a:solidFill>
              </a:rPr>
              <a:t>上转型对象</a:t>
            </a:r>
            <a:r>
              <a:rPr lang="zh-CN" altLang="en-US" sz="2000" dirty="0"/>
              <a:t>，那么</a:t>
            </a:r>
            <a:r>
              <a:rPr lang="zh-CN" altLang="en-US" sz="2000" b="1" dirty="0">
                <a:solidFill>
                  <a:srgbClr val="0000FF"/>
                </a:solidFill>
              </a:rPr>
              <a:t>这个上转型对象在调用这个方法时就可能具有多种形态</a:t>
            </a:r>
            <a:r>
              <a:rPr lang="zh-CN" altLang="en-US" sz="2000" dirty="0"/>
              <a:t>（</a:t>
            </a:r>
            <a:r>
              <a:rPr lang="en-US" altLang="zh-CN" sz="2000" b="1" dirty="0"/>
              <a:t>polymorphism</a:t>
            </a:r>
            <a:r>
              <a:rPr lang="en-US" altLang="zh-CN" sz="2000" dirty="0"/>
              <a:t>, from a Greek word meaning ”many forms”</a:t>
            </a:r>
            <a:r>
              <a:rPr lang="zh-CN" altLang="en-US" sz="2000" dirty="0"/>
              <a:t>） 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Polymorphism:</a:t>
            </a:r>
          </a:p>
          <a:p>
            <a:pPr lvl="1"/>
            <a:r>
              <a:rPr lang="en-US" altLang="zh-CN" sz="2000" dirty="0"/>
              <a:t>An object of a subclass can be used </a:t>
            </a:r>
            <a:r>
              <a:rPr lang="en-US" altLang="zh-CN" sz="2000" b="1" dirty="0">
                <a:solidFill>
                  <a:srgbClr val="FF0000"/>
                </a:solidFill>
              </a:rPr>
              <a:t>wherever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its superclass is used.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variable of a superclass (or </a:t>
            </a:r>
            <a:r>
              <a:rPr lang="en-US" altLang="zh-CN" sz="2000" dirty="0" err="1"/>
              <a:t>supertype</a:t>
            </a:r>
            <a:r>
              <a:rPr lang="en-US" altLang="zh-CN" sz="2000" dirty="0"/>
              <a:t>) can </a:t>
            </a:r>
            <a:r>
              <a:rPr lang="en-US" altLang="zh-CN" sz="2000" b="1" dirty="0">
                <a:solidFill>
                  <a:srgbClr val="FF0000"/>
                </a:solidFill>
              </a:rPr>
              <a:t>refer to </a:t>
            </a:r>
            <a:r>
              <a:rPr lang="en-US" altLang="zh-CN" sz="2000" dirty="0"/>
              <a:t>a subclass (or subtype) object.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FF0000"/>
                </a:solidFill>
              </a:rPr>
              <a:t>JVM</a:t>
            </a:r>
            <a:r>
              <a:rPr lang="en-US" altLang="zh-CN" sz="2000" dirty="0"/>
              <a:t> dynamically determines which of these methods to invoke </a:t>
            </a:r>
            <a:r>
              <a:rPr lang="en-US" altLang="zh-CN" sz="2000" b="1" dirty="0">
                <a:solidFill>
                  <a:srgbClr val="FF0000"/>
                </a:solidFill>
              </a:rPr>
              <a:t>at runtime</a:t>
            </a:r>
            <a:r>
              <a:rPr lang="en-US" altLang="zh-CN" sz="2000" dirty="0"/>
              <a:t>, depending on the </a:t>
            </a:r>
            <a:r>
              <a:rPr lang="en-US" altLang="zh-CN" sz="2000" b="1" u="sng" dirty="0">
                <a:solidFill>
                  <a:srgbClr val="FF0000"/>
                </a:solidFill>
              </a:rPr>
              <a:t>actual object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that invokes the method.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1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5.8 </a:t>
            </a:r>
            <a:r>
              <a:rPr lang="zh-CN" altLang="en-US" sz="3200" dirty="0"/>
              <a:t>继承与多态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6120" y="4043164"/>
            <a:ext cx="4345880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animal=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animal.cry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38772" y="1387140"/>
            <a:ext cx="411480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"Wang!..."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804248" y="40556"/>
            <a:ext cx="2249324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cry(){}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5088674" y="3140968"/>
            <a:ext cx="3960440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Animal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cry()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miao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~~"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913234"/>
            <a:ext cx="1251218" cy="556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5.9 abstract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3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用关键字</a:t>
            </a:r>
            <a:r>
              <a:rPr lang="en-US" altLang="zh-CN" sz="2000" dirty="0"/>
              <a:t>abstract</a:t>
            </a:r>
            <a:r>
              <a:rPr lang="zh-CN" altLang="en-US" sz="2000" dirty="0"/>
              <a:t>修饰的类称为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类（抽象类） 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403648" y="2060848"/>
            <a:ext cx="2304256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abstract class A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abstract</a:t>
            </a:r>
            <a:r>
              <a:rPr lang="zh-CN" altLang="en-US" sz="2000" dirty="0"/>
              <a:t>类中如果自己提供</a:t>
            </a:r>
            <a:r>
              <a:rPr lang="en-US" altLang="zh-CN" sz="2000" dirty="0"/>
              <a:t>constructor</a:t>
            </a:r>
            <a:r>
              <a:rPr lang="zh-CN" altLang="en-US" sz="2000" dirty="0"/>
              <a:t>（构造方法），则用</a:t>
            </a:r>
            <a:r>
              <a:rPr lang="en-US" altLang="zh-CN" sz="2000" b="1" dirty="0">
                <a:solidFill>
                  <a:srgbClr val="FF0000"/>
                </a:solidFill>
              </a:rPr>
              <a:t>protected</a:t>
            </a:r>
            <a:r>
              <a:rPr lang="zh-CN" altLang="en-US" sz="2000" dirty="0"/>
              <a:t>修饰为好，因为是给子类用的。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类不能用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</a:rPr>
              <a:t>运算符创建对象</a:t>
            </a:r>
            <a:r>
              <a:rPr lang="zh-CN" altLang="en-US" sz="2000" dirty="0"/>
              <a:t>，必须产生其子类，由子类创建对象。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类的类体中</a:t>
            </a:r>
            <a:r>
              <a:rPr lang="zh-CN" altLang="en-US" sz="2000" dirty="0">
                <a:solidFill>
                  <a:srgbClr val="FF0000"/>
                </a:solidFill>
              </a:rPr>
              <a:t>有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方法，只允许声明，而不允许实现</a:t>
            </a:r>
            <a:r>
              <a:rPr lang="zh-CN" altLang="en-US" sz="2000" dirty="0"/>
              <a:t>；而该类的</a:t>
            </a:r>
            <a:r>
              <a:rPr lang="zh-CN" altLang="en-US" sz="2000" b="1" u="sng" dirty="0">
                <a:solidFill>
                  <a:srgbClr val="FF0000"/>
                </a:solidFill>
              </a:rPr>
              <a:t>非</a:t>
            </a:r>
            <a:r>
              <a:rPr lang="en-US" altLang="zh-CN" sz="2000" b="1" u="sng" dirty="0">
                <a:solidFill>
                  <a:srgbClr val="FF0000"/>
                </a:solidFill>
              </a:rPr>
              <a:t>abstract</a:t>
            </a:r>
            <a:r>
              <a:rPr lang="zh-CN" altLang="en-US" sz="2000" b="1" u="sng" dirty="0">
                <a:solidFill>
                  <a:srgbClr val="FF0000"/>
                </a:solidFill>
              </a:rPr>
              <a:t>子类</a:t>
            </a:r>
            <a:r>
              <a:rPr lang="zh-CN" altLang="en-US" sz="2000" dirty="0">
                <a:solidFill>
                  <a:srgbClr val="FF0000"/>
                </a:solidFill>
              </a:rPr>
              <a:t>必须实现</a:t>
            </a:r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，即重写（</a:t>
            </a:r>
            <a:r>
              <a:rPr lang="en-US" altLang="zh-CN" sz="2000" dirty="0"/>
              <a:t>override</a:t>
            </a:r>
            <a:r>
              <a:rPr lang="zh-CN" altLang="en-US" sz="2000" dirty="0"/>
              <a:t>）父类中的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dirty="0"/>
              <a:t>abstract</a:t>
            </a:r>
            <a:r>
              <a:rPr lang="zh-CN" altLang="en-US" sz="2000" dirty="0"/>
              <a:t>类只关心子类</a:t>
            </a:r>
            <a:r>
              <a:rPr lang="zh-CN" altLang="en-US" sz="2000" dirty="0">
                <a:solidFill>
                  <a:srgbClr val="FF0000"/>
                </a:solidFill>
              </a:rPr>
              <a:t>是否具有某种功能</a:t>
            </a:r>
            <a:r>
              <a:rPr lang="zh-CN" altLang="en-US" sz="2000" dirty="0"/>
              <a:t>，不关心功能的具体实现。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An abstract method cannot be contained in a </a:t>
            </a:r>
            <a:r>
              <a:rPr lang="en-US" altLang="zh-CN" sz="2000" dirty="0" err="1">
                <a:solidFill>
                  <a:srgbClr val="FF0000"/>
                </a:solidFill>
              </a:rPr>
              <a:t>nonabstract</a:t>
            </a:r>
            <a:r>
              <a:rPr lang="en-US" altLang="zh-CN" sz="2000" dirty="0">
                <a:solidFill>
                  <a:srgbClr val="FF0000"/>
                </a:solidFill>
              </a:rPr>
              <a:t> class (i.e., </a:t>
            </a:r>
            <a:r>
              <a:rPr lang="en-US" altLang="zh-CN" sz="2000" dirty="0">
                <a:solidFill>
                  <a:srgbClr val="0000FF"/>
                </a:solidFill>
              </a:rPr>
              <a:t>concrete class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 If a subclass of an abstract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does not implement all the abstract methods, the subclass must be defined as abstract. In other words, in a </a:t>
            </a:r>
            <a:r>
              <a:rPr lang="en-US" altLang="zh-CN" sz="2000" dirty="0" err="1"/>
              <a:t>nonabstract</a:t>
            </a:r>
            <a:r>
              <a:rPr lang="en-US" altLang="zh-CN" sz="2000" dirty="0"/>
              <a:t> subclass extended from an abstract class, all the abstract methods must be implemented. Also note that </a:t>
            </a:r>
            <a:r>
              <a:rPr lang="en-US" altLang="zh-CN" sz="2000" dirty="0">
                <a:solidFill>
                  <a:srgbClr val="0000FF"/>
                </a:solidFill>
              </a:rPr>
              <a:t>abstract methods are </a:t>
            </a:r>
            <a:r>
              <a:rPr lang="en-US" altLang="zh-CN" sz="2000" dirty="0" err="1">
                <a:solidFill>
                  <a:srgbClr val="0000FF"/>
                </a:solidFill>
              </a:rPr>
              <a:t>nonstatic</a:t>
            </a:r>
            <a:r>
              <a:rPr lang="en-US" altLang="zh-CN" sz="2000" dirty="0">
                <a:solidFill>
                  <a:srgbClr val="0000FF"/>
                </a:solidFill>
              </a:rPr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An abstract class cannot be instantiated using the new operator, but you can still define its </a:t>
            </a:r>
            <a:r>
              <a:rPr lang="en-US" altLang="zh-CN" sz="2000" b="1" dirty="0">
                <a:solidFill>
                  <a:srgbClr val="FF0000"/>
                </a:solidFill>
              </a:rPr>
              <a:t>constructors</a:t>
            </a:r>
            <a:r>
              <a:rPr lang="en-US" altLang="zh-CN" sz="2000" dirty="0"/>
              <a:t>, which are invoked in the constructors of its subclasses.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95536" y="3429000"/>
            <a:ext cx="504056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class that contains abstract methods must be abstract. However, </a:t>
            </a:r>
            <a:r>
              <a:rPr lang="en-US" altLang="zh-CN" sz="2000" dirty="0">
                <a:solidFill>
                  <a:srgbClr val="FF0000"/>
                </a:solidFill>
              </a:rPr>
              <a:t>it is possible to define an abstract class that doesn’t contain any abstract methods</a:t>
            </a:r>
            <a:r>
              <a:rPr lang="en-US" altLang="zh-CN" sz="2000" dirty="0"/>
              <a:t>. In this case, you cannot create instances of the class using the new operator. This class is used as a base class for defining subclasses.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A subclass can override a method from its </a:t>
            </a:r>
            <a:r>
              <a:rPr lang="en-US" altLang="zh-CN" sz="2000" dirty="0" err="1">
                <a:solidFill>
                  <a:srgbClr val="FF0000"/>
                </a:solidFill>
              </a:rPr>
              <a:t>superclass</a:t>
            </a:r>
            <a:r>
              <a:rPr lang="en-US" altLang="zh-CN" sz="2000" dirty="0">
                <a:solidFill>
                  <a:srgbClr val="FF0000"/>
                </a:solidFill>
              </a:rPr>
              <a:t> to define it as abstract</a:t>
            </a:r>
            <a:r>
              <a:rPr lang="en-US" altLang="zh-CN" sz="2000" dirty="0"/>
              <a:t>. This is very </a:t>
            </a:r>
            <a:r>
              <a:rPr lang="en-US" altLang="zh-CN" sz="2000" dirty="0">
                <a:solidFill>
                  <a:srgbClr val="FF0000"/>
                </a:solidFill>
              </a:rPr>
              <a:t>unusual</a:t>
            </a:r>
            <a:r>
              <a:rPr lang="en-US" altLang="zh-CN" sz="2000" dirty="0"/>
              <a:t>, but it is useful when the implementation of the method in the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becomes </a:t>
            </a:r>
            <a:r>
              <a:rPr lang="en-US" altLang="zh-CN" sz="2000" dirty="0">
                <a:solidFill>
                  <a:srgbClr val="0000FF"/>
                </a:solidFill>
              </a:rPr>
              <a:t>invalid</a:t>
            </a:r>
            <a:r>
              <a:rPr lang="en-US" altLang="zh-CN" sz="2000" dirty="0"/>
              <a:t> in the subclass. In this case, the subclass must be defined as abstract.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父类可以是自己编写的类也可以是</a:t>
            </a:r>
            <a:r>
              <a:rPr lang="en-US" altLang="zh-CN" sz="2000" dirty="0"/>
              <a:t>Java</a:t>
            </a:r>
            <a:r>
              <a:rPr lang="zh-CN" altLang="en-US" sz="2000" dirty="0"/>
              <a:t>类库中的类。</a:t>
            </a:r>
            <a:endParaRPr lang="en-US" altLang="zh-CN" sz="2000" dirty="0"/>
          </a:p>
          <a:p>
            <a:r>
              <a:rPr lang="zh-CN" altLang="en-US" sz="2000" dirty="0"/>
              <a:t>利用继承有利于实现代码的</a:t>
            </a:r>
            <a:r>
              <a:rPr lang="zh-CN" altLang="en-US" sz="2000" b="1" dirty="0">
                <a:solidFill>
                  <a:srgbClr val="FF0000"/>
                </a:solidFill>
              </a:rPr>
              <a:t>重用</a:t>
            </a:r>
            <a:r>
              <a:rPr lang="zh-CN" altLang="en-US" sz="2000" dirty="0"/>
              <a:t>，子类只需要添加新的属性、功能。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不支持多重继承，即</a:t>
            </a:r>
            <a:r>
              <a:rPr lang="zh-CN" altLang="en-US" sz="2000" b="1" dirty="0">
                <a:solidFill>
                  <a:srgbClr val="FF0000"/>
                </a:solidFill>
              </a:rPr>
              <a:t>子类只能有一个父类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使用关键字</a:t>
            </a:r>
            <a:r>
              <a:rPr lang="en-US" altLang="zh-CN" sz="2000" b="1" dirty="0"/>
              <a:t>extends</a:t>
            </a:r>
            <a:r>
              <a:rPr lang="zh-CN" altLang="en-US" sz="2000" dirty="0"/>
              <a:t>来声明一个类是另外一个类的子类：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3501008"/>
            <a:ext cx="3168352" cy="10772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</a:t>
            </a:r>
            <a:r>
              <a:rPr lang="zh-CN" altLang="en-US" sz="1600" b="1" dirty="0">
                <a:latin typeface="Consolas" panose="020B0609020204030204" pitchFamily="49" charset="0"/>
              </a:rPr>
              <a:t>子类名 </a:t>
            </a:r>
            <a:r>
              <a:rPr lang="en-US" altLang="zh-CN" sz="1600" b="1" dirty="0">
                <a:latin typeface="Consolas" panose="020B0609020204030204" pitchFamily="49" charset="0"/>
              </a:rPr>
              <a:t>extends </a:t>
            </a:r>
            <a:r>
              <a:rPr lang="zh-CN" altLang="en-US" sz="1600" b="1" dirty="0">
                <a:latin typeface="Consolas" panose="020B0609020204030204" pitchFamily="49" charset="0"/>
              </a:rPr>
              <a:t>父类名 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3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5.9 abstract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 subclass can be abstract even if its </a:t>
            </a:r>
            <a:r>
              <a:rPr lang="en-US" altLang="zh-CN" sz="2000" dirty="0" err="1">
                <a:solidFill>
                  <a:srgbClr val="FF0000"/>
                </a:solidFill>
              </a:rPr>
              <a:t>superclass</a:t>
            </a:r>
            <a:r>
              <a:rPr lang="en-US" altLang="zh-CN" sz="2000" dirty="0">
                <a:solidFill>
                  <a:srgbClr val="FF0000"/>
                </a:solidFill>
              </a:rPr>
              <a:t> is concrete</a:t>
            </a:r>
            <a:r>
              <a:rPr lang="en-US" altLang="zh-CN" sz="2000" dirty="0"/>
              <a:t>. For example, the Object class is concrete, but its subclasses may be abstract.</a:t>
            </a:r>
          </a:p>
          <a:p>
            <a:endParaRPr lang="en-US" altLang="zh-CN" sz="2000" dirty="0"/>
          </a:p>
          <a:p>
            <a:r>
              <a:rPr lang="en-US" altLang="zh-CN" sz="2000" dirty="0"/>
              <a:t>You cannot create an instance from an abstract class using the new operator, but an abstract class can be used as a </a:t>
            </a:r>
            <a:r>
              <a:rPr lang="en-US" altLang="zh-CN" sz="2000" dirty="0">
                <a:solidFill>
                  <a:srgbClr val="FF0000"/>
                </a:solidFill>
              </a:rPr>
              <a:t>data type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5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8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面向抽象的核心思想</a:t>
            </a:r>
          </a:p>
          <a:p>
            <a:endParaRPr lang="en-US" altLang="zh-CN" sz="2000" dirty="0"/>
          </a:p>
          <a:p>
            <a:r>
              <a:rPr lang="zh-CN" altLang="en-US" sz="2000" dirty="0"/>
              <a:t>抽象细节</a:t>
            </a:r>
          </a:p>
          <a:p>
            <a:pPr lvl="1"/>
            <a:r>
              <a:rPr lang="zh-CN" altLang="en-US" sz="2000" dirty="0"/>
              <a:t>面向抽象的第一步就是将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经常需要变化的细节</a:t>
            </a:r>
            <a:r>
              <a:rPr lang="zh-CN" altLang="en-US" sz="2000" dirty="0"/>
              <a:t>分割出来，将其作为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类中的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，不让设计者去关心实现的细节，避免所设计的类依赖这些细节。</a:t>
            </a:r>
          </a:p>
          <a:p>
            <a:endParaRPr lang="en-US" altLang="zh-CN" sz="2000" dirty="0"/>
          </a:p>
          <a:p>
            <a:r>
              <a:rPr lang="zh-CN" altLang="en-US" sz="2000"/>
              <a:t>面向抽象来设计</a:t>
            </a:r>
            <a:r>
              <a:rPr lang="zh-CN" altLang="en-US" sz="2000" dirty="0"/>
              <a:t>类</a:t>
            </a:r>
          </a:p>
          <a:p>
            <a:pPr lvl="1"/>
            <a:r>
              <a:rPr lang="zh-CN" altLang="en-US" sz="2000" dirty="0"/>
              <a:t>面向抽象编程的第二步就是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/>
              <a:t>抽象类，进而设计一个新类。</a:t>
            </a:r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67944" y="2704728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9457"/>
            <a:ext cx="4345880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3783880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26312" y="603104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31104" y="171056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1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09700" y="2060848"/>
            <a:ext cx="434588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5.10 </a:t>
            </a:r>
            <a:r>
              <a:rPr lang="zh-CN" altLang="en-US" sz="3200" dirty="0"/>
              <a:t>面向抽象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30908" y="1997348"/>
            <a:ext cx="7704856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 pitchFamily="49" charset="0"/>
              </a:rPr>
              <a:t>(geometry,1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88640"/>
            <a:ext cx="230505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658962"/>
            <a:ext cx="2531019" cy="11858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2143" y="3654549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12143" y="511909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8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5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不支持多重继承，即一个类只能继承一个父类。</a:t>
            </a:r>
            <a:endParaRPr lang="en-US" altLang="zh-CN" sz="2000" dirty="0"/>
          </a:p>
          <a:p>
            <a:r>
              <a:rPr lang="zh-CN" altLang="en-US" sz="2000" dirty="0"/>
              <a:t>单继承使得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程序简单、易于管理。</a:t>
            </a:r>
            <a:endParaRPr lang="en-US" altLang="zh-CN" sz="2000" dirty="0"/>
          </a:p>
          <a:p>
            <a:r>
              <a:rPr lang="zh-CN" altLang="en-US" sz="2000" dirty="0"/>
              <a:t>为了克服单继承的缺点，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zh-CN" altLang="en-US" sz="2000" dirty="0"/>
              <a:t>多个接口。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使用关键字</a:t>
            </a:r>
            <a:r>
              <a:rPr lang="en-US" altLang="zh-CN" sz="2000" b="1" dirty="0"/>
              <a:t>interface</a:t>
            </a:r>
            <a:r>
              <a:rPr lang="zh-CN" altLang="en-US" sz="2000" dirty="0"/>
              <a:t>来定义一个接口。接口的定义和类的定义很相似，分为接口的声明和接口体。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接口的声明与使用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）接口声明：通过使用关键字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来声明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941168"/>
            <a:ext cx="259228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interface </a:t>
            </a:r>
            <a:r>
              <a:rPr lang="zh-CN" altLang="en-US" dirty="0">
                <a:latin typeface="Consolas" panose="020B0609020204030204" pitchFamily="49" charset="0"/>
              </a:rPr>
              <a:t>接口的名字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9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）接口体</a:t>
            </a:r>
          </a:p>
          <a:p>
            <a:r>
              <a:rPr lang="zh-CN" altLang="en-US" sz="2000" dirty="0"/>
              <a:t>接口体中只能包含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  <a:r>
              <a:rPr lang="zh-CN" altLang="en-US" sz="2000" dirty="0">
                <a:solidFill>
                  <a:srgbClr val="FF0000"/>
                </a:solidFill>
              </a:rPr>
              <a:t>定义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方法定义</a:t>
            </a:r>
            <a:r>
              <a:rPr lang="zh-CN" altLang="en-US" sz="2000" dirty="0"/>
              <a:t>两部分。接口体中只进行方法的声明，</a:t>
            </a:r>
            <a:r>
              <a:rPr lang="zh-CN" altLang="en-US" sz="2000" b="1" dirty="0">
                <a:solidFill>
                  <a:srgbClr val="0000FF"/>
                </a:solidFill>
              </a:rPr>
              <a:t>不许提供方法的实现</a:t>
            </a:r>
            <a:r>
              <a:rPr lang="zh-CN" altLang="en-US" sz="2000" dirty="0"/>
              <a:t>，所以，方法的定义没有方法体，且</a:t>
            </a:r>
            <a:r>
              <a:rPr lang="zh-CN" altLang="en-US" sz="2000" b="1" dirty="0">
                <a:solidFill>
                  <a:srgbClr val="0000FF"/>
                </a:solidFill>
              </a:rPr>
              <a:t>用分号“</a:t>
            </a:r>
            <a:r>
              <a:rPr lang="en-US" altLang="zh-CN" sz="2000" b="1" dirty="0">
                <a:solidFill>
                  <a:srgbClr val="0000FF"/>
                </a:solidFill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</a:rPr>
              <a:t>”结尾 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）接口的使用</a:t>
            </a:r>
          </a:p>
          <a:p>
            <a:r>
              <a:rPr lang="zh-CN" altLang="en-US" sz="2000" dirty="0"/>
              <a:t>一个类通过使用关键字</a:t>
            </a:r>
            <a:r>
              <a:rPr lang="en-US" altLang="zh-CN" sz="2000" b="1" dirty="0"/>
              <a:t>implements</a:t>
            </a:r>
            <a:r>
              <a:rPr lang="zh-CN" altLang="en-US" sz="2000" dirty="0"/>
              <a:t>声明实现一个或多个接口。如果实现多个接口，用逗号隔开接口名，如：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509120"/>
            <a:ext cx="489654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A implements Printable, Addable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5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如果一个类实现某个接口，那么这个类</a:t>
            </a:r>
            <a:r>
              <a:rPr lang="zh-CN" altLang="en-US" sz="2000" b="1" dirty="0">
                <a:solidFill>
                  <a:srgbClr val="FF0000"/>
                </a:solidFill>
              </a:rPr>
              <a:t>可以实现该接口中的</a:t>
            </a:r>
            <a:r>
              <a:rPr lang="zh-CN" altLang="en-US" sz="2000" b="1" u="sng" dirty="0">
                <a:solidFill>
                  <a:srgbClr val="FF0000"/>
                </a:solidFill>
              </a:rPr>
              <a:t>所有（或部分）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，如果只实现部分方法，则为抽象类</a:t>
            </a:r>
            <a:endParaRPr lang="en-US" altLang="zh-CN" sz="2000" dirty="0"/>
          </a:p>
          <a:p>
            <a:r>
              <a:rPr lang="zh-CN" altLang="en-US" sz="2000" dirty="0"/>
              <a:t>接口中的常量用</a:t>
            </a:r>
            <a:r>
              <a:rPr lang="en-US" altLang="zh-CN" sz="2000" b="1" dirty="0">
                <a:solidFill>
                  <a:srgbClr val="0000FF"/>
                </a:solidFill>
              </a:rPr>
              <a:t>public static final</a:t>
            </a:r>
            <a:r>
              <a:rPr lang="zh-CN" altLang="en-US" sz="2000" dirty="0"/>
              <a:t>来修饰，但可以省略</a:t>
            </a:r>
            <a:r>
              <a:rPr lang="en-US" altLang="zh-CN" sz="2000" dirty="0"/>
              <a:t>public static final</a:t>
            </a:r>
            <a:endParaRPr lang="zh-CN" altLang="en-US" sz="2000" dirty="0"/>
          </a:p>
          <a:p>
            <a:r>
              <a:rPr lang="zh-CN" altLang="en-US" sz="2000" dirty="0"/>
              <a:t>接口中的方法用</a:t>
            </a:r>
            <a:r>
              <a:rPr lang="en-US" altLang="zh-CN" sz="2000" b="1" dirty="0">
                <a:solidFill>
                  <a:srgbClr val="0000FF"/>
                </a:solidFill>
              </a:rPr>
              <a:t>public abstract</a:t>
            </a:r>
            <a:r>
              <a:rPr lang="zh-CN" altLang="en-US" sz="2000" dirty="0"/>
              <a:t>来修饰，但可以省略</a:t>
            </a:r>
            <a:r>
              <a:rPr lang="en-US" altLang="zh-CN" sz="2000" dirty="0"/>
              <a:t>public abstract</a:t>
            </a:r>
          </a:p>
          <a:p>
            <a:r>
              <a:rPr lang="zh-CN" altLang="en-US" sz="2000" dirty="0"/>
              <a:t>在实现接口中的方法时，一定要用</a:t>
            </a:r>
            <a:r>
              <a:rPr lang="en-US" altLang="zh-CN" sz="2000" b="1" dirty="0">
                <a:solidFill>
                  <a:srgbClr val="0000FF"/>
                </a:solidFill>
              </a:rPr>
              <a:t>public</a:t>
            </a:r>
            <a:r>
              <a:rPr lang="zh-CN" altLang="en-US" sz="2000" dirty="0"/>
              <a:t>来修饰，</a:t>
            </a:r>
            <a:r>
              <a:rPr lang="zh-CN" altLang="en-US" sz="2000" b="1" dirty="0">
                <a:solidFill>
                  <a:srgbClr val="FF0000"/>
                </a:solidFill>
              </a:rPr>
              <a:t>不可以省略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如果父类实现了某个接口，则其子类也就自然实现了这个接口。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接口也可以被继承</a:t>
            </a:r>
            <a:r>
              <a:rPr lang="zh-CN" altLang="en-US" sz="2000" dirty="0"/>
              <a:t>，即可以通过关键字</a:t>
            </a:r>
            <a:r>
              <a:rPr lang="en-US" altLang="zh-CN" sz="2000" dirty="0"/>
              <a:t>extends</a:t>
            </a:r>
            <a:r>
              <a:rPr lang="zh-CN" altLang="en-US" sz="2000" dirty="0"/>
              <a:t>声明一个接口是另一个接口的子接口。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 </a:t>
            </a:r>
            <a:r>
              <a:rPr lang="zh-CN" altLang="en-US" sz="3200" dirty="0"/>
              <a:t>子类与父类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Every class in Java is descended from </a:t>
            </a:r>
            <a:r>
              <a:rPr lang="en-US" altLang="zh-CN" sz="2000" b="1" dirty="0" err="1"/>
              <a:t>java.lang.Object</a:t>
            </a:r>
            <a:r>
              <a:rPr lang="en-US" altLang="zh-CN" sz="2000" dirty="0"/>
              <a:t> class. If no inheritance is specified when a class is defined, its superclass is </a:t>
            </a:r>
            <a:r>
              <a:rPr lang="en-US" altLang="zh-CN" sz="2000" b="1" dirty="0"/>
              <a:t>Object</a:t>
            </a:r>
            <a:r>
              <a:rPr lang="en-US" altLang="zh-CN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7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779912" y="44624"/>
            <a:ext cx="5303192" cy="156966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public static final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public abstract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3940601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x*y;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07904" y="1708353"/>
            <a:ext cx="352839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Computable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x*x;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4168527" y="2170956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73860" y="3150493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8127" y="4399012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8602" y="5379084"/>
            <a:ext cx="792088" cy="432048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72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43608" y="2132856"/>
            <a:ext cx="6624736" cy="304698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B b=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(5)+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b.g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675" y="4100935"/>
            <a:ext cx="689794" cy="1078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3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接口与多态</a:t>
            </a:r>
          </a:p>
          <a:p>
            <a:r>
              <a:rPr lang="zh-CN" altLang="en-US" sz="2000" dirty="0"/>
              <a:t>为什么要用接口？</a:t>
            </a:r>
            <a:endParaRPr lang="en-US" altLang="zh-CN" sz="2000" dirty="0"/>
          </a:p>
          <a:p>
            <a:pPr lvl="1"/>
            <a:r>
              <a:rPr lang="zh-CN" altLang="en-US" sz="2000" b="1" dirty="0">
                <a:solidFill>
                  <a:srgbClr val="0000FF"/>
                </a:solidFill>
              </a:rPr>
              <a:t>假如</a:t>
            </a:r>
            <a:r>
              <a:rPr lang="zh-CN" altLang="en-US" sz="2000" dirty="0"/>
              <a:t>轿车、拖拉机、客车都是机动车的子类，其中，机动车是一个</a:t>
            </a:r>
            <a:r>
              <a:rPr lang="zh-CN" altLang="en-US" sz="2000" b="1" dirty="0">
                <a:solidFill>
                  <a:srgbClr val="0000FF"/>
                </a:solidFill>
              </a:rPr>
              <a:t>抽象类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如果机动车中有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：“刹车”、“收取费用”、“调节温度”，那么所有的子类都要实现这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个方法，产生各自的收费等行为。这显然不符合人们的思维方法，因为</a:t>
            </a:r>
            <a:r>
              <a:rPr lang="zh-CN" altLang="en-US" sz="2000" b="1" dirty="0">
                <a:solidFill>
                  <a:srgbClr val="FF0000"/>
                </a:solidFill>
              </a:rPr>
              <a:t>拖拉机可能不需要有“收取费用”或“调节温度”的功能</a:t>
            </a:r>
            <a:r>
              <a:rPr lang="zh-CN" altLang="en-US" sz="2000" dirty="0"/>
              <a:t>，合理的处理就是去掉机动车的“收取费用”和“调节温度”这两个方法。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5.11 </a:t>
            </a:r>
            <a:r>
              <a:rPr lang="zh-CN" altLang="en-US" sz="3200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如果允许多继承</a:t>
            </a:r>
            <a:r>
              <a:rPr lang="zh-CN" altLang="en-US" sz="2000" dirty="0"/>
              <a:t>，轿车类想具有“调节温度”的功能，轿车类可以是机动车的子类，同时也是另外一个具有“调节温度”功能的类的子类。多继承有可能增加子类的负担，因为轿车可能</a:t>
            </a:r>
            <a:r>
              <a:rPr lang="zh-CN" altLang="en-US" sz="2000" b="1" u="sng" dirty="0">
                <a:solidFill>
                  <a:srgbClr val="FF0000"/>
                </a:solidFill>
              </a:rPr>
              <a:t>从它的多个父类继承了一些并不需要的功能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Java</a:t>
            </a:r>
            <a:r>
              <a:rPr lang="zh-CN" altLang="en-US" sz="2000" b="1" dirty="0">
                <a:solidFill>
                  <a:srgbClr val="FF0000"/>
                </a:solidFill>
              </a:rPr>
              <a:t>不支持多继承</a:t>
            </a:r>
            <a:r>
              <a:rPr lang="zh-CN" altLang="en-US" sz="2000" dirty="0"/>
              <a:t>，即一个类只能有一个父类。</a:t>
            </a:r>
            <a:r>
              <a:rPr lang="zh-CN" altLang="en-US" sz="2000" b="1" dirty="0">
                <a:solidFill>
                  <a:srgbClr val="0000FF"/>
                </a:solidFill>
              </a:rPr>
              <a:t>单继承使得程序更加容易维护和健壮</a:t>
            </a:r>
            <a:r>
              <a:rPr lang="zh-CN" altLang="en-US" sz="2000" dirty="0"/>
              <a:t>，多继承使得编程更加灵活，但却增加了子类的负担，使用不当会引起混乱。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为了使程序容易维护和健壮，</a:t>
            </a:r>
            <a:r>
              <a:rPr lang="zh-CN" altLang="en-US" sz="2000" b="1" dirty="0">
                <a:solidFill>
                  <a:srgbClr val="FF0000"/>
                </a:solidFill>
              </a:rPr>
              <a:t>且不失灵活性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使用了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，一个类可以</a:t>
            </a:r>
            <a:r>
              <a:rPr lang="zh-CN" altLang="en-US" sz="2000" b="1" dirty="0">
                <a:solidFill>
                  <a:srgbClr val="0000FF"/>
                </a:solidFill>
              </a:rPr>
              <a:t>实现</a:t>
            </a:r>
            <a:r>
              <a:rPr lang="zh-CN" altLang="en-US" sz="2000" dirty="0"/>
              <a:t>多个接口，接口可以增加很多类都需要实现的功能，不同的类可以实现相同的接口，同一个类也可以实现多个接口。</a:t>
            </a:r>
            <a:endParaRPr lang="en-US" altLang="zh-CN" sz="2000" dirty="0"/>
          </a:p>
          <a:p>
            <a:pPr lvl="1"/>
            <a:r>
              <a:rPr lang="zh-CN" altLang="en-US" sz="2000" dirty="0"/>
              <a:t>接口的思想在于它</a:t>
            </a:r>
            <a:r>
              <a:rPr lang="zh-CN" altLang="en-US" sz="2000" b="1" dirty="0"/>
              <a:t>可以增加很多类都需要实现的功能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6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2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在讲述继承与多态时，我们通过子类对象的上转型体现了继承的多态性，即</a:t>
            </a:r>
            <a:r>
              <a:rPr lang="zh-CN" altLang="en-US" sz="2000" dirty="0">
                <a:solidFill>
                  <a:srgbClr val="FF0000"/>
                </a:solidFill>
              </a:rPr>
              <a:t>把子类创建的对象的引用放到一个父类的对象中</a:t>
            </a:r>
            <a:r>
              <a:rPr lang="zh-CN" altLang="en-US" sz="2000" dirty="0"/>
              <a:t>时，得到该对象的一个</a:t>
            </a:r>
            <a:r>
              <a:rPr lang="zh-CN" altLang="en-US" sz="2000" b="1" dirty="0"/>
              <a:t>上转型对象</a:t>
            </a:r>
            <a:r>
              <a:rPr lang="zh-CN" altLang="en-US" sz="2000" dirty="0"/>
              <a:t>，那么这个上转型对象在调用方法时就可能具有多种形态，不同对象的上转型对象调用同一方法可能产生不同的行为。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接口回调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接口回调是</a:t>
            </a:r>
            <a:r>
              <a:rPr lang="zh-CN" altLang="en-US" sz="2000" b="1" dirty="0">
                <a:solidFill>
                  <a:srgbClr val="FF0000"/>
                </a:solidFill>
              </a:rPr>
              <a:t>多态</a:t>
            </a:r>
            <a:r>
              <a:rPr lang="zh-CN" altLang="en-US" sz="2000" dirty="0">
                <a:solidFill>
                  <a:srgbClr val="FF0000"/>
                </a:solidFill>
              </a:rPr>
              <a:t>的另一种体现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接口回调：把</a:t>
            </a:r>
            <a:r>
              <a:rPr lang="zh-CN" altLang="en-US" sz="2000" b="1" dirty="0">
                <a:solidFill>
                  <a:srgbClr val="0000FF"/>
                </a:solidFill>
              </a:rPr>
              <a:t>实现某一接口的类</a:t>
            </a:r>
            <a:r>
              <a:rPr lang="zh-CN" altLang="en-US" sz="2000" dirty="0"/>
              <a:t>创建的对象的引用赋给该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声明的接口变量，那么该接口变量就可以调用被类实现的接口中的方法，当接口变量调用被类实现的接口中的方法时，就是通知相应的对象调用接口的方法，这一过程称作</a:t>
            </a:r>
            <a:r>
              <a:rPr lang="zh-CN" altLang="en-US" sz="2000" dirty="0">
                <a:solidFill>
                  <a:srgbClr val="FF0000"/>
                </a:solidFill>
              </a:rPr>
              <a:t>对象的接口回调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r>
              <a:rPr lang="zh-CN" altLang="en-US" sz="2000" dirty="0"/>
              <a:t>不同的类在实现同一接口时，可能具有不同的功能体现，即接口的方法体不必相同，因此，</a:t>
            </a:r>
            <a:r>
              <a:rPr lang="zh-CN" altLang="en-US" sz="2000" dirty="0">
                <a:solidFill>
                  <a:srgbClr val="FF0000"/>
                </a:solidFill>
              </a:rPr>
              <a:t>接口回调可能产生不同的行为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4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5948400" y="47526"/>
            <a:ext cx="3147404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919340" y="105273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showTradeMark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012609"/>
            <a:ext cx="4799136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ElectricalAppliances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TV();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ea.showTradeMark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943" y="6093297"/>
            <a:ext cx="357145" cy="5442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5839569" y="1001633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34236" y="2652955"/>
            <a:ext cx="1080120" cy="41600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7793" y="5411316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793" y="5901655"/>
            <a:ext cx="77380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0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接口做参数</a:t>
            </a:r>
          </a:p>
          <a:p>
            <a:r>
              <a:rPr lang="zh-CN" altLang="en-US" sz="2000" dirty="0"/>
              <a:t>当一个方法的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是一个</a:t>
            </a:r>
            <a:r>
              <a:rPr lang="zh-CN" altLang="en-US" sz="2000" b="1" dirty="0">
                <a:solidFill>
                  <a:srgbClr val="0000FF"/>
                </a:solidFill>
              </a:rPr>
              <a:t>接口类型</a:t>
            </a:r>
            <a:r>
              <a:rPr lang="zh-CN" altLang="en-US" sz="2000" dirty="0"/>
              <a:t>时（</a:t>
            </a:r>
            <a:r>
              <a:rPr lang="en-US" altLang="zh-CN" sz="2000" dirty="0"/>
              <a:t>i.e., </a:t>
            </a:r>
            <a:r>
              <a:rPr lang="zh-CN" altLang="en-US" sz="2000" dirty="0"/>
              <a:t>接口作为一个</a:t>
            </a:r>
            <a:r>
              <a:rPr lang="en-US" altLang="zh-CN" sz="2000" dirty="0"/>
              <a:t>data type</a:t>
            </a:r>
            <a:r>
              <a:rPr lang="zh-CN" altLang="en-US" sz="2000" dirty="0"/>
              <a:t>），如果一个类实现了该接口，那么，就可以把该类的实例的引用传值给该参数，参数可以回调类实现的接口中的方法。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2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接口回调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299796" y="47526"/>
            <a:ext cx="1791952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919340" y="2708920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NBA"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355976" y="1052736"/>
            <a:ext cx="4739828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 love This Game"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0896" y="4433044"/>
            <a:ext cx="4799136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B()); 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919340" y="4369916"/>
            <a:ext cx="4176464" cy="160043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9339" y="6178004"/>
            <a:ext cx="1981345" cy="54657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092280" y="4433044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483768" y="5411316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83768" y="5661248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37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5.2 </a:t>
            </a:r>
            <a:r>
              <a:rPr lang="zh-CN" altLang="en-US" sz="2000" dirty="0">
                <a:solidFill>
                  <a:srgbClr val="FF0000"/>
                </a:solidFill>
              </a:rPr>
              <a:t>子类的继承性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面向接口也可以体现程序设计的“开</a:t>
            </a:r>
            <a:r>
              <a:rPr lang="en-US" altLang="zh-CN" sz="2000" dirty="0"/>
              <a:t>-</a:t>
            </a:r>
            <a:r>
              <a:rPr lang="zh-CN" altLang="en-US" sz="2000" dirty="0"/>
              <a:t>闭”原理（</a:t>
            </a:r>
            <a:r>
              <a:rPr lang="en-US" altLang="zh-CN" sz="2000" dirty="0"/>
              <a:t>Open-Closed Principle</a:t>
            </a:r>
            <a:r>
              <a:rPr lang="zh-CN" altLang="en-US" sz="2000" dirty="0"/>
              <a:t>），即对扩展开放，对修改关闭。将</a:t>
            </a:r>
            <a:r>
              <a:rPr lang="zh-CN" altLang="en-US" sz="2000" b="1" dirty="0">
                <a:solidFill>
                  <a:srgbClr val="0000FF"/>
                </a:solidFill>
              </a:rPr>
              <a:t>经常需要变化的细节</a:t>
            </a:r>
            <a:r>
              <a:rPr lang="zh-CN" altLang="en-US" sz="2000" dirty="0"/>
              <a:t>分割出来，作为</a:t>
            </a:r>
            <a:r>
              <a:rPr lang="zh-CN" altLang="en-US" sz="2000" b="1" dirty="0">
                <a:solidFill>
                  <a:srgbClr val="0000FF"/>
                </a:solidFill>
              </a:rPr>
              <a:t>接口中的</a:t>
            </a:r>
            <a:r>
              <a:rPr lang="en-US" altLang="zh-CN" sz="2000" b="1" dirty="0">
                <a:solidFill>
                  <a:srgbClr val="0000FF"/>
                </a:solidFill>
              </a:rPr>
              <a:t>abstract</a:t>
            </a:r>
            <a:r>
              <a:rPr lang="zh-CN" altLang="en-US" sz="2000" b="1" dirty="0">
                <a:solidFill>
                  <a:srgbClr val="0000FF"/>
                </a:solidFill>
              </a:rPr>
              <a:t>方法</a:t>
            </a:r>
            <a:r>
              <a:rPr lang="zh-CN" altLang="en-US" sz="2000" dirty="0"/>
              <a:t>，然后面向接口来设计类。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820519" y="1916832"/>
            <a:ext cx="2376264" cy="3600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5219824" y="0"/>
            <a:ext cx="3888680" cy="9541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608" y="3749457"/>
            <a:ext cx="3923928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=a;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=b;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((1/2.0)*(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187180" y="1005920"/>
            <a:ext cx="4049116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Geometry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Circle(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=r;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(3.14*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1/3】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813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4345880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Geometry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Pillar (Geometry bottom,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height)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=height;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(Geometry bottom)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=bottom;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bottom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.getArea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2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5.12 </a:t>
            </a:r>
            <a:r>
              <a:rPr lang="zh-CN" altLang="en-US" sz="3200" dirty="0"/>
              <a:t>面向接口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3/3】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5508" y="1980332"/>
            <a:ext cx="6878860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(1,1,1);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Lader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pillar 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Pillar (geometry,1);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geometry=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"Circle area: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geometry.getArea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pillar.changeBottom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(geometry);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"Pillar volume: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pillar.getVolume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30012"/>
            <a:ext cx="2344221" cy="1070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2838" y="174551"/>
            <a:ext cx="2295525" cy="171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3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7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抽象类中可以有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方法、非</a:t>
            </a:r>
            <a:r>
              <a:rPr lang="en-US" altLang="zh-CN" sz="2000" dirty="0"/>
              <a:t>abstract</a:t>
            </a:r>
            <a:r>
              <a:rPr lang="zh-CN" altLang="en-US" sz="2000" dirty="0"/>
              <a:t>方法；</a:t>
            </a:r>
            <a:r>
              <a:rPr lang="zh-CN" altLang="en-US" sz="2000" dirty="0">
                <a:solidFill>
                  <a:srgbClr val="FF0000"/>
                </a:solidFill>
              </a:rPr>
              <a:t>接口中只可以有</a:t>
            </a:r>
            <a:r>
              <a:rPr lang="en-US" altLang="zh-CN" sz="2000" b="1" dirty="0">
                <a:solidFill>
                  <a:srgbClr val="FF0000"/>
                </a:solidFill>
              </a:rPr>
              <a:t>abstract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en-US" altLang="zh-CN" sz="2000" b="1" u="sng" dirty="0">
                <a:solidFill>
                  <a:srgbClr val="FF0000"/>
                </a:solidFill>
              </a:rPr>
              <a:t>【</a:t>
            </a:r>
            <a:r>
              <a:rPr lang="zh-CN" altLang="en-US" sz="2000" b="1" u="sng" dirty="0">
                <a:solidFill>
                  <a:srgbClr val="FF0000"/>
                </a:solidFill>
              </a:rPr>
              <a:t>注：</a:t>
            </a:r>
            <a:r>
              <a:rPr lang="en-US" altLang="zh-CN" sz="2000" b="1" u="sng" dirty="0">
                <a:solidFill>
                  <a:srgbClr val="FF0000"/>
                </a:solidFill>
              </a:rPr>
              <a:t>Java 8</a:t>
            </a:r>
            <a:r>
              <a:rPr lang="zh-CN" altLang="en-US" sz="2000" b="1" u="sng" dirty="0">
                <a:solidFill>
                  <a:srgbClr val="FF0000"/>
                </a:solidFill>
              </a:rPr>
              <a:t>之后</a:t>
            </a:r>
            <a:r>
              <a:rPr lang="zh-CN" altLang="en-US" sz="2000" b="1" u="sng">
                <a:solidFill>
                  <a:srgbClr val="FF0000"/>
                </a:solidFill>
              </a:rPr>
              <a:t>可以有静态方法</a:t>
            </a:r>
            <a:r>
              <a:rPr lang="en-US" altLang="zh-CN" sz="2000" b="1" u="sng" dirty="0">
                <a:solidFill>
                  <a:srgbClr val="FF0000"/>
                </a:solidFill>
              </a:rPr>
              <a:t>】</a:t>
            </a:r>
          </a:p>
          <a:p>
            <a:endParaRPr lang="zh-CN" altLang="en-US" sz="2000" dirty="0"/>
          </a:p>
          <a:p>
            <a:r>
              <a:rPr lang="zh-CN" altLang="en-US" sz="2000" dirty="0"/>
              <a:t>抽象类中可以有常量、变量；</a:t>
            </a:r>
            <a:r>
              <a:rPr lang="zh-CN" altLang="en-US" sz="2000" dirty="0">
                <a:solidFill>
                  <a:srgbClr val="FF0000"/>
                </a:solidFill>
              </a:rPr>
              <a:t>接口中只可以有</a:t>
            </a:r>
            <a:r>
              <a:rPr lang="zh-CN" altLang="en-US" sz="2000" b="1" dirty="0">
                <a:solidFill>
                  <a:srgbClr val="FF0000"/>
                </a:solidFill>
              </a:rPr>
              <a:t>常量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17293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interface</a:t>
            </a:r>
            <a:r>
              <a:rPr lang="zh-CN" altLang="en-US" b="1" dirty="0">
                <a:solidFill>
                  <a:srgbClr val="0000FF"/>
                </a:solidFill>
              </a:rPr>
              <a:t>更纯粹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189107"/>
            <a:ext cx="8892480" cy="15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60B3C9-E68F-408D-9B1D-641DDB91F020}"/>
              </a:ext>
            </a:extLst>
          </p:cNvPr>
          <p:cNvSpPr txBox="1"/>
          <p:nvPr/>
        </p:nvSpPr>
        <p:spPr>
          <a:xfrm>
            <a:off x="6084168" y="5641148"/>
            <a:ext cx="291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Java 8</a:t>
            </a:r>
            <a:r>
              <a:rPr lang="zh-CN" altLang="en-US" sz="1800" b="1" dirty="0">
                <a:solidFill>
                  <a:srgbClr val="FF0000"/>
                </a:solidFill>
              </a:rPr>
              <a:t>之后可以有静态方法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68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抽象类和接口：让设计忽略细节，将重心放在整个系统的设计上。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如果某个问题需要使用</a:t>
            </a:r>
            <a:r>
              <a:rPr lang="zh-CN" altLang="en-US" sz="2000" b="1" dirty="0">
                <a:solidFill>
                  <a:srgbClr val="FF0000"/>
                </a:solidFill>
              </a:rPr>
              <a:t>继承</a:t>
            </a:r>
            <a:r>
              <a:rPr lang="zh-CN" altLang="en-US" sz="2000" dirty="0"/>
              <a:t>才能更好的解决，如子类除了需要实现父类的抽象方法，还需要从父类继承一些变量或继承一些重要的非抽象方法，可以考虑用</a:t>
            </a:r>
            <a:r>
              <a:rPr lang="zh-CN" altLang="en-US" sz="2000" b="1" dirty="0">
                <a:solidFill>
                  <a:srgbClr val="FF0000"/>
                </a:solidFill>
              </a:rPr>
              <a:t>抽象类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如果某个问题</a:t>
            </a:r>
            <a:r>
              <a:rPr lang="zh-CN" altLang="en-US" sz="2000" b="1" dirty="0">
                <a:solidFill>
                  <a:srgbClr val="0000FF"/>
                </a:solidFill>
              </a:rPr>
              <a:t>不需要继承</a:t>
            </a:r>
            <a:r>
              <a:rPr lang="zh-CN" altLang="en-US" sz="2000" dirty="0"/>
              <a:t>，只是需要给出某些重要的抽象方法的实现细节，就可以考虑使用</a:t>
            </a:r>
            <a:r>
              <a:rPr lang="zh-CN" altLang="en-US" sz="2000" b="1" dirty="0">
                <a:solidFill>
                  <a:srgbClr val="0000FF"/>
                </a:solidFill>
              </a:rPr>
              <a:t>接口</a:t>
            </a:r>
            <a:r>
              <a:rPr lang="zh-CN" altLang="en-US" sz="2000" dirty="0"/>
              <a:t>。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99592" y="4643844"/>
            <a:ext cx="227658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关键看是否需要</a:t>
            </a:r>
            <a:r>
              <a:rPr lang="zh-CN" altLang="en-US" b="1" dirty="0">
                <a:solidFill>
                  <a:srgbClr val="FF0000"/>
                </a:solidFill>
              </a:rPr>
              <a:t>继承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defines </a:t>
            </a:r>
            <a:r>
              <a:rPr lang="en-US" altLang="zh-CN" sz="2000" dirty="0">
                <a:solidFill>
                  <a:srgbClr val="FF0000"/>
                </a:solidFill>
              </a:rPr>
              <a:t>common behavior for related subclasses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An interface can be used to define </a:t>
            </a:r>
            <a:r>
              <a:rPr lang="en-US" altLang="zh-CN" sz="2000" dirty="0">
                <a:solidFill>
                  <a:srgbClr val="0000FF"/>
                </a:solidFill>
              </a:rPr>
              <a:t>common behavior for classes (including </a:t>
            </a:r>
            <a:r>
              <a:rPr lang="en-US" altLang="zh-CN" sz="2000" b="1" u="sng" dirty="0">
                <a:solidFill>
                  <a:srgbClr val="0000FF"/>
                </a:solidFill>
              </a:rPr>
              <a:t>unrelated</a:t>
            </a:r>
            <a:r>
              <a:rPr lang="en-US" altLang="zh-CN" sz="2000" dirty="0">
                <a:solidFill>
                  <a:srgbClr val="0000FF"/>
                </a:solidFill>
              </a:rPr>
              <a:t> classes)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Design Guide</a:t>
            </a:r>
          </a:p>
          <a:p>
            <a:r>
              <a:rPr lang="en-US" altLang="zh-CN" sz="2000" dirty="0"/>
              <a:t>In general, </a:t>
            </a:r>
            <a:r>
              <a:rPr lang="en-US" altLang="zh-CN" sz="2000" b="1" dirty="0">
                <a:solidFill>
                  <a:srgbClr val="FF0000"/>
                </a:solidFill>
              </a:rPr>
              <a:t>a </a:t>
            </a:r>
            <a:r>
              <a:rPr lang="en-US" altLang="zh-CN" sz="2000" b="1">
                <a:solidFill>
                  <a:srgbClr val="FF0000"/>
                </a:solidFill>
              </a:rPr>
              <a:t>strong is-a </a:t>
            </a:r>
            <a:r>
              <a:rPr lang="en-US" altLang="zh-CN" sz="2000" b="1" dirty="0">
                <a:solidFill>
                  <a:srgbClr val="FF0000"/>
                </a:solidFill>
              </a:rPr>
              <a:t>relationship </a:t>
            </a:r>
            <a:r>
              <a:rPr lang="en-US" altLang="zh-CN" sz="2000" dirty="0"/>
              <a:t>that clearly describes a parent-child relationship should be modeled using classes. 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A weak is-a relationship</a:t>
            </a:r>
            <a:r>
              <a:rPr lang="en-US" altLang="zh-CN" sz="2000" dirty="0"/>
              <a:t>, also known as </a:t>
            </a:r>
            <a:r>
              <a:rPr lang="en-US" altLang="zh-CN" sz="2000" dirty="0">
                <a:solidFill>
                  <a:srgbClr val="0000FF"/>
                </a:solidFill>
              </a:rPr>
              <a:t>an is-kind-of relationship</a:t>
            </a:r>
            <a:r>
              <a:rPr lang="en-US" altLang="zh-CN" sz="2000" dirty="0"/>
              <a:t>, indicates that an object </a:t>
            </a:r>
            <a:r>
              <a:rPr lang="en-US" altLang="zh-CN" sz="2000" u="sng" dirty="0"/>
              <a:t>possesses a certain property</a:t>
            </a:r>
            <a:r>
              <a:rPr lang="en-US" altLang="zh-CN" sz="2000" dirty="0"/>
              <a:t>. A weak is-a relationship can be modeled using interfaces. 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5.14 </a:t>
            </a:r>
            <a:r>
              <a:rPr lang="zh-CN" altLang="en-US" sz="3200" dirty="0"/>
              <a:t>抽象类与接口的比较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Interfaces are more </a:t>
            </a:r>
            <a:r>
              <a:rPr lang="en-US" altLang="zh-CN" sz="2000" dirty="0">
                <a:solidFill>
                  <a:srgbClr val="0000FF"/>
                </a:solidFill>
              </a:rPr>
              <a:t>flexible</a:t>
            </a:r>
            <a:r>
              <a:rPr lang="en-US" altLang="zh-CN" sz="2000" dirty="0"/>
              <a:t> than abstract classes, because a subclass can extend only one </a:t>
            </a:r>
            <a:r>
              <a:rPr lang="en-US" altLang="zh-CN" sz="2000" dirty="0" err="1"/>
              <a:t>superclass</a:t>
            </a:r>
            <a:r>
              <a:rPr lang="en-US" altLang="zh-CN" sz="2000" dirty="0"/>
              <a:t> but can implement any number of interfaces. </a:t>
            </a:r>
          </a:p>
          <a:p>
            <a:r>
              <a:rPr lang="en-US" altLang="zh-CN" sz="2000" dirty="0"/>
              <a:t>However, interfaces cannot contain concrete methods.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virtues of interfaces and abstract classes can be combined by creating </a:t>
            </a:r>
            <a:r>
              <a:rPr lang="en-US" altLang="zh-CN" sz="2000" dirty="0">
                <a:solidFill>
                  <a:srgbClr val="FF0000"/>
                </a:solidFill>
              </a:rPr>
              <a:t>an interface with an abstract class that implements it</a:t>
            </a:r>
            <a:r>
              <a:rPr lang="en-US" altLang="zh-CN" sz="2000" dirty="0"/>
              <a:t>. Then you can use the interface or the abstract class, whichever is convenient.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126" name="AutoShape 6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AutoShape 1" descr="C:\Users\panweike\AppData\Roaming\Tencent\Users\1926768129\QQ\WinTemp\RichOle\2[A_9EH47Q}&#10;@QMUA15`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48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继承的定义</a:t>
            </a:r>
          </a:p>
          <a:p>
            <a:r>
              <a:rPr lang="zh-CN" altLang="en-US" sz="2000" dirty="0"/>
              <a:t>所谓类继承就是子类继承父类的</a:t>
            </a:r>
            <a:r>
              <a:rPr lang="zh-CN" altLang="en-US" sz="2000" b="1" dirty="0"/>
              <a:t>成员变量</a:t>
            </a:r>
            <a:r>
              <a:rPr lang="zh-CN" altLang="en-US" sz="2000" dirty="0"/>
              <a:t>和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作为自己的成员变量和方法，</a:t>
            </a:r>
            <a:r>
              <a:rPr lang="zh-CN" altLang="en-US" sz="2000" dirty="0">
                <a:solidFill>
                  <a:srgbClr val="FF0000"/>
                </a:solidFill>
              </a:rPr>
              <a:t>就好象它们是在子类中直接声明的一样</a:t>
            </a:r>
            <a:r>
              <a:rPr lang="zh-CN" altLang="en-US" sz="2000" dirty="0"/>
              <a:t>。当然，子类能否继承父类的成员变量和方法还有一定的</a:t>
            </a:r>
            <a:r>
              <a:rPr lang="zh-CN" altLang="en-US" sz="2000" dirty="0">
                <a:solidFill>
                  <a:srgbClr val="FF0000"/>
                </a:solidFill>
              </a:rPr>
              <a:t>限制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子类和父类在</a:t>
            </a:r>
            <a:r>
              <a:rPr lang="zh-CN" altLang="en-US" sz="2000" b="1" u="sng" dirty="0"/>
              <a:t>同一包中</a:t>
            </a:r>
            <a:r>
              <a:rPr lang="zh-CN" altLang="en-US" sz="2000" dirty="0"/>
              <a:t>的继承性</a:t>
            </a:r>
          </a:p>
          <a:p>
            <a:r>
              <a:rPr lang="zh-CN" altLang="en-US" sz="2000" dirty="0"/>
              <a:t>如果子类和父类在同一包中，那么子类自然地继承了父类中不是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的成员变量（即：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）作为自己的成员变量，并且也自然地继承了父类中不是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的方法（即：</a:t>
            </a:r>
            <a:r>
              <a:rPr lang="en-US" altLang="zh-CN" sz="2000" b="1" dirty="0">
                <a:solidFill>
                  <a:srgbClr val="0000FF"/>
                </a:solidFill>
              </a:rPr>
              <a:t>friendly, protected, public</a:t>
            </a:r>
            <a:r>
              <a:rPr lang="zh-CN" altLang="en-US" sz="2000" dirty="0"/>
              <a:t>）作为自己的方法。继承的成员变量和方法的</a:t>
            </a:r>
            <a:r>
              <a:rPr lang="zh-CN" altLang="en-US" sz="2000" b="1" dirty="0">
                <a:solidFill>
                  <a:srgbClr val="FF0000"/>
                </a:solidFill>
              </a:rPr>
              <a:t>访问权限保持不变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类可以有两种重要成员：成员变量和方法</a:t>
            </a:r>
            <a:endParaRPr lang="en-US" altLang="zh-CN" sz="2000" dirty="0"/>
          </a:p>
          <a:p>
            <a:r>
              <a:rPr lang="zh-CN" altLang="en-US" sz="2000" dirty="0"/>
              <a:t>类还可以有一种成员：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支持在一个类中声明另一个类，这样的类称作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，而包含内部类的类称为内部类的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把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看作是自己的成员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的成员变量在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中仍然有效，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中的方法可以调用</a:t>
            </a:r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中的方法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的类体中不可以声明</a:t>
            </a:r>
            <a:r>
              <a:rPr lang="zh-CN" altLang="en-US" sz="2000" b="1" u="sng" dirty="0"/>
              <a:t>静态变量（类变量）</a:t>
            </a:r>
            <a:r>
              <a:rPr lang="zh-CN" altLang="en-US" sz="2000" dirty="0"/>
              <a:t>和</a:t>
            </a:r>
            <a:r>
              <a:rPr lang="zh-CN" altLang="en-US" sz="2000" b="1" u="sng" dirty="0"/>
              <a:t>静态方法（类方法）</a:t>
            </a:r>
            <a:endParaRPr lang="en-US" altLang="zh-CN" sz="2000" b="1" u="sng" dirty="0"/>
          </a:p>
          <a:p>
            <a:pPr lvl="1"/>
            <a:r>
              <a:rPr lang="zh-CN" altLang="en-US" sz="2000" dirty="0"/>
              <a:t>如果这个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被声明为</a:t>
            </a:r>
            <a:r>
              <a:rPr lang="en-US" altLang="zh-CN" sz="2000" b="1" dirty="0">
                <a:solidFill>
                  <a:srgbClr val="0000FF"/>
                </a:solidFill>
              </a:rPr>
              <a:t>static</a:t>
            </a:r>
            <a:r>
              <a:rPr lang="zh-CN" altLang="en-US" sz="2000" dirty="0"/>
              <a:t>，则可以有</a:t>
            </a:r>
            <a:r>
              <a:rPr lang="zh-CN" altLang="en-US" sz="2000" b="1" u="sng" dirty="0"/>
              <a:t>静态变量</a:t>
            </a:r>
            <a:r>
              <a:rPr lang="zh-CN" altLang="en-US" sz="2000" dirty="0"/>
              <a:t>和</a:t>
            </a:r>
            <a:r>
              <a:rPr lang="zh-CN" altLang="en-US" sz="2000" b="1" u="sng" dirty="0"/>
              <a:t>静态方法</a:t>
            </a:r>
            <a:endParaRPr lang="en-US" altLang="zh-CN" sz="2000" b="1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外嵌类</a:t>
            </a:r>
            <a:r>
              <a:rPr lang="zh-CN" altLang="en-US" sz="2000" dirty="0"/>
              <a:t>可以用</a:t>
            </a:r>
            <a:r>
              <a:rPr lang="zh-CN" altLang="en-US" sz="2000" b="1" dirty="0">
                <a:solidFill>
                  <a:srgbClr val="FF0000"/>
                </a:solidFill>
              </a:rPr>
              <a:t>内部类</a:t>
            </a:r>
            <a:r>
              <a:rPr lang="zh-CN" altLang="en-US" sz="2000" dirty="0"/>
              <a:t>声明对象，作为外嵌类的成员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97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43808" y="185727"/>
            <a:ext cx="5472608" cy="655564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=10,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A2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外嵌类用内部类声明对象，作为外嵌类的成员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.speak();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inner class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A2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"A2"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外嵌类的成员变量在内部类中仍然有效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f();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内部类中的方法可以调用外嵌类中的方法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788024" y="2896369"/>
            <a:ext cx="720080" cy="4361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76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5.15 </a:t>
            </a:r>
            <a:r>
              <a:rPr lang="zh-CN" altLang="en-US" sz="3200" dirty="0"/>
              <a:t>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4392488" cy="203132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a.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.g();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164" y="2924944"/>
            <a:ext cx="359930" cy="11547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43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9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和类有关的匿名类</a:t>
            </a:r>
          </a:p>
          <a:p>
            <a:r>
              <a:rPr lang="zh-CN" altLang="en-US" sz="2000" dirty="0"/>
              <a:t>当使用类创建对象时，程序允许我们把类体与对象的创建组合在一起，此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被认为是该类的一个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匿名类就是一个</a:t>
            </a:r>
            <a:r>
              <a:rPr lang="zh-CN" altLang="en-US" sz="2000" b="1" dirty="0">
                <a:solidFill>
                  <a:srgbClr val="0000FF"/>
                </a:solidFill>
              </a:rPr>
              <a:t>子类</a:t>
            </a:r>
            <a:r>
              <a:rPr lang="zh-CN" altLang="en-US" sz="2000" dirty="0"/>
              <a:t>，由于无名可用，所以不可能用匿名类声明对象，但却可以直接用匿名类创建一个对象。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9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匿名类可以继承类的方法也可以重写类的方法。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我们使用匿名类时，必然是在某个类中直接用匿名类创建对象，</a:t>
            </a:r>
            <a:r>
              <a:rPr lang="zh-CN" altLang="en-US" sz="2000" b="1" dirty="0">
                <a:solidFill>
                  <a:srgbClr val="FF0000"/>
                </a:solidFill>
              </a:rPr>
              <a:t>因此匿名类一定是内部类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匿名类可以访问外嵌类中的成员变量和方法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匿名类不可以声明静态成员变量和静态方法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匿名类的</a:t>
            </a:r>
            <a:r>
              <a:rPr lang="zh-CN" altLang="en-US" sz="2000" b="1" dirty="0">
                <a:solidFill>
                  <a:srgbClr val="0000FF"/>
                </a:solidFill>
              </a:rPr>
              <a:t>主要用途</a:t>
            </a:r>
            <a:r>
              <a:rPr lang="zh-CN" altLang="en-US" sz="2000" dirty="0"/>
              <a:t>就是</a:t>
            </a:r>
            <a:r>
              <a:rPr lang="zh-CN" altLang="en-US" sz="2000" b="1" dirty="0">
                <a:solidFill>
                  <a:srgbClr val="0000FF"/>
                </a:solidFill>
              </a:rPr>
              <a:t>向方法的参数传值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427492" y="4005064"/>
            <a:ext cx="2088232" cy="57606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3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977480" y="620688"/>
            <a:ext cx="5987008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look(Student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stu.speak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Teacher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Teacher();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zhang.look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speak()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这是匿名类中的方法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3779912" y="4509120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87624" y="4797152"/>
            <a:ext cx="25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b="1" u="sng" dirty="0">
                <a:solidFill>
                  <a:srgbClr val="FF0000"/>
                </a:solidFill>
              </a:rPr>
              <a:t>子类</a:t>
            </a:r>
            <a:r>
              <a:rPr lang="zh-CN" altLang="en-US" dirty="0">
                <a:solidFill>
                  <a:srgbClr val="FF0000"/>
                </a:solidFill>
              </a:rPr>
              <a:t>的类体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53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和接口有关的匿名类</a:t>
            </a:r>
          </a:p>
          <a:p>
            <a:r>
              <a:rPr lang="zh-CN" altLang="en-US" sz="2000" dirty="0"/>
              <a:t>假设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是一个接口，那么，</a:t>
            </a:r>
            <a:r>
              <a:rPr lang="en-US" altLang="zh-CN" sz="2000" dirty="0"/>
              <a:t>Java</a:t>
            </a:r>
            <a:r>
              <a:rPr lang="zh-CN" altLang="en-US" sz="2000" dirty="0"/>
              <a:t>允许直接用</a:t>
            </a:r>
            <a:r>
              <a:rPr lang="zh-CN" altLang="en-US" sz="2000" dirty="0">
                <a:solidFill>
                  <a:srgbClr val="FF0000"/>
                </a:solidFill>
              </a:rPr>
              <a:t>接口名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一个类体</a:t>
            </a:r>
            <a:r>
              <a:rPr lang="zh-CN" altLang="en-US" sz="2000" dirty="0"/>
              <a:t>创建一个匿名对象，此类体被认为是实现了</a:t>
            </a:r>
            <a:r>
              <a:rPr lang="en-US" altLang="zh-CN" sz="2000" dirty="0"/>
              <a:t>Computable</a:t>
            </a:r>
            <a:r>
              <a:rPr lang="zh-CN" altLang="en-US" sz="2000" dirty="0"/>
              <a:t>接口的类去掉类声明后的类体，称作</a:t>
            </a:r>
            <a:r>
              <a:rPr lang="zh-CN" altLang="en-US" sz="2000" b="1" dirty="0">
                <a:solidFill>
                  <a:srgbClr val="FF0000"/>
                </a:solidFill>
              </a:rPr>
              <a:t>匿名类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如果某个方法的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是接口类型，那么我们可以使用接口名和类体组合创建一个匿名对象</a:t>
            </a:r>
            <a:r>
              <a:rPr lang="zh-CN" altLang="en-US" sz="2000" b="1" dirty="0">
                <a:solidFill>
                  <a:srgbClr val="0000FF"/>
                </a:solidFill>
              </a:rPr>
              <a:t>传递</a:t>
            </a:r>
            <a:r>
              <a:rPr lang="zh-CN" altLang="en-US" sz="2000" dirty="0"/>
              <a:t>给方法的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zh-CN" altLang="en-US" sz="2000" dirty="0"/>
              <a:t>，类体必须要实现接口中的全部方法。</a:t>
            </a:r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5.16 </a:t>
            </a:r>
            <a:r>
              <a:rPr lang="zh-CN" altLang="en-US" sz="3200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627784" y="980728"/>
            <a:ext cx="6408712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f(Show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s.show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Show(){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这是实现了接口的匿名类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347864" y="4946501"/>
            <a:ext cx="144016" cy="1262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1520" y="5247357"/>
            <a:ext cx="300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匿名类的类体，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即实现接口</a:t>
            </a:r>
            <a:r>
              <a:rPr lang="en-US" altLang="zh-CN" dirty="0">
                <a:solidFill>
                  <a:srgbClr val="FF0000"/>
                </a:solidFill>
              </a:rPr>
              <a:t>Show</a:t>
            </a:r>
            <a:r>
              <a:rPr lang="zh-CN" altLang="en-US" dirty="0">
                <a:solidFill>
                  <a:srgbClr val="FF0000"/>
                </a:solidFill>
              </a:rPr>
              <a:t>的类的类体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6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5.2 </a:t>
            </a:r>
            <a:r>
              <a:rPr lang="zh-CN" altLang="en-US" sz="3200" dirty="0"/>
              <a:t>子类的继承性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265462"/>
            <a:ext cx="7164288" cy="255454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Son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son.changeMoney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son.money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): %d\n"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son.add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(1,2));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254235"/>
            <a:ext cx="4145006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Son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changeMoney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	money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=x;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202996" y="0"/>
            <a:ext cx="3941004" cy="206210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Father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money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2388" y="6118696"/>
            <a:ext cx="1903910" cy="5589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4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所谓异常就是程序运行时可能出现一些错误，比如试图打开一个根本不存在的文件等，异常处理将会改变程序的控制流程，</a:t>
            </a:r>
            <a:r>
              <a:rPr lang="zh-CN" altLang="en-US" sz="2000" b="1" dirty="0">
                <a:solidFill>
                  <a:srgbClr val="0000FF"/>
                </a:solidFill>
              </a:rPr>
              <a:t>让程序有机会对错误作出处理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当程序运行出现异常时，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运行环境就用异常类</a:t>
            </a:r>
            <a:r>
              <a:rPr lang="en-US" altLang="zh-CN" sz="2000" b="1" dirty="0">
                <a:solidFill>
                  <a:srgbClr val="0000FF"/>
                </a:solidFill>
              </a:rPr>
              <a:t>Exception</a:t>
            </a:r>
            <a:r>
              <a:rPr lang="zh-CN" altLang="en-US" sz="2000" dirty="0"/>
              <a:t>的相应子类创建一个异常对象，并等待处理。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语句来处理异常，将可能出现的异常操作放在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语句的</a:t>
            </a:r>
            <a:r>
              <a:rPr lang="en-US" altLang="zh-CN" sz="2000" dirty="0"/>
              <a:t>try</a:t>
            </a:r>
            <a:r>
              <a:rPr lang="zh-CN" altLang="en-US" sz="2000" dirty="0"/>
              <a:t>部分，当</a:t>
            </a:r>
            <a:r>
              <a:rPr lang="en-US" altLang="zh-CN" sz="2000" dirty="0"/>
              <a:t>try</a:t>
            </a:r>
            <a:r>
              <a:rPr lang="zh-CN" altLang="en-US" sz="2000" dirty="0"/>
              <a:t>部分中的某个语句发生异常后，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部分将立刻结束执行，而转向执行相应的</a:t>
            </a:r>
            <a:r>
              <a:rPr lang="en-US" altLang="zh-CN" sz="2000" dirty="0"/>
              <a:t>catch</a:t>
            </a:r>
            <a:r>
              <a:rPr lang="zh-CN" altLang="en-US" sz="2000" dirty="0"/>
              <a:t>部分。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 所以，程序可以将发生异常后的处理放在</a:t>
            </a:r>
            <a:r>
              <a:rPr lang="en-US" altLang="zh-CN" sz="2000" dirty="0"/>
              <a:t>catch</a:t>
            </a:r>
            <a:r>
              <a:rPr lang="zh-CN" altLang="en-US" sz="2000" dirty="0"/>
              <a:t>部分。 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1. try-catch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各个</a:t>
            </a:r>
            <a:r>
              <a:rPr lang="en-US" altLang="zh-CN" sz="2000" dirty="0"/>
              <a:t>catch</a:t>
            </a:r>
            <a:r>
              <a:rPr lang="zh-CN" altLang="en-US" sz="2000" dirty="0"/>
              <a:t>参数中的异常类都是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的某个子类，表明</a:t>
            </a:r>
            <a:r>
              <a:rPr lang="en-US" altLang="zh-CN" sz="2000" dirty="0"/>
              <a:t>try</a:t>
            </a:r>
            <a:r>
              <a:rPr lang="zh-CN" altLang="en-US" sz="2000" dirty="0"/>
              <a:t>部分可能发生的异常，</a:t>
            </a:r>
            <a:r>
              <a:rPr lang="zh-CN" altLang="en-US" sz="2000" b="1" dirty="0">
                <a:solidFill>
                  <a:srgbClr val="FF0000"/>
                </a:solidFill>
              </a:rPr>
              <a:t>这些子类之间不能有父子关系</a:t>
            </a:r>
            <a:r>
              <a:rPr lang="zh-CN" altLang="en-US" sz="2000" dirty="0"/>
              <a:t>，否则保留一个含有父类参数的</a:t>
            </a:r>
            <a:r>
              <a:rPr lang="en-US" altLang="zh-CN" sz="2000" dirty="0"/>
              <a:t>catch</a:t>
            </a:r>
            <a:r>
              <a:rPr lang="zh-CN" altLang="en-US" sz="2000" dirty="0"/>
              <a:t>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2843808" y="2060848"/>
            <a:ext cx="3672408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try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</a:t>
            </a:r>
            <a:r>
              <a:rPr lang="zh-CN" altLang="en-US" sz="1600" dirty="0">
                <a:latin typeface="Consolas" panose="020B0609020204030204" pitchFamily="49" charset="0"/>
              </a:rPr>
              <a:t>包含可能发生异常的语句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catch(ExceptionSubClass1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catch(ExceptionSubClass2 e)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66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72208" y="1364570"/>
            <a:ext cx="7020272" cy="501675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n=0,m=0,t=0;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t=3;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"1s"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Exception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我没有机会输出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n=1;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de-DE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de-DE" altLang="zh-CN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n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",m="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de-DE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",t="</a:t>
            </a:r>
            <a:r>
              <a:rPr lang="de-DE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877272"/>
            <a:ext cx="1342888" cy="50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7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自定义异常类</a:t>
            </a:r>
          </a:p>
          <a:p>
            <a:r>
              <a:rPr lang="zh-CN" altLang="en-US" sz="2000" dirty="0"/>
              <a:t>我们也可以继承</a:t>
            </a:r>
            <a:r>
              <a:rPr lang="en-US" altLang="zh-CN" sz="2000" dirty="0"/>
              <a:t>Exception</a:t>
            </a:r>
            <a:r>
              <a:rPr lang="zh-CN" altLang="en-US" sz="2000" dirty="0"/>
              <a:t>类，定义自己的异常类，然后规定哪些方法产生这样的异常。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zh-CN" altLang="en-US" sz="2000" b="1" dirty="0"/>
              <a:t>方法</a:t>
            </a:r>
            <a:r>
              <a:rPr lang="zh-CN" altLang="en-US" sz="2000" dirty="0"/>
              <a:t>在声明时可以使用</a:t>
            </a:r>
            <a:r>
              <a:rPr lang="en-US" altLang="zh-CN" sz="2000" b="1" dirty="0">
                <a:solidFill>
                  <a:srgbClr val="FF0000"/>
                </a:solidFill>
              </a:rPr>
              <a:t>throw</a:t>
            </a:r>
            <a:r>
              <a:rPr lang="zh-CN" altLang="en-US" sz="2000" dirty="0"/>
              <a:t>关键字声明抛出所要产生的若干个异常，并在该方法的方法体中具体给出产生异常的操作，即</a:t>
            </a:r>
            <a:r>
              <a:rPr lang="zh-CN" altLang="en-US" sz="2000" b="1" dirty="0">
                <a:solidFill>
                  <a:srgbClr val="FF0000"/>
                </a:solidFill>
              </a:rPr>
              <a:t>用相应的异常类创建对象</a:t>
            </a:r>
            <a:r>
              <a:rPr lang="zh-CN" altLang="en-US" sz="2000" dirty="0"/>
              <a:t>，这将导致该方法结束执行并抛出所创建的异常对象。</a:t>
            </a:r>
            <a:endParaRPr lang="en-US" altLang="zh-CN" sz="2000" dirty="0"/>
          </a:p>
          <a:p>
            <a:r>
              <a:rPr lang="zh-CN" altLang="en-US" sz="2000" dirty="0"/>
              <a:t>程序必须在</a:t>
            </a:r>
            <a:r>
              <a:rPr lang="en-US" altLang="zh-CN" sz="2000" dirty="0"/>
              <a:t>try-catch</a:t>
            </a:r>
            <a:r>
              <a:rPr lang="zh-CN" altLang="en-US" sz="2000" dirty="0"/>
              <a:t>语句块中调用抛出异常的方法。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979712" y="1110230"/>
            <a:ext cx="6635080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": not a positive number"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ex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抛出异常，结束方法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的执行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"square root of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number);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48694" y="5536282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78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5.17 </a:t>
            </a:r>
            <a:r>
              <a:rPr lang="zh-CN" altLang="en-US" sz="3200" dirty="0"/>
              <a:t>异常类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005508" y="2060848"/>
            <a:ext cx="5438700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Example5_19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 a=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(28);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(-8);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507" y="5949280"/>
            <a:ext cx="4142557" cy="493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65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5.1 </a:t>
            </a:r>
            <a:r>
              <a:rPr lang="zh-CN" altLang="en-US" sz="2000" dirty="0"/>
              <a:t>子类与父类</a:t>
            </a:r>
            <a:endParaRPr lang="en-US" altLang="zh-CN" sz="2000" dirty="0"/>
          </a:p>
          <a:p>
            <a:r>
              <a:rPr lang="en-US" altLang="zh-CN" sz="2000" dirty="0"/>
              <a:t>5.2 </a:t>
            </a:r>
            <a:r>
              <a:rPr lang="zh-CN" altLang="en-US" sz="2000" dirty="0"/>
              <a:t>子类的继承性</a:t>
            </a:r>
            <a:endParaRPr lang="en-US" altLang="zh-CN" sz="2000" dirty="0"/>
          </a:p>
          <a:p>
            <a:r>
              <a:rPr lang="en-US" altLang="zh-CN" sz="2000" dirty="0"/>
              <a:t>5.3 </a:t>
            </a:r>
            <a:r>
              <a:rPr lang="zh-CN" altLang="en-US" sz="2000" dirty="0"/>
              <a:t>子类对象的构造过程</a:t>
            </a:r>
            <a:endParaRPr lang="en-US" altLang="zh-CN" sz="2000" dirty="0"/>
          </a:p>
          <a:p>
            <a:r>
              <a:rPr lang="en-US" altLang="zh-CN" sz="2000" dirty="0"/>
              <a:t>5.4 </a:t>
            </a:r>
            <a:r>
              <a:rPr lang="zh-CN" altLang="en-US" sz="2000" dirty="0"/>
              <a:t>成员变量隐藏和方法重写</a:t>
            </a:r>
            <a:endParaRPr lang="en-US" altLang="zh-CN" sz="2000" dirty="0"/>
          </a:p>
          <a:p>
            <a:r>
              <a:rPr lang="en-US" altLang="zh-CN" sz="2000" dirty="0"/>
              <a:t>5.5 </a:t>
            </a:r>
            <a:r>
              <a:rPr lang="zh-CN" altLang="en-US" sz="2000" dirty="0"/>
              <a:t>关键字</a:t>
            </a:r>
            <a:r>
              <a:rPr lang="en-US" altLang="zh-CN" sz="2000" dirty="0"/>
              <a:t>super</a:t>
            </a:r>
          </a:p>
          <a:p>
            <a:r>
              <a:rPr lang="en-US" altLang="zh-CN" sz="2000" dirty="0"/>
              <a:t>5.6 final</a:t>
            </a:r>
            <a:r>
              <a:rPr lang="zh-CN" altLang="en-US" sz="2000" dirty="0"/>
              <a:t>类与</a:t>
            </a:r>
            <a:r>
              <a:rPr lang="en-US" altLang="zh-CN" sz="2000" dirty="0"/>
              <a:t>final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en-US" altLang="zh-CN" sz="2000" dirty="0"/>
              <a:t>5.7 </a:t>
            </a:r>
            <a:r>
              <a:rPr lang="zh-CN" altLang="en-US" sz="2000" dirty="0"/>
              <a:t>对象的上转型对象</a:t>
            </a:r>
            <a:endParaRPr lang="en-US" altLang="zh-CN" sz="2000" dirty="0"/>
          </a:p>
          <a:p>
            <a:r>
              <a:rPr lang="en-US" altLang="zh-CN" sz="2000" dirty="0"/>
              <a:t>5.8 </a:t>
            </a:r>
            <a:r>
              <a:rPr lang="zh-CN" altLang="en-US" sz="2000" dirty="0"/>
              <a:t>继承与多态</a:t>
            </a:r>
            <a:endParaRPr lang="en-US" altLang="zh-CN" sz="2000" dirty="0"/>
          </a:p>
          <a:p>
            <a:r>
              <a:rPr lang="en-US" altLang="zh-CN" sz="2000" dirty="0"/>
              <a:t>5.9 abstract</a:t>
            </a:r>
            <a:r>
              <a:rPr lang="zh-CN" altLang="en-US" sz="2000" dirty="0"/>
              <a:t>类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00200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5.10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面向抽象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5.13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面向接口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抽象类与接口的比较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5.15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5.17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泛型类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3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泛型（</a:t>
            </a:r>
            <a:r>
              <a:rPr lang="en-US" altLang="zh-CN" sz="2000" dirty="0"/>
              <a:t>generics</a:t>
            </a:r>
            <a:r>
              <a:rPr lang="zh-CN" altLang="en-US" sz="2000" dirty="0"/>
              <a:t>）是</a:t>
            </a:r>
            <a:r>
              <a:rPr lang="en-US" altLang="zh-CN" sz="2000" dirty="0"/>
              <a:t>Sun</a:t>
            </a:r>
            <a:r>
              <a:rPr lang="zh-CN" altLang="en-US" sz="2000" dirty="0"/>
              <a:t>公司在</a:t>
            </a:r>
            <a:r>
              <a:rPr lang="en-US" altLang="zh-CN" sz="2000" dirty="0"/>
              <a:t>SDK1.5</a:t>
            </a:r>
            <a:r>
              <a:rPr lang="zh-CN" altLang="en-US" sz="2000" dirty="0"/>
              <a:t>中推出的，其主要目的是可以建立具有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的集合框架，如链表、散列映射等数据结构。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泛型类声明</a:t>
            </a:r>
          </a:p>
          <a:p>
            <a:r>
              <a:rPr lang="zh-CN" altLang="en-US" sz="2000" dirty="0"/>
              <a:t>可以使用“</a:t>
            </a:r>
            <a:r>
              <a:rPr lang="en-US" altLang="zh-CN" sz="2000" dirty="0"/>
              <a:t>class </a:t>
            </a:r>
            <a:r>
              <a:rPr lang="zh-CN" altLang="en-US" sz="2000" dirty="0"/>
              <a:t>名称</a:t>
            </a:r>
            <a:r>
              <a:rPr lang="en-US" altLang="zh-CN" sz="2000" dirty="0"/>
              <a:t>&lt;</a:t>
            </a:r>
            <a:r>
              <a:rPr lang="zh-CN" altLang="en-US" sz="2000" dirty="0"/>
              <a:t>泛型列表</a:t>
            </a:r>
            <a:r>
              <a:rPr lang="en-US" altLang="zh-CN" sz="2000" dirty="0"/>
              <a:t>&gt;</a:t>
            </a:r>
            <a:r>
              <a:rPr lang="zh-CN" altLang="en-US" sz="2000" dirty="0"/>
              <a:t>”声明一个类，为了和普通的类有所区别，这样声明的类称作</a:t>
            </a:r>
            <a:r>
              <a:rPr lang="zh-CN" altLang="en-US" sz="2000" b="1" dirty="0">
                <a:solidFill>
                  <a:srgbClr val="FF0000"/>
                </a:solidFill>
              </a:rPr>
              <a:t>泛型类</a:t>
            </a:r>
            <a:r>
              <a:rPr lang="zh-CN" altLang="en-US" sz="2000" dirty="0"/>
              <a:t>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是泛型类的名称，</a:t>
            </a:r>
            <a:r>
              <a:rPr lang="en-US" altLang="zh-CN" sz="2000" dirty="0"/>
              <a:t>E</a:t>
            </a:r>
            <a:r>
              <a:rPr lang="zh-CN" altLang="en-US" sz="2000" dirty="0"/>
              <a:t>是其中的泛型，也就是说我们并没有指定</a:t>
            </a:r>
            <a:r>
              <a:rPr lang="en-US" altLang="zh-CN" sz="2000" dirty="0"/>
              <a:t>E</a:t>
            </a:r>
            <a:r>
              <a:rPr lang="zh-CN" altLang="en-US" sz="2000" dirty="0"/>
              <a:t>是何种类型的数据，它</a:t>
            </a:r>
            <a:r>
              <a:rPr lang="zh-CN" altLang="en-US" sz="2000" b="1" dirty="0">
                <a:solidFill>
                  <a:srgbClr val="FF0000"/>
                </a:solidFill>
              </a:rPr>
              <a:t>可以是任何对象或接口</a:t>
            </a:r>
            <a:r>
              <a:rPr lang="zh-CN" altLang="en-US" sz="2000" dirty="0"/>
              <a:t>，但</a:t>
            </a:r>
            <a:r>
              <a:rPr lang="zh-CN" altLang="en-US" sz="2000" b="1" dirty="0">
                <a:solidFill>
                  <a:srgbClr val="0000FF"/>
                </a:solidFill>
              </a:rPr>
              <a:t>不能是基本类型数据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563888" y="3861048"/>
            <a:ext cx="1368151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class A&lt;E&gt;;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泛型类的</a:t>
            </a:r>
            <a:r>
              <a:rPr lang="zh-CN" altLang="en-US" sz="2000" b="1" dirty="0">
                <a:solidFill>
                  <a:srgbClr val="FF0000"/>
                </a:solidFill>
              </a:rPr>
              <a:t>类体</a:t>
            </a:r>
            <a:r>
              <a:rPr lang="zh-CN" altLang="en-US" sz="2000" dirty="0"/>
              <a:t>和普通类的类体完全类似，由成员变量和方法构成</a:t>
            </a:r>
          </a:p>
        </p:txBody>
      </p:sp>
      <p:sp>
        <p:nvSpPr>
          <p:cNvPr id="4" name="矩形 3"/>
          <p:cNvSpPr/>
          <p:nvPr/>
        </p:nvSpPr>
        <p:spPr>
          <a:xfrm>
            <a:off x="909314" y="2132856"/>
            <a:ext cx="6110957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Chorus&lt;E,F&gt;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void </a:t>
            </a:r>
            <a:r>
              <a:rPr lang="en-US" altLang="zh-CN" dirty="0" err="1">
                <a:latin typeface="Consolas" panose="020B0609020204030204" pitchFamily="49" charset="0"/>
              </a:rPr>
              <a:t>makeChorus</a:t>
            </a:r>
            <a:r>
              <a:rPr lang="en-US" altLang="zh-CN" dirty="0">
                <a:latin typeface="Consolas" panose="020B0609020204030204" pitchFamily="49" charset="0"/>
              </a:rPr>
              <a:t>(E person, F instrument)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person.toString</a:t>
            </a:r>
            <a:r>
              <a:rPr lang="en-US" altLang="zh-CN" dirty="0">
                <a:latin typeface="Consolas" panose="020B0609020204030204" pitchFamily="49" charset="0"/>
              </a:rPr>
              <a:t>();   				</a:t>
            </a:r>
            <a:r>
              <a:rPr lang="en-US" altLang="zh-CN" dirty="0" err="1">
                <a:latin typeface="Consolas" panose="020B0609020204030204" pitchFamily="49" charset="0"/>
              </a:rPr>
              <a:t>instrument.toString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02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5.18 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使用泛型类声明对象</a:t>
            </a:r>
          </a:p>
          <a:p>
            <a:r>
              <a:rPr lang="zh-CN" altLang="en-US" sz="2000" dirty="0"/>
              <a:t>使用泛型类</a:t>
            </a:r>
            <a:r>
              <a:rPr lang="zh-CN" altLang="en-US" sz="2000" b="1" dirty="0">
                <a:solidFill>
                  <a:srgbClr val="FF0000"/>
                </a:solidFill>
              </a:rPr>
              <a:t>声明变量、创建对象</a:t>
            </a:r>
            <a:r>
              <a:rPr lang="zh-CN" altLang="en-US" sz="2000" dirty="0"/>
              <a:t>时，必须要指定类中使用的泛型的</a:t>
            </a:r>
            <a:r>
              <a:rPr lang="zh-CN" altLang="en-US" sz="2000" b="1" dirty="0">
                <a:solidFill>
                  <a:srgbClr val="0000FF"/>
                </a:solidFill>
              </a:rPr>
              <a:t>实际类型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2710661"/>
            <a:ext cx="424847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 model;</a:t>
            </a:r>
          </a:p>
          <a:p>
            <a:r>
              <a:rPr lang="en-US" altLang="zh-CN" dirty="0"/>
              <a:t>model  =  new Chorus&lt;</a:t>
            </a:r>
            <a:r>
              <a:rPr lang="en-US" altLang="zh-CN" b="1" dirty="0">
                <a:solidFill>
                  <a:srgbClr val="0000FF"/>
                </a:solidFill>
              </a:rPr>
              <a:t>Student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Button</a:t>
            </a:r>
            <a:r>
              <a:rPr lang="en-US" altLang="zh-CN" dirty="0"/>
              <a:t>&gt; 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11001</Words>
  <Application>Microsoft Office PowerPoint</Application>
  <PresentationFormat>全屏显示(4:3)</PresentationFormat>
  <Paragraphs>1736</Paragraphs>
  <Slides>111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7" baseType="lpstr">
      <vt:lpstr>仿宋</vt:lpstr>
      <vt:lpstr>Arial</vt:lpstr>
      <vt:lpstr>Calibri</vt:lpstr>
      <vt:lpstr>Consolas</vt:lpstr>
      <vt:lpstr>Times New Roman</vt:lpstr>
      <vt:lpstr>Office Theme</vt:lpstr>
      <vt:lpstr>JAVA程序设计</vt:lpstr>
      <vt:lpstr>Outline</vt:lpstr>
      <vt:lpstr>5.1 子类与父类</vt:lpstr>
      <vt:lpstr>5.1 子类与父类</vt:lpstr>
      <vt:lpstr>5.1 子类与父类</vt:lpstr>
      <vt:lpstr>5.1 子类与父类</vt:lpstr>
      <vt:lpstr>Outline</vt:lpstr>
      <vt:lpstr>5.2 子类的继承性</vt:lpstr>
      <vt:lpstr>5.2 子类的继承性</vt:lpstr>
      <vt:lpstr>5.2 子类的继承性</vt:lpstr>
      <vt:lpstr>Outline</vt:lpstr>
      <vt:lpstr>5.3 子类对象的构造过程</vt:lpstr>
      <vt:lpstr>5.3 子类对象的构造过程</vt:lpstr>
      <vt:lpstr>5.3 子类对象的构造过程</vt:lpstr>
      <vt:lpstr>5.3 子类对象的构造过程</vt:lpstr>
      <vt:lpstr>5.3 子类对象的构造过程</vt:lpstr>
      <vt:lpstr>Outline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5.4 成员变量隐藏和方法重写</vt:lpstr>
      <vt:lpstr>Outline</vt:lpstr>
      <vt:lpstr>5.5 关键字super</vt:lpstr>
      <vt:lpstr>5.5 关键字super</vt:lpstr>
      <vt:lpstr>5.5 关键字super</vt:lpstr>
      <vt:lpstr>5.5 关键字super</vt:lpstr>
      <vt:lpstr>Outline</vt:lpstr>
      <vt:lpstr>5.6 final类与final方法</vt:lpstr>
      <vt:lpstr>Outline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5.7 对象的上转型对象</vt:lpstr>
      <vt:lpstr>Outline</vt:lpstr>
      <vt:lpstr>5.8 继承与多态</vt:lpstr>
      <vt:lpstr>5.8 继承与多态</vt:lpstr>
      <vt:lpstr>5.8 继承与多态</vt:lpstr>
      <vt:lpstr>Outline</vt:lpstr>
      <vt:lpstr>5.9 abstract类</vt:lpstr>
      <vt:lpstr>5.9 abstract类</vt:lpstr>
      <vt:lpstr>5.9 abstract类</vt:lpstr>
      <vt:lpstr>5.9 abstract类</vt:lpstr>
      <vt:lpstr>5.9 abstract类</vt:lpstr>
      <vt:lpstr>Outline</vt:lpstr>
      <vt:lpstr>5.10 面向抽象</vt:lpstr>
      <vt:lpstr>5.10 面向抽象</vt:lpstr>
      <vt:lpstr>5.10 面向抽象</vt:lpstr>
      <vt:lpstr>5.10 面向抽象</vt:lpstr>
      <vt:lpstr>Outline</vt:lpstr>
      <vt:lpstr>5.11 接口</vt:lpstr>
      <vt:lpstr>5.11 接口</vt:lpstr>
      <vt:lpstr>5.11 接口</vt:lpstr>
      <vt:lpstr>5.11 接口</vt:lpstr>
      <vt:lpstr>5.11 接口</vt:lpstr>
      <vt:lpstr>5.11 接口</vt:lpstr>
      <vt:lpstr>5.11 接口</vt:lpstr>
      <vt:lpstr>Outline</vt:lpstr>
      <vt:lpstr>5.12 接口回调</vt:lpstr>
      <vt:lpstr>5.12 接口回调</vt:lpstr>
      <vt:lpstr>5.12 接口回调</vt:lpstr>
      <vt:lpstr>5.12 接口回调</vt:lpstr>
      <vt:lpstr>Outline</vt:lpstr>
      <vt:lpstr>5.12 面向回调</vt:lpstr>
      <vt:lpstr>5.12 面向接口</vt:lpstr>
      <vt:lpstr>5.12 面向接口</vt:lpstr>
      <vt:lpstr>5.12 面向接口</vt:lpstr>
      <vt:lpstr>Outline</vt:lpstr>
      <vt:lpstr>5.14 抽象类与接口的比较</vt:lpstr>
      <vt:lpstr>5.14 抽象类与接口的比较</vt:lpstr>
      <vt:lpstr>5.14 抽象类与接口的比较</vt:lpstr>
      <vt:lpstr>5.14 抽象类与接口的比较</vt:lpstr>
      <vt:lpstr>Outline</vt:lpstr>
      <vt:lpstr>5.15 内部类</vt:lpstr>
      <vt:lpstr>5.15 内部类</vt:lpstr>
      <vt:lpstr>5.15 内部类</vt:lpstr>
      <vt:lpstr>Outline</vt:lpstr>
      <vt:lpstr>5.16 匿名类</vt:lpstr>
      <vt:lpstr>5.16 匿名类</vt:lpstr>
      <vt:lpstr>5.16 匿名类</vt:lpstr>
      <vt:lpstr>5.16 匿名类</vt:lpstr>
      <vt:lpstr>5.16 匿名类</vt:lpstr>
      <vt:lpstr>Outline</vt:lpstr>
      <vt:lpstr>5.17 异常类</vt:lpstr>
      <vt:lpstr>5.17 异常类</vt:lpstr>
      <vt:lpstr>5.17 异常类</vt:lpstr>
      <vt:lpstr>5.17 异常类</vt:lpstr>
      <vt:lpstr>5.17 异常类</vt:lpstr>
      <vt:lpstr>5.17 异常类</vt:lpstr>
      <vt:lpstr>Outline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5.18 泛型类</vt:lpstr>
      <vt:lpstr>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weikepan</cp:lastModifiedBy>
  <cp:revision>1033</cp:revision>
  <dcterms:created xsi:type="dcterms:W3CDTF">2006-08-16T00:00:00Z</dcterms:created>
  <dcterms:modified xsi:type="dcterms:W3CDTF">2021-10-22T10:11:40Z</dcterms:modified>
</cp:coreProperties>
</file>