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4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31" r:id="rId9"/>
    <p:sldId id="333" r:id="rId10"/>
    <p:sldId id="320" r:id="rId11"/>
    <p:sldId id="334" r:id="rId12"/>
    <p:sldId id="321" r:id="rId13"/>
    <p:sldId id="322" r:id="rId14"/>
    <p:sldId id="323" r:id="rId15"/>
    <p:sldId id="324" r:id="rId16"/>
    <p:sldId id="325" r:id="rId17"/>
    <p:sldId id="326" r:id="rId18"/>
    <p:sldId id="328" r:id="rId19"/>
    <p:sldId id="336" r:id="rId20"/>
    <p:sldId id="338" r:id="rId21"/>
    <p:sldId id="327" r:id="rId22"/>
    <p:sldId id="329" r:id="rId2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3978" autoAdjust="0"/>
  </p:normalViewPr>
  <p:slideViewPr>
    <p:cSldViewPr>
      <p:cViewPr varScale="1">
        <p:scale>
          <a:sx n="92" d="100"/>
          <a:sy n="92" d="100"/>
        </p:scale>
        <p:origin x="13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10" Type="http://schemas.openxmlformats.org/officeDocument/2006/relationships/image" Target="../media/image110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31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37.wmf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8.wmf"/><Relationship Id="rId5" Type="http://schemas.openxmlformats.org/officeDocument/2006/relationships/image" Target="../media/image41.png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36.wmf"/><Relationship Id="rId9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6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51.wmf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3.bin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3.emf"/><Relationship Id="rId10" Type="http://schemas.openxmlformats.org/officeDocument/2006/relationships/image" Target="../media/image58.png"/><Relationship Id="rId4" Type="http://schemas.openxmlformats.org/officeDocument/2006/relationships/oleObject" Target="../embeddings/Microsoft_Visio_2003-2010___1.vsd"/><Relationship Id="rId9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png"/><Relationship Id="rId5" Type="http://schemas.openxmlformats.org/officeDocument/2006/relationships/image" Target="../media/image53.emf"/><Relationship Id="rId4" Type="http://schemas.openxmlformats.org/officeDocument/2006/relationships/oleObject" Target="../embeddings/Microsoft_Visio_2003-2010___2.vsd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74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6.wmf"/><Relationship Id="rId10" Type="http://schemas.openxmlformats.org/officeDocument/2006/relationships/image" Target="../media/image53.e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Microsoft_Visio_2003-2010___3.vsd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12.1 </a:t>
            </a:r>
            <a:r>
              <a:rPr lang="zh-CN" altLang="en-US" kern="0" dirty="0"/>
              <a:t>多目标最小二乘法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7786CB5D-7438-4692-B0DB-5B8729A9126F}"/>
              </a:ext>
            </a:extLst>
          </p:cNvPr>
          <p:cNvSpPr txBox="1">
            <a:spLocks/>
          </p:cNvSpPr>
          <p:nvPr/>
        </p:nvSpPr>
        <p:spPr>
          <a:xfrm>
            <a:off x="381000" y="1066800"/>
            <a:ext cx="7896225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/>
              <a:t>假设有以下多个目标</a:t>
            </a:r>
            <a:endParaRPr lang="en-US" altLang="zh-CN" sz="1800" b="0" kern="0" dirty="0"/>
          </a:p>
          <a:p>
            <a:endParaRPr lang="zh-CN" altLang="en-US" sz="18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D2B0F204-F83C-4715-A4C6-3AB5E87F69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2209800"/>
                <a:ext cx="7896225" cy="990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dirty="0"/>
                  <a:t>，</a:t>
                </a:r>
                <a:r>
                  <a:rPr lang="zh-CN" altLang="en-US" sz="2200" b="0" dirty="0" smtClean="0"/>
                  <a:t>向量</a:t>
                </a:r>
                <a:r>
                  <a:rPr lang="en-US" altLang="zh-CN" sz="22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200" b="0" dirty="0" smtClean="0"/>
                  <a:t>;</a:t>
                </a:r>
              </a:p>
              <a:p>
                <a:r>
                  <a:rPr lang="zh-CN" altLang="en-US" sz="2200" b="0" dirty="0" smtClean="0"/>
                  <a:t>寻找</a:t>
                </a:r>
                <a:r>
                  <a:rPr lang="zh-CN" altLang="en-US" sz="2200" b="0" dirty="0"/>
                  <a:t>一个向量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dirty="0"/>
                  <a:t>使得这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b="0" dirty="0"/>
                  <a:t>个目标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=1,∙∙∙,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0" dirty="0" smtClean="0"/>
                  <a:t>最小</a:t>
                </a:r>
                <a:r>
                  <a:rPr lang="zh-CN" altLang="en-US" sz="2200" b="0" dirty="0"/>
                  <a:t>。</a:t>
                </a:r>
                <a:endParaRPr lang="en-US" altLang="zh-CN" sz="2200" b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2B0F204-F83C-4715-A4C6-3AB5E87F6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09800"/>
                <a:ext cx="7896225" cy="990600"/>
              </a:xfrm>
              <a:prstGeom prst="rect">
                <a:avLst/>
              </a:prstGeom>
              <a:blipFill rotWithShape="0">
                <a:blip r:embed="rId3"/>
                <a:stretch>
                  <a:fillRect l="-77" t="-8025" b="-60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内容占位符 2">
            <a:extLst>
              <a:ext uri="{FF2B5EF4-FFF2-40B4-BE49-F238E27FC236}">
                <a16:creationId xmlns="" xmlns:a16="http://schemas.microsoft.com/office/drawing/2014/main" id="{48CC2006-942C-4504-A340-0F036E3C0A3C}"/>
              </a:ext>
            </a:extLst>
          </p:cNvPr>
          <p:cNvSpPr txBox="1">
            <a:spLocks/>
          </p:cNvSpPr>
          <p:nvPr/>
        </p:nvSpPr>
        <p:spPr>
          <a:xfrm>
            <a:off x="381000" y="3352800"/>
            <a:ext cx="7896225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 smtClean="0"/>
              <a:t>加权最小二乘法问题：</a:t>
            </a:r>
            <a:endParaRPr lang="zh-CN" altLang="en-US" sz="18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="" xmlns:a16="http://schemas.microsoft.com/office/drawing/2014/main" id="{8A14034E-6583-43A5-9002-935A330C98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876800"/>
                <a:ext cx="7896225" cy="83497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=1,∙∙∙,</m:t>
                    </m:r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b="0" kern="0" dirty="0"/>
                  <a:t>表示不同目标的相对重要</a:t>
                </a:r>
                <a:r>
                  <a:rPr lang="zh-CN" altLang="en-US" sz="2200" b="0" kern="0" dirty="0" smtClean="0"/>
                  <a:t>程度。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14034E-6583-43A5-9002-935A330C9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76800"/>
                <a:ext cx="7896225" cy="834970"/>
              </a:xfrm>
              <a:prstGeom prst="rect">
                <a:avLst/>
              </a:prstGeom>
              <a:blipFill rotWithShape="0">
                <a:blip r:embed="rId9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09600" y="1524000"/>
                <a:ext cx="6705600" cy="466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6705600" cy="466666"/>
              </a:xfrm>
              <a:prstGeom prst="rect">
                <a:avLst/>
              </a:prstGeom>
              <a:blipFill rotWithShape="0">
                <a:blip r:embed="rId10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-152400" y="3962400"/>
                <a:ext cx="9525000" cy="545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)+⋯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sz="2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3962400"/>
                <a:ext cx="9525000" cy="545214"/>
              </a:xfrm>
              <a:prstGeom prst="rect">
                <a:avLst/>
              </a:prstGeom>
              <a:blipFill rotWithShape="0">
                <a:blip r:embed="rId11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38200" y="5410200"/>
                <a:ext cx="6468630" cy="100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     =  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en-US" sz="22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2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2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en-US" sz="22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0200"/>
                <a:ext cx="6468630" cy="100784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62C652-C2C9-4C54-8018-13A7BF8FAF1F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12.8 </a:t>
            </a:r>
            <a:r>
              <a:rPr lang="zh-CN" altLang="en-US" kern="0" dirty="0" smtClean="0"/>
              <a:t>逆问题</a:t>
            </a:r>
            <a:endParaRPr lang="zh-CN" altLang="en-US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E303A04A-85F6-4DC2-BEEC-AD872517C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58053"/>
              </p:ext>
            </p:extLst>
          </p:nvPr>
        </p:nvGraphicFramePr>
        <p:xfrm>
          <a:off x="3810000" y="5867400"/>
          <a:ext cx="160020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5867400"/>
                        <a:ext cx="160020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2815166" cy="434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990600"/>
            <a:ext cx="2821430" cy="43434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>
            <a:off x="4114800" y="3048000"/>
            <a:ext cx="1219200" cy="4572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52600" y="5486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alibri" pitchFamily="34" charset="0"/>
              </a:rPr>
              <a:t>观测图像数据</a:t>
            </a:r>
            <a:r>
              <a:rPr lang="en-US" altLang="zh-CN" sz="1800" i="1" dirty="0" smtClean="0">
                <a:solidFill>
                  <a:srgbClr val="FF0000"/>
                </a:solidFill>
                <a:latin typeface="Calibri" pitchFamily="34" charset="0"/>
              </a:rPr>
              <a:t>y</a:t>
            </a:r>
            <a:endParaRPr lang="zh-CN" altLang="en-US" sz="1800" i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19800" y="54102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 smtClean="0">
                    <a:latin typeface="Calibri" pitchFamily="34" charset="0"/>
                  </a:rPr>
                  <a:t>原始图像数据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endParaRPr lang="zh-CN" altLang="en-US" sz="1800" dirty="0" smtClean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410200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11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1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62C652-C2C9-4C54-8018-13A7BF8FAF1F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12.8 </a:t>
            </a:r>
            <a:r>
              <a:rPr lang="zh-CN" altLang="en-US" kern="0" dirty="0" smtClean="0"/>
              <a:t>逆问题</a:t>
            </a:r>
            <a:endParaRPr lang="zh-CN" altLang="en-US" kern="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246B0C6-52A5-48E6-83A0-ABF854F41E94}"/>
              </a:ext>
            </a:extLst>
          </p:cNvPr>
          <p:cNvSpPr txBox="1">
            <a:spLocks/>
          </p:cNvSpPr>
          <p:nvPr/>
        </p:nvSpPr>
        <p:spPr>
          <a:xfrm>
            <a:off x="381000" y="1143000"/>
            <a:ext cx="7896225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 smtClean="0"/>
              <a:t>线性观测模型</a:t>
            </a:r>
            <a:endParaRPr lang="en-US" altLang="zh-CN" sz="2200" b="0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E303A04A-85F6-4DC2-BEEC-AD872517C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687158"/>
              </p:ext>
            </p:extLst>
          </p:nvPr>
        </p:nvGraphicFramePr>
        <p:xfrm>
          <a:off x="2286000" y="1676400"/>
          <a:ext cx="2163737" cy="649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676400"/>
                        <a:ext cx="2163737" cy="649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69516D74-0B0D-4349-AD61-C0911B04B7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2590800"/>
                <a:ext cx="7896225" cy="1600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表示未知原始信息</a:t>
                </a:r>
                <a:r>
                  <a:rPr lang="en-US" altLang="zh-CN" sz="2200" b="0" kern="0" dirty="0" smtClean="0"/>
                  <a:t>(</a:t>
                </a:r>
                <a:r>
                  <a:rPr lang="zh-CN" altLang="en-US" sz="2200" b="0" kern="0" dirty="0" smtClean="0"/>
                  <a:t>需要估计</a:t>
                </a:r>
                <a:r>
                  <a:rPr lang="en-US" altLang="zh-CN" sz="2200" b="0" kern="0" dirty="0" smtClean="0"/>
                  <a:t>)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表示未知</a:t>
                </a:r>
                <a:r>
                  <a:rPr lang="zh-CN" altLang="en-US" sz="2200" b="0" kern="0" dirty="0"/>
                  <a:t>的误差或者噪声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为观测的已知数据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将测量</a:t>
                </a:r>
                <a:r>
                  <a:rPr lang="zh-CN" altLang="en-US" sz="2200" b="0" kern="0" dirty="0" smtClean="0"/>
                  <a:t>值</a:t>
                </a:r>
                <a14:m>
                  <m:oMath xmlns:m="http://schemas.openxmlformats.org/officeDocument/2006/math">
                    <m:r>
                      <a:rPr lang="en-US" altLang="zh-CN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b="0" kern="0" dirty="0" smtClean="0"/>
                  <a:t>和原始信息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zh-CN" altLang="en-US" sz="2200" b="0" kern="0" dirty="0" smtClean="0"/>
                  <a:t>之间的关系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16D74-0B0D-4349-AD61-C0911B04B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90800"/>
                <a:ext cx="7896225" cy="1600200"/>
              </a:xfrm>
              <a:prstGeom prst="rect">
                <a:avLst/>
              </a:prstGeom>
              <a:blipFill rotWithShape="0">
                <a:blip r:embed="rId5"/>
                <a:stretch>
                  <a:fillRect l="-77" t="-3042" b="-9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66F4B720-1AEC-48E3-BD0D-C7176FDAA2D9}"/>
              </a:ext>
            </a:extLst>
          </p:cNvPr>
          <p:cNvSpPr txBox="1">
            <a:spLocks/>
          </p:cNvSpPr>
          <p:nvPr/>
        </p:nvSpPr>
        <p:spPr>
          <a:xfrm>
            <a:off x="380999" y="4800600"/>
            <a:ext cx="7896225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最小二乘估计</a:t>
            </a:r>
            <a:r>
              <a:rPr lang="zh-CN" altLang="en-US" sz="2200" b="0" kern="0" dirty="0"/>
              <a:t>法</a:t>
            </a:r>
            <a:r>
              <a:rPr lang="zh-CN" altLang="en-US" sz="2200" b="0" kern="0" dirty="0" smtClean="0"/>
              <a:t>：</a:t>
            </a:r>
            <a:endParaRPr lang="en-US" altLang="zh-CN" sz="2200" b="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00"/>
            <a:ext cx="1234723" cy="1905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1237469" cy="19050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 bwMode="auto">
          <a:xfrm>
            <a:off x="7391400" y="1143000"/>
            <a:ext cx="4572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29400" y="2209800"/>
            <a:ext cx="30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dirty="0" smtClean="0">
                <a:solidFill>
                  <a:srgbClr val="FF0000"/>
                </a:solidFill>
                <a:latin typeface="Calibri" pitchFamily="34" charset="0"/>
              </a:rPr>
              <a:t>y</a:t>
            </a:r>
            <a:endParaRPr lang="zh-CN" altLang="en-US" sz="2200" i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229600" y="2209800"/>
                <a:ext cx="563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09800"/>
                <a:ext cx="56355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>
            <a:extLst>
              <a:ext uri="{FF2B5EF4-FFF2-40B4-BE49-F238E27FC236}">
                <a16:creationId xmlns="" xmlns:a16="http://schemas.microsoft.com/office/drawing/2014/main" id="{E303A04A-85F6-4DC2-BEEC-AD872517C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73199"/>
              </p:ext>
            </p:extLst>
          </p:nvPr>
        </p:nvGraphicFramePr>
        <p:xfrm>
          <a:off x="2541589" y="5284788"/>
          <a:ext cx="2259012" cy="84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9" imgW="850680" imgH="317160" progId="Equation.DSMT4">
                  <p:embed/>
                </p:oleObj>
              </mc:Choice>
              <mc:Fallback>
                <p:oleObj name="Equation" r:id="rId9" imgW="8506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1589" y="5284788"/>
                        <a:ext cx="2259012" cy="843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12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9B99C3-2B86-4707-B430-E77D07DBF53E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12.9 </a:t>
            </a:r>
            <a:r>
              <a:rPr lang="zh-CN" altLang="en-US" kern="0" dirty="0"/>
              <a:t>正则</a:t>
            </a:r>
            <a:r>
              <a:rPr lang="zh-CN" altLang="en-US" kern="0" dirty="0" smtClean="0"/>
              <a:t>化逆问题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EFBC420-271D-4FB6-86AB-BD1DA20437FB}"/>
              </a:ext>
            </a:extLst>
          </p:cNvPr>
          <p:cNvSpPr txBox="1">
            <a:spLocks/>
          </p:cNvSpPr>
          <p:nvPr/>
        </p:nvSpPr>
        <p:spPr>
          <a:xfrm>
            <a:off x="533400" y="1828800"/>
            <a:ext cx="7896225" cy="4722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dirty="0" smtClean="0"/>
              <a:t>例如：</a:t>
            </a:r>
            <a:r>
              <a:rPr lang="en-US" altLang="zh-CN" sz="2200" b="0" dirty="0" err="1" smtClean="0"/>
              <a:t>Tikhonov</a:t>
            </a:r>
            <a:r>
              <a:rPr lang="en-US" altLang="zh-CN" sz="2200" b="0" dirty="0" smtClean="0"/>
              <a:t> </a:t>
            </a:r>
            <a:r>
              <a:rPr lang="zh-CN" altLang="en-US" sz="2200" b="0" dirty="0"/>
              <a:t>正则化</a:t>
            </a:r>
            <a:endParaRPr lang="en-US" altLang="zh-CN" sz="2200" b="0" dirty="0"/>
          </a:p>
          <a:p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05101647-FBBD-4950-8BAB-097704FA66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417" y="3748683"/>
                <a:ext cx="7896225" cy="95847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/>
                  <a:t>目标在于使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b="0" dirty="0" smtClean="0"/>
                  <a:t>足够小，同时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dirty="0" smtClean="0"/>
                  <a:t>的能量也要小；</a:t>
                </a:r>
                <a:endParaRPr lang="en-US" altLang="zh-CN" sz="2200" b="0" dirty="0"/>
              </a:p>
              <a:p>
                <a:r>
                  <a:rPr lang="zh-CN" altLang="en-US" sz="2200" b="0" dirty="0" smtClean="0"/>
                  <a:t>该优化模型等价</a:t>
                </a:r>
                <a:r>
                  <a:rPr lang="zh-CN" altLang="en-US" sz="2200" b="0" dirty="0"/>
                  <a:t>于</a:t>
                </a:r>
                <a:r>
                  <a:rPr lang="zh-CN" altLang="en-US" sz="2200" b="0" dirty="0" smtClean="0"/>
                  <a:t>求解：</a:t>
                </a:r>
                <a:endParaRPr lang="en-US" altLang="zh-CN" sz="2200" b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101647-FBBD-4950-8BAB-097704FA6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7" y="3748683"/>
                <a:ext cx="7896225" cy="958474"/>
              </a:xfrm>
              <a:prstGeom prst="rect">
                <a:avLst/>
              </a:prstGeom>
              <a:blipFill rotWithShape="0">
                <a:blip r:embed="rId3"/>
                <a:stretch>
                  <a:fillRect t="-5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3E15398E-D02D-4CBC-A16C-027E90E1C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82408"/>
              </p:ext>
            </p:extLst>
          </p:nvPr>
        </p:nvGraphicFramePr>
        <p:xfrm>
          <a:off x="2792413" y="4724400"/>
          <a:ext cx="26685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4" imgW="1218960" imgH="228600" progId="Equation.DSMT4">
                  <p:embed/>
                </p:oleObj>
              </mc:Choice>
              <mc:Fallback>
                <p:oleObj name="Equation" r:id="rId4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2413" y="4724400"/>
                        <a:ext cx="2668587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987CD7D5-B107-4F90-88A7-2E743F02BBBC}"/>
              </a:ext>
            </a:extLst>
          </p:cNvPr>
          <p:cNvSpPr txBox="1">
            <a:spLocks/>
          </p:cNvSpPr>
          <p:nvPr/>
        </p:nvSpPr>
        <p:spPr>
          <a:xfrm>
            <a:off x="685800" y="5562600"/>
            <a:ext cx="7896225" cy="4722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dirty="0" smtClean="0"/>
              <a:t>即使矩阵</a:t>
            </a:r>
            <a:r>
              <a:rPr lang="en-US" altLang="zh-CN" sz="2200" b="0" dirty="0"/>
              <a:t>A</a:t>
            </a:r>
            <a:r>
              <a:rPr lang="zh-CN" altLang="en-US" sz="2200" b="0" dirty="0"/>
              <a:t>的列线性相关时</a:t>
            </a:r>
            <a:r>
              <a:rPr lang="zh-CN" altLang="en-US" sz="2200" b="0" dirty="0" smtClean="0"/>
              <a:t>，也有</a:t>
            </a:r>
            <a:r>
              <a:rPr lang="zh-CN" altLang="en-US" sz="2200" b="0" dirty="0"/>
              <a:t>唯一</a:t>
            </a:r>
            <a:r>
              <a:rPr lang="zh-CN" altLang="en-US" sz="2200" b="0" dirty="0" smtClean="0"/>
              <a:t>解！</a:t>
            </a:r>
            <a:endParaRPr lang="en-US" altLang="zh-CN" sz="2200" b="0" kern="0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E303A04A-85F6-4DC2-BEEC-AD872517C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30690"/>
              </p:ext>
            </p:extLst>
          </p:nvPr>
        </p:nvGraphicFramePr>
        <p:xfrm>
          <a:off x="1951038" y="2438400"/>
          <a:ext cx="41814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6" imgW="1739880" imgH="317160" progId="Equation.DSMT4">
                  <p:embed/>
                </p:oleObj>
              </mc:Choice>
              <mc:Fallback>
                <p:oleObj name="Equation" r:id="rId6" imgW="17398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1038" y="2438400"/>
                        <a:ext cx="4181475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="" xmlns:a16="http://schemas.microsoft.com/office/drawing/2014/main" id="{5EFBC420-271D-4FB6-86AB-BD1DA2043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143000"/>
                <a:ext cx="8229600" cy="47224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b="0" dirty="0" smtClean="0"/>
                  <a:t>利用</a:t>
                </a:r>
                <a:r>
                  <a:rPr lang="zh-CN" altLang="en-US" sz="2200" b="0" kern="0" dirty="0" smtClean="0"/>
                  <a:t>未知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zh-CN" altLang="en-US" sz="2200" b="0" dirty="0" smtClean="0"/>
                  <a:t>先验信息，对目标进行约束，构成多目标优化问题。</a:t>
                </a:r>
                <a:endParaRPr lang="en-US" altLang="zh-CN" sz="2200" b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="" xmlns:a16="http://schemas.microsoft.com/office/drawing/2014/main" id="{5EFBC420-271D-4FB6-86AB-BD1DA2043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8229600" cy="472245"/>
              </a:xfrm>
              <a:prstGeom prst="rect">
                <a:avLst/>
              </a:prstGeom>
              <a:blipFill rotWithShape="0">
                <a:blip r:embed="rId8"/>
                <a:stretch>
                  <a:fillRect l="-963" t="-10390" b="-1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5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0A48CB-156F-49FB-A349-5FF794F9DDB3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12.10 </a:t>
            </a:r>
            <a:r>
              <a:rPr lang="zh-CN" altLang="en-US" kern="0" dirty="0"/>
              <a:t>信号去噪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427BCEE3-50DE-4E87-9916-A2E1D760BC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3810000"/>
                <a:ext cx="8079402" cy="10668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/>
                  <a:t>目标是找一个信号变换缓慢，信号既有光滑性，同时逼近</a:t>
                </a:r>
                <a14:m>
                  <m:oMath xmlns:m="http://schemas.openxmlformats.org/officeDocument/2006/math">
                    <m:r>
                      <a:rPr lang="en-US" altLang="zh-CN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b="0" dirty="0" smtClean="0"/>
                  <a:t>，其优化模型：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7BCEE3-50DE-4E87-9916-A2E1D760B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3810000"/>
                <a:ext cx="8079402" cy="1066800"/>
              </a:xfrm>
              <a:prstGeom prst="rect">
                <a:avLst/>
              </a:prstGeom>
              <a:blipFill rotWithShape="0">
                <a:blip r:embed="rId3"/>
                <a:stretch>
                  <a:fillRect l="-75"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DA33D67B-EE13-42DF-9C7B-7EBCCFEEC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72961"/>
              </p:ext>
            </p:extLst>
          </p:nvPr>
        </p:nvGraphicFramePr>
        <p:xfrm>
          <a:off x="1706563" y="1790700"/>
          <a:ext cx="13858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4" imgW="660240" imgH="228600" progId="Equation.DSMT4">
                  <p:embed/>
                </p:oleObj>
              </mc:Choice>
              <mc:Fallback>
                <p:oleObj name="Equation" r:id="rId4" imgW="66024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="" xmlns:a16="http://schemas.microsoft.com/office/drawing/2014/main" id="{E303A04A-85F6-4DC2-BEEC-AD872517C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6563" y="1790700"/>
                        <a:ext cx="1385887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883CAFB-DFB2-45A3-BAD6-B674C1F832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15"/>
          <a:stretch/>
        </p:blipFill>
        <p:spPr>
          <a:xfrm>
            <a:off x="5105400" y="381000"/>
            <a:ext cx="3753255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13FECA5A-4D55-4B53-AA55-548DF7604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438400"/>
                <a:ext cx="4191000" cy="83087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是未知信号</a:t>
                </a:r>
                <a14:m>
                  <m:oMath xmlns:m="http://schemas.openxmlformats.org/officeDocument/2006/math"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是</a:t>
                </a:r>
                <a:r>
                  <a:rPr lang="zh-CN" altLang="en-US" sz="2200" b="0" kern="0" dirty="0" smtClean="0"/>
                  <a:t>噪声。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3FECA5A-4D55-4B53-AA55-548DF7604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4191000" cy="830873"/>
              </a:xfrm>
              <a:prstGeom prst="rect">
                <a:avLst/>
              </a:prstGeom>
              <a:blipFill rotWithShape="0">
                <a:blip r:embed="rId7"/>
                <a:stretch>
                  <a:fillRect t="-514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7C3F8FB6-FFF8-4A10-AE6E-7F15B49269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974" y="1281578"/>
                <a:ext cx="4301425" cy="47224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/>
                  <a:t>观察信号向量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7C3F8FB6-FFF8-4A10-AE6E-7F15B492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74" y="1281578"/>
                <a:ext cx="4301425" cy="472245"/>
              </a:xfrm>
              <a:prstGeom prst="rect">
                <a:avLst/>
              </a:prstGeom>
              <a:blipFill rotWithShape="0">
                <a:blip r:embed="rId8"/>
                <a:stretch>
                  <a:fillRect t="-1025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0D11AC2-F8B8-4A81-A4C0-8EDF0031D1F3}"/>
              </a:ext>
            </a:extLst>
          </p:cNvPr>
          <p:cNvSpPr txBox="1"/>
          <p:nvPr/>
        </p:nvSpPr>
        <p:spPr>
          <a:xfrm>
            <a:off x="2289875" y="3252083"/>
            <a:ext cx="4610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DA33D67B-EE13-42DF-9C7B-7EBCCFEEC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115562"/>
              </p:ext>
            </p:extLst>
          </p:nvPr>
        </p:nvGraphicFramePr>
        <p:xfrm>
          <a:off x="5029200" y="1371600"/>
          <a:ext cx="374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1371600"/>
                        <a:ext cx="3746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24600" y="3429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alibri" pitchFamily="34" charset="0"/>
              </a:rPr>
              <a:t>K</a:t>
            </a:r>
            <a:r>
              <a:rPr lang="zh-CN" altLang="en-US" sz="1600" dirty="0" smtClean="0">
                <a:latin typeface="Calibri" pitchFamily="34" charset="0"/>
              </a:rPr>
              <a:t>表示不同时间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29200" y="1752600"/>
            <a:ext cx="433864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Calibri" pitchFamily="34" charset="0"/>
              </a:rPr>
              <a:t>y</a:t>
            </a:r>
            <a:r>
              <a:rPr lang="zh-CN" altLang="en-US" sz="1600" dirty="0">
                <a:latin typeface="Calibri" pitchFamily="34" charset="0"/>
              </a:rPr>
              <a:t>数值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="" xmlns:a16="http://schemas.microsoft.com/office/drawing/2014/main" id="{E303A04A-85F6-4DC2-BEEC-AD872517C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963210"/>
              </p:ext>
            </p:extLst>
          </p:nvPr>
        </p:nvGraphicFramePr>
        <p:xfrm>
          <a:off x="1676400" y="4648200"/>
          <a:ext cx="52482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1" imgW="2184120" imgH="431640" progId="Equation.DSMT4">
                  <p:embed/>
                </p:oleObj>
              </mc:Choice>
              <mc:Fallback>
                <p:oleObj name="Equation" r:id="rId11" imgW="2184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4648200"/>
                        <a:ext cx="5248275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9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6FD100-B91B-4414-A99F-BE55B2DAC6E9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12.10 </a:t>
            </a:r>
            <a:r>
              <a:rPr lang="zh-CN" altLang="en-US" kern="0" dirty="0"/>
              <a:t>信号去噪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9B2665C-F460-42C6-9DF2-3BE0A57AB904}"/>
              </a:ext>
            </a:extLst>
          </p:cNvPr>
          <p:cNvSpPr txBox="1">
            <a:spLocks/>
          </p:cNvSpPr>
          <p:nvPr/>
        </p:nvSpPr>
        <p:spPr>
          <a:xfrm>
            <a:off x="4724400" y="3048000"/>
            <a:ext cx="1524000" cy="4722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 smtClean="0"/>
              <a:t>则有</a:t>
            </a:r>
            <a:endParaRPr lang="en-US" altLang="zh-CN" sz="2200" b="0" kern="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2B527A4F-F029-4065-AF89-A947340CD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402484"/>
              </p:ext>
            </p:extLst>
          </p:nvPr>
        </p:nvGraphicFramePr>
        <p:xfrm>
          <a:off x="3733800" y="4343400"/>
          <a:ext cx="25892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3" imgW="1358640" imgH="558720" progId="Equation.DSMT4">
                  <p:embed/>
                </p:oleObj>
              </mc:Choice>
              <mc:Fallback>
                <p:oleObj name="Equation" r:id="rId3" imgW="13586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4343400"/>
                        <a:ext cx="2589213" cy="106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9A33FC81-FAE8-4AEB-96A1-C00AACAB4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752600"/>
                <a:ext cx="5638800" cy="47224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b="0" dirty="0" smtClean="0"/>
                  <a:t>    令矩阵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dirty="0" smtClean="0"/>
                  <a:t>为差分矩阵：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33FC81-FAE8-4AEB-96A1-C00AACAB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752600"/>
                <a:ext cx="5638800" cy="472245"/>
              </a:xfrm>
              <a:prstGeom prst="rect">
                <a:avLst/>
              </a:prstGeom>
              <a:blipFill rotWithShape="0">
                <a:blip r:embed="rId5"/>
                <a:stretch>
                  <a:fillRect t="-6494"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F62B8062-7FEB-498A-ACF0-777C98B176F2}"/>
              </a:ext>
            </a:extLst>
          </p:cNvPr>
          <p:cNvSpPr txBox="1">
            <a:spLocks/>
          </p:cNvSpPr>
          <p:nvPr/>
        </p:nvSpPr>
        <p:spPr>
          <a:xfrm>
            <a:off x="685800" y="5410200"/>
            <a:ext cx="4648200" cy="4722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dirty="0" smtClean="0"/>
              <a:t>优化模型等价于求解线性方程：</a:t>
            </a:r>
            <a:endParaRPr lang="en-US" altLang="zh-CN" sz="2200" b="0" kern="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883DE58F-D7B5-4F6C-A777-2A6085F9B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370308"/>
              </p:ext>
            </p:extLst>
          </p:nvPr>
        </p:nvGraphicFramePr>
        <p:xfrm>
          <a:off x="3810000" y="5943600"/>
          <a:ext cx="2461751" cy="52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6" imgW="1079280" imgH="228600" progId="Equation.DSMT4">
                  <p:embed/>
                </p:oleObj>
              </mc:Choice>
              <mc:Fallback>
                <p:oleObj name="Equation" r:id="rId6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5943600"/>
                        <a:ext cx="2461751" cy="52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E303A04A-85F6-4DC2-BEEC-AD872517C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898546"/>
              </p:ext>
            </p:extLst>
          </p:nvPr>
        </p:nvGraphicFramePr>
        <p:xfrm>
          <a:off x="1600200" y="762000"/>
          <a:ext cx="52482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8" imgW="2184120" imgH="431640" progId="Equation.DSMT4">
                  <p:embed/>
                </p:oleObj>
              </mc:Choice>
              <mc:Fallback>
                <p:oleObj name="Equation" r:id="rId8" imgW="2184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0200" y="762000"/>
                        <a:ext cx="5248275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右箭头 3"/>
          <p:cNvSpPr/>
          <p:nvPr/>
        </p:nvSpPr>
        <p:spPr bwMode="auto">
          <a:xfrm rot="10800000" flipH="1">
            <a:off x="2743200" y="1524000"/>
            <a:ext cx="838200" cy="3657600"/>
          </a:xfrm>
          <a:prstGeom prst="bentArrow">
            <a:avLst>
              <a:gd name="adj1" fmla="val 12234"/>
              <a:gd name="adj2" fmla="val 25000"/>
              <a:gd name="adj3" fmla="val 25000"/>
              <a:gd name="adj4" fmla="val 5651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7EDA3387-9538-4E69-A0EB-4BC2A3DA8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440021"/>
              </p:ext>
            </p:extLst>
          </p:nvPr>
        </p:nvGraphicFramePr>
        <p:xfrm>
          <a:off x="5486400" y="2819400"/>
          <a:ext cx="2590800" cy="83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10" imgW="1346040" imgH="431640" progId="Equation.DSMT4">
                  <p:embed/>
                </p:oleObj>
              </mc:Choice>
              <mc:Fallback>
                <p:oleObj name="Equation" r:id="rId10" imgW="134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6400" y="2819400"/>
                        <a:ext cx="2590800" cy="83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62000" y="2514600"/>
                <a:ext cx="4012637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14600"/>
                <a:ext cx="4012637" cy="13662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2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4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C5B470-52CC-4792-9337-53C95C6215B4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12.11 </a:t>
            </a:r>
            <a:r>
              <a:rPr lang="zh-CN" altLang="en-US" kern="0" dirty="0"/>
              <a:t>权衡曲线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6ADC2AF-0252-4B01-8B2C-5A7DCBA08E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" y="1905000"/>
            <a:ext cx="8969282" cy="396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8E6447C1-53B4-419F-B6CA-B794E21AA8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295400"/>
                <a:ext cx="6096000" cy="47224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/>
                  <a:t>两个目标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b="0" kern="0" dirty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E6447C1-53B4-419F-B6CA-B794E21AA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95400"/>
                <a:ext cx="6096000" cy="472245"/>
              </a:xfrm>
              <a:prstGeom prst="rect">
                <a:avLst/>
              </a:prstGeom>
              <a:blipFill rotWithShape="0">
                <a:blip r:embed="rId3"/>
                <a:stretch>
                  <a:fillRect l="-100" t="-9091"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1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CFDBDE-0FC0-42B6-9DB7-111C0ADAF89B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12.12 </a:t>
            </a:r>
            <a:r>
              <a:rPr lang="zh-CN" altLang="en-US" kern="0" dirty="0"/>
              <a:t>正</a:t>
            </a:r>
            <a:r>
              <a:rPr lang="zh-CN" altLang="en-US" kern="0" dirty="0" smtClean="0"/>
              <a:t>则化参数的去噪结果</a:t>
            </a:r>
            <a:endParaRPr lang="zh-CN" altLang="en-US" kern="0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B135ACA-4951-40EF-BCB8-59C8ADEA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66" y="977792"/>
            <a:ext cx="6926025" cy="27560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F3DD918-4AD3-40A2-9B4C-4BF15C59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26" y="3960786"/>
            <a:ext cx="3192616" cy="2516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04B423F5-D4AB-475E-9AA5-27C17BF581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3962400"/>
                <a:ext cx="4188376" cy="19000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zh-CN" altLang="en-US" sz="2200" b="0" i="1" dirty="0">
                        <a:latin typeface="Cambria Math" panose="02040503050406030204" pitchFamily="18" charset="0"/>
                      </a:rPr>
                      <m:t>，</m:t>
                    </m:r>
                    <m:acc>
                      <m:accPr>
                        <m:chr m:val="̂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→∞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，</m:t>
                    </m:r>
                    <m:acc>
                      <m:accPr>
                        <m:chr m:val="̂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𝑎𝑣𝑔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200" b="0" kern="0" dirty="0"/>
                  <a:t>此时效果最佳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4B423F5-D4AB-475E-9AA5-27C17BF58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2400"/>
                <a:ext cx="4188376" cy="1900039"/>
              </a:xfrm>
              <a:prstGeom prst="rect">
                <a:avLst/>
              </a:prstGeom>
              <a:blipFill rotWithShape="0">
                <a:blip r:embed="rId4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9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DF9940-E8F0-4655-8B1E-4A760F942862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12.13 </a:t>
            </a:r>
            <a:r>
              <a:rPr lang="zh-CN" altLang="en-US" kern="0" dirty="0" smtClean="0"/>
              <a:t>图像逆问题</a:t>
            </a:r>
            <a:endParaRPr lang="zh-CN" altLang="en-US" kern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FC9634FD-461E-4BA2-A8DE-864A26F3C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92913"/>
              </p:ext>
            </p:extLst>
          </p:nvPr>
        </p:nvGraphicFramePr>
        <p:xfrm>
          <a:off x="3733800" y="5943600"/>
          <a:ext cx="160020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="" xmlns:a16="http://schemas.microsoft.com/office/drawing/2014/main" id="{DA33D67B-EE13-42DF-9C7B-7EBCCFEEC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5943600"/>
                        <a:ext cx="160020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1" t="11230" r="8055" b="10834"/>
          <a:stretch/>
        </p:blipFill>
        <p:spPr>
          <a:xfrm>
            <a:off x="762000" y="914400"/>
            <a:ext cx="3307404" cy="4163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914400"/>
            <a:ext cx="3223539" cy="4138019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4114800" y="2590800"/>
            <a:ext cx="914400" cy="3048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76400" y="5029200"/>
                <a:ext cx="12418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kern="0" dirty="0" smtClean="0"/>
                  <a:t>观察</a:t>
                </a:r>
                <a:r>
                  <a:rPr lang="zh-CN" altLang="en-US" kern="0" dirty="0"/>
                  <a:t>图像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kern="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029200"/>
                <a:ext cx="12418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92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48400" y="5029200"/>
                <a:ext cx="1524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kern="0" dirty="0" smtClean="0"/>
                  <a:t>未知</a:t>
                </a:r>
                <a:r>
                  <a:rPr lang="zh-CN" altLang="en-US" kern="0" dirty="0"/>
                  <a:t>图像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029200"/>
                <a:ext cx="1524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2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62000" y="5486400"/>
            <a:ext cx="411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Calibri" pitchFamily="34" charset="0"/>
              </a:rPr>
              <a:t>二维图形如何构建线性模型？</a:t>
            </a:r>
          </a:p>
        </p:txBody>
      </p:sp>
    </p:spTree>
    <p:extLst>
      <p:ext uri="{BB962C8B-B14F-4D97-AF65-F5344CB8AC3E}">
        <p14:creationId xmlns:p14="http://schemas.microsoft.com/office/powerpoint/2010/main" val="9692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127F01-C08A-4FAF-8C80-21710522A947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12.14 </a:t>
            </a:r>
            <a:r>
              <a:rPr lang="zh-CN" altLang="en-US" kern="0" dirty="0" smtClean="0"/>
              <a:t>向量表示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216FDF0C-9789-4A16-B2EC-433989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90600"/>
                <a:ext cx="8458200" cy="914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二维图像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，可按</a:t>
                </a:r>
                <a:r>
                  <a:rPr lang="zh-CN" altLang="en-US" sz="2200" b="0" kern="0" dirty="0"/>
                  <a:t>列存储</a:t>
                </a:r>
                <a:r>
                  <a:rPr lang="zh-CN" altLang="en-US" sz="2200" b="0" kern="0" dirty="0" smtClean="0"/>
                  <a:t>成向量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𝑀𝑁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: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216FDF0C-9789-4A16-B2EC-433989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458200" cy="914400"/>
              </a:xfrm>
              <a:prstGeom prst="rect">
                <a:avLst/>
              </a:prstGeom>
              <a:blipFill rotWithShape="0">
                <a:blip r:embed="rId3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EA85C898-D610-4AF0-86ED-4F8436EE7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15330"/>
              </p:ext>
            </p:extLst>
          </p:nvPr>
        </p:nvGraphicFramePr>
        <p:xfrm>
          <a:off x="1676400" y="1524000"/>
          <a:ext cx="1641475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4" imgW="799920" imgH="990360" progId="Equation.DSMT4">
                  <p:embed/>
                </p:oleObj>
              </mc:Choice>
              <mc:Fallback>
                <p:oleObj name="Equation" r:id="rId4" imgW="7999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524000"/>
                        <a:ext cx="1641475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EA85C898-D610-4AF0-86ED-4F8436EE7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011112"/>
              </p:ext>
            </p:extLst>
          </p:nvPr>
        </p:nvGraphicFramePr>
        <p:xfrm>
          <a:off x="3733800" y="1600200"/>
          <a:ext cx="2917825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6" imgW="1422360" imgH="914400" progId="Equation.DSMT4">
                  <p:embed/>
                </p:oleObj>
              </mc:Choice>
              <mc:Fallback>
                <p:oleObj name="Equation" r:id="rId6" imgW="14223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3800" y="1600200"/>
                        <a:ext cx="2917825" cy="187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="" xmlns:a16="http://schemas.microsoft.com/office/drawing/2014/main" id="{FC9634FD-461E-4BA2-A8DE-864A26F3C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331054"/>
              </p:ext>
            </p:extLst>
          </p:nvPr>
        </p:nvGraphicFramePr>
        <p:xfrm>
          <a:off x="3352800" y="3811037"/>
          <a:ext cx="1850744" cy="55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8" imgW="761760" imgH="228600" progId="Equation.DSMT4">
                  <p:embed/>
                </p:oleObj>
              </mc:Choice>
              <mc:Fallback>
                <p:oleObj name="Equation" r:id="rId8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2800" y="3811037"/>
                        <a:ext cx="1850744" cy="555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="" xmlns:a16="http://schemas.microsoft.com/office/drawing/2014/main" id="{DC65FC78-B95F-453D-9699-B6DD57653D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4556760"/>
                <a:ext cx="7467600" cy="14630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未知</a:t>
                </a:r>
                <a:r>
                  <a:rPr lang="zh-CN" altLang="en-US" sz="2200" b="0" kern="0" dirty="0"/>
                  <a:t>图像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ker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𝑀𝑁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，观察</a:t>
                </a:r>
                <a:r>
                  <a:rPr lang="zh-CN" altLang="en-US" sz="2200" b="0" kern="0" dirty="0"/>
                  <a:t>图像</a:t>
                </a:r>
                <a14:m>
                  <m:oMath xmlns:m="http://schemas.openxmlformats.org/officeDocument/2006/math">
                    <m:r>
                      <a:rPr lang="en-US" altLang="zh-CN" sz="2800" b="0" i="1" kern="0" dirty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𝑀𝑁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；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模糊矩阵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𝑀𝑁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𝑀𝑁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是已知观测</a:t>
                </a:r>
                <a14:m>
                  <m:oMath xmlns:m="http://schemas.openxmlformats.org/officeDocument/2006/math">
                    <m:r>
                      <a:rPr lang="zh-CN" altLang="en-US" sz="2200" b="0" kern="0" dirty="0">
                        <a:latin typeface="Cambria Math" panose="02040503050406030204" pitchFamily="18" charset="0"/>
                      </a:rPr>
                      <m:t>图像与未知图像关系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噪声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𝑀𝑁</m:t>
                        </m:r>
                      </m:sup>
                    </m:sSup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kern="0" dirty="0"/>
                  <a:t>(</a:t>
                </a:r>
                <a:r>
                  <a:rPr lang="zh-CN" altLang="en-US" sz="2200" b="0" kern="0" dirty="0"/>
                  <a:t>未知</a:t>
                </a:r>
                <a:r>
                  <a:rPr lang="en-US" altLang="zh-CN" sz="2200" b="0" kern="0" dirty="0" smtClean="0"/>
                  <a:t>)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65FC78-B95F-453D-9699-B6DD5765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56760"/>
                <a:ext cx="7467600" cy="146304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8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127F01-C08A-4FAF-8C80-21710522A947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12.14 </a:t>
            </a:r>
            <a:r>
              <a:rPr lang="zh-CN" altLang="en-US" kern="0" dirty="0" smtClean="0"/>
              <a:t>图像先验证假设</a:t>
            </a: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E944546-63E5-4154-89D8-31C14FB7E0FF}"/>
              </a:ext>
            </a:extLst>
          </p:cNvPr>
          <p:cNvSpPr txBox="1">
            <a:spLocks/>
          </p:cNvSpPr>
          <p:nvPr/>
        </p:nvSpPr>
        <p:spPr>
          <a:xfrm>
            <a:off x="381000" y="2895600"/>
            <a:ext cx="8023196" cy="52486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>
                <a:solidFill>
                  <a:srgbClr val="FF0000"/>
                </a:solidFill>
              </a:rPr>
              <a:t>水平</a:t>
            </a:r>
            <a:r>
              <a:rPr lang="zh-CN" altLang="en-US" sz="2200" b="0" kern="0" dirty="0" smtClean="0">
                <a:solidFill>
                  <a:srgbClr val="FF0000"/>
                </a:solidFill>
              </a:rPr>
              <a:t>差分矩阵</a:t>
            </a:r>
            <a:r>
              <a:rPr lang="zh-CN" altLang="en-US" sz="2200" b="0" kern="0" dirty="0" smtClean="0"/>
              <a:t>：大小</a:t>
            </a:r>
            <a:r>
              <a:rPr lang="zh-CN" altLang="en-US" sz="2200" b="0" kern="0" dirty="0"/>
              <a:t>为</a:t>
            </a:r>
            <a:r>
              <a:rPr lang="en-US" altLang="zh-CN" sz="2200" b="0" kern="0" dirty="0"/>
              <a:t>(N-1)*N</a:t>
            </a:r>
            <a:r>
              <a:rPr lang="zh-CN" altLang="en-US" sz="2200" b="0" kern="0" dirty="0"/>
              <a:t>的</a:t>
            </a:r>
            <a:r>
              <a:rPr lang="zh-CN" altLang="en-US" sz="2200" b="0" kern="0" dirty="0">
                <a:solidFill>
                  <a:srgbClr val="FF0000"/>
                </a:solidFill>
              </a:rPr>
              <a:t>块矩阵</a:t>
            </a:r>
            <a:r>
              <a:rPr lang="zh-CN" altLang="en-US" sz="2200" b="0" kern="0" dirty="0"/>
              <a:t>，每块</a:t>
            </a:r>
            <a:r>
              <a:rPr lang="zh-CN" altLang="en-US" sz="2200" b="0" kern="0" dirty="0" smtClean="0"/>
              <a:t>大小</a:t>
            </a:r>
            <a:r>
              <a:rPr lang="en-US" altLang="zh-CN" sz="2200" b="0" kern="0" dirty="0" smtClean="0"/>
              <a:t>M</a:t>
            </a:r>
            <a:r>
              <a:rPr lang="zh-CN" altLang="en-US" sz="2200" b="0" kern="0" dirty="0"/>
              <a:t>*</a:t>
            </a:r>
            <a:r>
              <a:rPr lang="en-US" altLang="zh-CN" sz="2200" b="0" kern="0" dirty="0" smtClean="0"/>
              <a:t>M:</a:t>
            </a:r>
            <a:endParaRPr lang="en-US" altLang="zh-CN" sz="2200" b="0" kern="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523893"/>
              </p:ext>
            </p:extLst>
          </p:nvPr>
        </p:nvGraphicFramePr>
        <p:xfrm>
          <a:off x="5105400" y="457200"/>
          <a:ext cx="3894079" cy="22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Visio" r:id="rId4" imgW="1419132" imgH="800100" progId="Visio.Drawing.11">
                  <p:embed/>
                </p:oleObj>
              </mc:Choice>
              <mc:Fallback>
                <p:oleObj name="Visio" r:id="rId4" imgW="1419132" imgH="800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"/>
                        <a:ext cx="3894079" cy="2206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id="{9E944546-63E5-4154-89D8-31C14FB7E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4400"/>
                <a:ext cx="7592093" cy="762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图像具有光滑性：图像相邻两个像素值之间</a:t>
                </a:r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zh-CN" altLang="en-US" sz="2200" b="0" kern="0" dirty="0" smtClean="0"/>
                  <a:t>     变化</a:t>
                </a:r>
                <a:r>
                  <a:rPr lang="zh-CN" altLang="en-US" sz="2200" b="0" kern="0" dirty="0"/>
                  <a:t>不大。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水平方向</a:t>
                </a:r>
                <a:r>
                  <a:rPr lang="zh-CN" altLang="en-US" sz="2200" b="0" kern="0" dirty="0"/>
                  <a:t>：</a:t>
                </a:r>
                <a:r>
                  <a:rPr lang="en-US" altLang="zh-CN" sz="2200" dirty="0">
                    <a:solidFill>
                      <a:srgbClr val="5B9BD5"/>
                    </a:solidFill>
                  </a:rPr>
                  <a:t>X[n</a:t>
                </a:r>
                <a:r>
                  <a:rPr lang="en-US" altLang="zh-CN" sz="2200" baseline="-25000" dirty="0">
                    <a:solidFill>
                      <a:srgbClr val="5B9BD5"/>
                    </a:solidFill>
                  </a:rPr>
                  <a:t>1</a:t>
                </a:r>
                <a:r>
                  <a:rPr lang="en-US" altLang="zh-CN" sz="2200" dirty="0">
                    <a:solidFill>
                      <a:srgbClr val="5B9BD5"/>
                    </a:solidFill>
                  </a:rPr>
                  <a:t>,n</a:t>
                </a:r>
                <a:r>
                  <a:rPr lang="en-US" altLang="zh-CN" sz="2200" baseline="-25000" dirty="0">
                    <a:solidFill>
                      <a:srgbClr val="5B9BD5"/>
                    </a:solidFill>
                  </a:rPr>
                  <a:t>2</a:t>
                </a:r>
                <a:r>
                  <a:rPr lang="en-US" altLang="zh-CN" sz="2200" dirty="0">
                    <a:solidFill>
                      <a:srgbClr val="5B9BD5"/>
                    </a:solidFill>
                  </a:rPr>
                  <a:t>+1]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zh-CN" sz="2200" baseline="-25000" dirty="0">
                        <a:solidFill>
                          <a:srgbClr val="5B9BD5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zh-CN" sz="2200" baseline="-25000" dirty="0">
                        <a:solidFill>
                          <a:srgbClr val="5B9BD5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]</m:t>
                    </m:r>
                  </m:oMath>
                </a14:m>
                <a:endParaRPr lang="en-US" altLang="zh-CN" sz="2200" dirty="0" smtClean="0"/>
              </a:p>
              <a:p>
                <a:r>
                  <a:rPr lang="zh-CN" altLang="en-US" sz="2200" b="0" kern="0" dirty="0"/>
                  <a:t>垂直方向</a:t>
                </a:r>
                <a:r>
                  <a:rPr lang="zh-CN" altLang="en-US" sz="2200" b="0" kern="0" dirty="0" smtClean="0"/>
                  <a:t>：</a:t>
                </a:r>
                <a:r>
                  <a:rPr lang="en-US" altLang="zh-CN" sz="2200" dirty="0" smtClean="0">
                    <a:solidFill>
                      <a:srgbClr val="5B9BD5"/>
                    </a:solidFill>
                  </a:rPr>
                  <a:t>X[n</a:t>
                </a:r>
                <a:r>
                  <a:rPr lang="en-US" altLang="zh-CN" sz="2200" baseline="-25000" dirty="0" smtClean="0">
                    <a:solidFill>
                      <a:srgbClr val="5B9BD5"/>
                    </a:solidFill>
                  </a:rPr>
                  <a:t>1</a:t>
                </a:r>
                <a:r>
                  <a:rPr lang="en-US" altLang="zh-CN" sz="2200" dirty="0" smtClean="0">
                    <a:solidFill>
                      <a:srgbClr val="5B9BD5"/>
                    </a:solidFill>
                  </a:rPr>
                  <a:t>+1,n</a:t>
                </a:r>
                <a:r>
                  <a:rPr lang="en-US" altLang="zh-CN" sz="2200" baseline="-25000" dirty="0" smtClean="0">
                    <a:solidFill>
                      <a:srgbClr val="5B9BD5"/>
                    </a:solidFill>
                  </a:rPr>
                  <a:t>2</a:t>
                </a:r>
                <a:r>
                  <a:rPr lang="en-US" altLang="zh-CN" sz="2200" dirty="0" smtClean="0">
                    <a:solidFill>
                      <a:srgbClr val="5B9BD5"/>
                    </a:solidFill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zh-CN" sz="2200" baseline="-25000" dirty="0">
                        <a:solidFill>
                          <a:srgbClr val="5B9BD5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zh-CN" sz="2200" baseline="-25000" dirty="0">
                        <a:solidFill>
                          <a:srgbClr val="5B9BD5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]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id="{9E944546-63E5-4154-89D8-31C14FB7E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4400"/>
                <a:ext cx="7592093" cy="762000"/>
              </a:xfrm>
              <a:prstGeom prst="rect">
                <a:avLst/>
              </a:prstGeom>
              <a:blipFill rotWithShape="0">
                <a:blip r:embed="rId7"/>
                <a:stretch>
                  <a:fillRect t="-6400" b="-13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>
            <a:extLst>
              <a:ext uri="{FF2B5EF4-FFF2-40B4-BE49-F238E27FC236}">
                <a16:creationId xmlns="" xmlns:a16="http://schemas.microsoft.com/office/drawing/2014/main" id="{EA85C898-D610-4AF0-86ED-4F8436EE7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91066"/>
              </p:ext>
            </p:extLst>
          </p:nvPr>
        </p:nvGraphicFramePr>
        <p:xfrm>
          <a:off x="2057400" y="5029200"/>
          <a:ext cx="4160837" cy="160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8" imgW="2361960" imgH="914400" progId="Equation.DSMT4">
                  <p:embed/>
                </p:oleObj>
              </mc:Choice>
              <mc:Fallback>
                <p:oleObj name="Equation" r:id="rId8" imgW="23619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5029200"/>
                        <a:ext cx="4160837" cy="1609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62000" y="3581400"/>
                <a:ext cx="6629400" cy="1371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6629400" cy="137197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2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3CA4E7-875F-4DC9-A0B5-0FE9C7CD87A1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12.2 </a:t>
            </a:r>
            <a:r>
              <a:rPr lang="zh-CN" altLang="en-US" kern="0" dirty="0" smtClean="0"/>
              <a:t>多目标最小二乘法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8403BD1B-1CA5-470C-AFA9-1E4F75105F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219200"/>
                <a:ext cx="7896225" cy="54292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b="0" kern="0" dirty="0" smtClean="0"/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范数平方的可加性，目标函数</m:t>
                    </m:r>
                    <m:d>
                      <m:dPr>
                        <m:begChr m:val=""/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b="0" kern="0" dirty="0" smtClean="0"/>
                  <a:t>可以写成紧凑形式：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None/>
                </a:pPr>
                <a:r>
                  <a:rPr lang="zh-CN" altLang="en-US" sz="2200" b="0" kern="0" dirty="0" smtClean="0"/>
                  <a:t>进一步可</a:t>
                </a:r>
                <a14:m>
                  <m:oMath xmlns:m="http://schemas.openxmlformats.org/officeDocument/2006/math"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简化为</m:t>
                    </m:r>
                    <m:d>
                      <m:dPr>
                        <m:begChr m:val=""/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200" b="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b="0" kern="0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200" b="0" kern="0" dirty="0"/>
                              <m:t> 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sz="2200" b="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b="0" kern="0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200" b="0" kern="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b="0" kern="0" dirty="0"/>
                  <a:t>其中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None/>
                </a:pPr>
                <a:r>
                  <a:rPr lang="zh-CN" altLang="en-US" sz="2200" b="0" kern="0" dirty="0" smtClean="0"/>
                  <a:t> 因此将多目标问题</a:t>
                </a:r>
                <a:r>
                  <a:rPr lang="zh-CN" altLang="en-US" sz="2200" b="0" kern="0" dirty="0"/>
                  <a:t>转化</a:t>
                </a:r>
                <a:r>
                  <a:rPr lang="zh-CN" altLang="en-US" sz="2200" b="0" kern="0" dirty="0" smtClean="0"/>
                  <a:t>为单目标问题。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403BD1B-1CA5-470C-AFA9-1E4F7510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7896225" cy="542925"/>
              </a:xfrm>
              <a:prstGeom prst="rect">
                <a:avLst/>
              </a:prstGeom>
              <a:blipFill rotWithShape="0">
                <a:blip r:embed="rId2"/>
                <a:stretch>
                  <a:fillRect l="-1004" t="-100000" b="-777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14600" y="1905000"/>
                <a:ext cx="3365217" cy="1234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begChr m:val=""/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sz="2000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rad>
                                            <m:r>
                                              <a:rPr lang="zh-CN" altLang="en-US" sz="2000" i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000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zh-CN" altLang="en-US" sz="20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000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d>
                                          <m:dPr>
                                            <m:begChr m:val=""/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rad>
                                            <m:r>
                                              <a:rPr lang="zh-CN" altLang="en-US" sz="2000" i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zh-CN" altLang="en-US" sz="20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05000"/>
                <a:ext cx="3365217" cy="12348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90800" y="3962400"/>
                <a:ext cx="3492303" cy="1129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 </m:t>
                      </m:r>
                      <m:acc>
                        <m:accPr>
                          <m:chr m:val="̃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962400"/>
                <a:ext cx="3492303" cy="11292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92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127F01-C08A-4FAF-8C80-21710522A947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12.14 </a:t>
            </a:r>
            <a:r>
              <a:rPr lang="zh-CN" altLang="en-US" kern="0" dirty="0" smtClean="0"/>
              <a:t>图像先验证假设</a:t>
            </a: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9E944546-63E5-4154-89D8-31C14FB7E0FF}"/>
              </a:ext>
            </a:extLst>
          </p:cNvPr>
          <p:cNvSpPr txBox="1">
            <a:spLocks/>
          </p:cNvSpPr>
          <p:nvPr/>
        </p:nvSpPr>
        <p:spPr>
          <a:xfrm>
            <a:off x="381000" y="2895600"/>
            <a:ext cx="8382000" cy="52486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>
                <a:solidFill>
                  <a:srgbClr val="FF0000"/>
                </a:solidFill>
              </a:rPr>
              <a:t>垂直差分</a:t>
            </a:r>
            <a:r>
              <a:rPr lang="zh-CN" altLang="en-US" sz="2200" b="0" kern="0" dirty="0">
                <a:solidFill>
                  <a:srgbClr val="FF0000"/>
                </a:solidFill>
              </a:rPr>
              <a:t>矩阵</a:t>
            </a:r>
            <a:r>
              <a:rPr lang="zh-CN" altLang="en-US" sz="2200" b="0" kern="0" dirty="0" smtClean="0"/>
              <a:t>：大小</a:t>
            </a:r>
            <a:r>
              <a:rPr lang="zh-CN" altLang="en-US" sz="2200" b="0" kern="0" dirty="0"/>
              <a:t>为</a:t>
            </a:r>
            <a:r>
              <a:rPr lang="en-US" altLang="zh-CN" sz="2200" b="0" kern="0" dirty="0"/>
              <a:t>N*N</a:t>
            </a:r>
            <a:r>
              <a:rPr lang="zh-CN" altLang="en-US" sz="2200" b="0" kern="0" dirty="0"/>
              <a:t>的</a:t>
            </a:r>
            <a:r>
              <a:rPr lang="zh-CN" altLang="en-US" sz="2200" b="0" kern="0" dirty="0">
                <a:solidFill>
                  <a:srgbClr val="FF0000"/>
                </a:solidFill>
              </a:rPr>
              <a:t>块矩阵</a:t>
            </a:r>
            <a:r>
              <a:rPr lang="zh-CN" altLang="en-US" sz="2200" b="0" kern="0" dirty="0"/>
              <a:t>，每块</a:t>
            </a:r>
            <a:r>
              <a:rPr lang="zh-CN" altLang="en-US" sz="2200" b="0" kern="0" dirty="0" smtClean="0"/>
              <a:t>大小</a:t>
            </a:r>
            <a:r>
              <a:rPr lang="en-US" altLang="zh-CN" sz="2200" b="0" kern="0" dirty="0" smtClean="0"/>
              <a:t>(</a:t>
            </a:r>
            <a:r>
              <a:rPr lang="en-US" altLang="zh-CN" sz="2200" b="0" kern="0" dirty="0"/>
              <a:t>M-1)</a:t>
            </a:r>
            <a:r>
              <a:rPr lang="zh-CN" altLang="en-US" sz="2200" b="0" kern="0" dirty="0"/>
              <a:t>*</a:t>
            </a:r>
            <a:r>
              <a:rPr lang="en-US" altLang="zh-CN" sz="2200" b="0" kern="0" dirty="0" smtClean="0"/>
              <a:t>M</a:t>
            </a:r>
            <a:r>
              <a:rPr lang="zh-CN" altLang="en-US" sz="2200" b="0" kern="0" dirty="0"/>
              <a:t>：</a:t>
            </a:r>
            <a:endParaRPr lang="en-US" altLang="zh-CN" sz="2200" b="0" kern="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105400" y="457200"/>
          <a:ext cx="3894079" cy="22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Visio" r:id="rId4" imgW="1419132" imgH="800100" progId="Visio.Drawing.11">
                  <p:embed/>
                </p:oleObj>
              </mc:Choice>
              <mc:Fallback>
                <p:oleObj name="Visio" r:id="rId4" imgW="1419132" imgH="800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"/>
                        <a:ext cx="3894079" cy="2206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id="{9E944546-63E5-4154-89D8-31C14FB7E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4400"/>
                <a:ext cx="7592093" cy="762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图像具有光滑性：图像相邻两个像素值之间</a:t>
                </a:r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zh-CN" altLang="en-US" sz="2200" b="0" kern="0" dirty="0" smtClean="0"/>
                  <a:t>     变化</a:t>
                </a:r>
                <a:r>
                  <a:rPr lang="zh-CN" altLang="en-US" sz="2200" b="0" kern="0" dirty="0"/>
                  <a:t>不大。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水平方向</a:t>
                </a:r>
                <a:r>
                  <a:rPr lang="zh-CN" altLang="en-US" sz="2200" b="0" kern="0" dirty="0"/>
                  <a:t>：</a:t>
                </a:r>
                <a:r>
                  <a:rPr lang="en-US" altLang="zh-CN" sz="2200" dirty="0">
                    <a:solidFill>
                      <a:srgbClr val="5B9BD5"/>
                    </a:solidFill>
                  </a:rPr>
                  <a:t>X[n</a:t>
                </a:r>
                <a:r>
                  <a:rPr lang="en-US" altLang="zh-CN" sz="2200" baseline="-25000" dirty="0">
                    <a:solidFill>
                      <a:srgbClr val="5B9BD5"/>
                    </a:solidFill>
                  </a:rPr>
                  <a:t>1</a:t>
                </a:r>
                <a:r>
                  <a:rPr lang="en-US" altLang="zh-CN" sz="2200" dirty="0">
                    <a:solidFill>
                      <a:srgbClr val="5B9BD5"/>
                    </a:solidFill>
                  </a:rPr>
                  <a:t>,n</a:t>
                </a:r>
                <a:r>
                  <a:rPr lang="en-US" altLang="zh-CN" sz="2200" baseline="-25000" dirty="0">
                    <a:solidFill>
                      <a:srgbClr val="5B9BD5"/>
                    </a:solidFill>
                  </a:rPr>
                  <a:t>2</a:t>
                </a:r>
                <a:r>
                  <a:rPr lang="en-US" altLang="zh-CN" sz="2200" dirty="0">
                    <a:solidFill>
                      <a:srgbClr val="5B9BD5"/>
                    </a:solidFill>
                  </a:rPr>
                  <a:t>+1]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zh-CN" sz="2200" baseline="-25000" dirty="0">
                        <a:solidFill>
                          <a:srgbClr val="5B9BD5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zh-CN" sz="2200" baseline="-25000" dirty="0">
                        <a:solidFill>
                          <a:srgbClr val="5B9BD5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]</m:t>
                    </m:r>
                  </m:oMath>
                </a14:m>
                <a:endParaRPr lang="en-US" altLang="zh-CN" sz="2200" dirty="0" smtClean="0"/>
              </a:p>
              <a:p>
                <a:r>
                  <a:rPr lang="zh-CN" altLang="en-US" sz="2200" b="0" kern="0" dirty="0"/>
                  <a:t>垂直方向</a:t>
                </a:r>
                <a:r>
                  <a:rPr lang="zh-CN" altLang="en-US" sz="2200" b="0" kern="0" dirty="0" smtClean="0"/>
                  <a:t>：</a:t>
                </a:r>
                <a:r>
                  <a:rPr lang="en-US" altLang="zh-CN" sz="2200" dirty="0" smtClean="0">
                    <a:solidFill>
                      <a:srgbClr val="5B9BD5"/>
                    </a:solidFill>
                  </a:rPr>
                  <a:t>X[n</a:t>
                </a:r>
                <a:r>
                  <a:rPr lang="en-US" altLang="zh-CN" sz="2200" baseline="-25000" dirty="0" smtClean="0">
                    <a:solidFill>
                      <a:srgbClr val="5B9BD5"/>
                    </a:solidFill>
                  </a:rPr>
                  <a:t>1</a:t>
                </a:r>
                <a:r>
                  <a:rPr lang="en-US" altLang="zh-CN" sz="2200" dirty="0" smtClean="0">
                    <a:solidFill>
                      <a:srgbClr val="5B9BD5"/>
                    </a:solidFill>
                  </a:rPr>
                  <a:t>+1,n</a:t>
                </a:r>
                <a:r>
                  <a:rPr lang="en-US" altLang="zh-CN" sz="2200" baseline="-25000" dirty="0" smtClean="0">
                    <a:solidFill>
                      <a:srgbClr val="5B9BD5"/>
                    </a:solidFill>
                  </a:rPr>
                  <a:t>2</a:t>
                </a:r>
                <a:r>
                  <a:rPr lang="en-US" altLang="zh-CN" sz="2200" dirty="0" smtClean="0">
                    <a:solidFill>
                      <a:srgbClr val="5B9BD5"/>
                    </a:solidFill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[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zh-CN" sz="2200" baseline="-25000" dirty="0">
                        <a:solidFill>
                          <a:srgbClr val="5B9BD5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zh-CN" sz="2200" baseline="-25000" dirty="0">
                        <a:solidFill>
                          <a:srgbClr val="5B9BD5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altLang="zh-CN" sz="2200" dirty="0">
                        <a:solidFill>
                          <a:srgbClr val="5B9BD5"/>
                        </a:solidFill>
                      </a:rPr>
                      <m:t>]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id="{9E944546-63E5-4154-89D8-31C14FB7E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4400"/>
                <a:ext cx="7592093" cy="762000"/>
              </a:xfrm>
              <a:prstGeom prst="rect">
                <a:avLst/>
              </a:prstGeom>
              <a:blipFill rotWithShape="0">
                <a:blip r:embed="rId6"/>
                <a:stretch>
                  <a:fillRect t="-6400" b="-13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>
            <a:extLst>
              <a:ext uri="{FF2B5EF4-FFF2-40B4-BE49-F238E27FC236}">
                <a16:creationId xmlns="" xmlns:a16="http://schemas.microsoft.com/office/drawing/2014/main" id="{EA85C898-D610-4AF0-86ED-4F8436EE7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74654"/>
              </p:ext>
            </p:extLst>
          </p:nvPr>
        </p:nvGraphicFramePr>
        <p:xfrm>
          <a:off x="2133600" y="5029200"/>
          <a:ext cx="4160837" cy="160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7" imgW="2361960" imgH="914400" progId="Equation.DSMT4">
                  <p:embed/>
                </p:oleObj>
              </mc:Choice>
              <mc:Fallback>
                <p:oleObj name="Equation" r:id="rId7" imgW="23619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5029200"/>
                        <a:ext cx="4160837" cy="1609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3400" y="3505200"/>
                <a:ext cx="7696200" cy="1226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05200"/>
                <a:ext cx="7696200" cy="12262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42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8150F9-0ED8-42C9-803F-0D67302754AC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12.13 </a:t>
            </a:r>
            <a:r>
              <a:rPr lang="zh-CN" altLang="en-US" kern="0" dirty="0" smtClean="0"/>
              <a:t>图像逆问题优化模型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7CE3A84A-031E-4A5A-9395-2D06F70D94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2362200"/>
                <a:ext cx="7924800" cy="1371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0" kern="0" dirty="0" smtClean="0"/>
                  <a:t>称为保证项：</a:t>
                </a:r>
                <a:r>
                  <a:rPr lang="zh-CN" altLang="en-US" sz="2200" b="0" kern="0" dirty="0"/>
                  <a:t>保证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b="0" kern="0" dirty="0" smtClean="0"/>
                  <a:t>为</a:t>
                </a:r>
                <a:r>
                  <a:rPr lang="zh-CN" altLang="en-US" sz="2200" b="0" kern="0" dirty="0"/>
                  <a:t>惩罚项</a:t>
                </a:r>
                <a:r>
                  <a:rPr lang="zh-CN" altLang="en-US" sz="2200" b="0" kern="0" dirty="0" smtClean="0"/>
                  <a:t>，惩罚</a:t>
                </a:r>
                <a:r>
                  <a:rPr lang="zh-CN" altLang="en-US" sz="2200" b="0" kern="0" dirty="0"/>
                  <a:t>相邻像素值的</a:t>
                </a:r>
                <a:r>
                  <a:rPr lang="zh-CN" altLang="en-US" sz="2200" b="0" kern="0" dirty="0" smtClean="0"/>
                  <a:t>差异变化：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CE3A84A-031E-4A5A-9395-2D06F70D9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62200"/>
                <a:ext cx="7924800" cy="1371600"/>
              </a:xfrm>
              <a:prstGeom prst="rect">
                <a:avLst/>
              </a:prstGeom>
              <a:blipFill rotWithShape="0">
                <a:blip r:embed="rId3"/>
                <a:stretch>
                  <a:fillRect t="-3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A294D6DD-18F8-4422-B742-FE616817D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622184"/>
              </p:ext>
            </p:extLst>
          </p:nvPr>
        </p:nvGraphicFramePr>
        <p:xfrm>
          <a:off x="1447800" y="3733800"/>
          <a:ext cx="6172200" cy="75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4" imgW="3632040" imgH="444240" progId="Equation.DSMT4">
                  <p:embed/>
                </p:oleObj>
              </mc:Choice>
              <mc:Fallback>
                <p:oleObj name="Equation" r:id="rId4" imgW="363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3733800"/>
                        <a:ext cx="6172200" cy="75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E303A04A-85F6-4DC2-BEEC-AD872517C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480951"/>
              </p:ext>
            </p:extLst>
          </p:nvPr>
        </p:nvGraphicFramePr>
        <p:xfrm>
          <a:off x="914400" y="1295400"/>
          <a:ext cx="71723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6" imgW="2984400" imgH="317160" progId="Equation.DSMT4">
                  <p:embed/>
                </p:oleObj>
              </mc:Choice>
              <mc:Fallback>
                <p:oleObj name="Equation" r:id="rId6" imgW="2984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172325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75136"/>
              </p:ext>
            </p:extLst>
          </p:nvPr>
        </p:nvGraphicFramePr>
        <p:xfrm>
          <a:off x="2133600" y="4419600"/>
          <a:ext cx="3894079" cy="22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Visio" r:id="rId9" imgW="1419132" imgH="800100" progId="Visio.Drawing.11">
                  <p:embed/>
                </p:oleObj>
              </mc:Choice>
              <mc:Fallback>
                <p:oleObj name="Visio" r:id="rId9" imgW="1419132" imgH="800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3894079" cy="2206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4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6D4142-26ED-46D8-9426-DD48BC9C891D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12.15 </a:t>
            </a:r>
            <a:r>
              <a:rPr lang="zh-CN" altLang="en-US" kern="0" dirty="0" smtClean="0"/>
              <a:t>应用于</a:t>
            </a:r>
            <a:r>
              <a:rPr lang="en-US" altLang="zh-CN" kern="0" dirty="0" err="1" smtClean="0"/>
              <a:t>pMRI</a:t>
            </a:r>
            <a:r>
              <a:rPr lang="zh-CN" altLang="en-US" kern="0" dirty="0" smtClean="0"/>
              <a:t>重建问题</a:t>
            </a:r>
            <a:endParaRPr lang="zh-CN" altLang="en-US" kern="0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5" r="50750" b="5578"/>
          <a:stretch/>
        </p:blipFill>
        <p:spPr>
          <a:xfrm>
            <a:off x="1371600" y="1219200"/>
            <a:ext cx="2095500" cy="416271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3" t="215" r="-249" b="6010"/>
          <a:stretch/>
        </p:blipFill>
        <p:spPr>
          <a:xfrm>
            <a:off x="5257800" y="1219200"/>
            <a:ext cx="2076450" cy="4134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24000" y="54102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latin typeface="Calibri" pitchFamily="34" charset="0"/>
              </a:rPr>
              <a:t>pMRI</a:t>
            </a:r>
            <a:r>
              <a:rPr lang="zh-CN" altLang="en-US" sz="1600" dirty="0" smtClean="0">
                <a:latin typeface="Calibri" pitchFamily="34" charset="0"/>
              </a:rPr>
              <a:t>机器观测的图像数据信息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62600" y="54102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latin typeface="Calibri" pitchFamily="34" charset="0"/>
              </a:rPr>
              <a:t>pMRI</a:t>
            </a:r>
            <a:r>
              <a:rPr lang="zh-CN" altLang="en-US" sz="1600" dirty="0" smtClean="0">
                <a:latin typeface="Calibri" pitchFamily="34" charset="0"/>
              </a:rPr>
              <a:t>模型重建图像信息</a:t>
            </a:r>
          </a:p>
        </p:txBody>
      </p:sp>
      <p:sp>
        <p:nvSpPr>
          <p:cNvPr id="9" name="右箭头 8"/>
          <p:cNvSpPr/>
          <p:nvPr/>
        </p:nvSpPr>
        <p:spPr bwMode="auto">
          <a:xfrm>
            <a:off x="3810000" y="3048000"/>
            <a:ext cx="1143000" cy="5334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F800C7-4262-4210-926F-E9759F5FFAA5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12.3 </a:t>
            </a:r>
            <a:r>
              <a:rPr lang="zh-CN" altLang="en-US" kern="0" dirty="0"/>
              <a:t>求解多目标最小二乘问题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19184C7E-57F5-47E6-906D-40331D70D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173" y="2527514"/>
                <a:ext cx="7896225" cy="14097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如果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列向量线性无关</a:t>
                </a:r>
                <a:r>
                  <a:rPr lang="zh-CN" altLang="en-US" sz="2200" b="0" kern="0" dirty="0"/>
                  <a:t>时，则该问题的解</a:t>
                </a:r>
                <a:r>
                  <a:rPr lang="zh-CN" altLang="en-US" sz="2200" b="0" kern="0" dirty="0" smtClean="0"/>
                  <a:t>唯一；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每一个矩阵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行向量可以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线性相关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如果矩阵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的</a:t>
                </a:r>
                <a:r>
                  <a:rPr lang="zh-CN" altLang="en-US" sz="2200" b="0" kern="0" dirty="0"/>
                  <a:t>列向量线性无关，则该问题的解为：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184C7E-57F5-47E6-906D-40331D70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3" y="2527514"/>
                <a:ext cx="7896225" cy="1409700"/>
              </a:xfrm>
              <a:prstGeom prst="rect">
                <a:avLst/>
              </a:prstGeom>
              <a:blipFill rotWithShape="0">
                <a:blip r:embed="rId3"/>
                <a:stretch>
                  <a:fillRect l="-77" t="-3030" b="-54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4570BC31-2CCC-4C21-A930-42F65E2CA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375" y="5791200"/>
                <a:ext cx="7896225" cy="40618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/>
                  <a:t>可对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2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0" dirty="0"/>
                  <a:t>进行</a:t>
                </a:r>
                <a:r>
                  <a:rPr lang="en-US" altLang="zh-CN" sz="2200" b="0" dirty="0"/>
                  <a:t>QR</a:t>
                </a:r>
                <a:r>
                  <a:rPr lang="zh-CN" altLang="en-US" sz="2200" b="0" dirty="0"/>
                  <a:t>分解计算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b="0" dirty="0" smtClean="0"/>
                  <a:t>。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570BC31-2CCC-4C21-A930-42F65E2CA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5791200"/>
                <a:ext cx="7896225" cy="406185"/>
              </a:xfrm>
              <a:prstGeom prst="rect">
                <a:avLst/>
              </a:prstGeom>
              <a:blipFill rotWithShape="0">
                <a:blip r:embed="rId6"/>
                <a:stretch>
                  <a:fillRect t="-13433" b="-44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86000" y="1143000"/>
                <a:ext cx="3819122" cy="12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819122" cy="12329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66800" y="4572000"/>
                <a:ext cx="6945363" cy="1050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6945363" cy="1050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17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EA10DF3-0143-4AF6-82BA-DF63973C5C39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12.4 </a:t>
            </a:r>
            <a:r>
              <a:rPr lang="zh-CN" altLang="en-US" kern="0" dirty="0"/>
              <a:t>例子：双目标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4018143F-BE06-4D5E-945F-994A5C1A1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824" y="5606190"/>
                <a:ext cx="7896225" cy="55115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该图</a:t>
                </a:r>
                <a:r>
                  <a:rPr lang="zh-CN" altLang="en-US" sz="2200" b="0" kern="0" dirty="0" smtClean="0"/>
                  <a:t>展示加权目标</a:t>
                </a:r>
                <a:r>
                  <a:rPr lang="zh-CN" altLang="en-US" sz="2200" b="0" kern="0" dirty="0"/>
                  <a:t>的解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随着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200" b="0" kern="0" dirty="0"/>
                  <a:t>变化的情况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018143F-BE06-4D5E-945F-994A5C1A1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4" y="5606190"/>
                <a:ext cx="7896225" cy="551158"/>
              </a:xfrm>
              <a:prstGeom prst="rect">
                <a:avLst/>
              </a:prstGeom>
              <a:blipFill rotWithShape="0">
                <a:blip r:embed="rId3"/>
                <a:stretch>
                  <a:fillRect l="-77" t="-444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FEB221E-44AD-4CC5-96AA-E078317738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86" t="11241" r="6227" b="3029"/>
          <a:stretch/>
        </p:blipFill>
        <p:spPr>
          <a:xfrm>
            <a:off x="2286000" y="2133600"/>
            <a:ext cx="4035287" cy="3021495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A97446B1-7B92-48CB-9AB7-854675A49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77007"/>
              </p:ext>
            </p:extLst>
          </p:nvPr>
        </p:nvGraphicFramePr>
        <p:xfrm>
          <a:off x="1066800" y="1066800"/>
          <a:ext cx="637132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5" imgW="2654280" imgH="317160" progId="Equation.DSMT4">
                  <p:embed/>
                </p:oleObj>
              </mc:Choice>
              <mc:Fallback>
                <p:oleObj name="Equation" r:id="rId5" imgW="2654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1066800"/>
                        <a:ext cx="6371323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1E9456-6657-495B-A2A2-88C4190B5223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12.5 </a:t>
            </a:r>
            <a:r>
              <a:rPr lang="zh-CN" altLang="en-US" kern="0" dirty="0"/>
              <a:t>例子：双目标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F4F14EC-8282-41CD-A775-7AD9609C1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52600"/>
            <a:ext cx="6781800" cy="30148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B19DE740-F220-4DE7-A7AC-D38B7A7F83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459" y="4758110"/>
                <a:ext cx="8424541" cy="55115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左图的内容为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200" b="0" i="1" dirty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lang="en-US" altLang="zh-CN" sz="2200" b="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b="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200" b="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200" b="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sz="2200" b="0" kern="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200" b="0" i="1" dirty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lang="en-US" altLang="zh-CN" sz="2200" b="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b="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200" b="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200" b="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右图为最优权衡曲线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9DE740-F220-4DE7-A7AC-D38B7A7F8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9" y="4758110"/>
                <a:ext cx="8424541" cy="551158"/>
              </a:xfrm>
              <a:prstGeom prst="rect">
                <a:avLst/>
              </a:prstGeom>
              <a:blipFill rotWithShape="0">
                <a:blip r:embed="rId4"/>
                <a:stretch>
                  <a:fillRect l="-72" t="-4444" b="-7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A97446B1-7B92-48CB-9AB7-854675A49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67875"/>
              </p:ext>
            </p:extLst>
          </p:nvPr>
        </p:nvGraphicFramePr>
        <p:xfrm>
          <a:off x="1143000" y="990600"/>
          <a:ext cx="637132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5" imgW="2654280" imgH="317160" progId="Equation.DSMT4">
                  <p:embed/>
                </p:oleObj>
              </mc:Choice>
              <mc:Fallback>
                <p:oleObj name="Equation" r:id="rId5" imgW="2654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990600"/>
                        <a:ext cx="6371323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3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D48AA67-9474-4775-AB0D-9025C8AA86B4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12.6 </a:t>
            </a:r>
            <a:r>
              <a:rPr lang="zh-CN" altLang="en-US" kern="0" dirty="0"/>
              <a:t>正则化数据拟合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538B0EE0-45FB-44C4-94D8-053656EB4E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143000"/>
                <a:ext cx="8536602" cy="1600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线性模型拟合数据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kern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kern="0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en-US" altLang="zh-CN" sz="1800" b="0" kern="0" dirty="0" smtClean="0"/>
                  <a:t>       </a:t>
                </a:r>
                <a:endParaRPr lang="en-US" altLang="zh-CN" sz="1800" b="0" kern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/>
                  <a:t>为常数函数，且恒等于</a:t>
                </a:r>
                <a:r>
                  <a:rPr lang="en-US" altLang="zh-CN" sz="2200" b="0" kern="0" dirty="0" smtClean="0"/>
                  <a:t>1</a:t>
                </a:r>
                <a:r>
                  <a:rPr lang="zh-CN" altLang="en-US" sz="2200" b="0" kern="0" dirty="0" smtClean="0"/>
                  <a:t>。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8B0EE0-45FB-44C4-94D8-053656EB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143000"/>
                <a:ext cx="8536602" cy="1600200"/>
              </a:xfrm>
              <a:prstGeom prst="rect">
                <a:avLst/>
              </a:prstGeom>
              <a:blipFill rotWithShape="0">
                <a:blip r:embed="rId3"/>
                <a:stretch>
                  <a:fillRect l="-71" t="-763" b="-8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D840F30D-7F20-43F0-807C-8E9CA2E7C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3018779"/>
                <a:ext cx="7896225" cy="170562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较大</a:t>
                </a:r>
                <a:r>
                  <a:rPr lang="zh-CN" altLang="en-US" sz="2200" b="0" kern="0" dirty="0"/>
                  <a:t>的参数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b="0" kern="0" dirty="0"/>
                  <a:t>会让模型对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b="0" kern="0" dirty="0"/>
                  <a:t>的变化更加</a:t>
                </a:r>
                <a:r>
                  <a:rPr lang="zh-CN" altLang="en-US" sz="2200" b="0" kern="0" dirty="0" smtClean="0"/>
                  <a:t>敏感</a:t>
                </a:r>
                <a:r>
                  <a:rPr lang="en-US" altLang="zh-CN" sz="2200" b="0" kern="0" dirty="0" smtClean="0"/>
                  <a:t>;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让参数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200" b="0" kern="0" dirty="0"/>
                  <a:t>更</a:t>
                </a:r>
                <a:r>
                  <a:rPr lang="zh-CN" altLang="en-US" sz="2200" b="0" kern="0" dirty="0" smtClean="0"/>
                  <a:t>小，可以避免模型</a:t>
                </a:r>
                <a:r>
                  <a:rPr lang="zh-CN" altLang="en-US" sz="2200" b="0" kern="0" dirty="0"/>
                  <a:t>过</a:t>
                </a:r>
                <a:r>
                  <a:rPr lang="zh-CN" altLang="en-US" sz="2200" b="0" kern="0" dirty="0" smtClean="0"/>
                  <a:t>拟合</a:t>
                </a:r>
                <a:r>
                  <a:rPr lang="en-US" altLang="zh-CN" sz="2200" b="0" kern="0" dirty="0" smtClean="0"/>
                  <a:t>;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即</a:t>
                </a:r>
                <a:r>
                  <a:rPr lang="zh-CN" altLang="en-US" sz="2200" b="0" kern="0" dirty="0" smtClean="0"/>
                  <a:t>可引出</a:t>
                </a:r>
                <a:r>
                  <a:rPr lang="zh-CN" altLang="en-US" sz="2200" b="0" kern="0" dirty="0"/>
                  <a:t>两个</a:t>
                </a:r>
                <a:r>
                  <a:rPr lang="zh-CN" altLang="en-US" sz="2200" b="0" kern="0" dirty="0" smtClean="0"/>
                  <a:t>目标函数</a:t>
                </a:r>
                <a:r>
                  <a:rPr lang="en-US" altLang="zh-CN" sz="2200" b="0" kern="0" dirty="0" smtClean="0"/>
                  <a:t>: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840F30D-7F20-43F0-807C-8E9CA2E7C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3018779"/>
                <a:ext cx="7896225" cy="1705622"/>
              </a:xfrm>
              <a:prstGeom prst="rect">
                <a:avLst/>
              </a:prstGeom>
              <a:blipFill rotWithShape="0">
                <a:blip r:embed="rId6"/>
                <a:stretch>
                  <a:fillRect l="-77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D73EC302-4026-4ECE-AB8D-EA766B7E1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451008"/>
              </p:ext>
            </p:extLst>
          </p:nvPr>
        </p:nvGraphicFramePr>
        <p:xfrm>
          <a:off x="1371600" y="4419600"/>
          <a:ext cx="5486400" cy="901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7" imgW="2705040" imgH="444240" progId="Equation.DSMT4">
                  <p:embed/>
                </p:oleObj>
              </mc:Choice>
              <mc:Fallback>
                <p:oleObj name="Equation" r:id="rId7" imgW="2705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4419600"/>
                        <a:ext cx="5486400" cy="901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E8884BD1-9F72-4E4C-A07C-14662BF41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824" y="5606190"/>
                <a:ext cx="7896225" cy="55115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首要目标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200" b="0" kern="0" dirty="0"/>
                  <a:t>是误差的</a:t>
                </a:r>
                <a:r>
                  <a:rPr lang="zh-CN" altLang="en-US" sz="2200" b="0" kern="0" dirty="0" smtClean="0"/>
                  <a:t>平方和。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884BD1-9F72-4E4C-A07C-14662BF4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4" y="5606190"/>
                <a:ext cx="7896225" cy="551158"/>
              </a:xfrm>
              <a:prstGeom prst="rect">
                <a:avLst/>
              </a:prstGeom>
              <a:blipFill rotWithShape="0">
                <a:blip r:embed="rId9"/>
                <a:stretch>
                  <a:fillRect l="-77" t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-76200" y="1676400"/>
                <a:ext cx="67056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)+⋯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676400"/>
                <a:ext cx="6705600" cy="5068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9800" y="304800"/>
            <a:ext cx="3194393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8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1D6CC5-329B-46C5-868B-50DCDD7BF7AD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12.7 </a:t>
            </a:r>
            <a:r>
              <a:rPr lang="zh-CN" altLang="en-US" kern="0" dirty="0"/>
              <a:t>正则化数据拟合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972EB419-07EA-4738-9306-CB8D3ECD91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8" y="1752600"/>
                <a:ext cx="7896225" cy="10668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正则化参数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 smtClean="0"/>
                  <a:t>该问题等价于最小二乘</a:t>
                </a:r>
                <a:r>
                  <a:rPr lang="zh-CN" altLang="en-US" sz="2200" b="0" kern="0" dirty="0"/>
                  <a:t>法</a:t>
                </a:r>
                <a:r>
                  <a:rPr lang="zh-CN" altLang="en-US" sz="2200" b="0" kern="0" dirty="0" smtClean="0"/>
                  <a:t>问题：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72EB419-07EA-4738-9306-CB8D3ECD9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1752600"/>
                <a:ext cx="7896225" cy="1066800"/>
              </a:xfrm>
              <a:prstGeom prst="rect">
                <a:avLst/>
              </a:prstGeom>
              <a:blipFill rotWithShape="0">
                <a:blip r:embed="rId3"/>
                <a:stretch>
                  <a:fillRect t="-4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A52C862E-F714-4BDA-8022-CA41E17F7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92841"/>
              </p:ext>
            </p:extLst>
          </p:nvPr>
        </p:nvGraphicFramePr>
        <p:xfrm>
          <a:off x="2590800" y="2667000"/>
          <a:ext cx="30130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4" imgW="1473120" imgH="558720" progId="Equation.DSMT4">
                  <p:embed/>
                </p:oleObj>
              </mc:Choice>
              <mc:Fallback>
                <p:oleObj name="Equation" r:id="rId4" imgW="14731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2667000"/>
                        <a:ext cx="301307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D73EC302-4026-4ECE-AB8D-EA766B7E1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43389"/>
              </p:ext>
            </p:extLst>
          </p:nvPr>
        </p:nvGraphicFramePr>
        <p:xfrm>
          <a:off x="1219200" y="914400"/>
          <a:ext cx="5943600" cy="85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6" imgW="3085920" imgH="444240" progId="Equation.DSMT4">
                  <p:embed/>
                </p:oleObj>
              </mc:Choice>
              <mc:Fallback>
                <p:oleObj name="Equation" r:id="rId6" imgW="3085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914400"/>
                        <a:ext cx="5943600" cy="856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381000" y="4343400"/>
                <a:ext cx="9677400" cy="1506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4343400"/>
                <a:ext cx="9677400" cy="15063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6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1D6CC5-329B-46C5-868B-50DCDD7BF7AD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12.7 </a:t>
            </a:r>
            <a:r>
              <a:rPr lang="zh-CN" altLang="en-US" kern="0" dirty="0" smtClean="0"/>
              <a:t>数据拟合例子</a:t>
            </a:r>
            <a:endParaRPr lang="zh-CN" altLang="en-US" kern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914400"/>
            <a:ext cx="4438650" cy="353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E8884BD1-9F72-4E4C-A07C-14662BF41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495800"/>
                <a:ext cx="7896225" cy="1371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实线表示产生仿真数据曲线；</a:t>
                </a:r>
                <a:endParaRPr lang="en-US" altLang="zh-CN" sz="2200" b="0" kern="0" dirty="0" smtClean="0"/>
              </a:p>
              <a:p>
                <a:r>
                  <a:rPr lang="en-US" altLang="zh-CN" sz="2200" b="0" kern="0" dirty="0" smtClean="0"/>
                  <a:t>10</a:t>
                </a:r>
                <a:r>
                  <a:rPr lang="zh-CN" altLang="en-US" sz="2200" b="0" kern="0" dirty="0" smtClean="0"/>
                  <a:t>蓝色点为训练样本点，</a:t>
                </a:r>
                <a:r>
                  <a:rPr lang="en-US" altLang="zh-CN" sz="2200" b="0" kern="0" dirty="0" smtClean="0"/>
                  <a:t>20</a:t>
                </a:r>
                <a:r>
                  <a:rPr lang="zh-CN" altLang="en-US" sz="2200" b="0" kern="0" dirty="0" smtClean="0"/>
                  <a:t>红色点为测试样本点；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 smtClean="0"/>
                  <a:t>拟合模型</a:t>
                </a:r>
                <a:r>
                  <a:rPr lang="en-US" altLang="zh-CN" sz="2200" b="0" kern="0" dirty="0" smtClean="0">
                    <a:solidFill>
                      <a:srgbClr val="FF0000"/>
                    </a:solidFill>
                  </a:rPr>
                  <a:t>5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个参数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sz="2200" b="0" i="1" kern="0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884BD1-9F72-4E4C-A07C-14662BF4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7896225" cy="1371600"/>
              </a:xfrm>
              <a:prstGeom prst="rect">
                <a:avLst/>
              </a:prstGeom>
              <a:blipFill rotWithShape="0">
                <a:blip r:embed="rId4"/>
                <a:stretch>
                  <a:fillRect l="-77" t="-3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36AD3818-1B8C-4F73-AF15-88EB12C6E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32316"/>
              </p:ext>
            </p:extLst>
          </p:nvPr>
        </p:nvGraphicFramePr>
        <p:xfrm>
          <a:off x="2209800" y="5715000"/>
          <a:ext cx="3454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5" imgW="1879560" imgH="431640" progId="Equation.DSMT4">
                  <p:embed/>
                </p:oleObj>
              </mc:Choice>
              <mc:Fallback>
                <p:oleObj name="Equation" r:id="rId5" imgW="1879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5715000"/>
                        <a:ext cx="345440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638800" y="5943600"/>
                <a:ext cx="1725024" cy="404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ker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ker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ker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zh-CN" altLang="en-US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ker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ker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kern="0" dirty="0">
                          <a:latin typeface="Cambria Math" panose="02040503050406030204" pitchFamily="18" charset="0"/>
                        </a:rPr>
                        <m:t>预先设定</m:t>
                      </m:r>
                    </m:oMath>
                  </m:oMathPara>
                </a14:m>
                <a:endParaRPr lang="zh-CN" altLang="en-US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943600"/>
                <a:ext cx="1725024" cy="404919"/>
              </a:xfrm>
              <a:prstGeom prst="rect">
                <a:avLst/>
              </a:prstGeom>
              <a:blipFill rotWithShape="0"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1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1D6CC5-329B-46C5-868B-50DCDD7BF7AD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12.7 </a:t>
            </a:r>
            <a:r>
              <a:rPr lang="zh-CN" altLang="en-US" kern="0" dirty="0" smtClean="0"/>
              <a:t>数据拟合结果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E8884BD1-9F72-4E4C-A07C-14662BF41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495800"/>
                <a:ext cx="7896225" cy="1905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参数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200" b="0" kern="0" dirty="0"/>
                  <a:t>=</a:t>
                </a:r>
                <a:r>
                  <a:rPr lang="en-US" altLang="zh-CN" sz="2200" b="0" kern="0" dirty="0" smtClean="0"/>
                  <a:t>0.08</a:t>
                </a:r>
                <a:r>
                  <a:rPr lang="zh-CN" altLang="en-US" sz="2200" b="0" kern="0" dirty="0" smtClean="0"/>
                  <a:t>时</a:t>
                </a:r>
                <a:r>
                  <a:rPr lang="en-US" altLang="zh-CN" sz="2200" b="0" kern="0" dirty="0" smtClean="0"/>
                  <a:t>RMS</a:t>
                </a:r>
                <a:r>
                  <a:rPr lang="zh-CN" altLang="en-US" sz="2200" b="0" kern="0" dirty="0" smtClean="0"/>
                  <a:t>误差最小；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/>
                  <a:t>参数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200" b="0" kern="0" dirty="0" smtClean="0"/>
                  <a:t>增加，会使</a:t>
                </a:r>
                <a:r>
                  <a:rPr lang="zh-CN" altLang="en-US" sz="2200" b="0" kern="0" dirty="0"/>
                  <a:t>拟合</a:t>
                </a:r>
                <a14:m>
                  <m:oMath xmlns:m="http://schemas.openxmlformats.org/officeDocument/2006/math"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参数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0" kern="0" dirty="0" smtClean="0"/>
                  <a:t>“减少”</a:t>
                </a:r>
                <a14:m>
                  <m:oMath xmlns:m="http://schemas.openxmlformats.org/officeDocument/2006/math">
                    <m:r>
                      <a:rPr lang="zh-CN" altLang="en-US" sz="2200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 smtClean="0"/>
                  <a:t>虚线表示拟合模型参数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2200" b="0" kern="0" dirty="0" smtClean="0"/>
                  <a:t>产生仿真数据的数值；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/>
                  <a:t>参数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200" b="0" kern="0" dirty="0"/>
                  <a:t>=0.08</a:t>
                </a:r>
                <a:r>
                  <a:rPr lang="zh-CN" altLang="en-US" sz="2200" b="0" kern="0" dirty="0" smtClean="0"/>
                  <a:t>时，估计的拟合</a:t>
                </a:r>
                <a14:m>
                  <m:oMath xmlns:m="http://schemas.openxmlformats.org/officeDocument/2006/math"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参数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接近真实值。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884BD1-9F72-4E4C-A07C-14662BF4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7896225" cy="1905000"/>
              </a:xfrm>
              <a:prstGeom prst="rect">
                <a:avLst/>
              </a:prstGeom>
              <a:blipFill rotWithShape="0">
                <a:blip r:embed="rId2"/>
                <a:stretch>
                  <a:fillRect l="-77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7467600" cy="31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6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990</Words>
  <Application>Microsoft Office PowerPoint</Application>
  <PresentationFormat>全屏显示(4:3)</PresentationFormat>
  <Paragraphs>129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ＭＳ Ｐゴシック</vt:lpstr>
      <vt:lpstr>隶书</vt:lpstr>
      <vt:lpstr>宋体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Microsoft</cp:lastModifiedBy>
  <cp:revision>485</cp:revision>
  <dcterms:created xsi:type="dcterms:W3CDTF">2018-04-21T22:14:36Z</dcterms:created>
  <dcterms:modified xsi:type="dcterms:W3CDTF">2023-12-17T13:53:43Z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