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2.xml" ContentType="application/vnd.openxmlformats-officedocument.presentationml.notesSlide+xml"/>
  <Override PartName="/ppt/slides/slide79.xml" ContentType="application/vnd.openxmlformats-officedocument.presentationml.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0" r:id="rId1"/>
  </p:sldMasterIdLst>
  <p:notesMasterIdLst>
    <p:notesMasterId r:id="rId90"/>
  </p:notesMasterIdLst>
  <p:handoutMasterIdLst>
    <p:handoutMasterId r:id="rId91"/>
  </p:handoutMasterIdLst>
  <p:sldIdLst>
    <p:sldId id="400" r:id="rId2"/>
    <p:sldId id="401" r:id="rId3"/>
    <p:sldId id="260" r:id="rId4"/>
    <p:sldId id="261" r:id="rId5"/>
    <p:sldId id="262" r:id="rId6"/>
    <p:sldId id="264" r:id="rId7"/>
    <p:sldId id="265" r:id="rId8"/>
    <p:sldId id="342" r:id="rId9"/>
    <p:sldId id="343" r:id="rId10"/>
    <p:sldId id="266" r:id="rId11"/>
    <p:sldId id="267" r:id="rId12"/>
    <p:sldId id="268" r:id="rId13"/>
    <p:sldId id="365" r:id="rId14"/>
    <p:sldId id="366" r:id="rId15"/>
    <p:sldId id="367" r:id="rId16"/>
    <p:sldId id="269" r:id="rId17"/>
    <p:sldId id="270" r:id="rId18"/>
    <p:sldId id="274" r:id="rId19"/>
    <p:sldId id="337" r:id="rId20"/>
    <p:sldId id="275" r:id="rId21"/>
    <p:sldId id="276" r:id="rId22"/>
    <p:sldId id="277" r:id="rId23"/>
    <p:sldId id="278" r:id="rId24"/>
    <p:sldId id="282" r:id="rId25"/>
    <p:sldId id="283" r:id="rId26"/>
    <p:sldId id="284" r:id="rId27"/>
    <p:sldId id="286" r:id="rId28"/>
    <p:sldId id="340" r:id="rId29"/>
    <p:sldId id="341" r:id="rId30"/>
    <p:sldId id="289" r:id="rId31"/>
    <p:sldId id="290" r:id="rId32"/>
    <p:sldId id="291" r:id="rId33"/>
    <p:sldId id="292" r:id="rId34"/>
    <p:sldId id="293" r:id="rId35"/>
    <p:sldId id="294" r:id="rId36"/>
    <p:sldId id="295" r:id="rId37"/>
    <p:sldId id="296" r:id="rId38"/>
    <p:sldId id="297" r:id="rId39"/>
    <p:sldId id="299" r:id="rId40"/>
    <p:sldId id="300" r:id="rId41"/>
    <p:sldId id="301" r:id="rId42"/>
    <p:sldId id="334" r:id="rId43"/>
    <p:sldId id="344" r:id="rId44"/>
    <p:sldId id="336" r:id="rId45"/>
    <p:sldId id="303" r:id="rId46"/>
    <p:sldId id="304" r:id="rId47"/>
    <p:sldId id="306" r:id="rId48"/>
    <p:sldId id="338" r:id="rId49"/>
    <p:sldId id="307" r:id="rId50"/>
    <p:sldId id="308" r:id="rId51"/>
    <p:sldId id="309" r:id="rId52"/>
    <p:sldId id="310" r:id="rId53"/>
    <p:sldId id="311" r:id="rId54"/>
    <p:sldId id="312" r:id="rId55"/>
    <p:sldId id="359" r:id="rId56"/>
    <p:sldId id="313" r:id="rId57"/>
    <p:sldId id="370" r:id="rId58"/>
    <p:sldId id="371" r:id="rId59"/>
    <p:sldId id="372" r:id="rId60"/>
    <p:sldId id="314" r:id="rId61"/>
    <p:sldId id="315" r:id="rId62"/>
    <p:sldId id="361" r:id="rId63"/>
    <p:sldId id="316" r:id="rId64"/>
    <p:sldId id="347" r:id="rId65"/>
    <p:sldId id="348" r:id="rId66"/>
    <p:sldId id="349" r:id="rId67"/>
    <p:sldId id="317" r:id="rId68"/>
    <p:sldId id="318" r:id="rId69"/>
    <p:sldId id="319" r:id="rId70"/>
    <p:sldId id="320" r:id="rId71"/>
    <p:sldId id="350" r:id="rId72"/>
    <p:sldId id="352" r:id="rId73"/>
    <p:sldId id="351" r:id="rId74"/>
    <p:sldId id="353" r:id="rId75"/>
    <p:sldId id="354" r:id="rId76"/>
    <p:sldId id="362" r:id="rId77"/>
    <p:sldId id="363" r:id="rId78"/>
    <p:sldId id="364" r:id="rId79"/>
    <p:sldId id="355" r:id="rId80"/>
    <p:sldId id="356" r:id="rId81"/>
    <p:sldId id="357" r:id="rId82"/>
    <p:sldId id="322" r:id="rId83"/>
    <p:sldId id="324" r:id="rId84"/>
    <p:sldId id="325" r:id="rId85"/>
    <p:sldId id="327" r:id="rId86"/>
    <p:sldId id="358" r:id="rId87"/>
    <p:sldId id="403" r:id="rId88"/>
    <p:sldId id="402" r:id="rId89"/>
  </p:sldIdLst>
  <p:sldSz cx="12192000" cy="6858000"/>
  <p:notesSz cx="7099300" cy="10234613"/>
  <p:defaultTextStyle>
    <a:defPPr>
      <a:defRPr lang="en-US"/>
    </a:defPPr>
    <a:lvl1pPr algn="l" rtl="0" fontAlgn="base">
      <a:spcBef>
        <a:spcPct val="0"/>
      </a:spcBef>
      <a:spcAft>
        <a:spcPct val="0"/>
      </a:spcAft>
      <a:defRPr kumimoji="1" sz="2400" b="1"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umimoji="1" sz="2400" b="1"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umimoji="1" sz="2400" b="1"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umimoji="1" sz="2400" b="1"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umimoji="1" sz="2400" b="1" kern="1200">
        <a:solidFill>
          <a:schemeClr val="tx1"/>
        </a:solidFill>
        <a:latin typeface="Tahoma" pitchFamily="34" charset="0"/>
        <a:ea typeface="宋体" pitchFamily="2" charset="-122"/>
        <a:cs typeface="+mn-cs"/>
      </a:defRPr>
    </a:lvl5pPr>
    <a:lvl6pPr marL="2286000" algn="l" defTabSz="914400" rtl="0" eaLnBrk="1" latinLnBrk="0" hangingPunct="1">
      <a:defRPr kumimoji="1" sz="2400" b="1" kern="1200">
        <a:solidFill>
          <a:schemeClr val="tx1"/>
        </a:solidFill>
        <a:latin typeface="Tahoma" pitchFamily="34" charset="0"/>
        <a:ea typeface="宋体" pitchFamily="2" charset="-122"/>
        <a:cs typeface="+mn-cs"/>
      </a:defRPr>
    </a:lvl6pPr>
    <a:lvl7pPr marL="2743200" algn="l" defTabSz="914400" rtl="0" eaLnBrk="1" latinLnBrk="0" hangingPunct="1">
      <a:defRPr kumimoji="1" sz="2400" b="1" kern="1200">
        <a:solidFill>
          <a:schemeClr val="tx1"/>
        </a:solidFill>
        <a:latin typeface="Tahoma" pitchFamily="34" charset="0"/>
        <a:ea typeface="宋体" pitchFamily="2" charset="-122"/>
        <a:cs typeface="+mn-cs"/>
      </a:defRPr>
    </a:lvl7pPr>
    <a:lvl8pPr marL="3200400" algn="l" defTabSz="914400" rtl="0" eaLnBrk="1" latinLnBrk="0" hangingPunct="1">
      <a:defRPr kumimoji="1" sz="2400" b="1" kern="1200">
        <a:solidFill>
          <a:schemeClr val="tx1"/>
        </a:solidFill>
        <a:latin typeface="Tahoma" pitchFamily="34" charset="0"/>
        <a:ea typeface="宋体" pitchFamily="2" charset="-122"/>
        <a:cs typeface="+mn-cs"/>
      </a:defRPr>
    </a:lvl8pPr>
    <a:lvl9pPr marL="3657600" algn="l" defTabSz="914400" rtl="0" eaLnBrk="1" latinLnBrk="0" hangingPunct="1">
      <a:defRPr kumimoji="1" sz="2400" b="1" kern="1200">
        <a:solidFill>
          <a:schemeClr val="tx1"/>
        </a:solidFill>
        <a:latin typeface="Tahoma" pitchFamily="34" charset="0"/>
        <a:ea typeface="宋体" pitchFamily="2" charset="-122"/>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99"/>
    <a:srgbClr val="99CCFF"/>
    <a:srgbClr val="808000"/>
    <a:srgbClr val="333300"/>
    <a:srgbClr val="003300"/>
    <a:srgbClr val="336699"/>
    <a:srgbClr val="0099CC"/>
    <a:srgbClr val="4D4D4D"/>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78358" autoAdjust="0"/>
  </p:normalViewPr>
  <p:slideViewPr>
    <p:cSldViewPr>
      <p:cViewPr varScale="1">
        <p:scale>
          <a:sx n="69" d="100"/>
          <a:sy n="69" d="100"/>
        </p:scale>
        <p:origin x="-198" y="-10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744"/>
    </p:cViewPr>
  </p:sorterViewPr>
  <p:notesViewPr>
    <p:cSldViewPr>
      <p:cViewPr varScale="1">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b="0">
                <a:latin typeface="Arial" charset="0"/>
              </a:defRPr>
            </a:lvl1pPr>
          </a:lstStyle>
          <a:p>
            <a:pPr>
              <a:defRPr/>
            </a:pPr>
            <a:endParaRPr lang="zh-CN" altLang="en-US"/>
          </a:p>
        </p:txBody>
      </p:sp>
      <p:sp>
        <p:nvSpPr>
          <p:cNvPr id="110595"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b="0">
                <a:latin typeface="Arial" charset="0"/>
              </a:defRPr>
            </a:lvl1pPr>
          </a:lstStyle>
          <a:p>
            <a:pPr>
              <a:defRPr/>
            </a:pPr>
            <a:endParaRPr lang="en-US" altLang="zh-CN"/>
          </a:p>
        </p:txBody>
      </p:sp>
      <p:sp>
        <p:nvSpPr>
          <p:cNvPr id="110596"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b="0">
                <a:latin typeface="Arial" charset="0"/>
              </a:defRPr>
            </a:lvl1pPr>
          </a:lstStyle>
          <a:p>
            <a:pPr>
              <a:defRPr/>
            </a:pPr>
            <a:endParaRPr lang="en-US" altLang="zh-CN"/>
          </a:p>
        </p:txBody>
      </p:sp>
      <p:sp>
        <p:nvSpPr>
          <p:cNvPr id="110597"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b="0">
                <a:latin typeface="Arial" charset="0"/>
              </a:defRPr>
            </a:lvl1pPr>
          </a:lstStyle>
          <a:p>
            <a:pPr>
              <a:defRPr/>
            </a:pPr>
            <a:fld id="{6457A214-3559-4BD8-A032-319DD952FC99}" type="slidenum">
              <a:rPr lang="zh-CN" altLang="en-US"/>
              <a:pPr>
                <a:defRPr/>
              </a:pPr>
              <a:t>‹#›</a:t>
            </a:fld>
            <a:endParaRPr lang="en-US" altLang="zh-CN"/>
          </a:p>
        </p:txBody>
      </p:sp>
    </p:spTree>
    <p:extLst>
      <p:ext uri="{BB962C8B-B14F-4D97-AF65-F5344CB8AC3E}">
        <p14:creationId xmlns="" xmlns:p14="http://schemas.microsoft.com/office/powerpoint/2010/main" val="16335435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b="0">
                <a:latin typeface="Arial" charset="0"/>
              </a:defRPr>
            </a:lvl1pPr>
          </a:lstStyle>
          <a:p>
            <a:pPr>
              <a:defRPr/>
            </a:pPr>
            <a:endParaRPr lang="zh-CN" altLang="en-US"/>
          </a:p>
        </p:txBody>
      </p:sp>
      <p:sp>
        <p:nvSpPr>
          <p:cNvPr id="116739"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b="0">
                <a:latin typeface="Arial" charset="0"/>
              </a:defRPr>
            </a:lvl1pPr>
          </a:lstStyle>
          <a:p>
            <a:pPr>
              <a:defRPr/>
            </a:pPr>
            <a:endParaRPr lang="en-US" altLang="zh-CN"/>
          </a:p>
        </p:txBody>
      </p:sp>
      <p:sp>
        <p:nvSpPr>
          <p:cNvPr id="115716" name="Rectangle 4"/>
          <p:cNvSpPr>
            <a:spLocks noGrp="1" noRot="1" noChangeAspect="1" noChangeArrowheads="1" noTextEdit="1"/>
          </p:cNvSpPr>
          <p:nvPr>
            <p:ph type="sldImg" idx="2"/>
          </p:nvPr>
        </p:nvSpPr>
        <p:spPr bwMode="auto">
          <a:xfrm>
            <a:off x="139700" y="768350"/>
            <a:ext cx="6819900" cy="3836988"/>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16741"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16742"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b="0">
                <a:latin typeface="Arial" charset="0"/>
              </a:defRPr>
            </a:lvl1pPr>
          </a:lstStyle>
          <a:p>
            <a:pPr>
              <a:defRPr/>
            </a:pPr>
            <a:endParaRPr lang="en-US" altLang="zh-CN"/>
          </a:p>
        </p:txBody>
      </p:sp>
      <p:sp>
        <p:nvSpPr>
          <p:cNvPr id="116743"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b="0">
                <a:latin typeface="Arial" charset="0"/>
              </a:defRPr>
            </a:lvl1pPr>
          </a:lstStyle>
          <a:p>
            <a:pPr>
              <a:defRPr/>
            </a:pPr>
            <a:fld id="{5D5963AB-51D7-4B56-957C-52AD6A606A3F}" type="slidenum">
              <a:rPr lang="zh-CN" altLang="en-US"/>
              <a:pPr>
                <a:defRPr/>
              </a:pPr>
              <a:t>‹#›</a:t>
            </a:fld>
            <a:endParaRPr lang="en-US" altLang="zh-CN"/>
          </a:p>
        </p:txBody>
      </p:sp>
    </p:spTree>
    <p:extLst>
      <p:ext uri="{BB962C8B-B14F-4D97-AF65-F5344CB8AC3E}">
        <p14:creationId xmlns="" xmlns:p14="http://schemas.microsoft.com/office/powerpoint/2010/main" val="37311710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D0D9924F-B564-4DFC-BA7D-056901D563B7}" type="slidenum">
              <a:rPr lang="zh-CN" altLang="en-US" sz="1200" b="0" smtClean="0">
                <a:latin typeface="Arial" charset="0"/>
              </a:rPr>
              <a:pPr eaLnBrk="1" hangingPunct="1"/>
              <a:t>3</a:t>
            </a:fld>
            <a:endParaRPr lang="en-US" altLang="zh-CN" sz="1200" b="0">
              <a:latin typeface="Arial"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 xmlns:p14="http://schemas.microsoft.com/office/powerpoint/2010/main" val="5998117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EE275D30-797A-4B29-9F21-2F0C84261B8D}" type="slidenum">
              <a:rPr lang="zh-CN" altLang="en-US" sz="1200" b="0" smtClean="0">
                <a:latin typeface="Arial" charset="0"/>
              </a:rPr>
              <a:pPr eaLnBrk="1" hangingPunct="1"/>
              <a:t>60</a:t>
            </a:fld>
            <a:endParaRPr lang="en-US" altLang="zh-CN" sz="1200" b="0">
              <a:latin typeface="Arial" charset="0"/>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zh-CN" dirty="0"/>
          </a:p>
        </p:txBody>
      </p:sp>
    </p:spTree>
    <p:extLst>
      <p:ext uri="{BB962C8B-B14F-4D97-AF65-F5344CB8AC3E}">
        <p14:creationId xmlns="" xmlns:p14="http://schemas.microsoft.com/office/powerpoint/2010/main" val="34451575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36F435E8-1FF9-49B5-8BAB-7E7CB6604AF1}" type="slidenum">
              <a:rPr lang="zh-CN" altLang="en-US" sz="1200" b="0" smtClean="0">
                <a:latin typeface="Arial" charset="0"/>
              </a:rPr>
              <a:pPr eaLnBrk="1" hangingPunct="1"/>
              <a:t>64</a:t>
            </a:fld>
            <a:endParaRPr lang="en-US" altLang="zh-CN" sz="1200" b="0">
              <a:latin typeface="Arial" charset="0"/>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 xmlns:p14="http://schemas.microsoft.com/office/powerpoint/2010/main" val="26317884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D0D9924F-B564-4DFC-BA7D-056901D563B7}" type="slidenum">
              <a:rPr lang="zh-CN" altLang="en-US" sz="1200" b="0" smtClean="0">
                <a:latin typeface="Arial" charset="0"/>
              </a:rPr>
              <a:pPr eaLnBrk="1" hangingPunct="1"/>
              <a:t>87</a:t>
            </a:fld>
            <a:endParaRPr lang="en-US" altLang="zh-CN" sz="1200" b="0">
              <a:latin typeface="Arial"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 xmlns:p14="http://schemas.microsoft.com/office/powerpoint/2010/main" val="599811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79F5178A-0E0C-4592-90FC-D321D6991B48}" type="slidenum">
              <a:rPr lang="zh-CN" altLang="en-US" sz="1200" b="0" smtClean="0">
                <a:latin typeface="Arial" charset="0"/>
              </a:rPr>
              <a:pPr eaLnBrk="1" hangingPunct="1"/>
              <a:t>4</a:t>
            </a:fld>
            <a:endParaRPr lang="en-US" altLang="zh-CN" sz="1200" b="0">
              <a:latin typeface="Arial"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 xmlns:p14="http://schemas.microsoft.com/office/powerpoint/2010/main" val="1317730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581246E2-0704-4C70-BC43-D6E1EAD1DDA8}" type="slidenum">
              <a:rPr lang="zh-CN" altLang="en-US" sz="1200" b="0" smtClean="0">
                <a:latin typeface="Arial" charset="0"/>
              </a:rPr>
              <a:pPr eaLnBrk="1" hangingPunct="1"/>
              <a:t>10</a:t>
            </a:fld>
            <a:endParaRPr lang="en-US" altLang="zh-CN" sz="1200" b="0">
              <a:latin typeface="Arial" charset="0"/>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 xmlns:p14="http://schemas.microsoft.com/office/powerpoint/2010/main" val="2826599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1EA1E969-04DF-4D71-885C-333EAA0CD6ED}" type="slidenum">
              <a:rPr lang="zh-CN" altLang="en-US" sz="1200" b="0" smtClean="0">
                <a:latin typeface="Arial" charset="0"/>
              </a:rPr>
              <a:pPr eaLnBrk="1" hangingPunct="1"/>
              <a:t>15</a:t>
            </a:fld>
            <a:endParaRPr lang="en-US" altLang="zh-CN" sz="1200" b="0">
              <a:latin typeface="Arial" charset="0"/>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r>
              <a:rPr lang="zh-CN" altLang="en-US"/>
              <a:t>通过用例建模获取系统</a:t>
            </a:r>
            <a:r>
              <a:rPr lang="en-US" altLang="zh-CN"/>
              <a:t>60%-80%</a:t>
            </a:r>
            <a:r>
              <a:rPr lang="zh-CN" altLang="en-US"/>
              <a:t>的需求后，从中找出</a:t>
            </a:r>
            <a:r>
              <a:rPr lang="en-US" altLang="zh-CN"/>
              <a:t>5%-10%</a:t>
            </a:r>
            <a:r>
              <a:rPr lang="zh-CN" altLang="en-US"/>
              <a:t>重要的用例，来定义系统候选体系架构，如果变化则只影响这个迭代周期</a:t>
            </a:r>
          </a:p>
          <a:p>
            <a:pPr eaLnBrk="1" hangingPunct="1"/>
            <a:endParaRPr lang="zh-CN" altLang="en-US"/>
          </a:p>
        </p:txBody>
      </p:sp>
    </p:spTree>
    <p:extLst>
      <p:ext uri="{BB962C8B-B14F-4D97-AF65-F5344CB8AC3E}">
        <p14:creationId xmlns="" xmlns:p14="http://schemas.microsoft.com/office/powerpoint/2010/main" val="2956068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258869BE-F31A-4464-867C-5F11EC4FAEBE}" type="slidenum">
              <a:rPr lang="zh-CN" altLang="en-US" sz="1200" b="0" smtClean="0">
                <a:latin typeface="Arial" charset="0"/>
              </a:rPr>
              <a:pPr eaLnBrk="1" hangingPunct="1"/>
              <a:t>16</a:t>
            </a:fld>
            <a:endParaRPr lang="en-US" altLang="zh-CN" sz="1200" b="0">
              <a:latin typeface="Arial"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 xmlns:p14="http://schemas.microsoft.com/office/powerpoint/2010/main" val="3781883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3727EE92-8489-4595-A628-5E3F01880E2E}" type="slidenum">
              <a:rPr lang="zh-CN" altLang="en-US" sz="1200" b="0" smtClean="0">
                <a:latin typeface="Arial" charset="0"/>
              </a:rPr>
              <a:pPr eaLnBrk="1" hangingPunct="1"/>
              <a:t>20</a:t>
            </a:fld>
            <a:endParaRPr lang="en-US" altLang="zh-CN" sz="1200" b="0">
              <a:latin typeface="Arial"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 xmlns:p14="http://schemas.microsoft.com/office/powerpoint/2010/main" val="2316828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A84EC856-CCAA-4590-A480-3097759F46E3}" type="slidenum">
              <a:rPr lang="zh-CN" altLang="en-US" sz="1200" b="0" smtClean="0">
                <a:latin typeface="Arial" charset="0"/>
              </a:rPr>
              <a:pPr eaLnBrk="1" hangingPunct="1"/>
              <a:t>24</a:t>
            </a:fld>
            <a:endParaRPr lang="en-US" altLang="zh-CN" sz="1200" b="0">
              <a:latin typeface="Arial"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extLst>
      <p:ext uri="{BB962C8B-B14F-4D97-AF65-F5344CB8AC3E}">
        <p14:creationId xmlns="" xmlns:p14="http://schemas.microsoft.com/office/powerpoint/2010/main" val="3339223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D86D7BB7-C610-4632-B73A-B0CD735BF9E0}" type="slidenum">
              <a:rPr lang="zh-CN" altLang="en-US" sz="1200" b="0" smtClean="0">
                <a:latin typeface="Arial" charset="0"/>
              </a:rPr>
              <a:pPr eaLnBrk="1" hangingPunct="1"/>
              <a:t>30</a:t>
            </a:fld>
            <a:endParaRPr lang="en-US" altLang="zh-CN" sz="1200" b="0">
              <a:latin typeface="Arial" charset="0"/>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 xmlns:p14="http://schemas.microsoft.com/office/powerpoint/2010/main" val="33511614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EEE20FB-A289-4B39-9688-1C9374CEA5C0}" type="slidenum">
              <a:rPr lang="zh-CN" altLang="en-US" smtClean="0"/>
              <a:pPr>
                <a:defRPr/>
              </a:pPr>
              <a:t>57</a:t>
            </a:fld>
            <a:endParaRPr lang="en-US" altLang="zh-CN"/>
          </a:p>
        </p:txBody>
      </p:sp>
    </p:spTree>
    <p:extLst>
      <p:ext uri="{BB962C8B-B14F-4D97-AF65-F5344CB8AC3E}">
        <p14:creationId xmlns="" xmlns:p14="http://schemas.microsoft.com/office/powerpoint/2010/main" val="1624973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2">
        <a:schemeClr val="bg2"/>
      </p:bgRef>
    </p:bg>
    <p:spTree>
      <p:nvGrpSpPr>
        <p:cNvPr id="1" name=""/>
        <p:cNvGrpSpPr/>
        <p:nvPr/>
      </p:nvGrpSpPr>
      <p:grpSpPr>
        <a:xfrm>
          <a:off x="0" y="0"/>
          <a:ext cx="0" cy="0"/>
          <a:chOff x="0" y="0"/>
          <a:chExt cx="0" cy="0"/>
        </a:xfrm>
      </p:grpSpPr>
      <p:sp>
        <p:nvSpPr>
          <p:cNvPr id="9" name="矩形 8"/>
          <p:cNvSpPr/>
          <p:nvPr/>
        </p:nvSpPr>
        <p:spPr bwMode="ltGray">
          <a:xfrm>
            <a:off x="1" y="0"/>
            <a:ext cx="12191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标题 1"/>
          <p:cNvSpPr>
            <a:spLocks noGrp="1"/>
          </p:cNvSpPr>
          <p:nvPr>
            <p:ph type="ctrTitle"/>
          </p:nvPr>
        </p:nvSpPr>
        <p:spPr>
          <a:xfrm>
            <a:off x="914400" y="3355848"/>
            <a:ext cx="107696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914400" y="1828800"/>
            <a:ext cx="107696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pPr>
              <a:defRPr/>
            </a:pPr>
            <a:fld id="{55A6ACB9-5BFE-4EF3-B91C-463DEBBCCA89}" type="slidenum">
              <a:rPr lang="zh-CN" altLang="en-US" smtClean="0"/>
              <a:pPr>
                <a:defRPr/>
              </a:pPr>
              <a:t>‹#›</a:t>
            </a:fld>
            <a:endParaRPr lang="en-US" altLang="zh-CN"/>
          </a:p>
        </p:txBody>
      </p:sp>
      <p:sp>
        <p:nvSpPr>
          <p:cNvPr id="10" name="矩形 9"/>
          <p:cNvSpPr/>
          <p:nvPr/>
        </p:nvSpPr>
        <p:spPr bwMode="invGray">
          <a:xfrm>
            <a:off x="0" y="5128334"/>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r>
              <a:rPr lang="en-US" altLang="zh-CN" smtClean="0"/>
              <a:t>-</a:t>
            </a:r>
            <a:fld id="{013A5948-C572-4A45-8388-DE4E873D8B50}" type="slidenum">
              <a:rPr lang="en-US" altLang="zh-CN" smtClean="0"/>
              <a:pPr>
                <a:defRPr/>
              </a:pPr>
              <a:t>‹#›</a:t>
            </a:fld>
            <a:r>
              <a:rPr lang="en-US" altLang="zh-CN" smtClean="0"/>
              <a:t>-</a:t>
            </a: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9" name="矩形 8"/>
          <p:cNvSpPr/>
          <p:nvPr/>
        </p:nvSpPr>
        <p:spPr bwMode="invGray">
          <a:xfrm>
            <a:off x="8798560" y="0"/>
            <a:ext cx="6096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矩形 7"/>
          <p:cNvSpPr/>
          <p:nvPr/>
        </p:nvSpPr>
        <p:spPr bwMode="ltGray">
          <a:xfrm>
            <a:off x="8863584" y="0"/>
            <a:ext cx="33528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竖排标题 1"/>
          <p:cNvSpPr>
            <a:spLocks noGrp="1"/>
          </p:cNvSpPr>
          <p:nvPr>
            <p:ph type="title" orient="vert"/>
          </p:nvPr>
        </p:nvSpPr>
        <p:spPr>
          <a:xfrm>
            <a:off x="9042400" y="274641"/>
            <a:ext cx="2540000" cy="5851525"/>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609600" y="304801"/>
            <a:ext cx="80264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a:xfrm>
            <a:off x="3520796" y="6377460"/>
            <a:ext cx="5115205" cy="365125"/>
          </a:xfrm>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r>
              <a:rPr lang="en-US" altLang="zh-CN" smtClean="0"/>
              <a:t>-</a:t>
            </a:r>
            <a:fld id="{EA087514-DBC3-4F18-B126-1E056A3FAD03}" type="slidenum">
              <a:rPr lang="en-US" altLang="zh-CN" smtClean="0"/>
              <a:pPr>
                <a:defRPr/>
              </a:pPr>
              <a:t>‹#›</a:t>
            </a:fld>
            <a:r>
              <a:rPr lang="en-US" altLang="zh-CN" smtClean="0"/>
              <a:t>-</a:t>
            </a: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98502" y="260350"/>
            <a:ext cx="10581217" cy="647700"/>
          </a:xfrm>
        </p:spPr>
        <p:txBody>
          <a:bodyPr/>
          <a:lstStyle/>
          <a:p>
            <a:r>
              <a:rPr lang="zh-CN" altLang="en-US"/>
              <a:t>单击此处编辑母版标题样式</a:t>
            </a:r>
          </a:p>
        </p:txBody>
      </p:sp>
      <p:sp>
        <p:nvSpPr>
          <p:cNvPr id="3" name="表格占位符 2"/>
          <p:cNvSpPr>
            <a:spLocks noGrp="1"/>
          </p:cNvSpPr>
          <p:nvPr>
            <p:ph type="tbl" idx="1"/>
          </p:nvPr>
        </p:nvSpPr>
        <p:spPr>
          <a:xfrm>
            <a:off x="1007533" y="981076"/>
            <a:ext cx="10560051" cy="5400675"/>
          </a:xfrm>
        </p:spPr>
        <p:txBody>
          <a:bodyPr/>
          <a:lstStyle/>
          <a:p>
            <a:pPr lvl="0"/>
            <a:endParaRPr lang="zh-CN" altLang="en-US" noProof="0"/>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r>
              <a:rPr lang="en-US" altLang="zh-CN"/>
              <a:t>-</a:t>
            </a:r>
            <a:fld id="{6479F1E9-65E1-40DC-A5C5-996A70B92A35}" type="slidenum">
              <a:rPr lang="en-US" altLang="zh-CN"/>
              <a:pPr>
                <a:defRPr/>
              </a:pPr>
              <a:t>‹#›</a:t>
            </a:fld>
            <a:r>
              <a:rPr lang="en-US" altLang="zh-CN"/>
              <a:t>-</a:t>
            </a:r>
          </a:p>
        </p:txBody>
      </p:sp>
    </p:spTree>
    <p:extLst>
      <p:ext uri="{BB962C8B-B14F-4D97-AF65-F5344CB8AC3E}">
        <p14:creationId xmlns="" xmlns:p14="http://schemas.microsoft.com/office/powerpoint/2010/main" val="41909012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698502" y="260350"/>
            <a:ext cx="10581217" cy="647700"/>
          </a:xfrm>
        </p:spPr>
        <p:txBody>
          <a:bodyPr/>
          <a:lstStyle/>
          <a:p>
            <a:r>
              <a:rPr lang="zh-CN" altLang="en-US"/>
              <a:t>单击此处编辑母版标题样式</a:t>
            </a:r>
          </a:p>
        </p:txBody>
      </p:sp>
      <p:sp>
        <p:nvSpPr>
          <p:cNvPr id="3" name="文本占位符 2"/>
          <p:cNvSpPr>
            <a:spLocks noGrp="1"/>
          </p:cNvSpPr>
          <p:nvPr>
            <p:ph type="body" sz="half" idx="1"/>
          </p:nvPr>
        </p:nvSpPr>
        <p:spPr>
          <a:xfrm>
            <a:off x="1007533" y="981075"/>
            <a:ext cx="10560051" cy="26241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1007533" y="3757616"/>
            <a:ext cx="10560051" cy="26241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r>
              <a:rPr lang="en-US" altLang="zh-CN"/>
              <a:t>-</a:t>
            </a:r>
            <a:fld id="{ED612CAB-A7E8-42E7-B19B-FAF31ED16A78}" type="slidenum">
              <a:rPr lang="en-US" altLang="zh-CN"/>
              <a:pPr>
                <a:defRPr/>
              </a:pPr>
              <a:t>‹#›</a:t>
            </a:fld>
            <a:r>
              <a:rPr lang="en-US" altLang="zh-CN"/>
              <a:t>-</a:t>
            </a:r>
          </a:p>
        </p:txBody>
      </p:sp>
    </p:spTree>
    <p:extLst>
      <p:ext uri="{BB962C8B-B14F-4D97-AF65-F5344CB8AC3E}">
        <p14:creationId xmlns="" xmlns:p14="http://schemas.microsoft.com/office/powerpoint/2010/main" val="486875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155448"/>
            <a:ext cx="10972800" cy="1252728"/>
          </a:xfrm>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r>
              <a:rPr lang="en-US" altLang="zh-CN" smtClean="0"/>
              <a:t>-</a:t>
            </a:r>
            <a:fld id="{74C2F54C-52AD-47FC-B80B-56D32F7F9136}" type="slidenum">
              <a:rPr lang="en-US" altLang="zh-CN" smtClean="0"/>
              <a:pPr>
                <a:defRPr/>
              </a:pPr>
              <a:t>‹#›</a:t>
            </a:fld>
            <a:r>
              <a:rPr lang="en-US" altLang="zh-CN" smtClean="0"/>
              <a:t>-</a:t>
            </a:r>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2">
        <a:schemeClr val="bg2"/>
      </p:bgRef>
    </p:bg>
    <p:spTree>
      <p:nvGrpSpPr>
        <p:cNvPr id="1" name=""/>
        <p:cNvGrpSpPr/>
        <p:nvPr/>
      </p:nvGrpSpPr>
      <p:grpSpPr>
        <a:xfrm>
          <a:off x="0" y="0"/>
          <a:ext cx="0" cy="0"/>
          <a:chOff x="0" y="0"/>
          <a:chExt cx="0" cy="0"/>
        </a:xfrm>
      </p:grpSpPr>
      <p:sp>
        <p:nvSpPr>
          <p:cNvPr id="9" name="矩形 8"/>
          <p:cNvSpPr/>
          <p:nvPr/>
        </p:nvSpPr>
        <p:spPr bwMode="ltGray">
          <a:xfrm>
            <a:off x="0" y="1"/>
            <a:ext cx="12192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矩形 11"/>
          <p:cNvSpPr/>
          <p:nvPr/>
        </p:nvSpPr>
        <p:spPr bwMode="invGray">
          <a:xfrm>
            <a:off x="0" y="2602520"/>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标题 1"/>
          <p:cNvSpPr>
            <a:spLocks noGrp="1"/>
          </p:cNvSpPr>
          <p:nvPr>
            <p:ph type="title"/>
          </p:nvPr>
        </p:nvSpPr>
        <p:spPr>
          <a:xfrm>
            <a:off x="999744" y="118872"/>
            <a:ext cx="10684256"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987552" y="1828800"/>
            <a:ext cx="10696448"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r>
              <a:rPr lang="en-US" altLang="zh-CN" smtClean="0"/>
              <a:t>-</a:t>
            </a:r>
            <a:fld id="{D6E6B468-02A4-41FE-B3CE-B77921BD89DB}" type="slidenum">
              <a:rPr lang="en-US" altLang="zh-CN" smtClean="0"/>
              <a:pPr>
                <a:defRPr/>
              </a:pPr>
              <a:t>‹#›</a:t>
            </a:fld>
            <a:r>
              <a:rPr lang="en-US" altLang="zh-CN" smtClean="0"/>
              <a:t>-</a:t>
            </a:r>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609600" y="1773936"/>
            <a:ext cx="53848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6197600" y="1773936"/>
            <a:ext cx="53848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r>
              <a:rPr lang="en-US" altLang="zh-CN" smtClean="0"/>
              <a:t>-</a:t>
            </a:r>
            <a:fld id="{313B5030-E818-4E33-B39F-291F5E9F4D7A}" type="slidenum">
              <a:rPr lang="en-US" altLang="zh-CN" smtClean="0"/>
              <a:pPr>
                <a:defRPr/>
              </a:pPr>
              <a:t>‹#›</a:t>
            </a:fld>
            <a:r>
              <a:rPr lang="en-US" altLang="zh-CN" smtClean="0"/>
              <a:t>-</a:t>
            </a: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09600" y="1698988"/>
            <a:ext cx="5386917"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609600" y="2449512"/>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6193368" y="1698988"/>
            <a:ext cx="5389033"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6193368" y="2449512"/>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pPr>
              <a:defRPr/>
            </a:pPr>
            <a:endParaRPr lang="en-US" altLang="zh-CN"/>
          </a:p>
        </p:txBody>
      </p:sp>
      <p:sp>
        <p:nvSpPr>
          <p:cNvPr id="8" name="页脚占位符 7"/>
          <p:cNvSpPr>
            <a:spLocks noGrp="1"/>
          </p:cNvSpPr>
          <p:nvPr>
            <p:ph type="ftr" sz="quarter" idx="11"/>
          </p:nvPr>
        </p:nvSpPr>
        <p:spPr/>
        <p:txBody>
          <a:bodyPr/>
          <a:lstStyle/>
          <a:p>
            <a:pPr>
              <a:defRPr/>
            </a:pPr>
            <a:endParaRPr lang="en-US" altLang="zh-CN"/>
          </a:p>
        </p:txBody>
      </p:sp>
      <p:sp>
        <p:nvSpPr>
          <p:cNvPr id="9" name="灯片编号占位符 8"/>
          <p:cNvSpPr>
            <a:spLocks noGrp="1"/>
          </p:cNvSpPr>
          <p:nvPr>
            <p:ph type="sldNum" sz="quarter" idx="12"/>
          </p:nvPr>
        </p:nvSpPr>
        <p:spPr/>
        <p:txBody>
          <a:bodyPr/>
          <a:lstStyle/>
          <a:p>
            <a:pPr>
              <a:defRPr/>
            </a:pPr>
            <a:r>
              <a:rPr lang="en-US" altLang="zh-CN" smtClean="0"/>
              <a:t>-</a:t>
            </a:r>
            <a:fld id="{3606F398-8D4B-4DEB-B16A-FAF288C18440}" type="slidenum">
              <a:rPr lang="en-US" altLang="zh-CN" smtClean="0"/>
              <a:pPr>
                <a:defRPr/>
              </a:pPr>
              <a:t>‹#›</a:t>
            </a:fld>
            <a:r>
              <a:rPr lang="en-US" altLang="zh-CN" smtClean="0"/>
              <a:t>-</a:t>
            </a: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r>
              <a:rPr lang="en-US" altLang="zh-CN" smtClean="0"/>
              <a:t>-</a:t>
            </a:r>
            <a:fld id="{032872BE-FA2C-46C2-A169-1F30EC6FAD64}" type="slidenum">
              <a:rPr lang="en-US" altLang="zh-CN" smtClean="0"/>
              <a:pPr>
                <a:defRPr/>
              </a:pPr>
              <a:t>‹#›</a:t>
            </a:fld>
            <a:r>
              <a:rPr lang="en-US" altLang="zh-CN" smtClean="0"/>
              <a:t>-</a:t>
            </a: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endParaRPr lang="en-US" altLang="zh-CN"/>
          </a:p>
        </p:txBody>
      </p:sp>
      <p:sp>
        <p:nvSpPr>
          <p:cNvPr id="3" name="页脚占位符 2"/>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p:txBody>
          <a:bodyPr/>
          <a:lstStyle/>
          <a:p>
            <a:pPr>
              <a:defRPr/>
            </a:pPr>
            <a:r>
              <a:rPr lang="en-US" altLang="zh-CN" smtClean="0"/>
              <a:t>-</a:t>
            </a:r>
            <a:fld id="{DFCFE3A8-A593-4639-BBAE-F87840FCABEA}" type="slidenum">
              <a:rPr lang="en-US" altLang="zh-CN" smtClean="0"/>
              <a:pPr>
                <a:defRPr/>
              </a:pPr>
              <a:t>‹#›</a:t>
            </a:fld>
            <a:r>
              <a:rPr lang="en-US" altLang="zh-CN" smtClean="0"/>
              <a:t>-</a:t>
            </a: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3784" y="152400"/>
            <a:ext cx="3364992" cy="978408"/>
          </a:xfrm>
        </p:spPr>
        <p:txBody>
          <a:bodyPr vert="horz" lIns="73152" rIns="45720" bIns="0" rtlCol="0" anchor="b">
            <a:normAutofit/>
            <a:sp3d prstMaterial="matte"/>
          </a:bodyPr>
          <a:lstStyle>
            <a:lvl1pPr algn="l">
              <a:defRPr sz="2000" b="0"/>
            </a:lvl1pPr>
            <a:extLst/>
          </a:lstStyle>
          <a:p>
            <a:r>
              <a:rPr kumimoji="0" lang="zh-CN" altLang="en-US" smtClean="0"/>
              <a:t>单击此处编辑母版标题样式</a:t>
            </a:r>
            <a:endParaRPr kumimoji="0" lang="en-US"/>
          </a:p>
        </p:txBody>
      </p:sp>
      <p:sp>
        <p:nvSpPr>
          <p:cNvPr id="3" name="内容占位符 2"/>
          <p:cNvSpPr>
            <a:spLocks noGrp="1"/>
          </p:cNvSpPr>
          <p:nvPr>
            <p:ph idx="1"/>
          </p:nvPr>
        </p:nvSpPr>
        <p:spPr>
          <a:xfrm>
            <a:off x="4025837" y="1743134"/>
            <a:ext cx="7894188"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223784" y="1730018"/>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r>
              <a:rPr lang="en-US" altLang="zh-CN" smtClean="0"/>
              <a:t>-</a:t>
            </a:r>
            <a:fld id="{5B838669-9B40-452C-9C7C-05CE661747FF}" type="slidenum">
              <a:rPr lang="en-US" altLang="zh-CN" smtClean="0"/>
              <a:pPr>
                <a:defRPr/>
              </a:pPr>
              <a:t>‹#›</a:t>
            </a:fld>
            <a:r>
              <a:rPr lang="en-US" altLang="zh-CN" smtClean="0"/>
              <a:t>-</a:t>
            </a:r>
            <a:endParaRPr lang="en-US" altLang="zh-CN"/>
          </a:p>
        </p:txBody>
      </p:sp>
      <p:sp>
        <p:nvSpPr>
          <p:cNvPr id="12" name="矩形 11"/>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矩形 8"/>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219456" y="155448"/>
            <a:ext cx="3366867" cy="978408"/>
          </a:xfrm>
        </p:spPr>
        <p:txBody>
          <a:bodyPr lIns="73152" bIns="0" anchor="b">
            <a:sp3d prstMaterial="matte"/>
          </a:bodyPr>
          <a:lstStyle>
            <a:lvl1pPr algn="l">
              <a:defRPr sz="2000" b="0"/>
            </a:lvl1pPr>
            <a:extLst/>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3871741" y="1484808"/>
            <a:ext cx="8329863"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219456" y="1728216"/>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219456" y="1170432"/>
            <a:ext cx="3364992" cy="201168"/>
          </a:xfrm>
        </p:spPr>
        <p:txBody>
          <a:bodyPr/>
          <a:lstStyle/>
          <a:p>
            <a:pPr>
              <a:defRPr/>
            </a:pPr>
            <a:endParaRPr lang="en-US" altLang="zh-CN"/>
          </a:p>
        </p:txBody>
      </p:sp>
      <p:sp>
        <p:nvSpPr>
          <p:cNvPr id="11" name="矩形 10"/>
          <p:cNvSpPr/>
          <p:nvPr/>
        </p:nvSpPr>
        <p:spPr>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矩形 8"/>
          <p:cNvSpPr/>
          <p:nvPr/>
        </p:nvSpPr>
        <p:spPr bwMode="invGray">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页脚占位符 5"/>
          <p:cNvSpPr>
            <a:spLocks noGrp="1"/>
          </p:cNvSpPr>
          <p:nvPr>
            <p:ph type="ftr" sz="quarter" idx="11"/>
          </p:nvPr>
        </p:nvSpPr>
        <p:spPr>
          <a:xfrm>
            <a:off x="4047744" y="1170432"/>
            <a:ext cx="6925056" cy="201168"/>
          </a:xfrm>
        </p:spPr>
        <p:txBody>
          <a:bodyPr/>
          <a:lstStyle>
            <a:lvl1pPr>
              <a:defRPr>
                <a:solidFill>
                  <a:schemeClr val="bg1">
                    <a:shade val="50000"/>
                  </a:schemeClr>
                </a:solidFill>
              </a:defRPr>
            </a:lvl1pPr>
          </a:lstStyle>
          <a:p>
            <a:pPr>
              <a:defRPr/>
            </a:pPr>
            <a:endParaRPr lang="en-US" altLang="zh-CN"/>
          </a:p>
        </p:txBody>
      </p:sp>
      <p:sp>
        <p:nvSpPr>
          <p:cNvPr id="7" name="灯片编号占位符 6"/>
          <p:cNvSpPr>
            <a:spLocks noGrp="1"/>
          </p:cNvSpPr>
          <p:nvPr>
            <p:ph type="sldNum" sz="quarter" idx="12"/>
          </p:nvPr>
        </p:nvSpPr>
        <p:spPr>
          <a:xfrm>
            <a:off x="11119104" y="1170432"/>
            <a:ext cx="978485" cy="201168"/>
          </a:xfrm>
        </p:spPr>
        <p:txBody>
          <a:bodyPr/>
          <a:lstStyle/>
          <a:p>
            <a:pPr>
              <a:defRPr/>
            </a:pPr>
            <a:r>
              <a:rPr lang="en-US" altLang="zh-CN" smtClean="0"/>
              <a:t>-</a:t>
            </a:r>
            <a:fld id="{DF5EE5D7-DA54-4996-B04D-BEB0C65CB3ED}" type="slidenum">
              <a:rPr lang="en-US" altLang="zh-CN" smtClean="0"/>
              <a:pPr>
                <a:defRPr/>
              </a:pPr>
              <a:t>‹#›</a:t>
            </a:fld>
            <a:r>
              <a:rPr lang="en-US" altLang="zh-CN" smtClean="0"/>
              <a:t>-</a:t>
            </a:r>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矩形 9"/>
          <p:cNvSpPr/>
          <p:nvPr/>
        </p:nvSpPr>
        <p:spPr bwMode="invGray">
          <a:xfrm>
            <a:off x="0" y="1435895"/>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矩形 6"/>
          <p:cNvSpPr/>
          <p:nvPr/>
        </p:nvSpPr>
        <p:spPr bwMode="ltGray">
          <a:xfrm>
            <a:off x="1" y="1"/>
            <a:ext cx="12191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标题占位符 1"/>
          <p:cNvSpPr>
            <a:spLocks noGrp="1"/>
          </p:cNvSpPr>
          <p:nvPr>
            <p:ph type="title"/>
          </p:nvPr>
        </p:nvSpPr>
        <p:spPr>
          <a:xfrm>
            <a:off x="609600" y="152400"/>
            <a:ext cx="109728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09600" y="1775192"/>
            <a:ext cx="10972800" cy="4625609"/>
          </a:xfrm>
          <a:prstGeom prst="rect">
            <a:avLst/>
          </a:prstGeom>
        </p:spPr>
        <p:txBody>
          <a:bodyPr vert="horz" lIns="54864" tIns="91440" rtlCol="0">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609600" y="6476999"/>
            <a:ext cx="28448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pPr>
              <a:defRPr/>
            </a:pPr>
            <a:endParaRPr lang="en-US" altLang="zh-CN"/>
          </a:p>
        </p:txBody>
      </p:sp>
      <p:sp>
        <p:nvSpPr>
          <p:cNvPr id="5" name="页脚占位符 4"/>
          <p:cNvSpPr>
            <a:spLocks noGrp="1"/>
          </p:cNvSpPr>
          <p:nvPr>
            <p:ph type="ftr" sz="quarter" idx="3"/>
          </p:nvPr>
        </p:nvSpPr>
        <p:spPr>
          <a:xfrm>
            <a:off x="3520796" y="6476999"/>
            <a:ext cx="734362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defRPr/>
            </a:pPr>
            <a:endParaRPr lang="en-US" altLang="zh-CN"/>
          </a:p>
        </p:txBody>
      </p:sp>
      <p:sp>
        <p:nvSpPr>
          <p:cNvPr id="6" name="灯片编号占位符 5"/>
          <p:cNvSpPr>
            <a:spLocks noGrp="1"/>
          </p:cNvSpPr>
          <p:nvPr>
            <p:ph type="sldNum" sz="quarter" idx="4"/>
          </p:nvPr>
        </p:nvSpPr>
        <p:spPr>
          <a:xfrm>
            <a:off x="10939195" y="6476999"/>
            <a:ext cx="978485"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pPr>
              <a:defRPr/>
            </a:pPr>
            <a:r>
              <a:rPr lang="en-US" altLang="zh-CN" smtClean="0"/>
              <a:t>-</a:t>
            </a:r>
            <a:fld id="{84D0465F-A6A2-4704-8971-06036326BA03}" type="slidenum">
              <a:rPr lang="en-US" altLang="zh-CN" smtClean="0"/>
              <a:pPr>
                <a:defRPr/>
              </a:pPr>
              <a:t>‹#›</a:t>
            </a:fld>
            <a:r>
              <a:rPr lang="en-US" altLang="zh-CN" smtClean="0"/>
              <a:t>-</a:t>
            </a:r>
            <a:endParaRPr lang="en-US" altLang="zh-CN"/>
          </a:p>
        </p:txBody>
      </p:sp>
    </p:spTree>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Lst>
  <p:hf hdr="0" ft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4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image" Target="../media/image2.wmf"/><Relationship Id="rId1" Type="http://schemas.openxmlformats.org/officeDocument/2006/relationships/slideLayout" Target="../slideLayouts/slideLayout2.xml"/><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slides/_rels/slide6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面向对象系统分析与设计</a:t>
            </a:r>
            <a:endParaRPr lang="zh-CN" altLang="en-US" dirty="0"/>
          </a:p>
        </p:txBody>
      </p:sp>
      <p:sp>
        <p:nvSpPr>
          <p:cNvPr id="3" name="副标题 2"/>
          <p:cNvSpPr>
            <a:spLocks noGrp="1"/>
          </p:cNvSpPr>
          <p:nvPr>
            <p:ph type="subTitle" idx="1"/>
          </p:nvPr>
        </p:nvSpPr>
        <p:spPr/>
        <p:txBody>
          <a:bodyPr/>
          <a:lstStyle/>
          <a:p>
            <a:endParaRPr lang="zh-CN" altLang="en-US"/>
          </a:p>
        </p:txBody>
      </p:sp>
      <p:sp>
        <p:nvSpPr>
          <p:cNvPr id="4" name="副标题 2"/>
          <p:cNvSpPr txBox="1">
            <a:spLocks/>
          </p:cNvSpPr>
          <p:nvPr/>
        </p:nvSpPr>
        <p:spPr>
          <a:xfrm>
            <a:off x="952464" y="4572008"/>
            <a:ext cx="10769600" cy="1499616"/>
          </a:xfrm>
          <a:prstGeom prst="rect">
            <a:avLst/>
          </a:prstGeom>
        </p:spPr>
        <p:txBody>
          <a:bodyPr vert="horz" lIns="118872" tIns="0" rIns="45720" bIns="0" rtlCol="0" anchor="b">
            <a:normAutofit/>
          </a:bodyPr>
          <a:lstStyle/>
          <a:p>
            <a:pPr marL="0" marR="0" lvl="0" indent="0" algn="r"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zh-CN" altLang="en-US" sz="2000" b="0" i="0" u="none" strike="noStrike" kern="1200" cap="none" spc="0" normalizeH="0" baseline="0" noProof="0" dirty="0" smtClean="0">
                <a:ln>
                  <a:noFill/>
                </a:ln>
                <a:solidFill>
                  <a:srgbClr val="FFFFFF"/>
                </a:solidFill>
                <a:effectLst/>
                <a:uLnTx/>
                <a:uFillTx/>
                <a:latin typeface="+mn-lt"/>
                <a:ea typeface="+mn-ea"/>
                <a:cs typeface="+mn-cs"/>
              </a:rPr>
              <a:t>深圳大学计算机与软件学院　刘嘉祥</a:t>
            </a:r>
            <a:endParaRPr kumimoji="0" lang="zh-CN" altLang="en-US" sz="2000" b="0" i="0" u="none" strike="noStrike" kern="1200" cap="none" spc="0" normalizeH="0" baseline="0" noProof="0" dirty="0">
              <a:ln>
                <a:noFill/>
              </a:ln>
              <a:solidFill>
                <a:srgbClr val="FFFFFF"/>
              </a:solidFill>
              <a:effectLst/>
              <a:uLnTx/>
              <a:uFillTx/>
              <a:latin typeface="+mn-lt"/>
              <a:ea typeface="+mn-ea"/>
              <a:cs typeface="+mn-cs"/>
            </a:endParaRPr>
          </a:p>
        </p:txBody>
      </p:sp>
    </p:spTree>
    <p:extLst>
      <p:ext uri="{BB962C8B-B14F-4D97-AF65-F5344CB8AC3E}">
        <p14:creationId xmlns="" xmlns:p14="http://schemas.microsoft.com/office/powerpoint/2010/main" val="35397790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zh-CN" altLang="en-US" dirty="0" smtClean="0"/>
              <a:t>内容概要</a:t>
            </a:r>
            <a:endParaRPr lang="en-US" altLang="zh-CN" dirty="0"/>
          </a:p>
        </p:txBody>
      </p:sp>
      <p:sp>
        <p:nvSpPr>
          <p:cNvPr id="698371" name="Rectangle 3"/>
          <p:cNvSpPr>
            <a:spLocks noGrp="1" noChangeArrowheads="1"/>
          </p:cNvSpPr>
          <p:nvPr>
            <p:ph idx="1"/>
          </p:nvPr>
        </p:nvSpPr>
        <p:spPr/>
        <p:txBody>
          <a:bodyPr/>
          <a:lstStyle/>
          <a:p>
            <a:pPr eaLnBrk="1" hangingPunct="1">
              <a:lnSpc>
                <a:spcPct val="150000"/>
              </a:lnSpc>
              <a:defRPr/>
            </a:pPr>
            <a:r>
              <a:rPr lang="zh-CN" altLang="en-US" dirty="0">
                <a:solidFill>
                  <a:srgbClr val="4D4D4D"/>
                </a:solidFill>
              </a:rPr>
              <a:t>理解分析</a:t>
            </a:r>
          </a:p>
          <a:p>
            <a:pPr eaLnBrk="1" hangingPunct="1">
              <a:lnSpc>
                <a:spcPct val="150000"/>
              </a:lnSpc>
              <a:defRPr/>
            </a:pPr>
            <a:r>
              <a:rPr kumimoji="0" lang="zh-CN" altLang="en-US" dirty="0">
                <a:solidFill>
                  <a:schemeClr val="hlink"/>
                </a:solidFill>
                <a:effectLst>
                  <a:outerShdw blurRad="38100" dist="38100" dir="2700000" algn="tl">
                    <a:srgbClr val="C0C0C0"/>
                  </a:outerShdw>
                </a:effectLst>
              </a:rPr>
              <a:t>从用例开始分析</a:t>
            </a:r>
          </a:p>
          <a:p>
            <a:pPr eaLnBrk="1" hangingPunct="1">
              <a:lnSpc>
                <a:spcPct val="150000"/>
              </a:lnSpc>
              <a:defRPr/>
            </a:pPr>
            <a:r>
              <a:rPr kumimoji="0" lang="zh-CN" altLang="en-US" dirty="0"/>
              <a:t>架构分析</a:t>
            </a:r>
          </a:p>
          <a:p>
            <a:pPr eaLnBrk="1" hangingPunct="1">
              <a:lnSpc>
                <a:spcPct val="150000"/>
              </a:lnSpc>
              <a:defRPr/>
            </a:pPr>
            <a:r>
              <a:rPr kumimoji="0" lang="zh-CN" altLang="en-US" dirty="0"/>
              <a:t>构造用例实现</a:t>
            </a:r>
          </a:p>
          <a:p>
            <a:pPr eaLnBrk="1" hangingPunct="1">
              <a:lnSpc>
                <a:spcPct val="150000"/>
              </a:lnSpc>
              <a:defRPr/>
            </a:pPr>
            <a:r>
              <a:rPr kumimoji="0" lang="zh-CN" altLang="en-US" dirty="0"/>
              <a:t>定义分析类</a:t>
            </a:r>
            <a:endParaRPr kumimoji="0" lang="en-US" altLang="zh-CN" dirty="0"/>
          </a:p>
        </p:txBody>
      </p:sp>
      <p:sp>
        <p:nvSpPr>
          <p:cNvPr id="13314"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941B4B8F-BB5E-4CBC-9224-F8F551256ED9}" type="slidenum">
              <a:rPr lang="en-US" altLang="zh-CN" sz="1200" b="0">
                <a:solidFill>
                  <a:srgbClr val="4D4D4D"/>
                </a:solidFill>
                <a:latin typeface="Arial" charset="0"/>
              </a:rPr>
              <a:pPr eaLnBrk="1" hangingPunct="1"/>
              <a:t>10</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zh-CN" altLang="en-US"/>
              <a:t>如何开始分析？</a:t>
            </a:r>
          </a:p>
        </p:txBody>
      </p:sp>
      <p:sp>
        <p:nvSpPr>
          <p:cNvPr id="14338"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B41E4B1C-5A3D-4FA7-8C9E-196CA2260EEA}" type="slidenum">
              <a:rPr lang="en-US" altLang="zh-CN" sz="1200" b="0">
                <a:solidFill>
                  <a:srgbClr val="4D4D4D"/>
                </a:solidFill>
                <a:latin typeface="Arial" charset="0"/>
              </a:rPr>
              <a:pPr eaLnBrk="1" hangingPunct="1"/>
              <a:t>11</a:t>
            </a:fld>
            <a:r>
              <a:rPr lang="en-US" altLang="zh-CN" sz="1200" b="0">
                <a:solidFill>
                  <a:srgbClr val="4D4D4D"/>
                </a:solidFill>
                <a:latin typeface="Arial" charset="0"/>
              </a:rPr>
              <a:t>-</a:t>
            </a:r>
          </a:p>
        </p:txBody>
      </p:sp>
      <p:sp>
        <p:nvSpPr>
          <p:cNvPr id="700419" name="Text Box 3"/>
          <p:cNvSpPr txBox="1">
            <a:spLocks noChangeArrowheads="1"/>
          </p:cNvSpPr>
          <p:nvPr/>
        </p:nvSpPr>
        <p:spPr bwMode="auto">
          <a:xfrm>
            <a:off x="3071814" y="2852739"/>
            <a:ext cx="6048375" cy="923330"/>
          </a:xfrm>
          <a:prstGeom prst="rect">
            <a:avLst/>
          </a:prstGeom>
          <a:noFill/>
          <a:ln w="9525">
            <a:noFill/>
            <a:miter lim="800000"/>
            <a:headEnd/>
            <a:tailEnd/>
          </a:ln>
          <a:effectLst/>
        </p:spPr>
        <p:txBody>
          <a:bodyPr>
            <a:spAutoFit/>
          </a:bodyPr>
          <a:lstStyle/>
          <a:p>
            <a:pPr algn="ctr">
              <a:spcBef>
                <a:spcPct val="50000"/>
              </a:spcBef>
              <a:defRPr/>
            </a:pPr>
            <a:r>
              <a:rPr lang="zh-CN" altLang="en-US" sz="5400" u="sng" dirty="0">
                <a:solidFill>
                  <a:srgbClr val="660066"/>
                </a:solidFill>
                <a:effectLst>
                  <a:outerShdw blurRad="38100" dist="38100" dir="2700000" algn="tl">
                    <a:srgbClr val="C0C0C0"/>
                  </a:outerShdw>
                </a:effectLst>
                <a:latin typeface="隶书" pitchFamily="49" charset="-122"/>
                <a:ea typeface="隶书" pitchFamily="49" charset="-122"/>
              </a:rPr>
              <a:t>从 用 例 开 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00419"/>
                                        </p:tgtEl>
                                        <p:attrNameLst>
                                          <p:attrName>style.visibility</p:attrName>
                                        </p:attrNameLst>
                                      </p:cBhvr>
                                      <p:to>
                                        <p:strVal val="visible"/>
                                      </p:to>
                                    </p:set>
                                    <p:animEffect transition="in" filter="dissolve">
                                      <p:cBhvr>
                                        <p:cTn id="7" dur="500"/>
                                        <p:tgtEl>
                                          <p:spTgt spid="7004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04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zh-CN" altLang="en-US"/>
              <a:t>分析模型与用例模型</a:t>
            </a:r>
          </a:p>
        </p:txBody>
      </p:sp>
      <p:sp>
        <p:nvSpPr>
          <p:cNvPr id="15362"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78014A80-F71E-4BDC-8AF7-11279DAE06FF}" type="slidenum">
              <a:rPr lang="en-US" altLang="zh-CN" sz="1200" b="0">
                <a:solidFill>
                  <a:srgbClr val="4D4D4D"/>
                </a:solidFill>
                <a:latin typeface="Arial" charset="0"/>
              </a:rPr>
              <a:pPr eaLnBrk="1" hangingPunct="1"/>
              <a:t>12</a:t>
            </a:fld>
            <a:r>
              <a:rPr lang="en-US" altLang="zh-CN" sz="1200" b="0">
                <a:solidFill>
                  <a:srgbClr val="4D4D4D"/>
                </a:solidFill>
                <a:latin typeface="Arial" charset="0"/>
              </a:rPr>
              <a:t>-</a:t>
            </a:r>
          </a:p>
        </p:txBody>
      </p:sp>
      <p:sp>
        <p:nvSpPr>
          <p:cNvPr id="701443" name="Rectangle 3"/>
          <p:cNvSpPr>
            <a:spLocks noChangeArrowheads="1"/>
          </p:cNvSpPr>
          <p:nvPr/>
        </p:nvSpPr>
        <p:spPr bwMode="auto">
          <a:xfrm>
            <a:off x="5370344" y="3340113"/>
            <a:ext cx="3889375" cy="2017713"/>
          </a:xfrm>
          <a:prstGeom prst="rect">
            <a:avLst/>
          </a:prstGeom>
          <a:solidFill>
            <a:srgbClr val="FF99CC"/>
          </a:solidFill>
          <a:ln w="28575">
            <a:solidFill>
              <a:srgbClr val="FF00FF"/>
            </a:solidFill>
            <a:miter lim="800000"/>
            <a:headEnd type="none" w="sm" len="sm"/>
            <a:tailEnd type="none" w="sm" len="sm"/>
          </a:ln>
          <a:effectLst>
            <a:outerShdw dist="107763" dir="2700000" algn="ctr" rotWithShape="0">
              <a:schemeClr val="bg2">
                <a:alpha val="50000"/>
              </a:schemeClr>
            </a:outerShdw>
          </a:effectLst>
        </p:spPr>
        <p:txBody>
          <a:bodyPr wrap="none" anchor="ctr"/>
          <a:lstStyle/>
          <a:p>
            <a:pPr>
              <a:defRPr/>
            </a:pPr>
            <a:endParaRPr lang="zh-CN" altLang="en-US"/>
          </a:p>
        </p:txBody>
      </p:sp>
      <p:sp>
        <p:nvSpPr>
          <p:cNvPr id="15365" name="Rectangle 4"/>
          <p:cNvSpPr>
            <a:spLocks noChangeArrowheads="1"/>
          </p:cNvSpPr>
          <p:nvPr/>
        </p:nvSpPr>
        <p:spPr bwMode="auto">
          <a:xfrm>
            <a:off x="5659268" y="3629037"/>
            <a:ext cx="1008062" cy="431800"/>
          </a:xfrm>
          <a:prstGeom prst="rect">
            <a:avLst/>
          </a:prstGeom>
          <a:solidFill>
            <a:srgbClr val="99CCFF"/>
          </a:solidFill>
          <a:ln w="12700">
            <a:solidFill>
              <a:schemeClr val="hlink"/>
            </a:solidFill>
            <a:miter lim="800000"/>
            <a:headEnd type="none" w="sm" len="sm"/>
            <a:tailEnd type="none" w="sm" len="sm"/>
          </a:ln>
        </p:spPr>
        <p:txBody>
          <a:bodyPr wrap="none" anchor="ctr"/>
          <a:lstStyle/>
          <a:p>
            <a:endParaRPr lang="zh-CN" altLang="en-US"/>
          </a:p>
        </p:txBody>
      </p:sp>
      <p:sp>
        <p:nvSpPr>
          <p:cNvPr id="15366" name="Rectangle 5"/>
          <p:cNvSpPr>
            <a:spLocks noChangeArrowheads="1"/>
          </p:cNvSpPr>
          <p:nvPr/>
        </p:nvSpPr>
        <p:spPr bwMode="auto">
          <a:xfrm>
            <a:off x="8035756" y="3557600"/>
            <a:ext cx="504825" cy="863600"/>
          </a:xfrm>
          <a:prstGeom prst="rect">
            <a:avLst/>
          </a:prstGeom>
          <a:solidFill>
            <a:srgbClr val="99CCFF"/>
          </a:solidFill>
          <a:ln w="12700">
            <a:solidFill>
              <a:schemeClr val="hlink"/>
            </a:solidFill>
            <a:miter lim="800000"/>
            <a:headEnd type="none" w="sm" len="sm"/>
            <a:tailEnd type="none" w="sm" len="sm"/>
          </a:ln>
        </p:spPr>
        <p:txBody>
          <a:bodyPr wrap="none" anchor="ctr"/>
          <a:lstStyle/>
          <a:p>
            <a:endParaRPr lang="zh-CN" altLang="en-US"/>
          </a:p>
        </p:txBody>
      </p:sp>
      <p:sp>
        <p:nvSpPr>
          <p:cNvPr id="15367" name="Rectangle 6"/>
          <p:cNvSpPr>
            <a:spLocks noChangeArrowheads="1"/>
          </p:cNvSpPr>
          <p:nvPr/>
        </p:nvSpPr>
        <p:spPr bwMode="auto">
          <a:xfrm>
            <a:off x="5875168" y="4492638"/>
            <a:ext cx="792162" cy="792163"/>
          </a:xfrm>
          <a:prstGeom prst="rect">
            <a:avLst/>
          </a:prstGeom>
          <a:solidFill>
            <a:srgbClr val="99CCFF"/>
          </a:solidFill>
          <a:ln w="12700">
            <a:solidFill>
              <a:schemeClr val="hlink"/>
            </a:solidFill>
            <a:miter lim="800000"/>
            <a:headEnd type="none" w="sm" len="sm"/>
            <a:tailEnd type="none" w="sm" len="sm"/>
          </a:ln>
        </p:spPr>
        <p:txBody>
          <a:bodyPr wrap="none" anchor="ctr"/>
          <a:lstStyle/>
          <a:p>
            <a:endParaRPr lang="zh-CN" altLang="en-US"/>
          </a:p>
        </p:txBody>
      </p:sp>
      <p:sp>
        <p:nvSpPr>
          <p:cNvPr id="15368" name="Rectangle 7"/>
          <p:cNvSpPr>
            <a:spLocks noChangeArrowheads="1"/>
          </p:cNvSpPr>
          <p:nvPr/>
        </p:nvSpPr>
        <p:spPr bwMode="auto">
          <a:xfrm>
            <a:off x="7530930" y="4853000"/>
            <a:ext cx="1511300" cy="431800"/>
          </a:xfrm>
          <a:prstGeom prst="rect">
            <a:avLst/>
          </a:prstGeom>
          <a:solidFill>
            <a:srgbClr val="99CCFF"/>
          </a:solidFill>
          <a:ln w="12700">
            <a:solidFill>
              <a:schemeClr val="hlink"/>
            </a:solidFill>
            <a:miter lim="800000"/>
            <a:headEnd type="none" w="sm" len="sm"/>
            <a:tailEnd type="none" w="sm" len="sm"/>
          </a:ln>
        </p:spPr>
        <p:txBody>
          <a:bodyPr wrap="none" anchor="ctr"/>
          <a:lstStyle/>
          <a:p>
            <a:endParaRPr lang="zh-CN" altLang="en-US"/>
          </a:p>
        </p:txBody>
      </p:sp>
      <p:sp>
        <p:nvSpPr>
          <p:cNvPr id="15369" name="Line 8"/>
          <p:cNvSpPr>
            <a:spLocks noChangeShapeType="1"/>
          </p:cNvSpPr>
          <p:nvPr/>
        </p:nvSpPr>
        <p:spPr bwMode="auto">
          <a:xfrm flipV="1">
            <a:off x="6667331" y="3989401"/>
            <a:ext cx="1368425" cy="719137"/>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zh-CN" altLang="en-US"/>
          </a:p>
        </p:txBody>
      </p:sp>
      <p:sp>
        <p:nvSpPr>
          <p:cNvPr id="15370" name="Line 9"/>
          <p:cNvSpPr>
            <a:spLocks noChangeShapeType="1"/>
          </p:cNvSpPr>
          <p:nvPr/>
        </p:nvSpPr>
        <p:spPr bwMode="auto">
          <a:xfrm flipV="1">
            <a:off x="8323093" y="4421200"/>
            <a:ext cx="0" cy="4318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zh-CN" altLang="en-US"/>
          </a:p>
        </p:txBody>
      </p:sp>
      <p:sp>
        <p:nvSpPr>
          <p:cNvPr id="15371" name="Line 10"/>
          <p:cNvSpPr>
            <a:spLocks noChangeShapeType="1"/>
          </p:cNvSpPr>
          <p:nvPr/>
        </p:nvSpPr>
        <p:spPr bwMode="auto">
          <a:xfrm>
            <a:off x="6667330" y="4997462"/>
            <a:ext cx="863600"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zh-CN" altLang="en-US"/>
          </a:p>
        </p:txBody>
      </p:sp>
      <p:sp>
        <p:nvSpPr>
          <p:cNvPr id="15372" name="Line 11"/>
          <p:cNvSpPr>
            <a:spLocks noChangeShapeType="1"/>
          </p:cNvSpPr>
          <p:nvPr/>
        </p:nvSpPr>
        <p:spPr bwMode="auto">
          <a:xfrm>
            <a:off x="6162505" y="4060837"/>
            <a:ext cx="0" cy="4318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zh-CN" altLang="en-US"/>
          </a:p>
        </p:txBody>
      </p:sp>
      <p:sp>
        <p:nvSpPr>
          <p:cNvPr id="15373" name="Oval 12"/>
          <p:cNvSpPr>
            <a:spLocks noChangeArrowheads="1"/>
          </p:cNvSpPr>
          <p:nvPr/>
        </p:nvSpPr>
        <p:spPr bwMode="auto">
          <a:xfrm>
            <a:off x="6235531" y="2405076"/>
            <a:ext cx="1008063" cy="504825"/>
          </a:xfrm>
          <a:prstGeom prst="ellipse">
            <a:avLst/>
          </a:prstGeom>
          <a:noFill/>
          <a:ln w="28575">
            <a:solidFill>
              <a:schemeClr val="tx1"/>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15374" name="Oval 13"/>
          <p:cNvSpPr>
            <a:spLocks noChangeArrowheads="1"/>
          </p:cNvSpPr>
          <p:nvPr/>
        </p:nvSpPr>
        <p:spPr bwMode="auto">
          <a:xfrm>
            <a:off x="7675393" y="2332051"/>
            <a:ext cx="1079500" cy="504825"/>
          </a:xfrm>
          <a:prstGeom prst="ellipse">
            <a:avLst/>
          </a:prstGeom>
          <a:noFill/>
          <a:ln w="28575">
            <a:solidFill>
              <a:schemeClr val="tx1"/>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15375" name="Line 14"/>
          <p:cNvSpPr>
            <a:spLocks noChangeShapeType="1"/>
          </p:cNvSpPr>
          <p:nvPr/>
        </p:nvSpPr>
        <p:spPr bwMode="auto">
          <a:xfrm>
            <a:off x="6883231" y="2908312"/>
            <a:ext cx="1368425" cy="649288"/>
          </a:xfrm>
          <a:prstGeom prst="line">
            <a:avLst/>
          </a:prstGeom>
          <a:noFill/>
          <a:ln w="1905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zh-CN" altLang="en-US"/>
          </a:p>
        </p:txBody>
      </p:sp>
      <p:sp>
        <p:nvSpPr>
          <p:cNvPr id="15376" name="Line 15"/>
          <p:cNvSpPr>
            <a:spLocks noChangeShapeType="1"/>
          </p:cNvSpPr>
          <p:nvPr/>
        </p:nvSpPr>
        <p:spPr bwMode="auto">
          <a:xfrm>
            <a:off x="8251655" y="2836876"/>
            <a:ext cx="0" cy="720725"/>
          </a:xfrm>
          <a:prstGeom prst="line">
            <a:avLst/>
          </a:prstGeom>
          <a:noFill/>
          <a:ln w="1905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zh-CN" altLang="en-US"/>
          </a:p>
        </p:txBody>
      </p:sp>
      <p:sp>
        <p:nvSpPr>
          <p:cNvPr id="15377" name="Line 16"/>
          <p:cNvSpPr>
            <a:spLocks noChangeShapeType="1"/>
          </p:cNvSpPr>
          <p:nvPr/>
        </p:nvSpPr>
        <p:spPr bwMode="auto">
          <a:xfrm flipH="1" flipV="1">
            <a:off x="6162506" y="2260612"/>
            <a:ext cx="288925" cy="215900"/>
          </a:xfrm>
          <a:prstGeom prst="line">
            <a:avLst/>
          </a:prstGeom>
          <a:noFill/>
          <a:ln w="1905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zh-CN" altLang="en-US"/>
          </a:p>
        </p:txBody>
      </p:sp>
      <p:sp>
        <p:nvSpPr>
          <p:cNvPr id="701457" name="Text Box 17"/>
          <p:cNvSpPr txBox="1">
            <a:spLocks noChangeArrowheads="1"/>
          </p:cNvSpPr>
          <p:nvPr/>
        </p:nvSpPr>
        <p:spPr bwMode="auto">
          <a:xfrm>
            <a:off x="1771182" y="2476909"/>
            <a:ext cx="2376488" cy="457200"/>
          </a:xfrm>
          <a:prstGeom prst="rect">
            <a:avLst/>
          </a:prstGeom>
          <a:noFill/>
          <a:ln w="12700">
            <a:noFill/>
            <a:miter lim="800000"/>
            <a:headEnd type="none" w="sm" len="sm"/>
            <a:tailEnd type="none" w="sm" len="sm"/>
          </a:ln>
          <a:effectLst/>
        </p:spPr>
        <p:txBody>
          <a:bodyPr>
            <a:spAutoFit/>
          </a:bodyPr>
          <a:lstStyle/>
          <a:p>
            <a:pPr eaLnBrk="0" hangingPunct="0">
              <a:spcBef>
                <a:spcPct val="50000"/>
              </a:spcBef>
              <a:defRPr/>
            </a:pPr>
            <a:r>
              <a:rPr kumimoji="0" lang="zh-CN" altLang="en-US" dirty="0">
                <a:solidFill>
                  <a:srgbClr val="FF3300"/>
                </a:solidFill>
                <a:effectLst>
                  <a:outerShdw blurRad="38100" dist="38100" dir="2700000" algn="tl">
                    <a:srgbClr val="C0C0C0"/>
                  </a:outerShdw>
                </a:effectLst>
                <a:latin typeface="Arial" charset="0"/>
              </a:rPr>
              <a:t>用例：外观</a:t>
            </a:r>
          </a:p>
        </p:txBody>
      </p:sp>
      <p:sp>
        <p:nvSpPr>
          <p:cNvPr id="701458" name="Text Box 18"/>
          <p:cNvSpPr txBox="1">
            <a:spLocks noChangeArrowheads="1"/>
          </p:cNvSpPr>
          <p:nvPr/>
        </p:nvSpPr>
        <p:spPr bwMode="auto">
          <a:xfrm>
            <a:off x="1309654" y="4079888"/>
            <a:ext cx="3054041" cy="461665"/>
          </a:xfrm>
          <a:prstGeom prst="rect">
            <a:avLst/>
          </a:prstGeom>
          <a:noFill/>
          <a:ln w="12700">
            <a:noFill/>
            <a:miter lim="800000"/>
            <a:headEnd type="none" w="sm" len="sm"/>
            <a:tailEnd type="none" w="sm" len="sm"/>
          </a:ln>
          <a:effectLst/>
        </p:spPr>
        <p:txBody>
          <a:bodyPr wrap="none">
            <a:spAutoFit/>
          </a:bodyPr>
          <a:lstStyle/>
          <a:p>
            <a:pPr eaLnBrk="0" hangingPunct="0">
              <a:defRPr/>
            </a:pPr>
            <a:r>
              <a:rPr kumimoji="0" lang="zh-CN" altLang="en-US" dirty="0">
                <a:solidFill>
                  <a:srgbClr val="FF3300"/>
                </a:solidFill>
                <a:effectLst>
                  <a:outerShdw blurRad="38100" dist="38100" dir="2700000" algn="tl">
                    <a:srgbClr val="C0C0C0"/>
                  </a:outerShdw>
                </a:effectLst>
                <a:latin typeface="Arial" charset="0"/>
              </a:rPr>
              <a:t>分析</a:t>
            </a:r>
            <a:r>
              <a:rPr kumimoji="0" lang="en-US" altLang="zh-CN" dirty="0">
                <a:solidFill>
                  <a:srgbClr val="FF3300"/>
                </a:solidFill>
                <a:effectLst>
                  <a:outerShdw blurRad="38100" dist="38100" dir="2700000" algn="tl">
                    <a:srgbClr val="C0C0C0"/>
                  </a:outerShdw>
                </a:effectLst>
                <a:latin typeface="Arial" charset="0"/>
              </a:rPr>
              <a:t>/</a:t>
            </a:r>
            <a:r>
              <a:rPr kumimoji="0" lang="zh-CN" altLang="en-US" dirty="0">
                <a:solidFill>
                  <a:srgbClr val="FF3300"/>
                </a:solidFill>
                <a:effectLst>
                  <a:outerShdw blurRad="38100" dist="38100" dir="2700000" algn="tl">
                    <a:srgbClr val="C0C0C0"/>
                  </a:outerShdw>
                </a:effectLst>
                <a:latin typeface="Arial" charset="0"/>
              </a:rPr>
              <a:t>设计：内部机理</a:t>
            </a:r>
          </a:p>
        </p:txBody>
      </p:sp>
      <p:sp>
        <p:nvSpPr>
          <p:cNvPr id="15380" name="AutoShape 19"/>
          <p:cNvSpPr>
            <a:spLocks noChangeArrowheads="1"/>
          </p:cNvSpPr>
          <p:nvPr/>
        </p:nvSpPr>
        <p:spPr bwMode="auto">
          <a:xfrm>
            <a:off x="4363695" y="2476513"/>
            <a:ext cx="1120775" cy="485775"/>
          </a:xfrm>
          <a:prstGeom prst="rightArrow">
            <a:avLst>
              <a:gd name="adj1" fmla="val 50000"/>
              <a:gd name="adj2" fmla="val 57680"/>
            </a:avLst>
          </a:prstGeom>
          <a:solidFill>
            <a:srgbClr val="3366FF"/>
          </a:solidFill>
          <a:ln w="12700">
            <a:solidFill>
              <a:schemeClr val="tx1"/>
            </a:solidFill>
            <a:miter lim="800000"/>
            <a:headEnd type="none" w="sm" len="sm"/>
            <a:tailEnd type="none" w="sm" len="sm"/>
          </a:ln>
        </p:spPr>
        <p:txBody>
          <a:bodyPr wrap="none" anchor="ctr"/>
          <a:lstStyle/>
          <a:p>
            <a:endParaRPr lang="zh-CN" altLang="en-US"/>
          </a:p>
        </p:txBody>
      </p:sp>
      <p:sp>
        <p:nvSpPr>
          <p:cNvPr id="15381" name="AutoShape 20"/>
          <p:cNvSpPr>
            <a:spLocks noChangeArrowheads="1"/>
          </p:cNvSpPr>
          <p:nvPr/>
        </p:nvSpPr>
        <p:spPr bwMode="auto">
          <a:xfrm>
            <a:off x="4363695" y="4060838"/>
            <a:ext cx="1120775" cy="485775"/>
          </a:xfrm>
          <a:prstGeom prst="rightArrow">
            <a:avLst>
              <a:gd name="adj1" fmla="val 50000"/>
              <a:gd name="adj2" fmla="val 57680"/>
            </a:avLst>
          </a:prstGeom>
          <a:solidFill>
            <a:srgbClr val="3366FF"/>
          </a:solidFill>
          <a:ln w="12700">
            <a:solidFill>
              <a:schemeClr val="tx1"/>
            </a:solidFill>
            <a:miter lim="800000"/>
            <a:headEnd type="none" w="sm" len="sm"/>
            <a:tailEnd type="none" w="sm" len="sm"/>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zh-CN" altLang="en-US" dirty="0"/>
              <a:t>从用例开始分析迭代</a:t>
            </a:r>
          </a:p>
        </p:txBody>
      </p:sp>
      <p:sp>
        <p:nvSpPr>
          <p:cNvPr id="18436" name="Rectangle 3"/>
          <p:cNvSpPr>
            <a:spLocks noGrp="1" noChangeArrowheads="1"/>
          </p:cNvSpPr>
          <p:nvPr>
            <p:ph idx="1"/>
          </p:nvPr>
        </p:nvSpPr>
        <p:spPr/>
        <p:txBody>
          <a:bodyPr/>
          <a:lstStyle/>
          <a:p>
            <a:pPr eaLnBrk="1" hangingPunct="1"/>
            <a:r>
              <a:rPr lang="zh-CN" altLang="en-US" dirty="0"/>
              <a:t>迭代开发是现代软件开发的主流，而迭代的基础就是用例</a:t>
            </a:r>
          </a:p>
          <a:p>
            <a:pPr eaLnBrk="1" hangingPunct="1"/>
            <a:r>
              <a:rPr lang="zh-CN" altLang="en-US" dirty="0"/>
              <a:t>从用例开始</a:t>
            </a:r>
            <a:r>
              <a:rPr lang="zh-CN" altLang="en-US" dirty="0" smtClean="0"/>
              <a:t>分析的基本</a:t>
            </a:r>
            <a:r>
              <a:rPr lang="zh-CN" altLang="en-US" dirty="0"/>
              <a:t>思路</a:t>
            </a:r>
          </a:p>
          <a:p>
            <a:pPr lvl="1" eaLnBrk="1" hangingPunct="1">
              <a:lnSpc>
                <a:spcPct val="90000"/>
              </a:lnSpc>
            </a:pPr>
            <a:r>
              <a:rPr lang="zh-CN" altLang="en-US" dirty="0"/>
              <a:t>用例分级：根据风险、重要性以及项目组的能力确定用例以及用例相关路径的优先级</a:t>
            </a:r>
            <a:endParaRPr lang="en-US" altLang="zh-CN" dirty="0"/>
          </a:p>
          <a:p>
            <a:pPr eaLnBrk="1" hangingPunct="1">
              <a:lnSpc>
                <a:spcPct val="90000"/>
              </a:lnSpc>
            </a:pPr>
            <a:r>
              <a:rPr lang="zh-CN" altLang="en-US" dirty="0"/>
              <a:t>早期迭代关注的重点（架构）</a:t>
            </a:r>
            <a:endParaRPr lang="en-US" altLang="zh-CN" dirty="0"/>
          </a:p>
          <a:p>
            <a:pPr lvl="1" eaLnBrk="1" hangingPunct="1">
              <a:lnSpc>
                <a:spcPct val="90000"/>
              </a:lnSpc>
            </a:pPr>
            <a:r>
              <a:rPr lang="zh-CN" altLang="en-US" dirty="0"/>
              <a:t>核心业务的主要部分</a:t>
            </a:r>
            <a:endParaRPr lang="en-US" altLang="zh-CN" dirty="0"/>
          </a:p>
          <a:p>
            <a:pPr lvl="1" eaLnBrk="1" hangingPunct="1">
              <a:lnSpc>
                <a:spcPct val="90000"/>
              </a:lnSpc>
            </a:pPr>
            <a:r>
              <a:rPr lang="zh-CN" altLang="en-US" dirty="0"/>
              <a:t>系统架构有重要影响</a:t>
            </a:r>
            <a:endParaRPr lang="en-US" altLang="zh-CN" dirty="0"/>
          </a:p>
          <a:p>
            <a:pPr lvl="1" eaLnBrk="1" hangingPunct="1">
              <a:lnSpc>
                <a:spcPct val="90000"/>
              </a:lnSpc>
            </a:pPr>
            <a:r>
              <a:rPr lang="zh-CN" altLang="en-US" dirty="0"/>
              <a:t>影响系统性能等其他关键非功能需求的部分</a:t>
            </a:r>
            <a:endParaRPr lang="en-US" altLang="zh-CN" dirty="0"/>
          </a:p>
          <a:p>
            <a:pPr lvl="1" eaLnBrk="1" hangingPunct="1">
              <a:lnSpc>
                <a:spcPct val="90000"/>
              </a:lnSpc>
            </a:pPr>
            <a:r>
              <a:rPr lang="zh-CN" altLang="en-US" dirty="0"/>
              <a:t>存在高风险的部分，如新技术、新产品</a:t>
            </a:r>
          </a:p>
        </p:txBody>
      </p:sp>
      <p:sp>
        <p:nvSpPr>
          <p:cNvPr id="18434"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5CB163A8-CCAD-44C1-B48A-2930AA9EE7DC}" type="slidenum">
              <a:rPr lang="en-US" altLang="zh-CN" sz="1200" b="0">
                <a:solidFill>
                  <a:srgbClr val="4D4D4D"/>
                </a:solidFill>
                <a:latin typeface="Arial" charset="0"/>
              </a:rPr>
              <a:pPr eaLnBrk="1" hangingPunct="1"/>
              <a:t>13</a:t>
            </a:fld>
            <a:r>
              <a:rPr lang="en-US" altLang="zh-CN" sz="1200" b="0">
                <a:solidFill>
                  <a:srgbClr val="4D4D4D"/>
                </a:solidFill>
                <a:latin typeface="Arial" charset="0"/>
              </a:rPr>
              <a:t>-</a:t>
            </a:r>
          </a:p>
        </p:txBody>
      </p:sp>
    </p:spTree>
    <p:extLst>
      <p:ext uri="{BB962C8B-B14F-4D97-AF65-F5344CB8AC3E}">
        <p14:creationId xmlns="" xmlns:p14="http://schemas.microsoft.com/office/powerpoint/2010/main" val="4633310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zh-CN" altLang="en-US" sz="4000" dirty="0"/>
              <a:t>利用早期迭代建立软件架构</a:t>
            </a:r>
          </a:p>
        </p:txBody>
      </p:sp>
      <p:sp>
        <p:nvSpPr>
          <p:cNvPr id="19458"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70470D07-5591-40FA-8C9B-11922B56FA23}" type="slidenum">
              <a:rPr lang="en-US" altLang="zh-CN" sz="1200" b="0">
                <a:solidFill>
                  <a:srgbClr val="4D4D4D"/>
                </a:solidFill>
                <a:latin typeface="Arial" charset="0"/>
              </a:rPr>
              <a:pPr eaLnBrk="1" hangingPunct="1"/>
              <a:t>14</a:t>
            </a:fld>
            <a:r>
              <a:rPr lang="en-US" altLang="zh-CN" sz="1200" b="0">
                <a:solidFill>
                  <a:srgbClr val="4D4D4D"/>
                </a:solidFill>
                <a:latin typeface="Arial" charset="0"/>
              </a:rPr>
              <a:t>-</a:t>
            </a:r>
          </a:p>
        </p:txBody>
      </p:sp>
      <p:pic>
        <p:nvPicPr>
          <p:cNvPr id="19460"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000375" y="1801832"/>
            <a:ext cx="6191250" cy="4341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pic>
    </p:spTree>
    <p:extLst>
      <p:ext uri="{BB962C8B-B14F-4D97-AF65-F5344CB8AC3E}">
        <p14:creationId xmlns="" xmlns:p14="http://schemas.microsoft.com/office/powerpoint/2010/main" val="12415347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zh-CN" altLang="en-US"/>
              <a:t>定义良好的迭代周期</a:t>
            </a:r>
          </a:p>
        </p:txBody>
      </p:sp>
      <p:sp>
        <p:nvSpPr>
          <p:cNvPr id="20482"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57F8F410-21FE-4F59-BC30-4107D6219BB5}" type="slidenum">
              <a:rPr lang="en-US" altLang="zh-CN" sz="1200" b="0">
                <a:solidFill>
                  <a:srgbClr val="4D4D4D"/>
                </a:solidFill>
                <a:latin typeface="Arial" charset="0"/>
              </a:rPr>
              <a:pPr eaLnBrk="1" hangingPunct="1"/>
              <a:t>15</a:t>
            </a:fld>
            <a:r>
              <a:rPr lang="en-US" altLang="zh-CN" sz="1200" b="0">
                <a:solidFill>
                  <a:srgbClr val="4D4D4D"/>
                </a:solidFill>
                <a:latin typeface="Arial" charset="0"/>
              </a:rPr>
              <a:t>-</a:t>
            </a:r>
          </a:p>
        </p:txBody>
      </p:sp>
      <p:pic>
        <p:nvPicPr>
          <p:cNvPr id="20484"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254250" y="1495445"/>
            <a:ext cx="7056460" cy="42830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pic>
      <p:sp>
        <p:nvSpPr>
          <p:cNvPr id="707588" name="Rectangle 4"/>
          <p:cNvSpPr>
            <a:spLocks noChangeArrowheads="1"/>
          </p:cNvSpPr>
          <p:nvPr/>
        </p:nvSpPr>
        <p:spPr bwMode="auto">
          <a:xfrm>
            <a:off x="1847851" y="5830911"/>
            <a:ext cx="8353425" cy="955675"/>
          </a:xfrm>
          <a:prstGeom prst="rect">
            <a:avLst/>
          </a:prstGeom>
          <a:solidFill>
            <a:srgbClr val="CCFFFF"/>
          </a:solidFill>
          <a:ln w="9525" algn="ctr">
            <a:solidFill>
              <a:srgbClr val="99CCFF"/>
            </a:solidFill>
            <a:miter lim="800000"/>
            <a:headEnd/>
            <a:tailEnd/>
          </a:ln>
          <a:effectLst/>
        </p:spPr>
        <p:txBody>
          <a:bodyPr>
            <a:spAutoFit/>
          </a:bodyPr>
          <a:lstStyle/>
          <a:p>
            <a:pPr>
              <a:defRPr/>
            </a:pPr>
            <a:r>
              <a:rPr kumimoji="0" lang="zh-CN" altLang="en-US" sz="2800" dirty="0">
                <a:effectLst>
                  <a:outerShdw blurRad="38100" dist="38100" dir="2700000" algn="tl">
                    <a:srgbClr val="FFFFFF"/>
                  </a:outerShdw>
                </a:effectLst>
                <a:latin typeface="Arial" charset="0"/>
                <a:ea typeface="幼圆" pitchFamily="49" charset="-122"/>
              </a:rPr>
              <a:t>通过用例建模获取系统</a:t>
            </a:r>
            <a:r>
              <a:rPr kumimoji="0" lang="en-US" altLang="zh-CN" sz="2800" dirty="0">
                <a:effectLst>
                  <a:outerShdw blurRad="38100" dist="38100" dir="2700000" algn="tl">
                    <a:srgbClr val="FFFFFF"/>
                  </a:outerShdw>
                </a:effectLst>
                <a:latin typeface="Arial" charset="0"/>
                <a:ea typeface="幼圆" pitchFamily="49" charset="-122"/>
              </a:rPr>
              <a:t>60%-80%</a:t>
            </a:r>
            <a:r>
              <a:rPr kumimoji="0" lang="zh-CN" altLang="en-US" sz="2800" dirty="0">
                <a:effectLst>
                  <a:outerShdw blurRad="38100" dist="38100" dir="2700000" algn="tl">
                    <a:srgbClr val="FFFFFF"/>
                  </a:outerShdw>
                </a:effectLst>
                <a:latin typeface="Arial" charset="0"/>
                <a:ea typeface="幼圆" pitchFamily="49" charset="-122"/>
              </a:rPr>
              <a:t>的需求后，从中找出</a:t>
            </a:r>
            <a:r>
              <a:rPr kumimoji="0" lang="en-US" altLang="zh-CN" sz="2800" dirty="0">
                <a:effectLst>
                  <a:outerShdw blurRad="38100" dist="38100" dir="2700000" algn="tl">
                    <a:srgbClr val="FFFFFF"/>
                  </a:outerShdw>
                </a:effectLst>
                <a:latin typeface="Arial" charset="0"/>
                <a:ea typeface="幼圆" pitchFamily="49" charset="-122"/>
              </a:rPr>
              <a:t>5%-10%</a:t>
            </a:r>
            <a:r>
              <a:rPr kumimoji="0" lang="zh-CN" altLang="en-US" sz="2800" dirty="0">
                <a:effectLst>
                  <a:outerShdw blurRad="38100" dist="38100" dir="2700000" algn="tl">
                    <a:srgbClr val="FFFFFF"/>
                  </a:outerShdw>
                </a:effectLst>
                <a:latin typeface="Arial" charset="0"/>
                <a:ea typeface="幼圆" pitchFamily="49" charset="-122"/>
              </a:rPr>
              <a:t>重要的用例，来定义系统备选架构</a:t>
            </a:r>
          </a:p>
        </p:txBody>
      </p:sp>
    </p:spTree>
    <p:extLst>
      <p:ext uri="{BB962C8B-B14F-4D97-AF65-F5344CB8AC3E}">
        <p14:creationId xmlns="" xmlns:p14="http://schemas.microsoft.com/office/powerpoint/2010/main" val="24788934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07588"/>
                                        </p:tgtEl>
                                        <p:attrNameLst>
                                          <p:attrName>style.visibility</p:attrName>
                                        </p:attrNameLst>
                                      </p:cBhvr>
                                      <p:to>
                                        <p:strVal val="visible"/>
                                      </p:to>
                                    </p:set>
                                    <p:animEffect transition="in" filter="dissolve">
                                      <p:cBhvr>
                                        <p:cTn id="7" dur="500"/>
                                        <p:tgtEl>
                                          <p:spTgt spid="707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758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zh-CN" altLang="en-US"/>
              <a:t>分析阶段的用例</a:t>
            </a:r>
            <a:r>
              <a:rPr lang="en-US" altLang="zh-CN"/>
              <a:t>—</a:t>
            </a:r>
            <a:r>
              <a:rPr lang="zh-CN" altLang="en-US"/>
              <a:t>用例实现</a:t>
            </a:r>
            <a:endParaRPr lang="en-US" altLang="zh-CN"/>
          </a:p>
        </p:txBody>
      </p:sp>
      <p:sp>
        <p:nvSpPr>
          <p:cNvPr id="16388" name="Rectangle 3"/>
          <p:cNvSpPr>
            <a:spLocks noGrp="1" noChangeArrowheads="1"/>
          </p:cNvSpPr>
          <p:nvPr>
            <p:ph idx="1"/>
          </p:nvPr>
        </p:nvSpPr>
        <p:spPr/>
        <p:txBody>
          <a:bodyPr/>
          <a:lstStyle/>
          <a:p>
            <a:pPr eaLnBrk="1" hangingPunct="1"/>
            <a:r>
              <a:rPr lang="zh-CN" altLang="en-US" dirty="0"/>
              <a:t>用例实现</a:t>
            </a:r>
            <a:r>
              <a:rPr lang="en-US" altLang="zh-CN" dirty="0">
                <a:solidFill>
                  <a:schemeClr val="tx2"/>
                </a:solidFill>
              </a:rPr>
              <a:t>(UML2</a:t>
            </a:r>
            <a:r>
              <a:rPr lang="zh-CN" altLang="en-US" dirty="0">
                <a:solidFill>
                  <a:schemeClr val="tx2"/>
                </a:solidFill>
              </a:rPr>
              <a:t>协作，</a:t>
            </a:r>
            <a:r>
              <a:rPr lang="en-US" altLang="zh-CN" dirty="0">
                <a:solidFill>
                  <a:schemeClr val="tx2"/>
                </a:solidFill>
              </a:rPr>
              <a:t>Collaboration)</a:t>
            </a:r>
            <a:r>
              <a:rPr lang="zh-CN" altLang="en-US" dirty="0" smtClean="0"/>
              <a:t>是分析（设计）模型</a:t>
            </a:r>
            <a:r>
              <a:rPr lang="zh-CN" altLang="en-US" dirty="0"/>
              <a:t>中系统用例</a:t>
            </a:r>
            <a:r>
              <a:rPr lang="zh-CN" altLang="en-US" dirty="0" smtClean="0"/>
              <a:t>的表现形式</a:t>
            </a:r>
            <a:endParaRPr lang="zh-CN" altLang="en-US" dirty="0"/>
          </a:p>
          <a:p>
            <a:pPr lvl="1" eaLnBrk="1" hangingPunct="1"/>
            <a:r>
              <a:rPr lang="zh-CN" altLang="en-US" dirty="0" smtClean="0"/>
              <a:t>描述</a:t>
            </a:r>
            <a:r>
              <a:rPr lang="zh-CN" altLang="en-US" dirty="0"/>
              <a:t>了对象间的</a:t>
            </a:r>
            <a:r>
              <a:rPr lang="zh-CN" altLang="en-US" dirty="0" smtClean="0"/>
              <a:t>协作（为了完成</a:t>
            </a:r>
            <a:r>
              <a:rPr lang="zh-CN" altLang="en-US" dirty="0"/>
              <a:t>用例</a:t>
            </a:r>
            <a:r>
              <a:rPr lang="zh-CN" altLang="en-US" dirty="0" smtClean="0"/>
              <a:t>目标）</a:t>
            </a:r>
            <a:endParaRPr lang="zh-CN" altLang="en-US" dirty="0"/>
          </a:p>
          <a:p>
            <a:pPr lvl="1" eaLnBrk="1" hangingPunct="1"/>
            <a:r>
              <a:rPr lang="zh-CN" altLang="en-US" dirty="0"/>
              <a:t>将用例模型中的用例</a:t>
            </a:r>
            <a:r>
              <a:rPr lang="zh-CN" altLang="en-US" dirty="0" smtClean="0"/>
              <a:t>和分析</a:t>
            </a:r>
            <a:r>
              <a:rPr lang="en-US" altLang="zh-CN" dirty="0" smtClean="0"/>
              <a:t>(</a:t>
            </a:r>
            <a:r>
              <a:rPr lang="zh-CN" altLang="en-US" dirty="0" smtClean="0"/>
              <a:t>设计</a:t>
            </a:r>
            <a:r>
              <a:rPr lang="en-US" altLang="zh-CN" dirty="0" smtClean="0"/>
              <a:t>)</a:t>
            </a:r>
            <a:r>
              <a:rPr lang="zh-CN" altLang="en-US" dirty="0"/>
              <a:t>模型中的类和关系连接在一起</a:t>
            </a:r>
          </a:p>
          <a:p>
            <a:pPr lvl="1" eaLnBrk="1" hangingPunct="1"/>
            <a:r>
              <a:rPr lang="zh-CN" altLang="en-US" dirty="0"/>
              <a:t>说明了每个用例必须</a:t>
            </a:r>
            <a:r>
              <a:rPr lang="zh-CN" altLang="en-US" dirty="0" smtClean="0"/>
              <a:t>用哪些类</a:t>
            </a:r>
            <a:r>
              <a:rPr lang="zh-CN" altLang="en-US" dirty="0"/>
              <a:t>来</a:t>
            </a:r>
            <a:r>
              <a:rPr lang="zh-CN" altLang="en-US" dirty="0" smtClean="0"/>
              <a:t>实现</a:t>
            </a:r>
            <a:endParaRPr lang="en-US" altLang="zh-CN" dirty="0" smtClean="0"/>
          </a:p>
          <a:p>
            <a:pPr lvl="1"/>
            <a:r>
              <a:rPr lang="zh-CN" altLang="en-US" dirty="0" smtClean="0"/>
              <a:t>使用构造型</a:t>
            </a:r>
            <a:r>
              <a:rPr lang="en-US" altLang="zh-CN" dirty="0" smtClean="0"/>
              <a:t>&lt;&lt;use-case realization&gt;&gt;</a:t>
            </a:r>
            <a:r>
              <a:rPr lang="zh-CN" altLang="en-US" dirty="0" smtClean="0"/>
              <a:t>，</a:t>
            </a:r>
            <a:r>
              <a:rPr lang="en-US" altLang="zh-CN" dirty="0" smtClean="0"/>
              <a:t>EA</a:t>
            </a:r>
            <a:r>
              <a:rPr lang="zh-CN" altLang="en-US" dirty="0" smtClean="0"/>
              <a:t>中直接使用协作（</a:t>
            </a:r>
            <a:r>
              <a:rPr lang="en-US" altLang="zh-CN" dirty="0" smtClean="0"/>
              <a:t>Collaboration</a:t>
            </a:r>
            <a:r>
              <a:rPr lang="zh-CN" altLang="en-US" dirty="0" smtClean="0"/>
              <a:t>）来表示</a:t>
            </a:r>
            <a:endParaRPr lang="zh-CN" altLang="en-US" dirty="0"/>
          </a:p>
          <a:p>
            <a:pPr eaLnBrk="1" hangingPunct="1"/>
            <a:r>
              <a:rPr lang="zh-CN" altLang="en-US" dirty="0"/>
              <a:t>用例实现提供了从分析和设计到需求的可跟踪性</a:t>
            </a:r>
            <a:endParaRPr lang="en-US" altLang="zh-CN" dirty="0"/>
          </a:p>
        </p:txBody>
      </p:sp>
      <p:sp>
        <p:nvSpPr>
          <p:cNvPr id="16386"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A6AB0ED4-1616-4830-937C-54DBEBA05C04}" type="slidenum">
              <a:rPr lang="en-US" altLang="zh-CN" sz="1200" b="0">
                <a:solidFill>
                  <a:srgbClr val="4D4D4D"/>
                </a:solidFill>
                <a:latin typeface="Arial" charset="0"/>
              </a:rPr>
              <a:pPr eaLnBrk="1" hangingPunct="1"/>
              <a:t>16</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r>
              <a:rPr lang="zh-CN" altLang="en-US"/>
              <a:t>创建用例实现</a:t>
            </a:r>
            <a:endParaRPr lang="en-US" altLang="zh-CN"/>
          </a:p>
        </p:txBody>
      </p:sp>
      <p:sp>
        <p:nvSpPr>
          <p:cNvPr id="17410"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161B4649-60A5-4DCF-99DB-85ED6C295C86}" type="slidenum">
              <a:rPr lang="en-US" altLang="zh-CN" sz="1200" b="0">
                <a:solidFill>
                  <a:srgbClr val="4D4D4D"/>
                </a:solidFill>
                <a:latin typeface="Arial" charset="0"/>
              </a:rPr>
              <a:pPr eaLnBrk="1" hangingPunct="1"/>
              <a:t>17</a:t>
            </a:fld>
            <a:r>
              <a:rPr lang="en-US" altLang="zh-CN" sz="1200" b="0">
                <a:solidFill>
                  <a:srgbClr val="4D4D4D"/>
                </a:solidFill>
                <a:latin typeface="Arial" charset="0"/>
              </a:rPr>
              <a:t>-</a:t>
            </a:r>
          </a:p>
        </p:txBody>
      </p:sp>
      <p:pic>
        <p:nvPicPr>
          <p:cNvPr id="17412"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216276" y="1752619"/>
            <a:ext cx="5472113" cy="1535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04516" name="Picture 4"/>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000375" y="4013219"/>
            <a:ext cx="1390650" cy="1819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2" name="Group 5"/>
          <p:cNvGrpSpPr>
            <a:grpSpLocks/>
          </p:cNvGrpSpPr>
          <p:nvPr/>
        </p:nvGrpSpPr>
        <p:grpSpPr bwMode="auto">
          <a:xfrm>
            <a:off x="4727575" y="3652856"/>
            <a:ext cx="5672138" cy="2419350"/>
            <a:chOff x="2018" y="1951"/>
            <a:chExt cx="3573" cy="1524"/>
          </a:xfrm>
        </p:grpSpPr>
        <p:pic>
          <p:nvPicPr>
            <p:cNvPr id="17415" name="Picture 6"/>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699" y="1951"/>
              <a:ext cx="2892" cy="15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7416" name="AutoShape 7"/>
            <p:cNvSpPr>
              <a:spLocks noChangeArrowheads="1"/>
            </p:cNvSpPr>
            <p:nvPr/>
          </p:nvSpPr>
          <p:spPr bwMode="auto">
            <a:xfrm>
              <a:off x="2018" y="2586"/>
              <a:ext cx="453" cy="181"/>
            </a:xfrm>
            <a:prstGeom prst="rightArrow">
              <a:avLst>
                <a:gd name="adj1" fmla="val 50000"/>
                <a:gd name="adj2" fmla="val 62569"/>
              </a:avLst>
            </a:prstGeom>
            <a:solidFill>
              <a:srgbClr val="FF0000"/>
            </a:solidFill>
            <a:ln w="9525">
              <a:solidFill>
                <a:srgbClr val="800000"/>
              </a:solidFill>
              <a:miter lim="800000"/>
              <a:headEnd/>
              <a:tailEnd/>
            </a:ln>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04516"/>
                                        </p:tgtEl>
                                        <p:attrNameLst>
                                          <p:attrName>style.visibility</p:attrName>
                                        </p:attrNameLst>
                                      </p:cBhvr>
                                      <p:to>
                                        <p:strVal val="visible"/>
                                      </p:to>
                                    </p:set>
                                    <p:animEffect transition="in" filter="dissolve">
                                      <p:cBhvr>
                                        <p:cTn id="7" dur="500"/>
                                        <p:tgtEl>
                                          <p:spTgt spid="7045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lide(from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zh-CN" altLang="en-US" sz="4000" dirty="0" smtClean="0"/>
              <a:t>实例</a:t>
            </a:r>
            <a:r>
              <a:rPr lang="zh-CN" altLang="en-US" sz="4000" dirty="0"/>
              <a:t>：</a:t>
            </a:r>
            <a:r>
              <a:rPr lang="zh-CN" altLang="en-US" sz="4000" dirty="0" smtClean="0"/>
              <a:t>旅店</a:t>
            </a:r>
            <a:r>
              <a:rPr lang="zh-CN" altLang="en-US" sz="4000" dirty="0"/>
              <a:t>预订系统的迭代和用例实现</a:t>
            </a:r>
            <a:endParaRPr lang="en-US" altLang="zh-CN" sz="4000" dirty="0"/>
          </a:p>
        </p:txBody>
      </p:sp>
      <p:sp>
        <p:nvSpPr>
          <p:cNvPr id="21506"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10F67C48-9B0F-4DDA-8E9C-EA3F1C2F6808}" type="slidenum">
              <a:rPr lang="en-US" altLang="zh-CN" sz="1200" b="0">
                <a:solidFill>
                  <a:srgbClr val="4D4D4D"/>
                </a:solidFill>
                <a:latin typeface="Arial" charset="0"/>
              </a:rPr>
              <a:pPr eaLnBrk="1" hangingPunct="1"/>
              <a:t>18</a:t>
            </a:fld>
            <a:r>
              <a:rPr lang="en-US" altLang="zh-CN" sz="1200" b="0">
                <a:solidFill>
                  <a:srgbClr val="4D4D4D"/>
                </a:solidFill>
                <a:latin typeface="Arial" charset="0"/>
              </a:rPr>
              <a:t>-</a:t>
            </a:r>
          </a:p>
        </p:txBody>
      </p:sp>
      <p:pic>
        <p:nvPicPr>
          <p:cNvPr id="709635"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70001" y="1822466"/>
            <a:ext cx="4321175" cy="3821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09636" name="Picture 4"/>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600825" y="1733569"/>
            <a:ext cx="3455988" cy="16684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2" name="Group 5"/>
          <p:cNvGrpSpPr>
            <a:grpSpLocks/>
          </p:cNvGrpSpPr>
          <p:nvPr/>
        </p:nvGrpSpPr>
        <p:grpSpPr bwMode="auto">
          <a:xfrm>
            <a:off x="6600825" y="3749694"/>
            <a:ext cx="3671888" cy="2393950"/>
            <a:chOff x="3152" y="2115"/>
            <a:chExt cx="2313" cy="1508"/>
          </a:xfrm>
        </p:grpSpPr>
        <p:pic>
          <p:nvPicPr>
            <p:cNvPr id="21511" name="Picture 6"/>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152" y="2115"/>
              <a:ext cx="2313" cy="7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12" name="Picture 7"/>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3152" y="2890"/>
              <a:ext cx="2313" cy="7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09635"/>
                                        </p:tgtEl>
                                        <p:attrNameLst>
                                          <p:attrName>style.visibility</p:attrName>
                                        </p:attrNameLst>
                                      </p:cBhvr>
                                      <p:to>
                                        <p:strVal val="visible"/>
                                      </p:to>
                                    </p:set>
                                    <p:animEffect transition="in" filter="dissolve">
                                      <p:cBhvr>
                                        <p:cTn id="7" dur="500"/>
                                        <p:tgtEl>
                                          <p:spTgt spid="7096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709636"/>
                                        </p:tgtEl>
                                        <p:attrNameLst>
                                          <p:attrName>style.visibility</p:attrName>
                                        </p:attrNameLst>
                                      </p:cBhvr>
                                      <p:to>
                                        <p:strVal val="visible"/>
                                      </p:to>
                                    </p:set>
                                    <p:animEffect transition="in" filter="dissolve">
                                      <p:cBhvr>
                                        <p:cTn id="12" dur="500"/>
                                        <p:tgtEl>
                                          <p:spTgt spid="7096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zh-CN" altLang="en-US" sz="4000" dirty="0" smtClean="0"/>
              <a:t>实例</a:t>
            </a:r>
            <a:r>
              <a:rPr lang="zh-CN" altLang="en-US" sz="4000" dirty="0"/>
              <a:t>：</a:t>
            </a:r>
            <a:r>
              <a:rPr lang="zh-CN" altLang="en-US" sz="4000" dirty="0" smtClean="0"/>
              <a:t>旅游</a:t>
            </a:r>
            <a:r>
              <a:rPr lang="zh-CN" altLang="en-US" sz="4000" dirty="0"/>
              <a:t>申请系统迭代</a:t>
            </a:r>
            <a:r>
              <a:rPr lang="en-US" altLang="zh-CN" sz="4000" dirty="0"/>
              <a:t>1</a:t>
            </a:r>
          </a:p>
        </p:txBody>
      </p:sp>
      <p:sp>
        <p:nvSpPr>
          <p:cNvPr id="22530"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23A3B175-753F-47C7-9C1B-6CAC3E9EA1A8}" type="slidenum">
              <a:rPr lang="en-US" altLang="zh-CN" sz="1200" b="0">
                <a:solidFill>
                  <a:srgbClr val="4D4D4D"/>
                </a:solidFill>
                <a:latin typeface="Arial" charset="0"/>
              </a:rPr>
              <a:pPr eaLnBrk="1" hangingPunct="1"/>
              <a:t>19</a:t>
            </a:fld>
            <a:r>
              <a:rPr lang="en-US" altLang="zh-CN" sz="1200" b="0">
                <a:solidFill>
                  <a:srgbClr val="4D4D4D"/>
                </a:solidFill>
                <a:latin typeface="Arial" charset="0"/>
              </a:rPr>
              <a:t>-</a:t>
            </a:r>
          </a:p>
        </p:txBody>
      </p:sp>
      <p:pic>
        <p:nvPicPr>
          <p:cNvPr id="22532" name="Picture 5"/>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351089" y="1709755"/>
            <a:ext cx="7056437" cy="4219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用例分析</a:t>
            </a:r>
            <a:endParaRPr lang="zh-CN" altLang="en-US" dirty="0"/>
          </a:p>
        </p:txBody>
      </p:sp>
      <p:sp>
        <p:nvSpPr>
          <p:cNvPr id="3" name="副标题 2"/>
          <p:cNvSpPr>
            <a:spLocks noGrp="1"/>
          </p:cNvSpPr>
          <p:nvPr>
            <p:ph type="subTitle" idx="1"/>
          </p:nvPr>
        </p:nvSpPr>
        <p:spPr/>
        <p:txBody>
          <a:bodyPr/>
          <a:lstStyle/>
          <a:p>
            <a:r>
              <a:rPr lang="zh-CN" altLang="en-US" dirty="0" smtClean="0"/>
              <a:t>第 </a:t>
            </a:r>
            <a:r>
              <a:rPr lang="en-US" altLang="zh-CN" dirty="0" smtClean="0"/>
              <a:t>6 </a:t>
            </a:r>
            <a:r>
              <a:rPr lang="zh-CN" altLang="en-US" dirty="0" smtClean="0"/>
              <a:t>部分</a:t>
            </a:r>
            <a:endParaRPr lang="zh-CN" altLang="en-US" dirty="0"/>
          </a:p>
        </p:txBody>
      </p:sp>
    </p:spTree>
    <p:extLst>
      <p:ext uri="{BB962C8B-B14F-4D97-AF65-F5344CB8AC3E}">
        <p14:creationId xmlns="" xmlns:p14="http://schemas.microsoft.com/office/powerpoint/2010/main" val="22781851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eaLnBrk="1" hangingPunct="1"/>
            <a:r>
              <a:rPr lang="zh-CN" altLang="en-US" dirty="0" smtClean="0"/>
              <a:t>内容概要</a:t>
            </a:r>
            <a:endParaRPr lang="en-US" altLang="zh-CN" dirty="0"/>
          </a:p>
        </p:txBody>
      </p:sp>
      <p:sp>
        <p:nvSpPr>
          <p:cNvPr id="710659" name="Rectangle 3"/>
          <p:cNvSpPr>
            <a:spLocks noGrp="1" noChangeArrowheads="1"/>
          </p:cNvSpPr>
          <p:nvPr>
            <p:ph idx="1"/>
          </p:nvPr>
        </p:nvSpPr>
        <p:spPr/>
        <p:txBody>
          <a:bodyPr/>
          <a:lstStyle/>
          <a:p>
            <a:pPr eaLnBrk="1" hangingPunct="1">
              <a:lnSpc>
                <a:spcPct val="150000"/>
              </a:lnSpc>
              <a:defRPr/>
            </a:pPr>
            <a:r>
              <a:rPr lang="zh-CN" altLang="en-US" dirty="0">
                <a:solidFill>
                  <a:srgbClr val="4D4D4D"/>
                </a:solidFill>
              </a:rPr>
              <a:t>理解分析</a:t>
            </a:r>
          </a:p>
          <a:p>
            <a:pPr eaLnBrk="1" hangingPunct="1">
              <a:lnSpc>
                <a:spcPct val="150000"/>
              </a:lnSpc>
              <a:defRPr/>
            </a:pPr>
            <a:r>
              <a:rPr kumimoji="0" lang="zh-CN" altLang="en-US" dirty="0">
                <a:solidFill>
                  <a:srgbClr val="4D4D4D"/>
                </a:solidFill>
              </a:rPr>
              <a:t>从用例开始分析</a:t>
            </a:r>
          </a:p>
          <a:p>
            <a:pPr eaLnBrk="1" hangingPunct="1">
              <a:lnSpc>
                <a:spcPct val="150000"/>
              </a:lnSpc>
              <a:defRPr/>
            </a:pPr>
            <a:r>
              <a:rPr kumimoji="0" lang="zh-CN" altLang="en-US" dirty="0">
                <a:solidFill>
                  <a:schemeClr val="hlink"/>
                </a:solidFill>
                <a:effectLst>
                  <a:outerShdw blurRad="38100" dist="38100" dir="2700000" algn="tl">
                    <a:srgbClr val="C0C0C0"/>
                  </a:outerShdw>
                </a:effectLst>
              </a:rPr>
              <a:t>架构分析</a:t>
            </a:r>
          </a:p>
          <a:p>
            <a:pPr eaLnBrk="1" hangingPunct="1">
              <a:lnSpc>
                <a:spcPct val="150000"/>
              </a:lnSpc>
              <a:defRPr/>
            </a:pPr>
            <a:r>
              <a:rPr kumimoji="0" lang="zh-CN" altLang="en-US" dirty="0"/>
              <a:t>构造用例实现</a:t>
            </a:r>
          </a:p>
          <a:p>
            <a:pPr eaLnBrk="1" hangingPunct="1">
              <a:lnSpc>
                <a:spcPct val="150000"/>
              </a:lnSpc>
              <a:defRPr/>
            </a:pPr>
            <a:r>
              <a:rPr kumimoji="0" lang="zh-CN" altLang="en-US" dirty="0"/>
              <a:t>定义分析类</a:t>
            </a:r>
            <a:endParaRPr kumimoji="0" lang="en-US" altLang="zh-CN" dirty="0"/>
          </a:p>
        </p:txBody>
      </p:sp>
      <p:sp>
        <p:nvSpPr>
          <p:cNvPr id="23554"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FF8A3EC4-C10E-44A5-97D6-4EED3AB4BCA9}" type="slidenum">
              <a:rPr lang="en-US" altLang="zh-CN" sz="1200" b="0">
                <a:solidFill>
                  <a:srgbClr val="4D4D4D"/>
                </a:solidFill>
                <a:latin typeface="Arial" charset="0"/>
              </a:rPr>
              <a:pPr eaLnBrk="1" hangingPunct="1"/>
              <a:t>20</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r>
              <a:rPr lang="zh-CN" altLang="en-US" dirty="0"/>
              <a:t>架构分析</a:t>
            </a:r>
            <a:endParaRPr lang="en-US" altLang="zh-CN" dirty="0"/>
          </a:p>
        </p:txBody>
      </p:sp>
      <p:sp>
        <p:nvSpPr>
          <p:cNvPr id="712707" name="Rectangle 3"/>
          <p:cNvSpPr>
            <a:spLocks noGrp="1" noChangeArrowheads="1"/>
          </p:cNvSpPr>
          <p:nvPr>
            <p:ph idx="1"/>
          </p:nvPr>
        </p:nvSpPr>
        <p:spPr/>
        <p:txBody>
          <a:bodyPr/>
          <a:lstStyle/>
          <a:p>
            <a:pPr eaLnBrk="1" hangingPunct="1">
              <a:defRPr/>
            </a:pPr>
            <a:r>
              <a:rPr lang="zh-CN" altLang="en-US" dirty="0"/>
              <a:t>架构分析的过程就是定义系统</a:t>
            </a:r>
            <a:r>
              <a:rPr lang="zh-CN" altLang="en-US" dirty="0">
                <a:solidFill>
                  <a:schemeClr val="hlink"/>
                </a:solidFill>
                <a:effectLst>
                  <a:outerShdw blurRad="38100" dist="38100" dir="2700000" algn="tl">
                    <a:srgbClr val="C0C0C0"/>
                  </a:outerShdw>
                </a:effectLst>
              </a:rPr>
              <a:t>高层组织结构</a:t>
            </a:r>
            <a:r>
              <a:rPr lang="zh-CN" altLang="en-US" dirty="0"/>
              <a:t>和核心</a:t>
            </a:r>
            <a:r>
              <a:rPr lang="zh-CN" altLang="en-US" dirty="0">
                <a:solidFill>
                  <a:schemeClr val="hlink"/>
                </a:solidFill>
                <a:effectLst>
                  <a:outerShdw blurRad="38100" dist="38100" dir="2700000" algn="tl">
                    <a:srgbClr val="C0C0C0"/>
                  </a:outerShdw>
                </a:effectLst>
              </a:rPr>
              <a:t>架构机制</a:t>
            </a:r>
            <a:r>
              <a:rPr lang="zh-CN" altLang="en-US" dirty="0"/>
              <a:t>的过程</a:t>
            </a:r>
          </a:p>
          <a:p>
            <a:pPr lvl="1" eaLnBrk="1" hangingPunct="1">
              <a:defRPr/>
            </a:pPr>
            <a:r>
              <a:rPr lang="en-US" altLang="zh-CN" dirty="0"/>
              <a:t>1.</a:t>
            </a:r>
            <a:r>
              <a:rPr lang="zh-CN" altLang="en-US" dirty="0"/>
              <a:t>定义系统高层组织结构</a:t>
            </a:r>
            <a:r>
              <a:rPr lang="en-US" altLang="zh-CN" dirty="0"/>
              <a:t>—</a:t>
            </a:r>
            <a:r>
              <a:rPr lang="zh-CN" altLang="en-US" dirty="0"/>
              <a:t>备选架构</a:t>
            </a:r>
            <a:endParaRPr lang="en-US" altLang="zh-CN" dirty="0"/>
          </a:p>
          <a:p>
            <a:pPr lvl="1" eaLnBrk="1" hangingPunct="1">
              <a:defRPr/>
            </a:pPr>
            <a:r>
              <a:rPr lang="en-US" altLang="zh-CN" dirty="0"/>
              <a:t>2.</a:t>
            </a:r>
            <a:r>
              <a:rPr lang="zh-CN" altLang="en-US" dirty="0"/>
              <a:t>确定系统通用架构机制</a:t>
            </a:r>
            <a:r>
              <a:rPr lang="en-US" altLang="zh-CN" dirty="0"/>
              <a:t>—</a:t>
            </a:r>
            <a:r>
              <a:rPr lang="zh-CN" altLang="en-US" dirty="0"/>
              <a:t>分析机制</a:t>
            </a:r>
          </a:p>
          <a:p>
            <a:pPr lvl="1" eaLnBrk="1" hangingPunct="1">
              <a:defRPr/>
            </a:pPr>
            <a:r>
              <a:rPr lang="en-US" altLang="zh-CN" dirty="0"/>
              <a:t>3.</a:t>
            </a:r>
            <a:r>
              <a:rPr lang="zh-CN" altLang="en-US" dirty="0"/>
              <a:t>提取系统的关键抽象以揭示系统必须能够处理的核心概念</a:t>
            </a:r>
            <a:r>
              <a:rPr lang="en-US" altLang="zh-CN" dirty="0"/>
              <a:t>—</a:t>
            </a:r>
            <a:r>
              <a:rPr lang="zh-CN" altLang="en-US" dirty="0"/>
              <a:t>关键抽象</a:t>
            </a:r>
          </a:p>
          <a:p>
            <a:pPr lvl="1" eaLnBrk="1" hangingPunct="1">
              <a:defRPr/>
            </a:pPr>
            <a:r>
              <a:rPr lang="en-US" altLang="zh-CN" dirty="0">
                <a:solidFill>
                  <a:schemeClr val="bg2">
                    <a:lumMod val="50000"/>
                  </a:schemeClr>
                </a:solidFill>
              </a:rPr>
              <a:t>4</a:t>
            </a:r>
            <a:r>
              <a:rPr lang="en-US" altLang="zh-CN" dirty="0" smtClean="0">
                <a:solidFill>
                  <a:schemeClr val="bg2">
                    <a:lumMod val="50000"/>
                  </a:schemeClr>
                </a:solidFill>
              </a:rPr>
              <a:t>.</a:t>
            </a:r>
            <a:r>
              <a:rPr lang="zh-CN" altLang="en-US" dirty="0" smtClean="0">
                <a:solidFill>
                  <a:schemeClr val="bg2">
                    <a:lumMod val="50000"/>
                  </a:schemeClr>
                </a:solidFill>
              </a:rPr>
              <a:t>创建</a:t>
            </a:r>
            <a:r>
              <a:rPr lang="zh-CN" altLang="en-US" dirty="0">
                <a:solidFill>
                  <a:schemeClr val="bg2">
                    <a:lumMod val="50000"/>
                  </a:schemeClr>
                </a:solidFill>
              </a:rPr>
              <a:t>用例实现来启动用例分析</a:t>
            </a:r>
            <a:r>
              <a:rPr lang="en-US" altLang="zh-CN" dirty="0">
                <a:solidFill>
                  <a:schemeClr val="bg2">
                    <a:lumMod val="50000"/>
                  </a:schemeClr>
                </a:solidFill>
              </a:rPr>
              <a:t>—</a:t>
            </a:r>
            <a:r>
              <a:rPr lang="zh-CN" altLang="en-US" dirty="0">
                <a:solidFill>
                  <a:schemeClr val="bg2">
                    <a:lumMod val="50000"/>
                  </a:schemeClr>
                </a:solidFill>
              </a:rPr>
              <a:t>用例实现 </a:t>
            </a:r>
          </a:p>
          <a:p>
            <a:pPr lvl="1" eaLnBrk="1" hangingPunct="1">
              <a:defRPr/>
            </a:pPr>
            <a:endParaRPr lang="en-US" altLang="zh-CN" dirty="0"/>
          </a:p>
        </p:txBody>
      </p:sp>
      <p:sp>
        <p:nvSpPr>
          <p:cNvPr id="24578"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A7FF2C9D-0260-472A-A88A-28DE4A7ED41D}" type="slidenum">
              <a:rPr lang="en-US" altLang="zh-CN" sz="1200" b="0">
                <a:solidFill>
                  <a:srgbClr val="4D4D4D"/>
                </a:solidFill>
                <a:latin typeface="Arial" charset="0"/>
              </a:rPr>
              <a:pPr eaLnBrk="1" hangingPunct="1"/>
              <a:t>21</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en-US" altLang="zh-CN" dirty="0"/>
              <a:t>1.</a:t>
            </a:r>
            <a:r>
              <a:rPr lang="zh-CN" altLang="en-US" dirty="0"/>
              <a:t>定义备选架构</a:t>
            </a:r>
          </a:p>
        </p:txBody>
      </p:sp>
      <p:sp>
        <p:nvSpPr>
          <p:cNvPr id="25604" name="Rectangle 3"/>
          <p:cNvSpPr>
            <a:spLocks noGrp="1" noChangeArrowheads="1"/>
          </p:cNvSpPr>
          <p:nvPr>
            <p:ph idx="1"/>
          </p:nvPr>
        </p:nvSpPr>
        <p:spPr/>
        <p:txBody>
          <a:bodyPr/>
          <a:lstStyle/>
          <a:p>
            <a:pPr eaLnBrk="1" hangingPunct="1"/>
            <a:r>
              <a:rPr lang="zh-CN" altLang="en-US" dirty="0"/>
              <a:t>定义备选架构</a:t>
            </a:r>
            <a:endParaRPr lang="en-US" altLang="zh-CN" dirty="0"/>
          </a:p>
          <a:p>
            <a:pPr lvl="1" eaLnBrk="1" hangingPunct="1"/>
            <a:r>
              <a:rPr lang="zh-CN" altLang="en-US" dirty="0"/>
              <a:t>架构的初始草图</a:t>
            </a:r>
          </a:p>
          <a:p>
            <a:pPr lvl="1" eaLnBrk="1" hangingPunct="1"/>
            <a:r>
              <a:rPr lang="zh-CN" altLang="en-US" dirty="0"/>
              <a:t>初步定义系统的分层与</a:t>
            </a:r>
            <a:r>
              <a:rPr lang="zh-CN" altLang="en-US" dirty="0" smtClean="0"/>
              <a:t>组织形式</a:t>
            </a:r>
            <a:endParaRPr lang="zh-CN" altLang="en-US" dirty="0"/>
          </a:p>
        </p:txBody>
      </p:sp>
      <p:sp>
        <p:nvSpPr>
          <p:cNvPr id="25602"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3C8B2568-91EA-41DB-8372-F4B1D4339D9E}" type="slidenum">
              <a:rPr lang="en-US" altLang="zh-CN" sz="1200" b="0">
                <a:solidFill>
                  <a:srgbClr val="4D4D4D"/>
                </a:solidFill>
                <a:latin typeface="Arial" charset="0"/>
              </a:rPr>
              <a:pPr eaLnBrk="1" hangingPunct="1"/>
              <a:t>22</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zh-CN" altLang="en-US" dirty="0"/>
              <a:t>备选架构模式</a:t>
            </a:r>
            <a:endParaRPr lang="en-US" altLang="zh-CN" dirty="0"/>
          </a:p>
        </p:txBody>
      </p:sp>
      <p:sp>
        <p:nvSpPr>
          <p:cNvPr id="26628" name="Rectangle 3"/>
          <p:cNvSpPr>
            <a:spLocks noGrp="1" noChangeArrowheads="1"/>
          </p:cNvSpPr>
          <p:nvPr>
            <p:ph idx="1"/>
          </p:nvPr>
        </p:nvSpPr>
        <p:spPr/>
        <p:txBody>
          <a:bodyPr/>
          <a:lstStyle/>
          <a:p>
            <a:pPr eaLnBrk="1" hangingPunct="1"/>
            <a:r>
              <a:rPr lang="zh-CN" altLang="en-US" dirty="0"/>
              <a:t>架构模式表示了对软件系统的一个基础结构组织形式。它提供了一套预定义子系统，详细说明它们的职责，并且包括组织它们之间的规则和指南</a:t>
            </a:r>
          </a:p>
          <a:p>
            <a:pPr lvl="1" eaLnBrk="1" hangingPunct="1"/>
            <a:r>
              <a:rPr lang="zh-CN" altLang="en-US" dirty="0" smtClean="0"/>
              <a:t>客户</a:t>
            </a:r>
            <a:r>
              <a:rPr lang="en-US" altLang="zh-CN" dirty="0" smtClean="0"/>
              <a:t>/</a:t>
            </a:r>
            <a:r>
              <a:rPr lang="zh-CN" altLang="en-US" dirty="0" smtClean="0"/>
              <a:t>服务器（</a:t>
            </a:r>
            <a:r>
              <a:rPr lang="en-US" altLang="zh-CN" dirty="0" smtClean="0"/>
              <a:t>C-S</a:t>
            </a:r>
            <a:r>
              <a:rPr lang="zh-CN" altLang="en-US" dirty="0" smtClean="0"/>
              <a:t>）</a:t>
            </a:r>
            <a:endParaRPr lang="en-US" altLang="zh-CN" dirty="0" smtClean="0"/>
          </a:p>
          <a:p>
            <a:pPr lvl="1" eaLnBrk="1" hangingPunct="1"/>
            <a:r>
              <a:rPr lang="zh-CN" altLang="en-US" dirty="0" smtClean="0"/>
              <a:t>层</a:t>
            </a:r>
            <a:endParaRPr lang="zh-CN" altLang="en-US" dirty="0"/>
          </a:p>
          <a:p>
            <a:pPr lvl="1" eaLnBrk="1" hangingPunct="1"/>
            <a:r>
              <a:rPr lang="zh-CN" altLang="en-US" dirty="0"/>
              <a:t>模型</a:t>
            </a:r>
            <a:r>
              <a:rPr lang="en-US" altLang="zh-CN" dirty="0"/>
              <a:t>-</a:t>
            </a:r>
            <a:r>
              <a:rPr lang="zh-CN" altLang="en-US" dirty="0"/>
              <a:t>视图</a:t>
            </a:r>
            <a:r>
              <a:rPr lang="en-US" altLang="zh-CN" dirty="0"/>
              <a:t>-</a:t>
            </a:r>
            <a:r>
              <a:rPr lang="zh-CN" altLang="en-US" dirty="0"/>
              <a:t>控制器</a:t>
            </a:r>
            <a:r>
              <a:rPr lang="en-US" altLang="zh-CN" dirty="0"/>
              <a:t>(M-V-C)</a:t>
            </a:r>
          </a:p>
          <a:p>
            <a:pPr lvl="1" eaLnBrk="1" hangingPunct="1"/>
            <a:r>
              <a:rPr lang="zh-CN" altLang="en-US" dirty="0"/>
              <a:t>管道和</a:t>
            </a:r>
            <a:r>
              <a:rPr lang="zh-CN" altLang="en-US" dirty="0" smtClean="0"/>
              <a:t>过滤器</a:t>
            </a:r>
            <a:endParaRPr lang="en-US" altLang="zh-CN" dirty="0" smtClean="0"/>
          </a:p>
          <a:p>
            <a:pPr lvl="1" eaLnBrk="1" hangingPunct="1"/>
            <a:r>
              <a:rPr lang="en-US" altLang="zh-CN" dirty="0" smtClean="0"/>
              <a:t>……</a:t>
            </a:r>
            <a:endParaRPr lang="zh-CN" altLang="en-US" dirty="0"/>
          </a:p>
        </p:txBody>
      </p:sp>
      <p:sp>
        <p:nvSpPr>
          <p:cNvPr id="26626"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A1192142-A18A-4BF4-9D81-43DAC9E04886}" type="slidenum">
              <a:rPr lang="en-US" altLang="zh-CN" sz="1200" b="0">
                <a:solidFill>
                  <a:srgbClr val="4D4D4D"/>
                </a:solidFill>
                <a:latin typeface="Arial" charset="0"/>
              </a:rPr>
              <a:pPr eaLnBrk="1" hangingPunct="1"/>
              <a:t>23</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zh-CN" altLang="en-US" dirty="0"/>
              <a:t>分析阶段备选分层架构</a:t>
            </a:r>
            <a:r>
              <a:rPr lang="en-US" altLang="zh-CN" dirty="0"/>
              <a:t>B-C-E</a:t>
            </a:r>
            <a:endParaRPr lang="zh-CN" altLang="en-US" dirty="0"/>
          </a:p>
        </p:txBody>
      </p:sp>
      <p:sp>
        <p:nvSpPr>
          <p:cNvPr id="28674"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0E8678A2-65BC-43A8-90A3-B5CAC0CA1B3A}" type="slidenum">
              <a:rPr lang="en-US" altLang="zh-CN" sz="1200" b="0">
                <a:solidFill>
                  <a:srgbClr val="4D4D4D"/>
                </a:solidFill>
                <a:latin typeface="Arial" charset="0"/>
              </a:rPr>
              <a:pPr eaLnBrk="1" hangingPunct="1"/>
              <a:t>24</a:t>
            </a:fld>
            <a:r>
              <a:rPr lang="en-US" altLang="zh-CN" sz="1200" b="0">
                <a:solidFill>
                  <a:srgbClr val="4D4D4D"/>
                </a:solidFill>
                <a:latin typeface="Arial" charset="0"/>
              </a:rPr>
              <a:t>-</a:t>
            </a:r>
          </a:p>
        </p:txBody>
      </p:sp>
      <p:pic>
        <p:nvPicPr>
          <p:cNvPr id="28676" name="Picture 4"/>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927350" y="1500174"/>
            <a:ext cx="6840538" cy="5226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en-US" altLang="zh-CN" dirty="0"/>
              <a:t>B-C-E</a:t>
            </a:r>
            <a:r>
              <a:rPr lang="zh-CN" altLang="en-US" dirty="0"/>
              <a:t>三层架构解析</a:t>
            </a:r>
          </a:p>
        </p:txBody>
      </p:sp>
      <p:sp>
        <p:nvSpPr>
          <p:cNvPr id="29700" name="Rectangle 3"/>
          <p:cNvSpPr>
            <a:spLocks noGrp="1" noChangeArrowheads="1"/>
          </p:cNvSpPr>
          <p:nvPr>
            <p:ph idx="1"/>
          </p:nvPr>
        </p:nvSpPr>
        <p:spPr/>
        <p:txBody>
          <a:bodyPr/>
          <a:lstStyle/>
          <a:p>
            <a:pPr eaLnBrk="1" hangingPunct="1"/>
            <a:r>
              <a:rPr lang="zh-CN" altLang="en-US"/>
              <a:t>以构造型</a:t>
            </a:r>
            <a:r>
              <a:rPr lang="en-US" altLang="zh-CN"/>
              <a:t>&lt;&lt;layer&gt;&gt;</a:t>
            </a:r>
            <a:r>
              <a:rPr lang="zh-CN" altLang="en-US"/>
              <a:t>表示系统不同层次</a:t>
            </a:r>
            <a:endParaRPr lang="en-US" altLang="zh-CN"/>
          </a:p>
          <a:p>
            <a:pPr eaLnBrk="1" hangingPunct="1"/>
            <a:r>
              <a:rPr lang="zh-CN" altLang="en-US"/>
              <a:t>以</a:t>
            </a:r>
            <a:r>
              <a:rPr lang="en-US" altLang="zh-CN"/>
              <a:t>B-C-E</a:t>
            </a:r>
            <a:r>
              <a:rPr lang="zh-CN" altLang="en-US"/>
              <a:t>三层划分系统三类处理逻辑</a:t>
            </a:r>
          </a:p>
          <a:p>
            <a:pPr lvl="1" eaLnBrk="1" hangingPunct="1"/>
            <a:r>
              <a:rPr lang="zh-CN" altLang="en-US"/>
              <a:t>边界层</a:t>
            </a:r>
            <a:r>
              <a:rPr lang="en-US" altLang="zh-CN"/>
              <a:t>(Boundary)</a:t>
            </a:r>
            <a:r>
              <a:rPr lang="zh-CN" altLang="en-US"/>
              <a:t>负责系统与参与者之间的交互</a:t>
            </a:r>
            <a:endParaRPr lang="en-US" altLang="zh-CN"/>
          </a:p>
          <a:p>
            <a:pPr lvl="1" eaLnBrk="1" hangingPunct="1"/>
            <a:r>
              <a:rPr lang="zh-CN" altLang="en-US"/>
              <a:t>控制层</a:t>
            </a:r>
            <a:r>
              <a:rPr lang="en-US" altLang="zh-CN"/>
              <a:t>(Control)</a:t>
            </a:r>
            <a:r>
              <a:rPr lang="zh-CN" altLang="en-US"/>
              <a:t>处理系统的控制逻辑</a:t>
            </a:r>
            <a:endParaRPr lang="en-US" altLang="zh-CN"/>
          </a:p>
          <a:p>
            <a:pPr lvl="1" eaLnBrk="1" hangingPunct="1"/>
            <a:r>
              <a:rPr lang="zh-CN" altLang="en-US"/>
              <a:t>实体层</a:t>
            </a:r>
            <a:r>
              <a:rPr lang="en-US" altLang="zh-CN"/>
              <a:t>(Entity)</a:t>
            </a:r>
            <a:r>
              <a:rPr lang="zh-CN" altLang="en-US"/>
              <a:t>管理系统使用的信息</a:t>
            </a:r>
            <a:endParaRPr lang="en-US" altLang="zh-CN"/>
          </a:p>
          <a:p>
            <a:pPr eaLnBrk="1" hangingPunct="1"/>
            <a:r>
              <a:rPr lang="zh-CN" altLang="en-US"/>
              <a:t>层之间建立依赖关系</a:t>
            </a:r>
            <a:endParaRPr lang="en-US" altLang="zh-CN"/>
          </a:p>
        </p:txBody>
      </p:sp>
      <p:sp>
        <p:nvSpPr>
          <p:cNvPr id="29698"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F79E9A77-ED46-4054-997E-88AD91E0EE32}" type="slidenum">
              <a:rPr lang="en-US" altLang="zh-CN" sz="1200" b="0">
                <a:solidFill>
                  <a:srgbClr val="4D4D4D"/>
                </a:solidFill>
                <a:latin typeface="Arial" charset="0"/>
              </a:rPr>
              <a:pPr eaLnBrk="1" hangingPunct="1"/>
              <a:t>25</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en-US" altLang="zh-CN" dirty="0"/>
              <a:t>2.</a:t>
            </a:r>
            <a:r>
              <a:rPr lang="zh-CN" altLang="en-US" dirty="0"/>
              <a:t>架构机制</a:t>
            </a:r>
            <a:endParaRPr lang="en-US" altLang="zh-CN" dirty="0"/>
          </a:p>
        </p:txBody>
      </p:sp>
      <p:sp>
        <p:nvSpPr>
          <p:cNvPr id="720899" name="Rectangle 3"/>
          <p:cNvSpPr>
            <a:spLocks noGrp="1" noChangeArrowheads="1"/>
          </p:cNvSpPr>
          <p:nvPr>
            <p:ph idx="1"/>
          </p:nvPr>
        </p:nvSpPr>
        <p:spPr/>
        <p:txBody>
          <a:bodyPr/>
          <a:lstStyle/>
          <a:p>
            <a:pPr eaLnBrk="1" hangingPunct="1">
              <a:lnSpc>
                <a:spcPct val="90000"/>
              </a:lnSpc>
              <a:defRPr/>
            </a:pPr>
            <a:r>
              <a:rPr lang="zh-CN" altLang="en-US" dirty="0"/>
              <a:t>架构机制是对通用问题的决策、方针和实践</a:t>
            </a:r>
          </a:p>
          <a:p>
            <a:pPr lvl="1" eaLnBrk="1" hangingPunct="1">
              <a:lnSpc>
                <a:spcPct val="90000"/>
              </a:lnSpc>
              <a:defRPr/>
            </a:pPr>
            <a:r>
              <a:rPr lang="zh-CN" altLang="en-US" dirty="0"/>
              <a:t>架构机制描述了针对一个经常发生的问题的一种通用解决方案</a:t>
            </a:r>
          </a:p>
          <a:p>
            <a:pPr lvl="1" eaLnBrk="1" hangingPunct="1">
              <a:lnSpc>
                <a:spcPct val="90000"/>
              </a:lnSpc>
              <a:defRPr/>
            </a:pPr>
            <a:r>
              <a:rPr lang="zh-CN" altLang="en-US" dirty="0"/>
              <a:t>作为系统架构的一部分，架构机制常常集中和定位在系统的</a:t>
            </a:r>
            <a:r>
              <a:rPr lang="zh-CN" altLang="en-US" dirty="0">
                <a:solidFill>
                  <a:schemeClr val="hlink"/>
                </a:solidFill>
                <a:effectLst>
                  <a:outerShdw blurRad="38100" dist="38100" dir="2700000" algn="tl">
                    <a:srgbClr val="C0C0C0"/>
                  </a:outerShdw>
                </a:effectLst>
              </a:rPr>
              <a:t>非功能需求</a:t>
            </a:r>
            <a:r>
              <a:rPr lang="zh-CN" altLang="en-US" dirty="0"/>
              <a:t>上</a:t>
            </a:r>
          </a:p>
          <a:p>
            <a:pPr eaLnBrk="1" hangingPunct="1">
              <a:lnSpc>
                <a:spcPct val="90000"/>
              </a:lnSpc>
              <a:defRPr/>
            </a:pPr>
            <a:r>
              <a:rPr lang="zh-CN" altLang="en-US" dirty="0"/>
              <a:t>三类架构机制</a:t>
            </a:r>
          </a:p>
          <a:p>
            <a:pPr lvl="1" eaLnBrk="1" hangingPunct="1">
              <a:lnSpc>
                <a:spcPct val="90000"/>
              </a:lnSpc>
              <a:defRPr/>
            </a:pPr>
            <a:r>
              <a:rPr lang="zh-CN" altLang="en-US" dirty="0"/>
              <a:t>分析机制（概念）</a:t>
            </a:r>
          </a:p>
          <a:p>
            <a:pPr lvl="1" eaLnBrk="1" hangingPunct="1">
              <a:lnSpc>
                <a:spcPct val="90000"/>
              </a:lnSpc>
              <a:defRPr/>
            </a:pPr>
            <a:r>
              <a:rPr lang="zh-CN" altLang="en-US" dirty="0"/>
              <a:t>设计机制（具体）</a:t>
            </a:r>
          </a:p>
          <a:p>
            <a:pPr lvl="1" eaLnBrk="1" hangingPunct="1">
              <a:lnSpc>
                <a:spcPct val="90000"/>
              </a:lnSpc>
              <a:defRPr/>
            </a:pPr>
            <a:r>
              <a:rPr lang="zh-CN" altLang="en-US" dirty="0"/>
              <a:t>实现机制（实际）</a:t>
            </a:r>
            <a:endParaRPr lang="en-US" altLang="zh-CN" dirty="0"/>
          </a:p>
        </p:txBody>
      </p:sp>
      <p:sp>
        <p:nvSpPr>
          <p:cNvPr id="30722"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C3214F67-9A8E-4490-9F51-E51DFDB61C3D}" type="slidenum">
              <a:rPr lang="en-US" altLang="zh-CN" sz="1200" b="0">
                <a:solidFill>
                  <a:srgbClr val="4D4D4D"/>
                </a:solidFill>
                <a:latin typeface="Arial" charset="0"/>
              </a:rPr>
              <a:pPr eaLnBrk="1" hangingPunct="1"/>
              <a:t>26</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pPr eaLnBrk="1" hangingPunct="1"/>
            <a:r>
              <a:rPr lang="zh-CN" altLang="en-US"/>
              <a:t>常见的分析机制</a:t>
            </a:r>
            <a:endParaRPr lang="en-US" altLang="zh-CN"/>
          </a:p>
        </p:txBody>
      </p:sp>
      <p:sp>
        <p:nvSpPr>
          <p:cNvPr id="32772" name="Rectangle 3"/>
          <p:cNvSpPr>
            <a:spLocks noGrp="1" noChangeArrowheads="1"/>
          </p:cNvSpPr>
          <p:nvPr>
            <p:ph idx="1"/>
          </p:nvPr>
        </p:nvSpPr>
        <p:spPr/>
        <p:txBody>
          <a:bodyPr/>
          <a:lstStyle/>
          <a:p>
            <a:pPr eaLnBrk="1" hangingPunct="1"/>
            <a:r>
              <a:rPr lang="zh-CN" altLang="en-US" dirty="0"/>
              <a:t>持久性</a:t>
            </a:r>
            <a:r>
              <a:rPr lang="en-US" altLang="zh-CN" dirty="0"/>
              <a:t>(Persistency)</a:t>
            </a:r>
          </a:p>
          <a:p>
            <a:pPr eaLnBrk="1" hangingPunct="1"/>
            <a:r>
              <a:rPr kumimoji="0" lang="zh-CN" altLang="en-US" dirty="0"/>
              <a:t>分布</a:t>
            </a:r>
            <a:r>
              <a:rPr kumimoji="0" lang="en-US" altLang="zh-CN" dirty="0"/>
              <a:t>(Distribution)</a:t>
            </a:r>
          </a:p>
          <a:p>
            <a:pPr eaLnBrk="1" hangingPunct="1"/>
            <a:r>
              <a:rPr kumimoji="0" lang="zh-CN" altLang="en-US" dirty="0"/>
              <a:t>安全性</a:t>
            </a:r>
            <a:r>
              <a:rPr kumimoji="0" lang="en-US" altLang="zh-CN" dirty="0"/>
              <a:t>(Security)</a:t>
            </a:r>
          </a:p>
          <a:p>
            <a:pPr eaLnBrk="1" hangingPunct="1"/>
            <a:r>
              <a:rPr kumimoji="0" lang="zh-CN" altLang="en-US" dirty="0"/>
              <a:t>遗留接口</a:t>
            </a:r>
            <a:r>
              <a:rPr kumimoji="0" lang="en-US" altLang="zh-CN" dirty="0"/>
              <a:t>(Legacy Interface)</a:t>
            </a:r>
          </a:p>
          <a:p>
            <a:pPr eaLnBrk="1" hangingPunct="1"/>
            <a:r>
              <a:rPr kumimoji="0" lang="zh-CN" altLang="en-US" dirty="0"/>
              <a:t>事务管理</a:t>
            </a:r>
            <a:r>
              <a:rPr kumimoji="0" lang="en-US" altLang="zh-CN" dirty="0"/>
              <a:t>(Transaction Management)</a:t>
            </a:r>
          </a:p>
          <a:p>
            <a:pPr eaLnBrk="1" hangingPunct="1"/>
            <a:r>
              <a:rPr kumimoji="0" lang="zh-CN" altLang="en-US" dirty="0"/>
              <a:t>进程控制和同步</a:t>
            </a:r>
            <a:r>
              <a:rPr kumimoji="0" lang="en-US" altLang="zh-CN" dirty="0"/>
              <a:t>(Process Control and Synchronization)</a:t>
            </a:r>
          </a:p>
          <a:p>
            <a:pPr eaLnBrk="1" hangingPunct="1"/>
            <a:r>
              <a:rPr kumimoji="0" lang="zh-CN" altLang="en-US" dirty="0"/>
              <a:t>通信</a:t>
            </a:r>
            <a:r>
              <a:rPr kumimoji="0" lang="en-US" altLang="zh-CN" dirty="0"/>
              <a:t>(Communication)</a:t>
            </a:r>
          </a:p>
          <a:p>
            <a:pPr eaLnBrk="1" hangingPunct="1"/>
            <a:r>
              <a:rPr kumimoji="0" lang="en-US" altLang="zh-CN" dirty="0"/>
              <a:t>……</a:t>
            </a:r>
          </a:p>
        </p:txBody>
      </p:sp>
      <p:sp>
        <p:nvSpPr>
          <p:cNvPr id="32770"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A4E0E4AC-D943-4AB2-841C-5B36E63FCBB3}" type="slidenum">
              <a:rPr lang="en-US" altLang="zh-CN" sz="1200" b="0">
                <a:solidFill>
                  <a:srgbClr val="4D4D4D"/>
                </a:solidFill>
                <a:latin typeface="Arial" charset="0"/>
              </a:rPr>
              <a:pPr eaLnBrk="1" hangingPunct="1"/>
              <a:t>27</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pPr eaLnBrk="1" hangingPunct="1"/>
            <a:r>
              <a:rPr lang="en-US" altLang="zh-CN" dirty="0"/>
              <a:t>3.</a:t>
            </a:r>
            <a:r>
              <a:rPr lang="zh-CN" altLang="en-US" dirty="0"/>
              <a:t>关键抽象</a:t>
            </a:r>
          </a:p>
        </p:txBody>
      </p:sp>
      <p:sp>
        <p:nvSpPr>
          <p:cNvPr id="35844" name="Rectangle 3"/>
          <p:cNvSpPr>
            <a:spLocks noGrp="1" noChangeArrowheads="1"/>
          </p:cNvSpPr>
          <p:nvPr>
            <p:ph idx="1"/>
          </p:nvPr>
        </p:nvSpPr>
        <p:spPr/>
        <p:txBody>
          <a:bodyPr/>
          <a:lstStyle/>
          <a:p>
            <a:pPr eaLnBrk="1" hangingPunct="1">
              <a:lnSpc>
                <a:spcPct val="90000"/>
              </a:lnSpc>
            </a:pPr>
            <a:r>
              <a:rPr lang="zh-CN" altLang="en-US" dirty="0"/>
              <a:t>关键抽象是一个通常在需求上被揭示的概念，系统必须能够对其处理</a:t>
            </a:r>
          </a:p>
          <a:p>
            <a:pPr lvl="1" eaLnBrk="1" hangingPunct="1">
              <a:lnSpc>
                <a:spcPct val="90000"/>
              </a:lnSpc>
            </a:pPr>
            <a:r>
              <a:rPr lang="zh-CN" altLang="en-US" dirty="0"/>
              <a:t>来源于业务，体现了业务的核心价值，即业务需要处理哪些信息；这些信息所构成的实体即可作为初步的实体分析类</a:t>
            </a:r>
          </a:p>
          <a:p>
            <a:pPr lvl="1" eaLnBrk="1" hangingPunct="1">
              <a:lnSpc>
                <a:spcPct val="90000"/>
              </a:lnSpc>
            </a:pPr>
            <a:r>
              <a:rPr lang="zh-CN" altLang="en-US" dirty="0"/>
              <a:t>领域专家建立系统的初始关键抽象候选集合</a:t>
            </a:r>
            <a:endParaRPr lang="en-US" altLang="zh-CN" dirty="0"/>
          </a:p>
          <a:p>
            <a:pPr lvl="1" eaLnBrk="1" hangingPunct="1">
              <a:lnSpc>
                <a:spcPct val="90000"/>
              </a:lnSpc>
            </a:pPr>
            <a:r>
              <a:rPr lang="zh-CN" altLang="en-US" dirty="0"/>
              <a:t>再结合业务对象模型、需求和词汇表等业务文档资料进行补充和完善</a:t>
            </a:r>
          </a:p>
          <a:p>
            <a:pPr lvl="1" eaLnBrk="1" hangingPunct="1">
              <a:lnSpc>
                <a:spcPct val="90000"/>
              </a:lnSpc>
            </a:pPr>
            <a:r>
              <a:rPr lang="zh-CN" altLang="en-US" dirty="0"/>
              <a:t>通过一个或多个类图来展示关键抽象，并为其编写简要的</a:t>
            </a:r>
            <a:r>
              <a:rPr lang="zh-CN" altLang="en-US" dirty="0" smtClean="0"/>
              <a:t>说明</a:t>
            </a:r>
            <a:endParaRPr lang="en-US" altLang="zh-CN" dirty="0" smtClean="0"/>
          </a:p>
        </p:txBody>
      </p:sp>
      <p:sp>
        <p:nvSpPr>
          <p:cNvPr id="35842"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208C6AF3-D6A9-46D1-ABEB-7D64C84E96B7}" type="slidenum">
              <a:rPr lang="en-US" altLang="zh-CN" sz="1200" b="0">
                <a:solidFill>
                  <a:srgbClr val="4D4D4D"/>
                </a:solidFill>
                <a:latin typeface="Arial" charset="0"/>
              </a:rPr>
              <a:pPr eaLnBrk="1" hangingPunct="1"/>
              <a:t>28</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4D6B5390-1C41-48A9-B766-4640C69598E0}" type="slidenum">
              <a:rPr lang="en-US" altLang="zh-CN" sz="1200" b="0">
                <a:solidFill>
                  <a:srgbClr val="4D4D4D"/>
                </a:solidFill>
                <a:latin typeface="Arial" charset="0"/>
              </a:rPr>
              <a:pPr eaLnBrk="1" hangingPunct="1"/>
              <a:t>29</a:t>
            </a:fld>
            <a:r>
              <a:rPr lang="en-US" altLang="zh-CN" sz="1200" b="0">
                <a:solidFill>
                  <a:srgbClr val="4D4D4D"/>
                </a:solidFill>
                <a:latin typeface="Arial" charset="0"/>
              </a:rPr>
              <a:t>-</a:t>
            </a:r>
          </a:p>
        </p:txBody>
      </p:sp>
      <p:pic>
        <p:nvPicPr>
          <p:cNvPr id="36868" name="Picture 147"/>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920875" y="1700213"/>
            <a:ext cx="8496300" cy="3536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Rectangle 2"/>
          <p:cNvSpPr>
            <a:spLocks noGrp="1" noChangeArrowheads="1"/>
          </p:cNvSpPr>
          <p:nvPr>
            <p:ph type="title"/>
          </p:nvPr>
        </p:nvSpPr>
        <p:spPr>
          <a:xfrm>
            <a:off x="609600" y="155448"/>
            <a:ext cx="10972800" cy="1252728"/>
          </a:xfrm>
        </p:spPr>
        <p:txBody>
          <a:bodyPr>
            <a:normAutofit/>
          </a:bodyPr>
          <a:lstStyle/>
          <a:p>
            <a:pPr lvl="1" algn="l" rtl="0">
              <a:spcBef>
                <a:spcPct val="0"/>
              </a:spcBef>
            </a:pPr>
            <a:r>
              <a:rPr lang="zh-CN" altLang="en-US" sz="4500" b="1" kern="1200" dirty="0" smtClean="0">
                <a:solidFill>
                  <a:schemeClr val="accent1">
                    <a:satMod val="150000"/>
                  </a:schemeClr>
                </a:solidFill>
                <a:latin typeface="+mj-lt"/>
                <a:ea typeface="+mj-ea"/>
                <a:cs typeface="+mj-cs"/>
              </a:rPr>
              <a:t>实例：旅游</a:t>
            </a:r>
            <a:r>
              <a:rPr lang="zh-CN" altLang="en-US" sz="4500" b="1" kern="1200" dirty="0">
                <a:solidFill>
                  <a:schemeClr val="accent1">
                    <a:satMod val="150000"/>
                  </a:schemeClr>
                </a:solidFill>
                <a:latin typeface="+mj-lt"/>
                <a:ea typeface="+mj-ea"/>
                <a:cs typeface="+mj-cs"/>
              </a:rPr>
              <a:t>申请系统中的关键抽象</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zh-CN" altLang="en-US" dirty="0" smtClean="0"/>
              <a:t>内容概要</a:t>
            </a:r>
            <a:endParaRPr lang="en-US" altLang="zh-CN" dirty="0"/>
          </a:p>
        </p:txBody>
      </p:sp>
      <p:sp>
        <p:nvSpPr>
          <p:cNvPr id="6148" name="Rectangle 3"/>
          <p:cNvSpPr>
            <a:spLocks noGrp="1" noChangeArrowheads="1"/>
          </p:cNvSpPr>
          <p:nvPr>
            <p:ph idx="1"/>
          </p:nvPr>
        </p:nvSpPr>
        <p:spPr/>
        <p:txBody>
          <a:bodyPr/>
          <a:lstStyle/>
          <a:p>
            <a:pPr eaLnBrk="1" hangingPunct="1">
              <a:lnSpc>
                <a:spcPct val="150000"/>
              </a:lnSpc>
            </a:pPr>
            <a:r>
              <a:rPr lang="zh-CN" altLang="en-US" dirty="0"/>
              <a:t>理解分析</a:t>
            </a:r>
          </a:p>
          <a:p>
            <a:pPr eaLnBrk="1" hangingPunct="1">
              <a:lnSpc>
                <a:spcPct val="150000"/>
              </a:lnSpc>
            </a:pPr>
            <a:r>
              <a:rPr kumimoji="0" lang="zh-CN" altLang="en-US" dirty="0"/>
              <a:t>从用例开始分析</a:t>
            </a:r>
          </a:p>
          <a:p>
            <a:pPr eaLnBrk="1" hangingPunct="1">
              <a:lnSpc>
                <a:spcPct val="150000"/>
              </a:lnSpc>
            </a:pPr>
            <a:r>
              <a:rPr kumimoji="0" lang="zh-CN" altLang="en-US" dirty="0"/>
              <a:t>架构分析</a:t>
            </a:r>
          </a:p>
          <a:p>
            <a:pPr eaLnBrk="1" hangingPunct="1">
              <a:lnSpc>
                <a:spcPct val="150000"/>
              </a:lnSpc>
            </a:pPr>
            <a:r>
              <a:rPr kumimoji="0" lang="zh-CN" altLang="en-US" dirty="0"/>
              <a:t>构造用例实现</a:t>
            </a:r>
          </a:p>
          <a:p>
            <a:pPr eaLnBrk="1" hangingPunct="1">
              <a:lnSpc>
                <a:spcPct val="150000"/>
              </a:lnSpc>
            </a:pPr>
            <a:r>
              <a:rPr kumimoji="0" lang="zh-CN" altLang="en-US" dirty="0"/>
              <a:t>定义分析类</a:t>
            </a:r>
          </a:p>
        </p:txBody>
      </p:sp>
      <p:sp>
        <p:nvSpPr>
          <p:cNvPr id="6146"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4F0FB7D6-B3B6-4355-90A9-788A5A375D89}" type="slidenum">
              <a:rPr lang="en-US" altLang="zh-CN" sz="1200" b="0">
                <a:solidFill>
                  <a:srgbClr val="4D4D4D"/>
                </a:solidFill>
                <a:latin typeface="Arial" charset="0"/>
              </a:rPr>
              <a:pPr eaLnBrk="1" hangingPunct="1"/>
              <a:t>3</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pPr eaLnBrk="1" hangingPunct="1"/>
            <a:r>
              <a:rPr lang="zh-CN" altLang="en-US" dirty="0" smtClean="0"/>
              <a:t>内容概要</a:t>
            </a:r>
            <a:endParaRPr lang="en-US" altLang="zh-CN" dirty="0"/>
          </a:p>
        </p:txBody>
      </p:sp>
      <p:sp>
        <p:nvSpPr>
          <p:cNvPr id="726019" name="Rectangle 3"/>
          <p:cNvSpPr>
            <a:spLocks noGrp="1" noChangeArrowheads="1"/>
          </p:cNvSpPr>
          <p:nvPr>
            <p:ph idx="1"/>
          </p:nvPr>
        </p:nvSpPr>
        <p:spPr/>
        <p:txBody>
          <a:bodyPr/>
          <a:lstStyle/>
          <a:p>
            <a:pPr eaLnBrk="1" hangingPunct="1">
              <a:lnSpc>
                <a:spcPct val="150000"/>
              </a:lnSpc>
              <a:defRPr/>
            </a:pPr>
            <a:r>
              <a:rPr lang="zh-CN" altLang="en-US" dirty="0">
                <a:solidFill>
                  <a:srgbClr val="4D4D4D"/>
                </a:solidFill>
              </a:rPr>
              <a:t>理解分析</a:t>
            </a:r>
          </a:p>
          <a:p>
            <a:pPr eaLnBrk="1" hangingPunct="1">
              <a:lnSpc>
                <a:spcPct val="150000"/>
              </a:lnSpc>
              <a:defRPr/>
            </a:pPr>
            <a:r>
              <a:rPr kumimoji="0" lang="zh-CN" altLang="en-US" dirty="0">
                <a:solidFill>
                  <a:srgbClr val="4D4D4D"/>
                </a:solidFill>
              </a:rPr>
              <a:t>从用例开始分析</a:t>
            </a:r>
          </a:p>
          <a:p>
            <a:pPr eaLnBrk="1" hangingPunct="1">
              <a:lnSpc>
                <a:spcPct val="150000"/>
              </a:lnSpc>
              <a:defRPr/>
            </a:pPr>
            <a:r>
              <a:rPr kumimoji="0" lang="zh-CN" altLang="en-US" dirty="0">
                <a:solidFill>
                  <a:srgbClr val="4D4D4D"/>
                </a:solidFill>
              </a:rPr>
              <a:t>架构分析</a:t>
            </a:r>
          </a:p>
          <a:p>
            <a:pPr eaLnBrk="1" hangingPunct="1">
              <a:lnSpc>
                <a:spcPct val="150000"/>
              </a:lnSpc>
              <a:defRPr/>
            </a:pPr>
            <a:r>
              <a:rPr kumimoji="0" lang="zh-CN" altLang="en-US" dirty="0">
                <a:solidFill>
                  <a:schemeClr val="hlink"/>
                </a:solidFill>
                <a:effectLst>
                  <a:outerShdw blurRad="38100" dist="38100" dir="2700000" algn="tl">
                    <a:srgbClr val="C0C0C0"/>
                  </a:outerShdw>
                </a:effectLst>
              </a:rPr>
              <a:t>构造用例实现</a:t>
            </a:r>
          </a:p>
          <a:p>
            <a:pPr eaLnBrk="1" hangingPunct="1">
              <a:lnSpc>
                <a:spcPct val="150000"/>
              </a:lnSpc>
              <a:defRPr/>
            </a:pPr>
            <a:r>
              <a:rPr kumimoji="0" lang="zh-CN" altLang="en-US" dirty="0"/>
              <a:t>定义分析类</a:t>
            </a:r>
            <a:endParaRPr kumimoji="0" lang="en-US" altLang="zh-CN" dirty="0"/>
          </a:p>
        </p:txBody>
      </p:sp>
      <p:sp>
        <p:nvSpPr>
          <p:cNvPr id="37890"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615813C4-1C3D-4A54-8722-E7A6D342F00E}" type="slidenum">
              <a:rPr lang="en-US" altLang="zh-CN" sz="1200" b="0">
                <a:solidFill>
                  <a:srgbClr val="4D4D4D"/>
                </a:solidFill>
                <a:latin typeface="Arial" charset="0"/>
              </a:rPr>
              <a:pPr eaLnBrk="1" hangingPunct="1"/>
              <a:t>30</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zh-CN" altLang="en-US"/>
              <a:t>构造用例实现</a:t>
            </a:r>
          </a:p>
        </p:txBody>
      </p:sp>
      <p:sp>
        <p:nvSpPr>
          <p:cNvPr id="38916" name="Rectangle 3"/>
          <p:cNvSpPr>
            <a:spLocks noGrp="1" noChangeArrowheads="1"/>
          </p:cNvSpPr>
          <p:nvPr>
            <p:ph idx="1"/>
          </p:nvPr>
        </p:nvSpPr>
        <p:spPr>
          <a:xfrm>
            <a:off x="609600" y="1571612"/>
            <a:ext cx="10972800" cy="5143536"/>
          </a:xfrm>
        </p:spPr>
        <p:txBody>
          <a:bodyPr>
            <a:noAutofit/>
          </a:bodyPr>
          <a:lstStyle/>
          <a:p>
            <a:pPr eaLnBrk="1" hangingPunct="1">
              <a:lnSpc>
                <a:spcPct val="80000"/>
              </a:lnSpc>
            </a:pPr>
            <a:r>
              <a:rPr lang="en-US" altLang="zh-CN" dirty="0" smtClean="0"/>
              <a:t>构造用例实现是分析</a:t>
            </a:r>
            <a:r>
              <a:rPr lang="zh-CN" altLang="en-US" dirty="0" smtClean="0"/>
              <a:t>阶段</a:t>
            </a:r>
            <a:r>
              <a:rPr lang="en-US" altLang="zh-CN" dirty="0" err="1" smtClean="0"/>
              <a:t>最核心的工作</a:t>
            </a:r>
            <a:endParaRPr lang="en-US" altLang="zh-CN" dirty="0"/>
          </a:p>
          <a:p>
            <a:pPr lvl="1">
              <a:lnSpc>
                <a:spcPct val="80000"/>
              </a:lnSpc>
            </a:pPr>
            <a:r>
              <a:rPr lang="en-US" altLang="zh-CN" dirty="0" err="1" smtClean="0"/>
              <a:t>获得实现用例行为所必须的分析类</a:t>
            </a:r>
            <a:endParaRPr lang="en-US" altLang="zh-CN" dirty="0" smtClean="0"/>
          </a:p>
          <a:p>
            <a:pPr lvl="1" eaLnBrk="1" hangingPunct="1">
              <a:lnSpc>
                <a:spcPct val="80000"/>
              </a:lnSpc>
            </a:pPr>
            <a:r>
              <a:rPr lang="en-US" altLang="zh-CN" dirty="0" err="1" smtClean="0"/>
              <a:t>利用这些分析类来描述</a:t>
            </a:r>
            <a:r>
              <a:rPr lang="zh-CN" altLang="en-US" dirty="0" smtClean="0"/>
              <a:t>用例</a:t>
            </a:r>
            <a:r>
              <a:rPr lang="en-US" altLang="zh-CN" dirty="0" err="1" smtClean="0"/>
              <a:t>实现逻辑</a:t>
            </a:r>
            <a:endParaRPr lang="en-US" altLang="zh-CN" dirty="0"/>
          </a:p>
          <a:p>
            <a:pPr eaLnBrk="1" hangingPunct="1">
              <a:lnSpc>
                <a:spcPct val="80000"/>
              </a:lnSpc>
            </a:pPr>
            <a:r>
              <a:rPr lang="en-US" altLang="zh-CN" dirty="0" err="1"/>
              <a:t>针对每一个用例实现</a:t>
            </a:r>
            <a:r>
              <a:rPr lang="en-US" altLang="zh-CN" dirty="0"/>
              <a:t>：</a:t>
            </a:r>
          </a:p>
          <a:p>
            <a:pPr lvl="1" eaLnBrk="1" hangingPunct="1">
              <a:lnSpc>
                <a:spcPct val="80000"/>
              </a:lnSpc>
            </a:pPr>
            <a:r>
              <a:rPr lang="en-US" altLang="zh-CN" dirty="0"/>
              <a:t>1. </a:t>
            </a:r>
            <a:r>
              <a:rPr lang="en-US" altLang="zh-CN" dirty="0" err="1"/>
              <a:t>完善用例文档</a:t>
            </a:r>
            <a:endParaRPr lang="en-US" altLang="zh-CN" dirty="0"/>
          </a:p>
          <a:p>
            <a:pPr lvl="1" eaLnBrk="1" hangingPunct="1">
              <a:lnSpc>
                <a:spcPct val="80000"/>
              </a:lnSpc>
            </a:pPr>
            <a:r>
              <a:rPr lang="en-US" altLang="zh-CN" dirty="0"/>
              <a:t>2. </a:t>
            </a:r>
            <a:r>
              <a:rPr lang="zh-CN" altLang="en-US" dirty="0"/>
              <a:t>识别分析类</a:t>
            </a:r>
          </a:p>
          <a:p>
            <a:pPr lvl="2" eaLnBrk="1" hangingPunct="1">
              <a:lnSpc>
                <a:spcPct val="80000"/>
              </a:lnSpc>
            </a:pPr>
            <a:r>
              <a:rPr lang="zh-CN" altLang="en-US" dirty="0"/>
              <a:t>边界类、控制类和实体类</a:t>
            </a:r>
          </a:p>
          <a:p>
            <a:pPr lvl="1" eaLnBrk="1" hangingPunct="1">
              <a:lnSpc>
                <a:spcPct val="80000"/>
              </a:lnSpc>
            </a:pPr>
            <a:r>
              <a:rPr lang="en-US" altLang="zh-CN" dirty="0"/>
              <a:t>3. </a:t>
            </a:r>
            <a:r>
              <a:rPr lang="en-US" altLang="zh-CN" dirty="0" err="1"/>
              <a:t>分析交互</a:t>
            </a:r>
            <a:endParaRPr lang="en-US" altLang="zh-CN" dirty="0"/>
          </a:p>
          <a:p>
            <a:pPr lvl="2" eaLnBrk="1" hangingPunct="1">
              <a:lnSpc>
                <a:spcPct val="80000"/>
              </a:lnSpc>
            </a:pPr>
            <a:r>
              <a:rPr lang="zh-CN" altLang="en-US" dirty="0"/>
              <a:t>将用例行为分配给类</a:t>
            </a:r>
            <a:endParaRPr lang="en-US" altLang="zh-CN" dirty="0"/>
          </a:p>
          <a:p>
            <a:pPr lvl="1" eaLnBrk="1" hangingPunct="1">
              <a:lnSpc>
                <a:spcPct val="80000"/>
              </a:lnSpc>
            </a:pPr>
            <a:r>
              <a:rPr lang="en-US" altLang="zh-CN" dirty="0"/>
              <a:t>4. </a:t>
            </a:r>
            <a:r>
              <a:rPr lang="en-US" altLang="zh-CN" dirty="0" err="1"/>
              <a:t>完成参与类类图</a:t>
            </a:r>
            <a:endParaRPr lang="en-US" altLang="zh-CN" dirty="0"/>
          </a:p>
          <a:p>
            <a:pPr lvl="2" eaLnBrk="1" hangingPunct="1">
              <a:lnSpc>
                <a:spcPct val="80000"/>
              </a:lnSpc>
            </a:pPr>
            <a:r>
              <a:rPr lang="zh-CN" altLang="en-US" dirty="0"/>
              <a:t>参与用例实现的类的类图</a:t>
            </a:r>
          </a:p>
          <a:p>
            <a:pPr lvl="1" eaLnBrk="1" hangingPunct="1">
              <a:lnSpc>
                <a:spcPct val="80000"/>
              </a:lnSpc>
            </a:pPr>
            <a:r>
              <a:rPr lang="en-US" altLang="zh-CN" dirty="0" smtClean="0"/>
              <a:t>5</a:t>
            </a:r>
            <a:r>
              <a:rPr lang="zh-CN" altLang="en-US" dirty="0" smtClean="0"/>
              <a:t>*</a:t>
            </a:r>
            <a:r>
              <a:rPr lang="en-US" altLang="zh-CN" dirty="0" smtClean="0"/>
              <a:t>. </a:t>
            </a:r>
            <a:r>
              <a:rPr lang="zh-CN" altLang="en-US" dirty="0"/>
              <a:t>处理用例关系</a:t>
            </a:r>
          </a:p>
        </p:txBody>
      </p:sp>
      <p:sp>
        <p:nvSpPr>
          <p:cNvPr id="38914"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10EF8329-BDA0-41FD-A866-3DC80FECA725}" type="slidenum">
              <a:rPr lang="en-US" altLang="zh-CN" sz="1200" b="0">
                <a:solidFill>
                  <a:srgbClr val="4D4D4D"/>
                </a:solidFill>
                <a:latin typeface="Arial" charset="0"/>
              </a:rPr>
              <a:pPr eaLnBrk="1" hangingPunct="1"/>
              <a:t>31</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pPr eaLnBrk="1" hangingPunct="1"/>
            <a:r>
              <a:rPr lang="en-US" altLang="zh-CN"/>
              <a:t>1.</a:t>
            </a:r>
            <a:r>
              <a:rPr lang="zh-CN" altLang="en-US"/>
              <a:t>完善用例文档</a:t>
            </a:r>
          </a:p>
        </p:txBody>
      </p:sp>
      <p:sp>
        <p:nvSpPr>
          <p:cNvPr id="729091" name="Rectangle 3"/>
          <p:cNvSpPr>
            <a:spLocks noGrp="1" noChangeArrowheads="1"/>
          </p:cNvSpPr>
          <p:nvPr>
            <p:ph idx="1"/>
          </p:nvPr>
        </p:nvSpPr>
        <p:spPr/>
        <p:txBody>
          <a:bodyPr/>
          <a:lstStyle/>
          <a:p>
            <a:pPr eaLnBrk="1" hangingPunct="1">
              <a:lnSpc>
                <a:spcPct val="90000"/>
              </a:lnSpc>
              <a:defRPr/>
            </a:pPr>
            <a:r>
              <a:rPr lang="zh-CN" altLang="en-US" dirty="0"/>
              <a:t>需求阶段的用例文档是</a:t>
            </a:r>
            <a:r>
              <a:rPr lang="zh-CN" altLang="en-US" u="sng" dirty="0">
                <a:solidFill>
                  <a:schemeClr val="hlink"/>
                </a:solidFill>
              </a:rPr>
              <a:t>从用户角度</a:t>
            </a:r>
            <a:r>
              <a:rPr lang="zh-CN" altLang="en-US" dirty="0"/>
              <a:t>看待用户问题，侧重描述交互的</a:t>
            </a:r>
            <a:r>
              <a:rPr lang="en-US" altLang="zh-CN" dirty="0"/>
              <a:t>1</a:t>
            </a:r>
            <a:r>
              <a:rPr lang="zh-CN" altLang="en-US" dirty="0"/>
              <a:t>、</a:t>
            </a:r>
            <a:r>
              <a:rPr lang="en-US" altLang="zh-CN" dirty="0"/>
              <a:t>4</a:t>
            </a:r>
            <a:r>
              <a:rPr lang="zh-CN" altLang="en-US" dirty="0"/>
              <a:t>步</a:t>
            </a:r>
            <a:endParaRPr lang="en-US" altLang="zh-CN" dirty="0"/>
          </a:p>
          <a:p>
            <a:pPr eaLnBrk="1" hangingPunct="1">
              <a:lnSpc>
                <a:spcPct val="90000"/>
              </a:lnSpc>
              <a:defRPr/>
            </a:pPr>
            <a:r>
              <a:rPr lang="zh-CN" altLang="en-US" dirty="0"/>
              <a:t>分析阶段则需要</a:t>
            </a:r>
            <a:r>
              <a:rPr lang="zh-CN" altLang="en-US" u="sng" dirty="0">
                <a:solidFill>
                  <a:schemeClr val="hlink"/>
                </a:solidFill>
              </a:rPr>
              <a:t>从系统角度</a:t>
            </a:r>
            <a:r>
              <a:rPr lang="zh-CN" altLang="en-US" dirty="0"/>
              <a:t>看待用户问题，重点关注交互的</a:t>
            </a:r>
            <a:r>
              <a:rPr lang="en-US" altLang="zh-CN" dirty="0"/>
              <a:t>2</a:t>
            </a:r>
            <a:r>
              <a:rPr lang="zh-CN" altLang="en-US" dirty="0"/>
              <a:t>、</a:t>
            </a:r>
            <a:r>
              <a:rPr lang="en-US" altLang="zh-CN" dirty="0"/>
              <a:t>3</a:t>
            </a:r>
            <a:r>
              <a:rPr lang="zh-CN" altLang="en-US" dirty="0"/>
              <a:t>步：即系统如何响应用户请求；此时可以对需求阶段用例文档中系统的处理流程进一步细化</a:t>
            </a:r>
            <a:endParaRPr lang="en-US" altLang="zh-CN" dirty="0"/>
          </a:p>
          <a:p>
            <a:pPr lvl="1" eaLnBrk="1" hangingPunct="1">
              <a:lnSpc>
                <a:spcPct val="90000"/>
              </a:lnSpc>
              <a:defRPr/>
            </a:pPr>
            <a:r>
              <a:rPr lang="zh-CN" altLang="en-US" dirty="0"/>
              <a:t>获取理解系统必要的</a:t>
            </a:r>
            <a:r>
              <a:rPr lang="zh-CN" altLang="en-US" dirty="0">
                <a:solidFill>
                  <a:schemeClr val="hlink"/>
                </a:solidFill>
                <a:effectLst>
                  <a:outerShdw blurRad="38100" dist="38100" dir="2700000" algn="tl">
                    <a:srgbClr val="C0C0C0"/>
                  </a:outerShdw>
                </a:effectLst>
              </a:rPr>
              <a:t>内部行为</a:t>
            </a:r>
            <a:r>
              <a:rPr lang="zh-CN" altLang="en-US" dirty="0"/>
              <a:t>所需的其他信息：从“黑盒”到“白盒”的过渡</a:t>
            </a:r>
            <a:endParaRPr lang="en-US" altLang="zh-CN" dirty="0"/>
          </a:p>
          <a:p>
            <a:pPr lvl="1" eaLnBrk="1" hangingPunct="1">
              <a:lnSpc>
                <a:spcPct val="90000"/>
              </a:lnSpc>
              <a:defRPr/>
            </a:pPr>
            <a:r>
              <a:rPr lang="zh-CN" altLang="en-US" dirty="0"/>
              <a:t>有些情况下，可能找到一些不正确或不易理解的需求；此时，原始的用例事件流也需要进行更新</a:t>
            </a:r>
            <a:endParaRPr kumimoji="0" lang="en-US" altLang="zh-CN" dirty="0"/>
          </a:p>
        </p:txBody>
      </p:sp>
      <p:sp>
        <p:nvSpPr>
          <p:cNvPr id="39938"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04BAC68A-E535-44B4-8067-1E3DFD0DEC5A}" type="slidenum">
              <a:rPr lang="en-US" altLang="zh-CN" sz="1200" b="0">
                <a:solidFill>
                  <a:srgbClr val="4D4D4D"/>
                </a:solidFill>
                <a:latin typeface="Arial" charset="0"/>
              </a:rPr>
              <a:pPr eaLnBrk="1" hangingPunct="1"/>
              <a:t>32</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pPr eaLnBrk="1" hangingPunct="1"/>
            <a:r>
              <a:rPr lang="zh-CN" altLang="en-US"/>
              <a:t>示例：完善用例文档</a:t>
            </a:r>
          </a:p>
        </p:txBody>
      </p:sp>
      <p:sp>
        <p:nvSpPr>
          <p:cNvPr id="40962"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A9BD2D43-8FCF-4D15-B42F-9AFB99BAF0FD}" type="slidenum">
              <a:rPr lang="en-US" altLang="zh-CN" sz="1200" b="0">
                <a:solidFill>
                  <a:srgbClr val="4D4D4D"/>
                </a:solidFill>
                <a:latin typeface="Arial" charset="0"/>
              </a:rPr>
              <a:pPr eaLnBrk="1" hangingPunct="1"/>
              <a:t>33</a:t>
            </a:fld>
            <a:r>
              <a:rPr lang="en-US" altLang="zh-CN" sz="1200" b="0">
                <a:solidFill>
                  <a:srgbClr val="4D4D4D"/>
                </a:solidFill>
                <a:latin typeface="Arial" charset="0"/>
              </a:rPr>
              <a:t>-</a:t>
            </a:r>
          </a:p>
        </p:txBody>
      </p:sp>
      <p:grpSp>
        <p:nvGrpSpPr>
          <p:cNvPr id="2" name="Group 3"/>
          <p:cNvGrpSpPr>
            <a:grpSpLocks/>
          </p:cNvGrpSpPr>
          <p:nvPr/>
        </p:nvGrpSpPr>
        <p:grpSpPr bwMode="auto">
          <a:xfrm>
            <a:off x="1919289" y="1885969"/>
            <a:ext cx="4105275" cy="3965575"/>
            <a:chOff x="249" y="838"/>
            <a:chExt cx="2586" cy="2498"/>
          </a:xfrm>
        </p:grpSpPr>
        <p:pic>
          <p:nvPicPr>
            <p:cNvPr id="40970"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49" y="838"/>
              <a:ext cx="876" cy="11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0971" name="Text Box 5"/>
            <p:cNvSpPr txBox="1">
              <a:spLocks noChangeArrowheads="1"/>
            </p:cNvSpPr>
            <p:nvPr/>
          </p:nvSpPr>
          <p:spPr bwMode="auto">
            <a:xfrm>
              <a:off x="793" y="2471"/>
              <a:ext cx="2042" cy="8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buFont typeface="Wingdings" pitchFamily="2" charset="2"/>
                <a:buChar char="l"/>
              </a:pPr>
              <a:r>
                <a:rPr lang="zh-CN" altLang="zh-CN" sz="2800" dirty="0"/>
                <a:t>系统</a:t>
              </a:r>
              <a:r>
                <a:rPr lang="zh-CN" altLang="en-US" sz="2800" dirty="0"/>
                <a:t>计算并</a:t>
              </a:r>
              <a:r>
                <a:rPr lang="zh-CN" altLang="zh-CN" sz="2800" dirty="0"/>
                <a:t>显示旅行费用的总额和申请订金金额</a:t>
              </a:r>
              <a:endParaRPr lang="en-US" altLang="zh-CN" sz="2800" dirty="0"/>
            </a:p>
          </p:txBody>
        </p:sp>
        <p:cxnSp>
          <p:nvCxnSpPr>
            <p:cNvPr id="40972" name="AutoShape 6"/>
            <p:cNvCxnSpPr>
              <a:cxnSpLocks noChangeShapeType="1"/>
              <a:endCxn id="40971" idx="1"/>
            </p:cNvCxnSpPr>
            <p:nvPr/>
          </p:nvCxnSpPr>
          <p:spPr bwMode="auto">
            <a:xfrm rot="16200000" flipH="1">
              <a:off x="347" y="2324"/>
              <a:ext cx="785" cy="106"/>
            </a:xfrm>
            <a:prstGeom prst="bentConnector2">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cxnSp>
      </p:grpSp>
      <p:grpSp>
        <p:nvGrpSpPr>
          <p:cNvPr id="3" name="Group 7"/>
          <p:cNvGrpSpPr>
            <a:grpSpLocks/>
          </p:cNvGrpSpPr>
          <p:nvPr/>
        </p:nvGrpSpPr>
        <p:grpSpPr bwMode="auto">
          <a:xfrm>
            <a:off x="3792538" y="1824056"/>
            <a:ext cx="6553200" cy="4248150"/>
            <a:chOff x="1429" y="799"/>
            <a:chExt cx="4128" cy="2676"/>
          </a:xfrm>
        </p:grpSpPr>
        <p:pic>
          <p:nvPicPr>
            <p:cNvPr id="40966" name="Picture 8"/>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971" y="799"/>
              <a:ext cx="876" cy="11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0967" name="Text Box 9"/>
            <p:cNvSpPr txBox="1">
              <a:spLocks noChangeArrowheads="1"/>
            </p:cNvSpPr>
            <p:nvPr/>
          </p:nvSpPr>
          <p:spPr bwMode="auto">
            <a:xfrm>
              <a:off x="3515" y="2341"/>
              <a:ext cx="2042" cy="1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buFont typeface="Wingdings" pitchFamily="2" charset="2"/>
                <a:buChar char="l"/>
              </a:pPr>
              <a:r>
                <a:rPr lang="zh-CN" altLang="en-US" sz="2800" dirty="0"/>
                <a:t>系统根据旅游团价格和参加人情况计算费用总额以及订金金额，</a:t>
              </a:r>
              <a:r>
                <a:rPr lang="en-US" altLang="zh-CN" sz="2800" dirty="0"/>
                <a:t>……</a:t>
              </a:r>
            </a:p>
          </p:txBody>
        </p:sp>
        <p:cxnSp>
          <p:nvCxnSpPr>
            <p:cNvPr id="40968" name="AutoShape 10"/>
            <p:cNvCxnSpPr>
              <a:cxnSpLocks noChangeShapeType="1"/>
              <a:endCxn id="40967" idx="1"/>
            </p:cNvCxnSpPr>
            <p:nvPr/>
          </p:nvCxnSpPr>
          <p:spPr bwMode="auto">
            <a:xfrm rot="16200000" flipH="1">
              <a:off x="3047" y="2307"/>
              <a:ext cx="829" cy="106"/>
            </a:xfrm>
            <a:prstGeom prst="bentConnector2">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cxnSp>
        <p:sp>
          <p:nvSpPr>
            <p:cNvPr id="40969" name="AutoShape 11"/>
            <p:cNvSpPr>
              <a:spLocks noChangeArrowheads="1"/>
            </p:cNvSpPr>
            <p:nvPr/>
          </p:nvSpPr>
          <p:spPr bwMode="auto">
            <a:xfrm>
              <a:off x="1429" y="1026"/>
              <a:ext cx="1407" cy="318"/>
            </a:xfrm>
            <a:prstGeom prst="rightArrow">
              <a:avLst>
                <a:gd name="adj1" fmla="val 53463"/>
                <a:gd name="adj2" fmla="val 46519"/>
              </a:avLst>
            </a:prstGeom>
            <a:solidFill>
              <a:srgbClr val="FF0000"/>
            </a:solidFill>
            <a:ln w="9525">
              <a:solidFill>
                <a:srgbClr val="800000"/>
              </a:solidFill>
              <a:miter lim="800000"/>
              <a:headEnd/>
              <a:tailEnd/>
            </a:ln>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lide(from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pPr eaLnBrk="1" hangingPunct="1"/>
            <a:r>
              <a:rPr lang="en-US" altLang="zh-CN"/>
              <a:t>2. </a:t>
            </a:r>
            <a:r>
              <a:rPr lang="zh-CN" altLang="en-US"/>
              <a:t>从用例行为中识别分析类</a:t>
            </a:r>
            <a:endParaRPr lang="en-US" altLang="zh-CN"/>
          </a:p>
        </p:txBody>
      </p:sp>
      <p:sp>
        <p:nvSpPr>
          <p:cNvPr id="41988" name="Rectangle 3"/>
          <p:cNvSpPr>
            <a:spLocks noGrp="1" noChangeArrowheads="1"/>
          </p:cNvSpPr>
          <p:nvPr>
            <p:ph idx="1"/>
          </p:nvPr>
        </p:nvSpPr>
        <p:spPr/>
        <p:txBody>
          <a:bodyPr/>
          <a:lstStyle/>
          <a:p>
            <a:pPr eaLnBrk="1" hangingPunct="1">
              <a:lnSpc>
                <a:spcPct val="90000"/>
              </a:lnSpc>
            </a:pPr>
            <a:r>
              <a:rPr lang="zh-CN" altLang="en-US" dirty="0"/>
              <a:t>在对象技术中，一个用例</a:t>
            </a:r>
            <a:r>
              <a:rPr lang="zh-CN" altLang="en-US" dirty="0" smtClean="0"/>
              <a:t>的所有行为</a:t>
            </a:r>
            <a:r>
              <a:rPr lang="zh-CN" altLang="en-US" dirty="0"/>
              <a:t>都是由相应的类来完成的</a:t>
            </a:r>
          </a:p>
          <a:p>
            <a:pPr eaLnBrk="1" hangingPunct="1">
              <a:lnSpc>
                <a:spcPct val="90000"/>
              </a:lnSpc>
            </a:pPr>
            <a:r>
              <a:rPr lang="zh-CN" altLang="en-US" dirty="0"/>
              <a:t>这些行为必须被分配到类中</a:t>
            </a:r>
          </a:p>
          <a:p>
            <a:pPr lvl="1" eaLnBrk="1" hangingPunct="1">
              <a:lnSpc>
                <a:spcPct val="90000"/>
              </a:lnSpc>
            </a:pPr>
            <a:r>
              <a:rPr lang="zh-CN" altLang="en-US" dirty="0"/>
              <a:t>分析阶段就是对这个过程的第一次尝试</a:t>
            </a:r>
          </a:p>
          <a:p>
            <a:pPr lvl="1" eaLnBrk="1" hangingPunct="1">
              <a:lnSpc>
                <a:spcPct val="90000"/>
              </a:lnSpc>
            </a:pPr>
            <a:r>
              <a:rPr lang="zh-CN" altLang="en-US" dirty="0"/>
              <a:t>这是一个从“无”到“有”的跨越</a:t>
            </a:r>
            <a:endParaRPr lang="en-US" altLang="zh-CN" dirty="0"/>
          </a:p>
        </p:txBody>
      </p:sp>
      <p:sp>
        <p:nvSpPr>
          <p:cNvPr id="41986"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DD8AAC0D-A4B5-4EFD-B722-C043ABEF9E1A}" type="slidenum">
              <a:rPr lang="en-US" altLang="zh-CN" sz="1200" b="0">
                <a:solidFill>
                  <a:srgbClr val="4D4D4D"/>
                </a:solidFill>
                <a:latin typeface="Arial" charset="0"/>
              </a:rPr>
              <a:pPr eaLnBrk="1" hangingPunct="1"/>
              <a:t>34</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pPr eaLnBrk="1" hangingPunct="1"/>
            <a:r>
              <a:rPr lang="zh-CN" altLang="en-US"/>
              <a:t>分析类：达成目标的第一步</a:t>
            </a:r>
            <a:endParaRPr lang="en-US" altLang="zh-CN"/>
          </a:p>
        </p:txBody>
      </p:sp>
      <p:sp>
        <p:nvSpPr>
          <p:cNvPr id="43010"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4591B9C1-531B-4EC3-99F9-B2F83F7AF627}" type="slidenum">
              <a:rPr lang="en-US" altLang="zh-CN" sz="1200" b="0">
                <a:solidFill>
                  <a:srgbClr val="4D4D4D"/>
                </a:solidFill>
                <a:latin typeface="Arial" charset="0"/>
              </a:rPr>
              <a:pPr eaLnBrk="1" hangingPunct="1"/>
              <a:t>35</a:t>
            </a:fld>
            <a:r>
              <a:rPr lang="en-US" altLang="zh-CN" sz="1200" b="0">
                <a:solidFill>
                  <a:srgbClr val="4D4D4D"/>
                </a:solidFill>
                <a:latin typeface="Arial" charset="0"/>
              </a:rPr>
              <a:t>-</a:t>
            </a:r>
          </a:p>
        </p:txBody>
      </p:sp>
      <p:pic>
        <p:nvPicPr>
          <p:cNvPr id="43012"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279650" y="1795483"/>
            <a:ext cx="7600950" cy="391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32164" name="Text Box 4"/>
          <p:cNvSpPr txBox="1">
            <a:spLocks noChangeArrowheads="1"/>
          </p:cNvSpPr>
          <p:nvPr/>
        </p:nvSpPr>
        <p:spPr bwMode="auto">
          <a:xfrm>
            <a:off x="2927350" y="5635644"/>
            <a:ext cx="1943100" cy="579438"/>
          </a:xfrm>
          <a:prstGeom prst="rect">
            <a:avLst/>
          </a:prstGeom>
          <a:noFill/>
          <a:ln w="9525">
            <a:noFill/>
            <a:miter lim="800000"/>
            <a:headEnd/>
            <a:tailEnd/>
          </a:ln>
          <a:effectLst/>
        </p:spPr>
        <p:txBody>
          <a:bodyPr>
            <a:spAutoFit/>
          </a:bodyPr>
          <a:lstStyle/>
          <a:p>
            <a:pPr algn="ctr">
              <a:buFont typeface="Wingdings" pitchFamily="2" charset="2"/>
              <a:buNone/>
              <a:defRPr/>
            </a:pPr>
            <a:r>
              <a:rPr lang="zh-CN" altLang="en-US" sz="3200">
                <a:solidFill>
                  <a:schemeClr val="hlink"/>
                </a:solidFill>
                <a:effectLst>
                  <a:outerShdw blurRad="38100" dist="38100" dir="2700000" algn="tl">
                    <a:srgbClr val="C0C0C0"/>
                  </a:outerShdw>
                </a:effectLst>
              </a:rPr>
              <a:t>用例分析</a:t>
            </a:r>
            <a:endParaRPr lang="en-US" altLang="zh-CN" sz="3200">
              <a:solidFill>
                <a:schemeClr val="hlink"/>
              </a:solidFill>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pPr eaLnBrk="1" hangingPunct="1"/>
            <a:r>
              <a:rPr lang="zh-CN" altLang="en-US"/>
              <a:t>什么是分析类</a:t>
            </a:r>
            <a:endParaRPr lang="en-US" altLang="zh-CN"/>
          </a:p>
        </p:txBody>
      </p:sp>
      <p:sp>
        <p:nvSpPr>
          <p:cNvPr id="44036" name="Rectangle 3"/>
          <p:cNvSpPr>
            <a:spLocks noGrp="1" noChangeArrowheads="1"/>
          </p:cNvSpPr>
          <p:nvPr>
            <p:ph idx="1"/>
          </p:nvPr>
        </p:nvSpPr>
        <p:spPr/>
        <p:txBody>
          <a:bodyPr/>
          <a:lstStyle/>
          <a:p>
            <a:pPr eaLnBrk="1" hangingPunct="1"/>
            <a:r>
              <a:rPr lang="zh-CN" altLang="en-US" dirty="0"/>
              <a:t>分析类代表了“系统中必须具备职责和行为的事物”的早期概念模型</a:t>
            </a:r>
          </a:p>
          <a:p>
            <a:pPr eaLnBrk="1" hangingPunct="1"/>
            <a:r>
              <a:rPr lang="zh-CN" altLang="en-US" dirty="0"/>
              <a:t>分析类处理主要的功能需求</a:t>
            </a:r>
            <a:r>
              <a:rPr lang="zh-CN" altLang="en-US" dirty="0" smtClean="0"/>
              <a:t>，建模问题</a:t>
            </a:r>
            <a:r>
              <a:rPr lang="zh-CN" altLang="en-US" dirty="0"/>
              <a:t>域对象</a:t>
            </a:r>
          </a:p>
          <a:p>
            <a:pPr eaLnBrk="1" hangingPunct="1"/>
            <a:r>
              <a:rPr lang="zh-CN" altLang="en-US" dirty="0"/>
              <a:t>根据备选架构定义</a:t>
            </a:r>
            <a:r>
              <a:rPr lang="zh-CN" altLang="en-US" dirty="0" smtClean="0"/>
              <a:t>三种分析</a:t>
            </a:r>
            <a:r>
              <a:rPr lang="zh-CN" altLang="en-US" dirty="0"/>
              <a:t>类</a:t>
            </a:r>
          </a:p>
          <a:p>
            <a:pPr lvl="1" eaLnBrk="1" hangingPunct="1"/>
            <a:r>
              <a:rPr lang="zh-CN" altLang="en-US" dirty="0"/>
              <a:t>边界类：系统及其参与者的边界</a:t>
            </a:r>
            <a:endParaRPr lang="en-US" altLang="zh-CN" dirty="0"/>
          </a:p>
          <a:p>
            <a:pPr lvl="1" eaLnBrk="1" hangingPunct="1"/>
            <a:r>
              <a:rPr lang="zh-CN" altLang="en-US" dirty="0"/>
              <a:t>控制类：系统的控制逻辑</a:t>
            </a:r>
          </a:p>
          <a:p>
            <a:pPr lvl="1" eaLnBrk="1" hangingPunct="1"/>
            <a:r>
              <a:rPr lang="zh-CN" altLang="en-US" dirty="0"/>
              <a:t>实体类：系统使用的信息</a:t>
            </a:r>
            <a:endParaRPr lang="en-US" altLang="zh-CN" dirty="0"/>
          </a:p>
        </p:txBody>
      </p:sp>
      <p:sp>
        <p:nvSpPr>
          <p:cNvPr id="44034"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CA107954-3853-457B-9C67-110F001554CD}" type="slidenum">
              <a:rPr lang="en-US" altLang="zh-CN" sz="1200" b="0">
                <a:solidFill>
                  <a:srgbClr val="4D4D4D"/>
                </a:solidFill>
                <a:latin typeface="Arial" charset="0"/>
              </a:rPr>
              <a:pPr eaLnBrk="1" hangingPunct="1"/>
              <a:t>36</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pPr eaLnBrk="1" hangingPunct="1"/>
            <a:r>
              <a:rPr lang="zh-CN" altLang="en-US"/>
              <a:t>边界类</a:t>
            </a:r>
          </a:p>
        </p:txBody>
      </p:sp>
      <p:sp>
        <p:nvSpPr>
          <p:cNvPr id="45060" name="Rectangle 3"/>
          <p:cNvSpPr>
            <a:spLocks noGrp="1" noChangeArrowheads="1"/>
          </p:cNvSpPr>
          <p:nvPr>
            <p:ph idx="1"/>
          </p:nvPr>
        </p:nvSpPr>
        <p:spPr/>
        <p:txBody>
          <a:bodyPr/>
          <a:lstStyle/>
          <a:p>
            <a:pPr eaLnBrk="1" hangingPunct="1"/>
            <a:r>
              <a:rPr lang="zh-CN" altLang="en-US" dirty="0"/>
              <a:t>边界类表示系统与参与者之间的边界</a:t>
            </a:r>
            <a:endParaRPr lang="en-US" altLang="zh-CN" dirty="0"/>
          </a:p>
          <a:p>
            <a:pPr lvl="1" eaLnBrk="1" hangingPunct="1"/>
            <a:r>
              <a:rPr lang="zh-CN" altLang="en-US" dirty="0"/>
              <a:t>代表系统与环境的</a:t>
            </a:r>
            <a:r>
              <a:rPr lang="zh-CN" altLang="en-US" dirty="0" smtClean="0"/>
              <a:t>交互边界</a:t>
            </a:r>
            <a:endParaRPr lang="zh-CN" altLang="en-US" dirty="0"/>
          </a:p>
          <a:p>
            <a:pPr lvl="1" eaLnBrk="1" hangingPunct="1"/>
            <a:r>
              <a:rPr lang="zh-CN" altLang="en-US" dirty="0"/>
              <a:t>构造型</a:t>
            </a:r>
            <a:r>
              <a:rPr lang="en-US" altLang="zh-CN" dirty="0"/>
              <a:t>&lt;&lt;boundary&gt;&gt;</a:t>
            </a:r>
          </a:p>
          <a:p>
            <a:pPr eaLnBrk="1" hangingPunct="1"/>
            <a:r>
              <a:rPr lang="zh-CN" altLang="en-US" dirty="0"/>
              <a:t>两类边界类</a:t>
            </a:r>
          </a:p>
          <a:p>
            <a:pPr lvl="1" eaLnBrk="1" hangingPunct="1"/>
            <a:r>
              <a:rPr lang="zh-CN" altLang="en-US" dirty="0"/>
              <a:t>用户界面类</a:t>
            </a:r>
          </a:p>
          <a:p>
            <a:pPr lvl="1" eaLnBrk="1" hangingPunct="1"/>
            <a:r>
              <a:rPr lang="zh-CN" altLang="en-US" dirty="0"/>
              <a:t>系统和设备接口类</a:t>
            </a:r>
          </a:p>
        </p:txBody>
      </p:sp>
      <p:sp>
        <p:nvSpPr>
          <p:cNvPr id="45058"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54DD059C-D157-4219-B0D4-4157A5375C40}" type="slidenum">
              <a:rPr lang="en-US" altLang="zh-CN" sz="1200" b="0">
                <a:solidFill>
                  <a:srgbClr val="4D4D4D"/>
                </a:solidFill>
                <a:latin typeface="Arial" charset="0"/>
              </a:rPr>
              <a:pPr eaLnBrk="1" hangingPunct="1"/>
              <a:t>37</a:t>
            </a:fld>
            <a:r>
              <a:rPr lang="en-US" altLang="zh-CN" sz="1200" b="0">
                <a:solidFill>
                  <a:srgbClr val="4D4D4D"/>
                </a:solidFill>
                <a:latin typeface="Arial" charset="0"/>
              </a:rPr>
              <a:t>-</a:t>
            </a:r>
          </a:p>
        </p:txBody>
      </p:sp>
      <p:pic>
        <p:nvPicPr>
          <p:cNvPr id="45061"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248526" y="3141664"/>
            <a:ext cx="2449513" cy="2022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pPr eaLnBrk="1" hangingPunct="1"/>
            <a:r>
              <a:rPr kumimoji="0" lang="zh-CN" altLang="en-US"/>
              <a:t>示例：识别</a:t>
            </a:r>
            <a:r>
              <a:rPr lang="zh-CN" altLang="en-US"/>
              <a:t>边界类</a:t>
            </a:r>
            <a:endParaRPr lang="en-US" altLang="zh-CN"/>
          </a:p>
        </p:txBody>
      </p:sp>
      <p:sp>
        <p:nvSpPr>
          <p:cNvPr id="46084" name="Rectangle 3"/>
          <p:cNvSpPr>
            <a:spLocks noGrp="1" noChangeArrowheads="1"/>
          </p:cNvSpPr>
          <p:nvPr>
            <p:ph idx="1"/>
          </p:nvPr>
        </p:nvSpPr>
        <p:spPr/>
        <p:txBody>
          <a:bodyPr/>
          <a:lstStyle/>
          <a:p>
            <a:pPr eaLnBrk="1" hangingPunct="1"/>
            <a:r>
              <a:rPr lang="zh-CN" altLang="en-US"/>
              <a:t>每对参与者</a:t>
            </a:r>
            <a:r>
              <a:rPr lang="en-US" altLang="zh-CN"/>
              <a:t>/</a:t>
            </a:r>
            <a:r>
              <a:rPr lang="zh-CN" altLang="en-US"/>
              <a:t>用例定义一个边界类</a:t>
            </a:r>
            <a:endParaRPr lang="en-US" altLang="zh-CN"/>
          </a:p>
        </p:txBody>
      </p:sp>
      <p:sp>
        <p:nvSpPr>
          <p:cNvPr id="46082"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A762AF50-8277-4482-96F4-01811B8EF456}" type="slidenum">
              <a:rPr lang="en-US" altLang="zh-CN" sz="1200" b="0">
                <a:solidFill>
                  <a:srgbClr val="4D4D4D"/>
                </a:solidFill>
                <a:latin typeface="Arial" charset="0"/>
              </a:rPr>
              <a:pPr eaLnBrk="1" hangingPunct="1"/>
              <a:t>38</a:t>
            </a:fld>
            <a:r>
              <a:rPr lang="en-US" altLang="zh-CN" sz="1200" b="0">
                <a:solidFill>
                  <a:srgbClr val="4D4D4D"/>
                </a:solidFill>
                <a:latin typeface="Arial" charset="0"/>
              </a:rPr>
              <a:t>-</a:t>
            </a:r>
          </a:p>
        </p:txBody>
      </p:sp>
      <p:pic>
        <p:nvPicPr>
          <p:cNvPr id="46085" name="Picture 1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927350" y="2598757"/>
            <a:ext cx="6408738" cy="3616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pPr eaLnBrk="1" hangingPunct="1"/>
            <a:r>
              <a:rPr lang="zh-CN" altLang="en-US"/>
              <a:t>控制类</a:t>
            </a:r>
          </a:p>
        </p:txBody>
      </p:sp>
      <p:sp>
        <p:nvSpPr>
          <p:cNvPr id="48132" name="Rectangle 3"/>
          <p:cNvSpPr>
            <a:spLocks noGrp="1" noChangeArrowheads="1"/>
          </p:cNvSpPr>
          <p:nvPr>
            <p:ph idx="1"/>
          </p:nvPr>
        </p:nvSpPr>
        <p:spPr/>
        <p:txBody>
          <a:bodyPr/>
          <a:lstStyle/>
          <a:p>
            <a:pPr eaLnBrk="1" hangingPunct="1"/>
            <a:r>
              <a:rPr lang="zh-CN" altLang="en-US"/>
              <a:t>控制类表示系统的控制逻辑</a:t>
            </a:r>
          </a:p>
          <a:p>
            <a:pPr lvl="1" eaLnBrk="1" hangingPunct="1"/>
            <a:r>
              <a:rPr lang="zh-CN" altLang="en-US"/>
              <a:t>系统行为的协调器</a:t>
            </a:r>
          </a:p>
          <a:p>
            <a:pPr lvl="1" eaLnBrk="1" hangingPunct="1"/>
            <a:r>
              <a:rPr kumimoji="0" lang="zh-CN" altLang="en-US"/>
              <a:t>构造型</a:t>
            </a:r>
            <a:r>
              <a:rPr kumimoji="0" lang="en-US" altLang="zh-CN"/>
              <a:t>&lt;&lt;control&gt;&gt;</a:t>
            </a:r>
          </a:p>
          <a:p>
            <a:pPr eaLnBrk="1" hangingPunct="1"/>
            <a:r>
              <a:rPr lang="zh-CN" altLang="en-US"/>
              <a:t>识别控制类</a:t>
            </a:r>
            <a:endParaRPr lang="en-US" altLang="zh-CN"/>
          </a:p>
          <a:p>
            <a:pPr lvl="1" eaLnBrk="1" hangingPunct="1"/>
            <a:r>
              <a:rPr lang="zh-CN" altLang="en-US"/>
              <a:t>在系统开发早期，为一个用例定义一个控制类，负责该用例的控制逻辑</a:t>
            </a:r>
          </a:p>
          <a:p>
            <a:pPr lvl="1" eaLnBrk="1" hangingPunct="1"/>
            <a:r>
              <a:rPr kumimoji="0" lang="zh-CN" altLang="en-US"/>
              <a:t>针对复杂用例，可为备选路径分别定义不同控制类</a:t>
            </a:r>
            <a:endParaRPr kumimoji="0" lang="en-US" altLang="zh-CN"/>
          </a:p>
        </p:txBody>
      </p:sp>
      <p:sp>
        <p:nvSpPr>
          <p:cNvPr id="48130"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EB712868-CEE5-4E00-832F-6A917253B08A}" type="slidenum">
              <a:rPr lang="en-US" altLang="zh-CN" sz="1200" b="0">
                <a:solidFill>
                  <a:srgbClr val="4D4D4D"/>
                </a:solidFill>
                <a:latin typeface="Arial" charset="0"/>
              </a:rPr>
              <a:pPr eaLnBrk="1" hangingPunct="1"/>
              <a:t>39</a:t>
            </a:fld>
            <a:r>
              <a:rPr lang="en-US" altLang="zh-CN" sz="1200" b="0">
                <a:solidFill>
                  <a:srgbClr val="4D4D4D"/>
                </a:solidFill>
                <a:latin typeface="Arial" charset="0"/>
              </a:rPr>
              <a:t>-</a:t>
            </a:r>
          </a:p>
        </p:txBody>
      </p:sp>
      <p:pic>
        <p:nvPicPr>
          <p:cNvPr id="48133"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608888" y="1773238"/>
            <a:ext cx="2087562" cy="1452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zh-CN" altLang="en-US" dirty="0" smtClean="0"/>
              <a:t>内容概要</a:t>
            </a:r>
            <a:endParaRPr lang="en-US" altLang="zh-CN" dirty="0"/>
          </a:p>
        </p:txBody>
      </p:sp>
      <p:sp>
        <p:nvSpPr>
          <p:cNvPr id="692227" name="Rectangle 3"/>
          <p:cNvSpPr>
            <a:spLocks noGrp="1" noChangeArrowheads="1"/>
          </p:cNvSpPr>
          <p:nvPr>
            <p:ph idx="1"/>
          </p:nvPr>
        </p:nvSpPr>
        <p:spPr/>
        <p:txBody>
          <a:bodyPr/>
          <a:lstStyle/>
          <a:p>
            <a:pPr eaLnBrk="1" hangingPunct="1">
              <a:lnSpc>
                <a:spcPct val="150000"/>
              </a:lnSpc>
              <a:defRPr/>
            </a:pPr>
            <a:r>
              <a:rPr lang="zh-CN" altLang="en-US" dirty="0">
                <a:solidFill>
                  <a:schemeClr val="hlink"/>
                </a:solidFill>
                <a:effectLst>
                  <a:outerShdw blurRad="38100" dist="38100" dir="2700000" algn="tl">
                    <a:srgbClr val="C0C0C0"/>
                  </a:outerShdw>
                </a:effectLst>
              </a:rPr>
              <a:t>理解分析</a:t>
            </a:r>
          </a:p>
          <a:p>
            <a:pPr eaLnBrk="1" hangingPunct="1">
              <a:lnSpc>
                <a:spcPct val="150000"/>
              </a:lnSpc>
              <a:defRPr/>
            </a:pPr>
            <a:r>
              <a:rPr kumimoji="0" lang="zh-CN" altLang="en-US" dirty="0"/>
              <a:t>从用例开始分析</a:t>
            </a:r>
          </a:p>
          <a:p>
            <a:pPr eaLnBrk="1" hangingPunct="1">
              <a:lnSpc>
                <a:spcPct val="150000"/>
              </a:lnSpc>
              <a:defRPr/>
            </a:pPr>
            <a:r>
              <a:rPr kumimoji="0" lang="zh-CN" altLang="en-US" dirty="0"/>
              <a:t>架构分析</a:t>
            </a:r>
          </a:p>
          <a:p>
            <a:pPr eaLnBrk="1" hangingPunct="1">
              <a:lnSpc>
                <a:spcPct val="150000"/>
              </a:lnSpc>
              <a:defRPr/>
            </a:pPr>
            <a:r>
              <a:rPr kumimoji="0" lang="zh-CN" altLang="en-US" dirty="0"/>
              <a:t>构造用例实现</a:t>
            </a:r>
          </a:p>
          <a:p>
            <a:pPr eaLnBrk="1" hangingPunct="1">
              <a:lnSpc>
                <a:spcPct val="150000"/>
              </a:lnSpc>
              <a:defRPr/>
            </a:pPr>
            <a:r>
              <a:rPr kumimoji="0" lang="zh-CN" altLang="en-US" dirty="0"/>
              <a:t>定义分析类</a:t>
            </a:r>
            <a:endParaRPr kumimoji="0" lang="en-US" altLang="zh-CN" dirty="0"/>
          </a:p>
        </p:txBody>
      </p:sp>
      <p:sp>
        <p:nvSpPr>
          <p:cNvPr id="7170"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5A95F11A-FC7F-4EEA-A1BD-FA55239FFB15}" type="slidenum">
              <a:rPr lang="en-US" altLang="zh-CN" sz="1200" b="0">
                <a:solidFill>
                  <a:srgbClr val="4D4D4D"/>
                </a:solidFill>
                <a:latin typeface="Arial" charset="0"/>
              </a:rPr>
              <a:pPr eaLnBrk="1" hangingPunct="1"/>
              <a:t>4</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pPr eaLnBrk="1" hangingPunct="1"/>
            <a:r>
              <a:rPr lang="zh-CN" altLang="en-US"/>
              <a:t>示例：识别控制类</a:t>
            </a:r>
            <a:endParaRPr lang="en-US" altLang="zh-CN"/>
          </a:p>
        </p:txBody>
      </p:sp>
      <p:sp>
        <p:nvSpPr>
          <p:cNvPr id="49156" name="Rectangle 3"/>
          <p:cNvSpPr>
            <a:spLocks noGrp="1" noChangeArrowheads="1"/>
          </p:cNvSpPr>
          <p:nvPr>
            <p:ph idx="1"/>
          </p:nvPr>
        </p:nvSpPr>
        <p:spPr/>
        <p:txBody>
          <a:bodyPr/>
          <a:lstStyle/>
          <a:p>
            <a:pPr eaLnBrk="1" hangingPunct="1"/>
            <a:r>
              <a:rPr lang="zh-CN" altLang="en-US"/>
              <a:t>通常，每个用例定义一个控制类</a:t>
            </a:r>
          </a:p>
          <a:p>
            <a:pPr lvl="1" eaLnBrk="1" hangingPunct="1"/>
            <a:r>
              <a:rPr lang="zh-CN" altLang="en-US"/>
              <a:t>随着分析的继续，一个复杂用例的控制类可以发展为多个</a:t>
            </a:r>
            <a:endParaRPr lang="en-US" altLang="zh-CN"/>
          </a:p>
        </p:txBody>
      </p:sp>
      <p:sp>
        <p:nvSpPr>
          <p:cNvPr id="49154"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098DA8D1-D6AE-4735-98EF-76883A0781CD}" type="slidenum">
              <a:rPr lang="en-US" altLang="zh-CN" sz="1200" b="0">
                <a:solidFill>
                  <a:srgbClr val="4D4D4D"/>
                </a:solidFill>
                <a:latin typeface="Arial" charset="0"/>
              </a:rPr>
              <a:pPr eaLnBrk="1" hangingPunct="1"/>
              <a:t>40</a:t>
            </a:fld>
            <a:r>
              <a:rPr lang="en-US" altLang="zh-CN" sz="1200" b="0">
                <a:solidFill>
                  <a:srgbClr val="4D4D4D"/>
                </a:solidFill>
                <a:latin typeface="Arial" charset="0"/>
              </a:rPr>
              <a:t>-</a:t>
            </a:r>
          </a:p>
        </p:txBody>
      </p:sp>
      <p:pic>
        <p:nvPicPr>
          <p:cNvPr id="49157" name="Picture 8"/>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143250" y="3101996"/>
            <a:ext cx="5975350" cy="33988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pPr eaLnBrk="1" hangingPunct="1"/>
            <a:r>
              <a:rPr lang="zh-CN" altLang="en-US"/>
              <a:t>实体类</a:t>
            </a:r>
            <a:endParaRPr lang="en-US" altLang="zh-CN"/>
          </a:p>
        </p:txBody>
      </p:sp>
      <p:sp>
        <p:nvSpPr>
          <p:cNvPr id="50180" name="Rectangle 3"/>
          <p:cNvSpPr>
            <a:spLocks noGrp="1" noChangeArrowheads="1"/>
          </p:cNvSpPr>
          <p:nvPr>
            <p:ph idx="1"/>
          </p:nvPr>
        </p:nvSpPr>
        <p:spPr/>
        <p:txBody>
          <a:bodyPr/>
          <a:lstStyle/>
          <a:p>
            <a:pPr eaLnBrk="1" hangingPunct="1"/>
            <a:r>
              <a:rPr lang="zh-CN" altLang="en-US"/>
              <a:t>实体代表了待开发系统的核心概念</a:t>
            </a:r>
          </a:p>
          <a:p>
            <a:pPr eaLnBrk="1" hangingPunct="1"/>
            <a:r>
              <a:rPr lang="zh-CN" altLang="en-US"/>
              <a:t>实体类提供了另一个理解系统的观点</a:t>
            </a:r>
          </a:p>
          <a:p>
            <a:pPr lvl="1" eaLnBrk="1" hangingPunct="1"/>
            <a:r>
              <a:rPr kumimoji="0" lang="zh-CN" altLang="en-US"/>
              <a:t>显示了系统的逻辑数据结构</a:t>
            </a:r>
          </a:p>
          <a:p>
            <a:pPr lvl="1" eaLnBrk="1" hangingPunct="1"/>
            <a:r>
              <a:rPr kumimoji="0" lang="zh-CN" altLang="en-US"/>
              <a:t>传统的面向对象方法就是从这个角度进行分析和设计</a:t>
            </a:r>
          </a:p>
          <a:p>
            <a:pPr eaLnBrk="1" hangingPunct="1"/>
            <a:r>
              <a:rPr kumimoji="0" lang="zh-CN" altLang="en-US"/>
              <a:t>使用构造型</a:t>
            </a:r>
            <a:r>
              <a:rPr kumimoji="0" lang="en-US" altLang="zh-CN"/>
              <a:t>&lt;&lt;entity&gt;&gt;</a:t>
            </a:r>
          </a:p>
          <a:p>
            <a:pPr eaLnBrk="1" hangingPunct="1"/>
            <a:r>
              <a:rPr kumimoji="0" lang="zh-CN" altLang="en-US"/>
              <a:t>可以从以下中找到实体类</a:t>
            </a:r>
          </a:p>
          <a:p>
            <a:pPr lvl="1" eaLnBrk="1" hangingPunct="1"/>
            <a:r>
              <a:rPr kumimoji="0" lang="zh-CN" altLang="en-US"/>
              <a:t>用例事件流</a:t>
            </a:r>
            <a:r>
              <a:rPr kumimoji="0" lang="en-US" altLang="zh-CN"/>
              <a:t>(</a:t>
            </a:r>
            <a:r>
              <a:rPr kumimoji="0" lang="zh-CN" altLang="en-US"/>
              <a:t>需求</a:t>
            </a:r>
            <a:r>
              <a:rPr kumimoji="0" lang="en-US" altLang="zh-CN"/>
              <a:t>) </a:t>
            </a:r>
            <a:r>
              <a:rPr kumimoji="0" lang="zh-CN" altLang="en-US"/>
              <a:t>、业务模型</a:t>
            </a:r>
            <a:r>
              <a:rPr kumimoji="0" lang="en-US" altLang="zh-CN"/>
              <a:t>(</a:t>
            </a:r>
            <a:r>
              <a:rPr kumimoji="0" lang="zh-CN" altLang="en-US"/>
              <a:t>业务建模</a:t>
            </a:r>
            <a:r>
              <a:rPr kumimoji="0" lang="en-US" altLang="zh-CN"/>
              <a:t>) </a:t>
            </a:r>
            <a:r>
              <a:rPr kumimoji="0" lang="zh-CN" altLang="en-US"/>
              <a:t>、词汇表</a:t>
            </a:r>
            <a:r>
              <a:rPr kumimoji="0" lang="en-US" altLang="zh-CN"/>
              <a:t>(</a:t>
            </a:r>
            <a:r>
              <a:rPr kumimoji="0" lang="zh-CN" altLang="en-US"/>
              <a:t>需求</a:t>
            </a:r>
            <a:r>
              <a:rPr kumimoji="0" lang="en-US" altLang="zh-CN"/>
              <a:t>)</a:t>
            </a:r>
            <a:endParaRPr kumimoji="0" lang="zh-CN" altLang="en-US"/>
          </a:p>
        </p:txBody>
      </p:sp>
      <p:sp>
        <p:nvSpPr>
          <p:cNvPr id="50178"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A0C07EC7-8337-4201-BD7F-D67F890D5942}" type="slidenum">
              <a:rPr lang="en-US" altLang="zh-CN" sz="1200" b="0">
                <a:solidFill>
                  <a:srgbClr val="4D4D4D"/>
                </a:solidFill>
                <a:latin typeface="Arial" charset="0"/>
              </a:rPr>
              <a:pPr eaLnBrk="1" hangingPunct="1"/>
              <a:t>41</a:t>
            </a:fld>
            <a:r>
              <a:rPr lang="en-US" altLang="zh-CN" sz="1200" b="0">
                <a:solidFill>
                  <a:srgbClr val="4D4D4D"/>
                </a:solidFill>
                <a:latin typeface="Arial" charset="0"/>
              </a:rPr>
              <a:t>-</a:t>
            </a:r>
          </a:p>
        </p:txBody>
      </p:sp>
      <p:pic>
        <p:nvPicPr>
          <p:cNvPr id="50181"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667768" y="1714488"/>
            <a:ext cx="2305050" cy="1576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pPr eaLnBrk="1" hangingPunct="1"/>
            <a:r>
              <a:rPr lang="zh-CN" altLang="en-US"/>
              <a:t>识别实体类</a:t>
            </a:r>
            <a:endParaRPr lang="en-US" altLang="zh-CN"/>
          </a:p>
        </p:txBody>
      </p:sp>
      <p:sp>
        <p:nvSpPr>
          <p:cNvPr id="51204" name="Rectangle 3"/>
          <p:cNvSpPr>
            <a:spLocks noGrp="1" noChangeArrowheads="1"/>
          </p:cNvSpPr>
          <p:nvPr>
            <p:ph idx="1"/>
          </p:nvPr>
        </p:nvSpPr>
        <p:spPr/>
        <p:txBody>
          <a:bodyPr/>
          <a:lstStyle/>
          <a:p>
            <a:pPr eaLnBrk="1" hangingPunct="1"/>
            <a:r>
              <a:rPr lang="zh-CN" altLang="en-US"/>
              <a:t>分析用例事件流中的</a:t>
            </a:r>
            <a:r>
              <a:rPr lang="zh-CN" altLang="en-US">
                <a:solidFill>
                  <a:schemeClr val="hlink"/>
                </a:solidFill>
              </a:rPr>
              <a:t>名词</a:t>
            </a:r>
            <a:r>
              <a:rPr lang="zh-CN" altLang="en-US"/>
              <a:t>、</a:t>
            </a:r>
            <a:r>
              <a:rPr lang="zh-CN" altLang="en-US">
                <a:solidFill>
                  <a:schemeClr val="hlink"/>
                </a:solidFill>
              </a:rPr>
              <a:t>名词短语</a:t>
            </a:r>
            <a:r>
              <a:rPr lang="zh-CN" altLang="en-US"/>
              <a:t>找出系统所需的实体对象，这些名词可能是：</a:t>
            </a:r>
          </a:p>
          <a:p>
            <a:pPr lvl="1" eaLnBrk="1" hangingPunct="1"/>
            <a:r>
              <a:rPr lang="zh-CN" altLang="en-US"/>
              <a:t>对象、对象的特征和状态</a:t>
            </a:r>
          </a:p>
          <a:p>
            <a:pPr lvl="1" eaLnBrk="1" hangingPunct="1"/>
            <a:r>
              <a:rPr lang="zh-CN" altLang="en-US"/>
              <a:t>参与者、描述信息、系统之外的</a:t>
            </a:r>
          </a:p>
          <a:p>
            <a:pPr eaLnBrk="1" hangingPunct="1"/>
            <a:r>
              <a:rPr lang="zh-CN" altLang="en-US"/>
              <a:t>从这些名词、名词短语中进行筛选，抽取出系统对象，并抽象成类</a:t>
            </a:r>
            <a:endParaRPr lang="en-US" altLang="zh-CN"/>
          </a:p>
          <a:p>
            <a:pPr lvl="1" eaLnBrk="1" hangingPunct="1"/>
            <a:r>
              <a:rPr kumimoji="0" lang="zh-CN" altLang="en-US"/>
              <a:t>综合考虑在系统中的意义、作用和职责</a:t>
            </a:r>
          </a:p>
          <a:p>
            <a:pPr eaLnBrk="1" hangingPunct="1"/>
            <a:r>
              <a:rPr lang="zh-CN" altLang="en-US"/>
              <a:t>对于所识别的类进行命名</a:t>
            </a:r>
          </a:p>
        </p:txBody>
      </p:sp>
      <p:sp>
        <p:nvSpPr>
          <p:cNvPr id="51202"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F14267B1-6DCB-43F6-B186-380B66F3D727}" type="slidenum">
              <a:rPr lang="en-US" altLang="zh-CN" sz="1200" b="0">
                <a:solidFill>
                  <a:srgbClr val="4D4D4D"/>
                </a:solidFill>
                <a:latin typeface="Arial" charset="0"/>
              </a:rPr>
              <a:pPr eaLnBrk="1" hangingPunct="1"/>
              <a:t>42</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p:txBody>
          <a:bodyPr/>
          <a:lstStyle/>
          <a:p>
            <a:pPr eaLnBrk="1" hangingPunct="1"/>
            <a:r>
              <a:rPr lang="zh-CN" altLang="en-US"/>
              <a:t>指南：名词筛选法识别实体类</a:t>
            </a:r>
          </a:p>
        </p:txBody>
      </p:sp>
      <p:sp>
        <p:nvSpPr>
          <p:cNvPr id="52228" name="Rectangle 3"/>
          <p:cNvSpPr>
            <a:spLocks noGrp="1" noChangeArrowheads="1"/>
          </p:cNvSpPr>
          <p:nvPr>
            <p:ph idx="1"/>
          </p:nvPr>
        </p:nvSpPr>
        <p:spPr/>
        <p:txBody>
          <a:bodyPr>
            <a:normAutofit lnSpcReduction="10000"/>
          </a:bodyPr>
          <a:lstStyle/>
          <a:p>
            <a:pPr eaLnBrk="1" hangingPunct="1">
              <a:lnSpc>
                <a:spcPct val="90000"/>
              </a:lnSpc>
            </a:pPr>
            <a:r>
              <a:rPr lang="zh-CN" altLang="en-US" dirty="0"/>
              <a:t>名词筛选法识别实体类的基本思路：</a:t>
            </a:r>
          </a:p>
          <a:p>
            <a:pPr lvl="1" eaLnBrk="1" hangingPunct="1">
              <a:lnSpc>
                <a:spcPct val="90000"/>
              </a:lnSpc>
            </a:pPr>
            <a:r>
              <a:rPr lang="zh-CN" altLang="en-US" dirty="0"/>
              <a:t>将用例事件流作为输入，找出名词或名词性短语，形成了实体类的初始候选列表</a:t>
            </a:r>
          </a:p>
          <a:p>
            <a:pPr lvl="1" eaLnBrk="1" hangingPunct="1">
              <a:lnSpc>
                <a:spcPct val="90000"/>
              </a:lnSpc>
            </a:pPr>
            <a:r>
              <a:rPr lang="zh-CN" altLang="en-US" dirty="0"/>
              <a:t>合并那些含义相同的名词</a:t>
            </a:r>
          </a:p>
          <a:p>
            <a:pPr lvl="1" eaLnBrk="1" hangingPunct="1">
              <a:lnSpc>
                <a:spcPct val="90000"/>
              </a:lnSpc>
            </a:pPr>
            <a:r>
              <a:rPr lang="zh-CN" altLang="en-US" dirty="0"/>
              <a:t>删除那些系统不需要处理的名词</a:t>
            </a:r>
          </a:p>
          <a:p>
            <a:pPr lvl="1" eaLnBrk="1" hangingPunct="1">
              <a:lnSpc>
                <a:spcPct val="90000"/>
              </a:lnSpc>
            </a:pPr>
            <a:r>
              <a:rPr lang="zh-CN" altLang="en-US" dirty="0"/>
              <a:t>删除作为参与者的名词</a:t>
            </a:r>
          </a:p>
          <a:p>
            <a:pPr lvl="1" eaLnBrk="1" hangingPunct="1">
              <a:lnSpc>
                <a:spcPct val="90000"/>
              </a:lnSpc>
            </a:pPr>
            <a:r>
              <a:rPr lang="zh-CN" altLang="en-US" dirty="0"/>
              <a:t>删除与实现相关的名词</a:t>
            </a:r>
          </a:p>
          <a:p>
            <a:pPr lvl="1" eaLnBrk="1" hangingPunct="1">
              <a:lnSpc>
                <a:spcPct val="90000"/>
              </a:lnSpc>
            </a:pPr>
            <a:r>
              <a:rPr lang="zh-CN" altLang="en-US" dirty="0"/>
              <a:t>删除那些</a:t>
            </a:r>
            <a:r>
              <a:rPr lang="zh-CN" altLang="en-US" dirty="0" smtClean="0"/>
              <a:t>作为实体</a:t>
            </a:r>
            <a:r>
              <a:rPr lang="zh-CN" altLang="en-US" dirty="0"/>
              <a:t>类属性的名词</a:t>
            </a:r>
          </a:p>
          <a:p>
            <a:pPr lvl="1" eaLnBrk="1" hangingPunct="1">
              <a:lnSpc>
                <a:spcPct val="90000"/>
              </a:lnSpc>
            </a:pPr>
            <a:r>
              <a:rPr lang="zh-CN" altLang="en-US" dirty="0"/>
              <a:t>对剩余的名词，综合考虑它在当前用例以及整个系统中的含义、作用以及职责，并基于此确定合适的名字，作为初始实体类存在</a:t>
            </a:r>
          </a:p>
        </p:txBody>
      </p:sp>
      <p:sp>
        <p:nvSpPr>
          <p:cNvPr id="52226"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3A98BFBB-CDD8-41AB-8997-25038EC15E3D}" type="slidenum">
              <a:rPr lang="en-US" altLang="zh-CN" sz="1200" b="0">
                <a:solidFill>
                  <a:srgbClr val="4D4D4D"/>
                </a:solidFill>
                <a:latin typeface="Arial" charset="0"/>
              </a:rPr>
              <a:pPr eaLnBrk="1" hangingPunct="1"/>
              <a:t>43</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p:txBody>
          <a:bodyPr/>
          <a:lstStyle/>
          <a:p>
            <a:pPr eaLnBrk="1" hangingPunct="1"/>
            <a:r>
              <a:rPr lang="zh-CN" altLang="en-US" dirty="0"/>
              <a:t>识别实体类</a:t>
            </a:r>
            <a:endParaRPr lang="en-US" altLang="zh-CN" dirty="0"/>
          </a:p>
        </p:txBody>
      </p:sp>
      <p:sp>
        <p:nvSpPr>
          <p:cNvPr id="53252" name="Rectangle 3"/>
          <p:cNvSpPr>
            <a:spLocks noGrp="1" noChangeArrowheads="1"/>
          </p:cNvSpPr>
          <p:nvPr>
            <p:ph idx="1"/>
          </p:nvPr>
        </p:nvSpPr>
        <p:spPr/>
        <p:txBody>
          <a:bodyPr/>
          <a:lstStyle/>
          <a:p>
            <a:pPr eaLnBrk="1" hangingPunct="1">
              <a:lnSpc>
                <a:spcPct val="90000"/>
              </a:lnSpc>
            </a:pPr>
            <a:r>
              <a:rPr lang="zh-CN" altLang="en-US" dirty="0"/>
              <a:t>在实际应用中，依赖于类似项目的经验和对业务及系统的理解（或领域专家意见），来获取系统</a:t>
            </a:r>
            <a:r>
              <a:rPr lang="zh-CN" altLang="en-US" dirty="0">
                <a:solidFill>
                  <a:srgbClr val="00B0F0"/>
                </a:solidFill>
              </a:rPr>
              <a:t>关键抽象</a:t>
            </a:r>
            <a:r>
              <a:rPr lang="zh-CN" altLang="en-US" dirty="0"/>
              <a:t>，作为初始的实体类，再</a:t>
            </a:r>
            <a:r>
              <a:rPr lang="zh-CN" altLang="en-US" dirty="0">
                <a:solidFill>
                  <a:srgbClr val="00B0F0"/>
                </a:solidFill>
              </a:rPr>
              <a:t>辅以名词筛选法</a:t>
            </a:r>
            <a:r>
              <a:rPr lang="zh-CN" altLang="en-US" dirty="0"/>
              <a:t>补充完善实体类</a:t>
            </a:r>
            <a:endParaRPr lang="en-US" altLang="zh-CN" dirty="0"/>
          </a:p>
          <a:p>
            <a:pPr eaLnBrk="1" hangingPunct="1">
              <a:lnSpc>
                <a:spcPct val="90000"/>
              </a:lnSpc>
            </a:pPr>
            <a:r>
              <a:rPr lang="zh-CN" altLang="en-US" dirty="0"/>
              <a:t>此外，还有其他实体类的来源</a:t>
            </a:r>
            <a:endParaRPr lang="en-US" altLang="zh-CN" dirty="0"/>
          </a:p>
          <a:p>
            <a:pPr lvl="1" eaLnBrk="1" hangingPunct="1">
              <a:lnSpc>
                <a:spcPct val="90000"/>
              </a:lnSpc>
            </a:pPr>
            <a:r>
              <a:rPr lang="zh-CN" altLang="en-US" dirty="0"/>
              <a:t>系统原始需求书</a:t>
            </a:r>
            <a:r>
              <a:rPr lang="en-US" altLang="zh-CN" dirty="0"/>
              <a:t>/</a:t>
            </a:r>
            <a:r>
              <a:rPr lang="zh-CN" altLang="en-US" dirty="0"/>
              <a:t>问题描述</a:t>
            </a:r>
          </a:p>
          <a:p>
            <a:pPr lvl="1" eaLnBrk="1" hangingPunct="1">
              <a:lnSpc>
                <a:spcPct val="90000"/>
              </a:lnSpc>
            </a:pPr>
            <a:r>
              <a:rPr lang="zh-CN" altLang="en-US" dirty="0"/>
              <a:t>该领域相关文献、专家意见或个人知识</a:t>
            </a:r>
          </a:p>
          <a:p>
            <a:pPr lvl="1" eaLnBrk="1" hangingPunct="1">
              <a:lnSpc>
                <a:spcPct val="90000"/>
              </a:lnSpc>
            </a:pPr>
            <a:r>
              <a:rPr lang="zh-CN" altLang="en-US" dirty="0"/>
              <a:t>过去的类似系统</a:t>
            </a:r>
          </a:p>
          <a:p>
            <a:pPr lvl="1">
              <a:lnSpc>
                <a:spcPct val="90000"/>
              </a:lnSpc>
            </a:pPr>
            <a:r>
              <a:rPr lang="zh-CN" altLang="en-US" dirty="0"/>
              <a:t>后续职责分配中可能识别一些新的实体类</a:t>
            </a:r>
          </a:p>
          <a:p>
            <a:pPr eaLnBrk="1" hangingPunct="1">
              <a:lnSpc>
                <a:spcPct val="90000"/>
              </a:lnSpc>
            </a:pPr>
            <a:r>
              <a:rPr lang="zh-CN" altLang="en-US" dirty="0"/>
              <a:t>实体类的命名要用</a:t>
            </a:r>
            <a:r>
              <a:rPr lang="zh-CN" altLang="en-US" dirty="0">
                <a:solidFill>
                  <a:srgbClr val="00B0F0"/>
                </a:solidFill>
              </a:rPr>
              <a:t>该领域中</a:t>
            </a:r>
            <a:r>
              <a:rPr lang="zh-CN" altLang="en-US" dirty="0"/>
              <a:t>最经常使用的名称</a:t>
            </a:r>
          </a:p>
        </p:txBody>
      </p:sp>
      <p:sp>
        <p:nvSpPr>
          <p:cNvPr id="53250"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C34C962F-E8FA-4EB7-B9AA-CBD1DE9FA7C2}" type="slidenum">
              <a:rPr lang="en-US" altLang="zh-CN" sz="1200" b="0">
                <a:solidFill>
                  <a:srgbClr val="4D4D4D"/>
                </a:solidFill>
                <a:latin typeface="Arial" charset="0"/>
              </a:rPr>
              <a:pPr eaLnBrk="1" hangingPunct="1"/>
              <a:t>44</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pPr eaLnBrk="1" hangingPunct="1"/>
            <a:r>
              <a:rPr lang="zh-CN" altLang="en-US"/>
              <a:t>示例：候选实体类</a:t>
            </a:r>
            <a:endParaRPr lang="en-US" altLang="zh-CN"/>
          </a:p>
        </p:txBody>
      </p:sp>
      <p:sp>
        <p:nvSpPr>
          <p:cNvPr id="54276" name="Rectangle 3"/>
          <p:cNvSpPr>
            <a:spLocks noGrp="1" noChangeArrowheads="1"/>
          </p:cNvSpPr>
          <p:nvPr>
            <p:ph idx="1"/>
          </p:nvPr>
        </p:nvSpPr>
        <p:spPr/>
        <p:txBody>
          <a:bodyPr/>
          <a:lstStyle/>
          <a:p>
            <a:pPr eaLnBrk="1" hangingPunct="1"/>
            <a:r>
              <a:rPr lang="zh-CN" altLang="en-US"/>
              <a:t>“支付”用例基本路径中的候选实体类</a:t>
            </a:r>
            <a:endParaRPr lang="en-US" altLang="zh-CN"/>
          </a:p>
        </p:txBody>
      </p:sp>
      <p:sp>
        <p:nvSpPr>
          <p:cNvPr id="54274"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03D3BE35-6CCE-44EF-88F4-AB97C9EAA72A}" type="slidenum">
              <a:rPr lang="en-US" altLang="zh-CN" sz="1200" b="0">
                <a:solidFill>
                  <a:srgbClr val="4D4D4D"/>
                </a:solidFill>
                <a:latin typeface="Arial" charset="0"/>
              </a:rPr>
              <a:pPr eaLnBrk="1" hangingPunct="1"/>
              <a:t>45</a:t>
            </a:fld>
            <a:r>
              <a:rPr lang="en-US" altLang="zh-CN" sz="1200" b="0">
                <a:solidFill>
                  <a:srgbClr val="4D4D4D"/>
                </a:solidFill>
                <a:latin typeface="Arial" charset="0"/>
              </a:rPr>
              <a:t>-</a:t>
            </a:r>
          </a:p>
        </p:txBody>
      </p:sp>
      <p:pic>
        <p:nvPicPr>
          <p:cNvPr id="54277" name="Picture 5"/>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855913" y="2570181"/>
            <a:ext cx="6337300" cy="3502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p:txBody>
          <a:bodyPr/>
          <a:lstStyle/>
          <a:p>
            <a:pPr eaLnBrk="1" hangingPunct="1"/>
            <a:r>
              <a:rPr lang="zh-CN" altLang="en-US"/>
              <a:t>示例：总结：分析类</a:t>
            </a:r>
            <a:endParaRPr lang="en-US" altLang="zh-CN"/>
          </a:p>
        </p:txBody>
      </p:sp>
      <p:sp>
        <p:nvSpPr>
          <p:cNvPr id="55298"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E2D6345D-893C-4245-ABF7-6954CEF5F0D2}" type="slidenum">
              <a:rPr lang="en-US" altLang="zh-CN" sz="1200" b="0">
                <a:solidFill>
                  <a:srgbClr val="4D4D4D"/>
                </a:solidFill>
                <a:latin typeface="Arial" charset="0"/>
              </a:rPr>
              <a:pPr eaLnBrk="1" hangingPunct="1"/>
              <a:t>46</a:t>
            </a:fld>
            <a:r>
              <a:rPr lang="en-US" altLang="zh-CN" sz="1200" b="0">
                <a:solidFill>
                  <a:srgbClr val="4D4D4D"/>
                </a:solidFill>
                <a:latin typeface="Arial" charset="0"/>
              </a:rPr>
              <a:t>-</a:t>
            </a:r>
          </a:p>
        </p:txBody>
      </p:sp>
      <p:pic>
        <p:nvPicPr>
          <p:cNvPr id="55300" name="Picture 7"/>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703388" y="1727220"/>
            <a:ext cx="8642350" cy="4630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p:txBody>
          <a:bodyPr/>
          <a:lstStyle/>
          <a:p>
            <a:pPr eaLnBrk="1" hangingPunct="1"/>
            <a:r>
              <a:rPr lang="zh-CN" altLang="en-US" dirty="0" smtClean="0"/>
              <a:t>实例</a:t>
            </a:r>
            <a:r>
              <a:rPr lang="zh-CN" altLang="en-US" dirty="0"/>
              <a:t>：</a:t>
            </a:r>
            <a:r>
              <a:rPr lang="zh-CN" altLang="en-US" dirty="0" smtClean="0"/>
              <a:t>旅店</a:t>
            </a:r>
            <a:r>
              <a:rPr lang="zh-CN" altLang="en-US" dirty="0"/>
              <a:t>预订系统中识别分析类</a:t>
            </a:r>
            <a:endParaRPr lang="en-US" altLang="zh-CN" dirty="0"/>
          </a:p>
        </p:txBody>
      </p:sp>
      <p:sp>
        <p:nvSpPr>
          <p:cNvPr id="57346"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41742771-B57C-4AA6-B66E-1A3D66F638A9}" type="slidenum">
              <a:rPr lang="en-US" altLang="zh-CN" sz="1200" b="0">
                <a:solidFill>
                  <a:srgbClr val="4D4D4D"/>
                </a:solidFill>
                <a:latin typeface="Arial" charset="0"/>
              </a:rPr>
              <a:pPr eaLnBrk="1" hangingPunct="1"/>
              <a:t>47</a:t>
            </a:fld>
            <a:r>
              <a:rPr lang="en-US" altLang="zh-CN" sz="1200" b="0">
                <a:solidFill>
                  <a:srgbClr val="4D4D4D"/>
                </a:solidFill>
                <a:latin typeface="Arial" charset="0"/>
              </a:rPr>
              <a:t>-</a:t>
            </a:r>
          </a:p>
        </p:txBody>
      </p:sp>
      <p:pic>
        <p:nvPicPr>
          <p:cNvPr id="57348"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062957" y="1500174"/>
            <a:ext cx="2592388" cy="2292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44452" name="Picture 4"/>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135189" y="3935402"/>
            <a:ext cx="2447925" cy="1004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44453" name="Picture 5"/>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703389" y="5159363"/>
            <a:ext cx="3455987" cy="1200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44454" name="Picture 6"/>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5448301" y="1560501"/>
            <a:ext cx="1484313" cy="5256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44452"/>
                                        </p:tgtEl>
                                        <p:attrNameLst>
                                          <p:attrName>style.visibility</p:attrName>
                                        </p:attrNameLst>
                                      </p:cBhvr>
                                      <p:to>
                                        <p:strVal val="visible"/>
                                      </p:to>
                                    </p:set>
                                    <p:animEffect transition="in" filter="dissolve">
                                      <p:cBhvr>
                                        <p:cTn id="7" dur="500"/>
                                        <p:tgtEl>
                                          <p:spTgt spid="7444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744453"/>
                                        </p:tgtEl>
                                        <p:attrNameLst>
                                          <p:attrName>style.visibility</p:attrName>
                                        </p:attrNameLst>
                                      </p:cBhvr>
                                      <p:to>
                                        <p:strVal val="visible"/>
                                      </p:to>
                                    </p:set>
                                    <p:animEffect transition="in" filter="dissolve">
                                      <p:cBhvr>
                                        <p:cTn id="12" dur="500"/>
                                        <p:tgtEl>
                                          <p:spTgt spid="7444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744454"/>
                                        </p:tgtEl>
                                        <p:attrNameLst>
                                          <p:attrName>style.visibility</p:attrName>
                                        </p:attrNameLst>
                                      </p:cBhvr>
                                      <p:to>
                                        <p:strVal val="visible"/>
                                      </p:to>
                                    </p:set>
                                    <p:animEffect transition="in" filter="dissolve">
                                      <p:cBhvr>
                                        <p:cTn id="17" dur="500"/>
                                        <p:tgtEl>
                                          <p:spTgt spid="7444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lstStyle/>
          <a:p>
            <a:pPr eaLnBrk="1" hangingPunct="1"/>
            <a:r>
              <a:rPr lang="zh-CN" altLang="en-US" dirty="0" smtClean="0"/>
              <a:t>实例</a:t>
            </a:r>
            <a:r>
              <a:rPr lang="zh-CN" altLang="en-US" dirty="0"/>
              <a:t>：</a:t>
            </a:r>
            <a:r>
              <a:rPr lang="zh-CN" altLang="en-US" dirty="0" smtClean="0"/>
              <a:t>旅游</a:t>
            </a:r>
            <a:r>
              <a:rPr lang="zh-CN" altLang="en-US" dirty="0"/>
              <a:t>申请系统中的分析类</a:t>
            </a:r>
            <a:endParaRPr lang="en-US" altLang="zh-CN" dirty="0"/>
          </a:p>
        </p:txBody>
      </p:sp>
      <p:sp>
        <p:nvSpPr>
          <p:cNvPr id="58370"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3FA3B56A-150E-4D37-AD95-A5B903AD7CE9}" type="slidenum">
              <a:rPr lang="en-US" altLang="zh-CN" sz="1200" b="0">
                <a:solidFill>
                  <a:srgbClr val="4D4D4D"/>
                </a:solidFill>
                <a:latin typeface="Arial" charset="0"/>
              </a:rPr>
              <a:pPr eaLnBrk="1" hangingPunct="1"/>
              <a:t>48</a:t>
            </a:fld>
            <a:r>
              <a:rPr lang="en-US" altLang="zh-CN" sz="1200" b="0">
                <a:solidFill>
                  <a:srgbClr val="4D4D4D"/>
                </a:solidFill>
                <a:latin typeface="Arial" charset="0"/>
              </a:rPr>
              <a:t>-</a:t>
            </a:r>
          </a:p>
        </p:txBody>
      </p:sp>
      <p:pic>
        <p:nvPicPr>
          <p:cNvPr id="58372" name="Picture 8"/>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847850" y="1584349"/>
            <a:ext cx="4476750" cy="2676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8373" name="Picture 9"/>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847851" y="4752998"/>
            <a:ext cx="4659313" cy="1962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8374" name="Picture 10"/>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816725" y="4752999"/>
            <a:ext cx="3455988" cy="1908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8375" name="Picture 11"/>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672263" y="1873274"/>
            <a:ext cx="3600450" cy="2409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p:txBody>
          <a:bodyPr/>
          <a:lstStyle/>
          <a:p>
            <a:pPr eaLnBrk="1" hangingPunct="1"/>
            <a:r>
              <a:rPr lang="en-US" altLang="zh-CN"/>
              <a:t>3. </a:t>
            </a:r>
            <a:r>
              <a:rPr lang="zh-CN" altLang="en-US"/>
              <a:t>将用例行为分配给类</a:t>
            </a:r>
            <a:endParaRPr lang="en-US" altLang="zh-CN"/>
          </a:p>
        </p:txBody>
      </p:sp>
      <p:sp>
        <p:nvSpPr>
          <p:cNvPr id="59396" name="Rectangle 3"/>
          <p:cNvSpPr>
            <a:spLocks noGrp="1" noChangeArrowheads="1"/>
          </p:cNvSpPr>
          <p:nvPr>
            <p:ph idx="1"/>
          </p:nvPr>
        </p:nvSpPr>
        <p:spPr/>
        <p:txBody>
          <a:bodyPr/>
          <a:lstStyle/>
          <a:p>
            <a:pPr eaLnBrk="1" hangingPunct="1"/>
            <a:r>
              <a:rPr lang="zh-CN" altLang="en-US" dirty="0"/>
              <a:t>面向对象系统是通过对象间的协作实现需求的</a:t>
            </a:r>
          </a:p>
          <a:p>
            <a:pPr lvl="1" eaLnBrk="1" hangingPunct="1"/>
            <a:r>
              <a:rPr kumimoji="0" lang="zh-CN" altLang="en-US" dirty="0"/>
              <a:t>需求阶段通过自然语言描述</a:t>
            </a:r>
          </a:p>
          <a:p>
            <a:pPr lvl="1" eaLnBrk="1" hangingPunct="1"/>
            <a:r>
              <a:rPr kumimoji="0" lang="zh-CN" altLang="en-US" dirty="0"/>
              <a:t>分析设计阶段采用图形化方式描述协作过程</a:t>
            </a:r>
            <a:endParaRPr kumimoji="0" lang="en-US" altLang="zh-CN" dirty="0"/>
          </a:p>
          <a:p>
            <a:pPr lvl="1" eaLnBrk="1" hangingPunct="1"/>
            <a:r>
              <a:rPr lang="zh-CN" altLang="en-US" dirty="0"/>
              <a:t>利用</a:t>
            </a:r>
            <a:r>
              <a:rPr lang="zh-CN" altLang="en-US" dirty="0">
                <a:solidFill>
                  <a:srgbClr val="FF0000"/>
                </a:solidFill>
              </a:rPr>
              <a:t>交互图</a:t>
            </a:r>
            <a:r>
              <a:rPr lang="zh-CN" altLang="en-US" dirty="0"/>
              <a:t>将用例行为分配给分析类</a:t>
            </a:r>
          </a:p>
        </p:txBody>
      </p:sp>
      <p:sp>
        <p:nvSpPr>
          <p:cNvPr id="59394"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CD7F8BC5-A57F-41E6-82FE-536EF54E0AA0}" type="slidenum">
              <a:rPr lang="en-US" altLang="zh-CN" sz="1200" b="0">
                <a:solidFill>
                  <a:srgbClr val="4D4D4D"/>
                </a:solidFill>
                <a:latin typeface="Arial" charset="0"/>
              </a:rPr>
              <a:pPr eaLnBrk="1" hangingPunct="1"/>
              <a:t>49</a:t>
            </a:fld>
            <a:r>
              <a:rPr lang="en-US" altLang="zh-CN" sz="1200" b="0">
                <a:solidFill>
                  <a:srgbClr val="4D4D4D"/>
                </a:solidFill>
                <a:latin typeface="Arial" charset="0"/>
              </a:rPr>
              <a:t>-</a:t>
            </a:r>
          </a:p>
        </p:txBody>
      </p:sp>
      <p:pic>
        <p:nvPicPr>
          <p:cNvPr id="59397"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978369" y="4541855"/>
            <a:ext cx="1905000" cy="1076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9398" name="Picture 5"/>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354858" y="4541854"/>
            <a:ext cx="1990725" cy="1181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9399" name="Picture 6"/>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738282" y="4181493"/>
            <a:ext cx="1390650" cy="1819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9400" name="AutoShape 7"/>
          <p:cNvSpPr>
            <a:spLocks noChangeArrowheads="1"/>
          </p:cNvSpPr>
          <p:nvPr/>
        </p:nvSpPr>
        <p:spPr bwMode="auto">
          <a:xfrm rot="-5400000">
            <a:off x="3754407" y="4684730"/>
            <a:ext cx="431800" cy="720725"/>
          </a:xfrm>
          <a:prstGeom prst="downArrow">
            <a:avLst>
              <a:gd name="adj1" fmla="val 50000"/>
              <a:gd name="adj2" fmla="val 41728"/>
            </a:avLst>
          </a:prstGeom>
          <a:solidFill>
            <a:schemeClr val="hlink"/>
          </a:solidFill>
          <a:ln w="9525">
            <a:solidFill>
              <a:srgbClr val="800000"/>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zh-CN" altLang="en-US"/>
              <a:t>分析</a:t>
            </a:r>
            <a:endParaRPr lang="en-US" altLang="zh-CN"/>
          </a:p>
        </p:txBody>
      </p:sp>
      <p:sp>
        <p:nvSpPr>
          <p:cNvPr id="694275" name="Rectangle 3"/>
          <p:cNvSpPr>
            <a:spLocks noGrp="1" noChangeArrowheads="1"/>
          </p:cNvSpPr>
          <p:nvPr>
            <p:ph idx="1"/>
          </p:nvPr>
        </p:nvSpPr>
        <p:spPr/>
        <p:txBody>
          <a:bodyPr/>
          <a:lstStyle/>
          <a:p>
            <a:pPr eaLnBrk="1" hangingPunct="1">
              <a:lnSpc>
                <a:spcPct val="90000"/>
              </a:lnSpc>
              <a:defRPr/>
            </a:pPr>
            <a:r>
              <a:rPr lang="zh-CN" altLang="en-US" dirty="0"/>
              <a:t>分析</a:t>
            </a:r>
          </a:p>
          <a:p>
            <a:pPr lvl="1" eaLnBrk="1" hangingPunct="1">
              <a:lnSpc>
                <a:spcPct val="90000"/>
              </a:lnSpc>
              <a:defRPr/>
            </a:pPr>
            <a:r>
              <a:rPr lang="zh-CN" altLang="en-US" dirty="0"/>
              <a:t>为了满足需求模型中所描述的功能，系统内部应该有什么样的业务核心</a:t>
            </a:r>
            <a:r>
              <a:rPr lang="zh-CN" altLang="en-US" dirty="0" smtClean="0"/>
              <a:t>机制（做</a:t>
            </a:r>
            <a:r>
              <a:rPr lang="zh-CN" altLang="en-US" dirty="0"/>
              <a:t>什么</a:t>
            </a:r>
            <a:r>
              <a:rPr lang="zh-CN" altLang="en-US" dirty="0" smtClean="0"/>
              <a:t>？</a:t>
            </a:r>
            <a:r>
              <a:rPr lang="zh-CN" altLang="en-US" dirty="0"/>
              <a:t>）</a:t>
            </a:r>
            <a:endParaRPr lang="en-US" altLang="zh-CN" dirty="0"/>
          </a:p>
          <a:p>
            <a:pPr eaLnBrk="1" hangingPunct="1">
              <a:lnSpc>
                <a:spcPct val="90000"/>
              </a:lnSpc>
              <a:defRPr/>
            </a:pPr>
            <a:r>
              <a:rPr lang="zh-CN" altLang="en-US" dirty="0"/>
              <a:t>分析的</a:t>
            </a:r>
            <a:r>
              <a:rPr lang="zh-CN" altLang="en-US" dirty="0" smtClean="0"/>
              <a:t>目标：开发</a:t>
            </a:r>
            <a:r>
              <a:rPr lang="zh-CN" altLang="en-US" dirty="0"/>
              <a:t>一系列模型，以描述软件核心成分，从而满足客户定义的需求：</a:t>
            </a:r>
            <a:r>
              <a:rPr lang="zh-CN" altLang="en-US" u="sng" dirty="0">
                <a:solidFill>
                  <a:schemeClr val="hlink"/>
                </a:solidFill>
                <a:effectLst>
                  <a:outerShdw blurRad="38100" dist="38100" dir="2700000" algn="tl">
                    <a:srgbClr val="C0C0C0"/>
                  </a:outerShdw>
                </a:effectLst>
              </a:rPr>
              <a:t>分析模型</a:t>
            </a:r>
          </a:p>
          <a:p>
            <a:pPr lvl="1" eaLnBrk="1" hangingPunct="1">
              <a:lnSpc>
                <a:spcPct val="90000"/>
              </a:lnSpc>
              <a:defRPr/>
            </a:pPr>
            <a:r>
              <a:rPr lang="zh-CN" altLang="en-US" dirty="0"/>
              <a:t>包括两个层次：架构分析和用例分析</a:t>
            </a:r>
            <a:endParaRPr lang="en-US" altLang="zh-CN" dirty="0"/>
          </a:p>
          <a:p>
            <a:pPr lvl="1" eaLnBrk="1" hangingPunct="1">
              <a:lnSpc>
                <a:spcPct val="90000"/>
              </a:lnSpc>
              <a:defRPr/>
            </a:pPr>
            <a:r>
              <a:rPr lang="zh-CN" altLang="en-US" dirty="0"/>
              <a:t>包括两类模型：静态结构</a:t>
            </a:r>
            <a:r>
              <a:rPr lang="en-US" altLang="zh-CN" dirty="0"/>
              <a:t>(</a:t>
            </a:r>
            <a:r>
              <a:rPr lang="zh-CN" altLang="en-US" dirty="0"/>
              <a:t>包图、</a:t>
            </a:r>
            <a:r>
              <a:rPr lang="zh-CN" altLang="en-US" dirty="0">
                <a:solidFill>
                  <a:srgbClr val="FF0000"/>
                </a:solidFill>
              </a:rPr>
              <a:t>类图</a:t>
            </a:r>
            <a:r>
              <a:rPr lang="en-US" altLang="zh-CN" dirty="0"/>
              <a:t>)</a:t>
            </a:r>
            <a:r>
              <a:rPr lang="zh-CN" altLang="en-US" dirty="0"/>
              <a:t>和动态交互</a:t>
            </a:r>
            <a:r>
              <a:rPr lang="en-US" altLang="zh-CN" dirty="0"/>
              <a:t>(</a:t>
            </a:r>
            <a:r>
              <a:rPr lang="zh-CN" altLang="en-US" dirty="0">
                <a:solidFill>
                  <a:srgbClr val="FF0000"/>
                </a:solidFill>
              </a:rPr>
              <a:t>顺序图</a:t>
            </a:r>
            <a:r>
              <a:rPr lang="zh-CN" altLang="en-US" dirty="0"/>
              <a:t>、通信图</a:t>
            </a:r>
            <a:r>
              <a:rPr lang="en-US" altLang="zh-CN" dirty="0"/>
              <a:t>)</a:t>
            </a:r>
          </a:p>
          <a:p>
            <a:pPr lvl="1" eaLnBrk="1" hangingPunct="1">
              <a:lnSpc>
                <a:spcPct val="90000"/>
              </a:lnSpc>
              <a:defRPr/>
            </a:pPr>
            <a:r>
              <a:rPr lang="zh-CN" altLang="en-US" dirty="0"/>
              <a:t>模型元素按照架构来组织，</a:t>
            </a:r>
            <a:r>
              <a:rPr lang="zh-CN" altLang="en-US" dirty="0" smtClean="0"/>
              <a:t>各个类</a:t>
            </a:r>
            <a:r>
              <a:rPr lang="zh-CN" altLang="en-US" dirty="0"/>
              <a:t>视图按照</a:t>
            </a:r>
            <a:r>
              <a:rPr lang="zh-CN" altLang="en-US" dirty="0">
                <a:solidFill>
                  <a:schemeClr val="hlink"/>
                </a:solidFill>
              </a:rPr>
              <a:t>用例实现</a:t>
            </a:r>
            <a:r>
              <a:rPr lang="en-US" altLang="zh-CN" dirty="0"/>
              <a:t>(</a:t>
            </a:r>
            <a:r>
              <a:rPr lang="zh-CN" altLang="en-US" dirty="0"/>
              <a:t>协作</a:t>
            </a:r>
            <a:r>
              <a:rPr lang="en-US" altLang="zh-CN" dirty="0"/>
              <a:t>)</a:t>
            </a:r>
            <a:r>
              <a:rPr lang="zh-CN" altLang="en-US" dirty="0"/>
              <a:t>来组织</a:t>
            </a:r>
          </a:p>
        </p:txBody>
      </p:sp>
      <p:sp>
        <p:nvSpPr>
          <p:cNvPr id="8194"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8641AA6F-B19E-49E0-9143-AFDBC1363367}" type="slidenum">
              <a:rPr lang="en-US" altLang="zh-CN" sz="1200" b="0">
                <a:solidFill>
                  <a:srgbClr val="4D4D4D"/>
                </a:solidFill>
                <a:latin typeface="Arial" charset="0"/>
              </a:rPr>
              <a:pPr eaLnBrk="1" hangingPunct="1"/>
              <a:t>5</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pPr eaLnBrk="1" hangingPunct="1"/>
            <a:r>
              <a:rPr lang="zh-CN" altLang="en-US"/>
              <a:t>顺序图</a:t>
            </a:r>
            <a:r>
              <a:rPr lang="en-US" altLang="zh-CN"/>
              <a:t>Sequence Diagram</a:t>
            </a:r>
          </a:p>
        </p:txBody>
      </p:sp>
      <p:sp>
        <p:nvSpPr>
          <p:cNvPr id="746499" name="Rectangle 3"/>
          <p:cNvSpPr>
            <a:spLocks noGrp="1" noChangeArrowheads="1"/>
          </p:cNvSpPr>
          <p:nvPr>
            <p:ph idx="1"/>
          </p:nvPr>
        </p:nvSpPr>
        <p:spPr/>
        <p:txBody>
          <a:bodyPr/>
          <a:lstStyle/>
          <a:p>
            <a:pPr eaLnBrk="1" hangingPunct="1">
              <a:defRPr/>
            </a:pPr>
            <a:r>
              <a:rPr lang="zh-CN" altLang="en-US" dirty="0"/>
              <a:t>顺序图是一种交互图，描述对象之间的</a:t>
            </a:r>
            <a:r>
              <a:rPr lang="zh-CN" altLang="en-US" dirty="0">
                <a:solidFill>
                  <a:schemeClr val="hlink"/>
                </a:solidFill>
                <a:effectLst>
                  <a:outerShdw blurRad="38100" dist="38100" dir="2700000" algn="tl">
                    <a:srgbClr val="C0C0C0"/>
                  </a:outerShdw>
                </a:effectLst>
              </a:rPr>
              <a:t>动态交互</a:t>
            </a:r>
            <a:r>
              <a:rPr lang="zh-CN" altLang="en-US" dirty="0"/>
              <a:t>关系，着重体现对象间消息传递的</a:t>
            </a:r>
            <a:r>
              <a:rPr lang="zh-CN" altLang="en-US" dirty="0">
                <a:solidFill>
                  <a:srgbClr val="00B0F0"/>
                </a:solidFill>
              </a:rPr>
              <a:t>时间顺序</a:t>
            </a:r>
          </a:p>
          <a:p>
            <a:pPr lvl="1" eaLnBrk="1" hangingPunct="1">
              <a:defRPr/>
            </a:pPr>
            <a:r>
              <a:rPr lang="zh-CN" altLang="en-US" dirty="0"/>
              <a:t>对象</a:t>
            </a:r>
            <a:r>
              <a:rPr lang="en-US" altLang="zh-CN" dirty="0"/>
              <a:t>(Object)</a:t>
            </a:r>
            <a:r>
              <a:rPr lang="zh-CN" altLang="en-US" dirty="0"/>
              <a:t>：对象、对象的生命线、对象的执行发生和对象的删除</a:t>
            </a:r>
          </a:p>
          <a:p>
            <a:pPr lvl="1" eaLnBrk="1" hangingPunct="1">
              <a:defRPr/>
            </a:pPr>
            <a:r>
              <a:rPr lang="zh-CN" altLang="en-US" dirty="0"/>
              <a:t>消息</a:t>
            </a:r>
            <a:r>
              <a:rPr lang="en-US" altLang="zh-CN" dirty="0"/>
              <a:t>(Message)</a:t>
            </a:r>
            <a:r>
              <a:rPr lang="zh-CN" altLang="en-US" dirty="0" smtClean="0"/>
              <a:t>：同步</a:t>
            </a:r>
            <a:r>
              <a:rPr lang="zh-CN" altLang="en-US" dirty="0"/>
              <a:t>消息、异步消息、返回消息</a:t>
            </a:r>
          </a:p>
        </p:txBody>
      </p:sp>
      <p:sp>
        <p:nvSpPr>
          <p:cNvPr id="60418"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5FFBB9CF-1EDA-4BE7-BC8C-BD72440A097A}" type="slidenum">
              <a:rPr lang="en-US" altLang="zh-CN" sz="1200" b="0">
                <a:solidFill>
                  <a:srgbClr val="4D4D4D"/>
                </a:solidFill>
                <a:latin typeface="Arial" charset="0"/>
              </a:rPr>
              <a:pPr eaLnBrk="1" hangingPunct="1"/>
              <a:t>50</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p:txBody>
          <a:bodyPr/>
          <a:lstStyle/>
          <a:p>
            <a:pPr eaLnBrk="1" hangingPunct="1"/>
            <a:r>
              <a:rPr lang="zh-CN" altLang="en-US"/>
              <a:t>顺序图剖析</a:t>
            </a:r>
          </a:p>
        </p:txBody>
      </p:sp>
      <p:sp>
        <p:nvSpPr>
          <p:cNvPr id="61442"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29925226-7F94-4DEA-9765-72A3CBC628BE}" type="slidenum">
              <a:rPr lang="en-US" altLang="zh-CN" sz="1200" b="0">
                <a:solidFill>
                  <a:srgbClr val="4D4D4D"/>
                </a:solidFill>
                <a:latin typeface="Arial" charset="0"/>
              </a:rPr>
              <a:pPr eaLnBrk="1" hangingPunct="1"/>
              <a:t>51</a:t>
            </a:fld>
            <a:r>
              <a:rPr lang="en-US" altLang="zh-CN" sz="1200" b="0">
                <a:solidFill>
                  <a:srgbClr val="4D4D4D"/>
                </a:solidFill>
                <a:latin typeface="Arial" charset="0"/>
              </a:rPr>
              <a:t>-</a:t>
            </a:r>
          </a:p>
        </p:txBody>
      </p:sp>
      <p:pic>
        <p:nvPicPr>
          <p:cNvPr id="1026" name="图片 1"/>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135561" y="1826014"/>
            <a:ext cx="8264617" cy="39604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lstStyle/>
          <a:p>
            <a:pPr eaLnBrk="1" hangingPunct="1"/>
            <a:r>
              <a:rPr kumimoji="0" lang="zh-CN" altLang="en-US"/>
              <a:t>利用</a:t>
            </a:r>
            <a:r>
              <a:rPr lang="zh-CN" altLang="en-US"/>
              <a:t>顺序图进行职责分配</a:t>
            </a:r>
          </a:p>
        </p:txBody>
      </p:sp>
      <p:sp>
        <p:nvSpPr>
          <p:cNvPr id="62468" name="Rectangle 3"/>
          <p:cNvSpPr>
            <a:spLocks noGrp="1" noChangeArrowheads="1"/>
          </p:cNvSpPr>
          <p:nvPr>
            <p:ph idx="1"/>
          </p:nvPr>
        </p:nvSpPr>
        <p:spPr/>
        <p:txBody>
          <a:bodyPr/>
          <a:lstStyle/>
          <a:p>
            <a:pPr eaLnBrk="1" hangingPunct="1"/>
            <a:r>
              <a:rPr lang="zh-CN" altLang="en-US" sz="2800" dirty="0"/>
              <a:t>以</a:t>
            </a:r>
            <a:r>
              <a:rPr lang="en-US" altLang="zh-CN" sz="2800" dirty="0"/>
              <a:t>B-C-E</a:t>
            </a:r>
            <a:r>
              <a:rPr lang="zh-CN" altLang="en-US" sz="2800" dirty="0"/>
              <a:t>的方式绘制顺序图，并以</a:t>
            </a:r>
            <a:r>
              <a:rPr lang="en-US" altLang="zh-CN" sz="2800" dirty="0"/>
              <a:t>Control</a:t>
            </a:r>
            <a:r>
              <a:rPr lang="zh-CN" altLang="en-US" sz="2800" dirty="0"/>
              <a:t>类将控制逻辑隐藏起来</a:t>
            </a:r>
          </a:p>
          <a:p>
            <a:pPr eaLnBrk="1" hangingPunct="1"/>
            <a:r>
              <a:rPr lang="zh-CN" altLang="en-US" sz="2800" dirty="0"/>
              <a:t>可以将对象之间</a:t>
            </a:r>
            <a:r>
              <a:rPr lang="zh-CN" altLang="en-US" sz="2800" dirty="0" smtClean="0"/>
              <a:t>的消息传递</a:t>
            </a:r>
            <a:r>
              <a:rPr lang="zh-CN" altLang="en-US" sz="2800" dirty="0"/>
              <a:t>以“</a:t>
            </a:r>
            <a:r>
              <a:rPr lang="en-US" altLang="zh-CN" sz="2800" dirty="0"/>
              <a:t>//”</a:t>
            </a:r>
            <a:r>
              <a:rPr lang="zh-CN" altLang="en-US" sz="2800" dirty="0"/>
              <a:t>的方式标记，表明初步进行类的职责分配，该项信息尚未制定完全</a:t>
            </a:r>
          </a:p>
          <a:p>
            <a:pPr eaLnBrk="1" hangingPunct="1"/>
            <a:r>
              <a:rPr lang="zh-CN" altLang="en-US" sz="2800" dirty="0"/>
              <a:t>可以</a:t>
            </a:r>
            <a:r>
              <a:rPr lang="zh-CN" altLang="en-US" sz="2800" dirty="0" smtClean="0"/>
              <a:t>利用自然语言的方式进行消息的</a:t>
            </a:r>
            <a:r>
              <a:rPr lang="zh-CN" altLang="en-US" sz="2800" dirty="0"/>
              <a:t>说明</a:t>
            </a:r>
            <a:r>
              <a:rPr lang="zh-CN" altLang="en-US" sz="2800" dirty="0" smtClean="0"/>
              <a:t>，在消息说明太复杂时</a:t>
            </a:r>
            <a:r>
              <a:rPr lang="zh-CN" altLang="en-US" sz="2800" dirty="0"/>
              <a:t>，可以加上</a:t>
            </a:r>
            <a:r>
              <a:rPr lang="en-US" altLang="zh-CN" sz="2800" dirty="0"/>
              <a:t>UML</a:t>
            </a:r>
            <a:r>
              <a:rPr lang="zh-CN" altLang="en-US" sz="2800" dirty="0"/>
              <a:t>的注释来做说明</a:t>
            </a:r>
          </a:p>
          <a:p>
            <a:pPr eaLnBrk="1" hangingPunct="1"/>
            <a:r>
              <a:rPr lang="zh-CN" altLang="en-US" sz="2800" dirty="0"/>
              <a:t>分析阶段顺序图中所找出的对象可以放置到分析阶段的类图上，反之，也</a:t>
            </a:r>
            <a:r>
              <a:rPr lang="zh-CN" altLang="en-US" sz="2800" dirty="0" smtClean="0"/>
              <a:t>可以在分析阶段</a:t>
            </a:r>
            <a:r>
              <a:rPr lang="zh-CN" altLang="en-US" sz="2800" dirty="0"/>
              <a:t>的类图上找出顺序图中所需的对象</a:t>
            </a:r>
          </a:p>
        </p:txBody>
      </p:sp>
      <p:sp>
        <p:nvSpPr>
          <p:cNvPr id="62466"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F8781FBB-D36A-4B24-8A4A-AAD741B75138}" type="slidenum">
              <a:rPr lang="en-US" altLang="zh-CN" sz="1200" b="0">
                <a:solidFill>
                  <a:srgbClr val="4D4D4D"/>
                </a:solidFill>
                <a:latin typeface="Arial" charset="0"/>
              </a:rPr>
              <a:pPr eaLnBrk="1" hangingPunct="1"/>
              <a:t>52</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p:txBody>
          <a:bodyPr/>
          <a:lstStyle/>
          <a:p>
            <a:pPr eaLnBrk="1" hangingPunct="1"/>
            <a:r>
              <a:rPr lang="zh-CN" altLang="en-US"/>
              <a:t>指南：将职责分配到分析类</a:t>
            </a:r>
            <a:endParaRPr lang="en-US" altLang="zh-CN"/>
          </a:p>
        </p:txBody>
      </p:sp>
      <p:sp>
        <p:nvSpPr>
          <p:cNvPr id="63492" name="Rectangle 3"/>
          <p:cNvSpPr>
            <a:spLocks noGrp="1" noChangeArrowheads="1"/>
          </p:cNvSpPr>
          <p:nvPr>
            <p:ph idx="1"/>
          </p:nvPr>
        </p:nvSpPr>
        <p:spPr/>
        <p:txBody>
          <a:bodyPr/>
          <a:lstStyle/>
          <a:p>
            <a:pPr eaLnBrk="1" hangingPunct="1"/>
            <a:r>
              <a:rPr lang="zh-CN" altLang="en-US" dirty="0"/>
              <a:t>以分析类的构造型作为分配标准</a:t>
            </a:r>
          </a:p>
          <a:p>
            <a:pPr lvl="1" eaLnBrk="1" hangingPunct="1"/>
            <a:r>
              <a:rPr lang="zh-CN" altLang="en-US" dirty="0"/>
              <a:t>边界类：承担与参与者进行通信的职责</a:t>
            </a:r>
          </a:p>
          <a:p>
            <a:pPr lvl="1" eaLnBrk="1" hangingPunct="1"/>
            <a:r>
              <a:rPr lang="zh-CN" altLang="en-US" dirty="0"/>
              <a:t>控制类：承担协调用例参与者与数据操作之间交互的职责</a:t>
            </a:r>
            <a:endParaRPr lang="en-US" altLang="zh-CN" dirty="0"/>
          </a:p>
          <a:p>
            <a:pPr lvl="1" eaLnBrk="1" hangingPunct="1"/>
            <a:r>
              <a:rPr lang="zh-CN" altLang="en-US" dirty="0"/>
              <a:t>实体类：承担对被封装的内部数据进行操作的职责</a:t>
            </a:r>
            <a:endParaRPr lang="en-US" altLang="zh-CN" dirty="0"/>
          </a:p>
        </p:txBody>
      </p:sp>
      <p:sp>
        <p:nvSpPr>
          <p:cNvPr id="63490"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3BD409F1-CADF-4382-AA8E-7000E9BD56D0}" type="slidenum">
              <a:rPr lang="en-US" altLang="zh-CN" sz="1200" b="0">
                <a:solidFill>
                  <a:srgbClr val="4D4D4D"/>
                </a:solidFill>
                <a:latin typeface="Arial" charset="0"/>
              </a:rPr>
              <a:pPr eaLnBrk="1" hangingPunct="1"/>
              <a:t>53</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p:txBody>
          <a:bodyPr/>
          <a:lstStyle/>
          <a:p>
            <a:pPr eaLnBrk="1" hangingPunct="1"/>
            <a:r>
              <a:rPr lang="zh-CN" altLang="en-US"/>
              <a:t>指南：将职责分配到分析类</a:t>
            </a:r>
            <a:r>
              <a:rPr lang="en-US" altLang="zh-CN"/>
              <a:t>(</a:t>
            </a:r>
            <a:r>
              <a:rPr lang="zh-CN" altLang="en-US"/>
              <a:t>续</a:t>
            </a:r>
            <a:r>
              <a:rPr lang="en-US" altLang="zh-CN"/>
              <a:t>)</a:t>
            </a:r>
          </a:p>
        </p:txBody>
      </p:sp>
      <p:sp>
        <p:nvSpPr>
          <p:cNvPr id="64516" name="Rectangle 3"/>
          <p:cNvSpPr>
            <a:spLocks noGrp="1" noChangeArrowheads="1"/>
          </p:cNvSpPr>
          <p:nvPr>
            <p:ph idx="1"/>
          </p:nvPr>
        </p:nvSpPr>
        <p:spPr/>
        <p:txBody>
          <a:bodyPr/>
          <a:lstStyle/>
          <a:p>
            <a:pPr eaLnBrk="1" hangingPunct="1">
              <a:lnSpc>
                <a:spcPct val="90000"/>
              </a:lnSpc>
            </a:pPr>
            <a:r>
              <a:rPr lang="zh-CN" altLang="en-US" dirty="0"/>
              <a:t>专家模式：将职责分配给具有当前职责所</a:t>
            </a:r>
            <a:r>
              <a:rPr lang="zh-CN" altLang="en-US" dirty="0" smtClean="0"/>
              <a:t>需要数据</a:t>
            </a:r>
            <a:r>
              <a:rPr lang="zh-CN" altLang="en-US" dirty="0"/>
              <a:t>的类</a:t>
            </a:r>
            <a:endParaRPr lang="en-US" altLang="zh-CN" dirty="0"/>
          </a:p>
          <a:p>
            <a:pPr lvl="1" eaLnBrk="1" hangingPunct="1">
              <a:lnSpc>
                <a:spcPct val="90000"/>
              </a:lnSpc>
            </a:pPr>
            <a:r>
              <a:rPr lang="zh-CN" altLang="en-US" dirty="0"/>
              <a:t>如果一个类有这个数据，就将职责分配给这个类</a:t>
            </a:r>
          </a:p>
          <a:p>
            <a:pPr lvl="1" eaLnBrk="1" hangingPunct="1">
              <a:lnSpc>
                <a:spcPct val="90000"/>
              </a:lnSpc>
            </a:pPr>
            <a:r>
              <a:rPr lang="zh-CN" altLang="en-US" dirty="0"/>
              <a:t>如果多个类有这个数据</a:t>
            </a:r>
          </a:p>
          <a:p>
            <a:pPr lvl="2" eaLnBrk="1" hangingPunct="1">
              <a:lnSpc>
                <a:spcPct val="90000"/>
              </a:lnSpc>
            </a:pPr>
            <a:r>
              <a:rPr lang="zh-CN" altLang="en-US" dirty="0"/>
              <a:t>将职责分配给其中的一个类，并对其它类增加一个关系</a:t>
            </a:r>
          </a:p>
          <a:p>
            <a:pPr lvl="2" eaLnBrk="1" hangingPunct="1">
              <a:lnSpc>
                <a:spcPct val="90000"/>
              </a:lnSpc>
            </a:pPr>
            <a:r>
              <a:rPr lang="zh-CN" altLang="en-US" dirty="0"/>
              <a:t>将职责放在控制类中，并</a:t>
            </a:r>
            <a:r>
              <a:rPr lang="zh-CN" altLang="en-US" dirty="0" smtClean="0"/>
              <a:t>对该职责需要的</a:t>
            </a:r>
            <a:r>
              <a:rPr lang="zh-CN" altLang="en-US" dirty="0"/>
              <a:t>类增加关系</a:t>
            </a:r>
          </a:p>
          <a:p>
            <a:pPr lvl="2" eaLnBrk="1" hangingPunct="1">
              <a:lnSpc>
                <a:spcPct val="90000"/>
              </a:lnSpc>
            </a:pPr>
            <a:r>
              <a:rPr lang="zh-CN" altLang="en-US" dirty="0"/>
              <a:t>创建一个新类，将职责分配给该类，并</a:t>
            </a:r>
            <a:r>
              <a:rPr lang="zh-CN" altLang="en-US" dirty="0" smtClean="0"/>
              <a:t>对该职责需要的</a:t>
            </a:r>
            <a:r>
              <a:rPr lang="zh-CN" altLang="en-US" dirty="0"/>
              <a:t>类增加关系</a:t>
            </a:r>
            <a:endParaRPr lang="en-US" altLang="zh-CN" dirty="0"/>
          </a:p>
        </p:txBody>
      </p:sp>
      <p:sp>
        <p:nvSpPr>
          <p:cNvPr id="64514"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5BB31D0E-0EE3-42F2-A686-5248295FA3D0}" type="slidenum">
              <a:rPr lang="en-US" altLang="zh-CN" sz="1200" b="0">
                <a:solidFill>
                  <a:srgbClr val="4D4D4D"/>
                </a:solidFill>
                <a:latin typeface="Arial" charset="0"/>
              </a:rPr>
              <a:pPr eaLnBrk="1" hangingPunct="1"/>
              <a:t>54</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p:txBody>
          <a:bodyPr/>
          <a:lstStyle/>
          <a:p>
            <a:pPr eaLnBrk="1" hangingPunct="1"/>
            <a:r>
              <a:rPr lang="zh-CN" altLang="en-US"/>
              <a:t>实例：进行职责分配</a:t>
            </a:r>
          </a:p>
        </p:txBody>
      </p:sp>
      <p:sp>
        <p:nvSpPr>
          <p:cNvPr id="66562"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02C66E88-7B1A-4738-989A-6319BA5F8221}" type="slidenum">
              <a:rPr lang="en-US" altLang="zh-CN" sz="1200" b="0">
                <a:solidFill>
                  <a:srgbClr val="4D4D4D"/>
                </a:solidFill>
                <a:latin typeface="Arial" charset="0"/>
              </a:rPr>
              <a:pPr eaLnBrk="1" hangingPunct="1"/>
              <a:t>55</a:t>
            </a:fld>
            <a:r>
              <a:rPr lang="en-US" altLang="zh-CN" sz="1200" b="0">
                <a:solidFill>
                  <a:srgbClr val="4D4D4D"/>
                </a:solidFill>
                <a:latin typeface="Arial" charset="0"/>
              </a:rPr>
              <a:t>-</a:t>
            </a:r>
          </a:p>
        </p:txBody>
      </p:sp>
      <p:pic>
        <p:nvPicPr>
          <p:cNvPr id="66564" name="Picture 5"/>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942979" y="1"/>
            <a:ext cx="6631935" cy="68580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26" name="Picture 2"/>
          <p:cNvPicPr>
            <a:picLocks noChangeAspect="1" noChangeArrowheads="1"/>
          </p:cNvPicPr>
          <p:nvPr/>
        </p:nvPicPr>
        <p:blipFill>
          <a:blip r:embed="rId3" cstate="print"/>
          <a:srcRect/>
          <a:stretch>
            <a:fillRect/>
          </a:stretch>
        </p:blipFill>
        <p:spPr bwMode="auto">
          <a:xfrm>
            <a:off x="4975952" y="3500438"/>
            <a:ext cx="7216048" cy="3086109"/>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6564"/>
                                        </p:tgtEl>
                                        <p:attrNameLst>
                                          <p:attrName>style.visibility</p:attrName>
                                        </p:attrNameLst>
                                      </p:cBhvr>
                                      <p:to>
                                        <p:strVal val="visible"/>
                                      </p:to>
                                    </p:set>
                                    <p:animEffect transition="in" filter="blinds(horizontal)">
                                      <p:cBhvr>
                                        <p:cTn id="7" dur="500"/>
                                        <p:tgtEl>
                                          <p:spTgt spid="66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ChangeArrowheads="1"/>
          </p:cNvSpPr>
          <p:nvPr>
            <p:ph type="title"/>
          </p:nvPr>
        </p:nvSpPr>
        <p:spPr/>
        <p:txBody>
          <a:bodyPr/>
          <a:lstStyle/>
          <a:p>
            <a:pPr eaLnBrk="1" hangingPunct="1"/>
            <a:r>
              <a:rPr lang="zh-CN" altLang="en-US"/>
              <a:t>实例：进行职责分配</a:t>
            </a:r>
            <a:endParaRPr lang="en-US" altLang="zh-CN"/>
          </a:p>
        </p:txBody>
      </p:sp>
      <p:sp>
        <p:nvSpPr>
          <p:cNvPr id="65538"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69921527-9C45-4483-867C-98724B3DFEAF}" type="slidenum">
              <a:rPr lang="en-US" altLang="zh-CN" sz="1200" b="0">
                <a:solidFill>
                  <a:srgbClr val="4D4D4D"/>
                </a:solidFill>
                <a:latin typeface="Arial" charset="0"/>
              </a:rPr>
              <a:pPr eaLnBrk="1" hangingPunct="1"/>
              <a:t>56</a:t>
            </a:fld>
            <a:r>
              <a:rPr lang="en-US" altLang="zh-CN" sz="1200" b="0">
                <a:solidFill>
                  <a:srgbClr val="4D4D4D"/>
                </a:solidFill>
                <a:latin typeface="Arial" charset="0"/>
              </a:rPr>
              <a:t>-</a:t>
            </a:r>
          </a:p>
        </p:txBody>
      </p:sp>
      <p:pic>
        <p:nvPicPr>
          <p:cNvPr id="751619"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022476" y="908074"/>
            <a:ext cx="8105775" cy="5949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51619"/>
                                        </p:tgtEl>
                                        <p:attrNameLst>
                                          <p:attrName>style.visibility</p:attrName>
                                        </p:attrNameLst>
                                      </p:cBhvr>
                                      <p:to>
                                        <p:strVal val="visible"/>
                                      </p:to>
                                    </p:set>
                                    <p:animEffect transition="in" filter="dissolve">
                                      <p:cBhvr>
                                        <p:cTn id="7" dur="500"/>
                                        <p:tgtEl>
                                          <p:spTgt spid="7516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顺序图中的交互片段</a:t>
            </a:r>
          </a:p>
        </p:txBody>
      </p:sp>
      <p:sp>
        <p:nvSpPr>
          <p:cNvPr id="3" name="内容占位符 2"/>
          <p:cNvSpPr>
            <a:spLocks noGrp="1"/>
          </p:cNvSpPr>
          <p:nvPr>
            <p:ph idx="1"/>
          </p:nvPr>
        </p:nvSpPr>
        <p:spPr/>
        <p:txBody>
          <a:bodyPr/>
          <a:lstStyle/>
          <a:p>
            <a:r>
              <a:rPr lang="zh-CN" altLang="zh-CN" dirty="0"/>
              <a:t>顺序图主要用于描述顺序的执行流程，对于简单分支或循环，可直接描述</a:t>
            </a:r>
            <a:endParaRPr lang="en-US" altLang="zh-CN" dirty="0"/>
          </a:p>
          <a:p>
            <a:pPr lvl="1"/>
            <a:r>
              <a:rPr lang="zh-CN" altLang="zh-CN" dirty="0"/>
              <a:t>执行的条件用</a:t>
            </a:r>
            <a:r>
              <a:rPr lang="en-US" altLang="zh-CN" dirty="0"/>
              <a:t>[ ]</a:t>
            </a:r>
            <a:r>
              <a:rPr lang="zh-CN" altLang="zh-CN" dirty="0"/>
              <a:t>括</a:t>
            </a:r>
            <a:r>
              <a:rPr lang="zh-CN" altLang="zh-CN" dirty="0" smtClean="0"/>
              <a:t>起来，</a:t>
            </a:r>
            <a:r>
              <a:rPr lang="zh-CN" altLang="zh-CN" dirty="0"/>
              <a:t>表示条件为真时才执行，否则不执行</a:t>
            </a:r>
            <a:endParaRPr lang="en-US" altLang="zh-CN" dirty="0"/>
          </a:p>
          <a:p>
            <a:pPr lvl="1"/>
            <a:r>
              <a:rPr lang="zh-CN" altLang="zh-CN" dirty="0"/>
              <a:t>循环</a:t>
            </a:r>
            <a:r>
              <a:rPr lang="zh-CN" altLang="zh-CN" dirty="0" smtClean="0"/>
              <a:t>条件</a:t>
            </a:r>
            <a:r>
              <a:rPr lang="zh-CN" altLang="en-US" dirty="0" smtClean="0"/>
              <a:t>可</a:t>
            </a:r>
            <a:r>
              <a:rPr lang="zh-CN" altLang="zh-CN" dirty="0" smtClean="0"/>
              <a:t>在</a:t>
            </a:r>
            <a:r>
              <a:rPr lang="zh-CN" altLang="zh-CN" dirty="0"/>
              <a:t>条件前加上“</a:t>
            </a:r>
            <a:r>
              <a:rPr lang="en-US" altLang="zh-CN" dirty="0"/>
              <a:t>*</a:t>
            </a:r>
            <a:r>
              <a:rPr lang="zh-CN" altLang="zh-CN" dirty="0" smtClean="0"/>
              <a:t>”，</a:t>
            </a:r>
            <a:r>
              <a:rPr lang="zh-CN" altLang="zh-CN" dirty="0"/>
              <a:t>表示条件为真时重复执行</a:t>
            </a:r>
            <a:endParaRPr lang="en-US" altLang="zh-CN" dirty="0"/>
          </a:p>
          <a:p>
            <a:pPr lvl="1"/>
            <a:r>
              <a:rPr lang="zh-CN" altLang="en-US" dirty="0"/>
              <a:t>其他</a:t>
            </a:r>
            <a:r>
              <a:rPr lang="zh-CN" altLang="zh-CN" dirty="0"/>
              <a:t>约束用</a:t>
            </a:r>
            <a:r>
              <a:rPr lang="en-US" altLang="zh-CN" dirty="0" smtClean="0"/>
              <a:t>{ }</a:t>
            </a:r>
            <a:r>
              <a:rPr lang="zh-CN" altLang="zh-CN" dirty="0"/>
              <a:t>括起来</a:t>
            </a:r>
            <a:endParaRPr lang="en-US" altLang="zh-CN" dirty="0"/>
          </a:p>
          <a:p>
            <a:r>
              <a:rPr lang="en-US" altLang="zh-CN" dirty="0" smtClean="0"/>
              <a:t>UML2</a:t>
            </a:r>
            <a:r>
              <a:rPr lang="zh-CN" altLang="zh-CN" dirty="0"/>
              <a:t>为顺序图提供了</a:t>
            </a:r>
            <a:r>
              <a:rPr lang="zh-CN" altLang="en-US" dirty="0"/>
              <a:t>交互片段来</a:t>
            </a:r>
            <a:r>
              <a:rPr lang="zh-CN" altLang="zh-CN" dirty="0"/>
              <a:t>描述分支、循环、并发等各种非顺序的情况</a:t>
            </a:r>
            <a:endParaRPr lang="zh-CN" altLang="en-US" dirty="0"/>
          </a:p>
        </p:txBody>
      </p:sp>
      <p:sp>
        <p:nvSpPr>
          <p:cNvPr id="4" name="灯片编号占位符 3"/>
          <p:cNvSpPr>
            <a:spLocks noGrp="1"/>
          </p:cNvSpPr>
          <p:nvPr>
            <p:ph type="sldNum" sz="quarter" idx="12"/>
          </p:nvPr>
        </p:nvSpPr>
        <p:spPr/>
        <p:txBody>
          <a:bodyPr/>
          <a:lstStyle/>
          <a:p>
            <a:pPr>
              <a:defRPr/>
            </a:pPr>
            <a:r>
              <a:rPr lang="en-US" altLang="zh-CN"/>
              <a:t>-</a:t>
            </a:r>
            <a:fld id="{888AA8E8-F900-44F8-B607-EDD861952B28}" type="slidenum">
              <a:rPr lang="en-US" altLang="zh-CN" smtClean="0"/>
              <a:pPr>
                <a:defRPr/>
              </a:pPr>
              <a:t>57</a:t>
            </a:fld>
            <a:r>
              <a:rPr lang="en-US" altLang="zh-CN"/>
              <a:t>-</a:t>
            </a:r>
          </a:p>
        </p:txBody>
      </p:sp>
    </p:spTree>
    <p:extLst>
      <p:ext uri="{BB962C8B-B14F-4D97-AF65-F5344CB8AC3E}">
        <p14:creationId xmlns="" xmlns:p14="http://schemas.microsoft.com/office/powerpoint/2010/main" val="161433185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常见的交互片段</a:t>
            </a:r>
          </a:p>
        </p:txBody>
      </p:sp>
      <p:sp>
        <p:nvSpPr>
          <p:cNvPr id="3" name="内容占位符 2"/>
          <p:cNvSpPr>
            <a:spLocks noGrp="1"/>
          </p:cNvSpPr>
          <p:nvPr>
            <p:ph idx="1"/>
          </p:nvPr>
        </p:nvSpPr>
        <p:spPr/>
        <p:txBody>
          <a:bodyPr/>
          <a:lstStyle/>
          <a:p>
            <a:r>
              <a:rPr lang="zh-CN" altLang="en-US" dirty="0"/>
              <a:t>可选</a:t>
            </a:r>
            <a:r>
              <a:rPr lang="en-US" altLang="zh-CN" dirty="0"/>
              <a:t>(opt)</a:t>
            </a:r>
          </a:p>
          <a:p>
            <a:pPr lvl="1"/>
            <a:r>
              <a:rPr lang="zh-CN" altLang="zh-CN" dirty="0"/>
              <a:t>该片段只有在守卫条件成立时才执行</a:t>
            </a:r>
            <a:endParaRPr lang="en-US" altLang="zh-CN" dirty="0"/>
          </a:p>
          <a:p>
            <a:r>
              <a:rPr lang="zh-CN" altLang="en-US" dirty="0"/>
              <a:t>选择</a:t>
            </a:r>
            <a:r>
              <a:rPr lang="en-US" altLang="zh-CN" dirty="0"/>
              <a:t>(alt)</a:t>
            </a:r>
          </a:p>
          <a:p>
            <a:pPr lvl="1"/>
            <a:r>
              <a:rPr lang="zh-CN" altLang="zh-CN" dirty="0"/>
              <a:t>用水平虚线分割成几个分区。每个分区都有守卫条件，当守卫条件为真时执行</a:t>
            </a:r>
            <a:endParaRPr lang="en-US" altLang="zh-CN" dirty="0"/>
          </a:p>
          <a:p>
            <a:r>
              <a:rPr lang="zh-CN" altLang="en-US" dirty="0"/>
              <a:t>循环</a:t>
            </a:r>
            <a:r>
              <a:rPr lang="en-US" altLang="zh-CN" dirty="0"/>
              <a:t>(loop)</a:t>
            </a:r>
          </a:p>
          <a:p>
            <a:pPr lvl="1"/>
            <a:r>
              <a:rPr lang="zh-CN" altLang="zh-CN" dirty="0"/>
              <a:t>在守卫条件为真的情况下循环执行</a:t>
            </a:r>
            <a:endParaRPr lang="en-US" altLang="zh-CN" dirty="0"/>
          </a:p>
          <a:p>
            <a:r>
              <a:rPr lang="zh-CN" altLang="en-US" dirty="0"/>
              <a:t>并行</a:t>
            </a:r>
            <a:r>
              <a:rPr lang="en-US" altLang="zh-CN" dirty="0"/>
              <a:t>(par)</a:t>
            </a:r>
          </a:p>
          <a:p>
            <a:pPr lvl="1"/>
            <a:r>
              <a:rPr lang="zh-CN" altLang="zh-CN" dirty="0"/>
              <a:t>几个分区要并行（或并发）执行</a:t>
            </a:r>
            <a:endParaRPr lang="zh-CN" altLang="en-US" dirty="0"/>
          </a:p>
        </p:txBody>
      </p:sp>
      <p:sp>
        <p:nvSpPr>
          <p:cNvPr id="4" name="灯片编号占位符 3"/>
          <p:cNvSpPr>
            <a:spLocks noGrp="1"/>
          </p:cNvSpPr>
          <p:nvPr>
            <p:ph type="sldNum" sz="quarter" idx="12"/>
          </p:nvPr>
        </p:nvSpPr>
        <p:spPr/>
        <p:txBody>
          <a:bodyPr/>
          <a:lstStyle/>
          <a:p>
            <a:pPr>
              <a:defRPr/>
            </a:pPr>
            <a:r>
              <a:rPr lang="en-US" altLang="zh-CN"/>
              <a:t>-</a:t>
            </a:r>
            <a:fld id="{888AA8E8-F900-44F8-B607-EDD861952B28}" type="slidenum">
              <a:rPr lang="en-US" altLang="zh-CN" smtClean="0"/>
              <a:pPr>
                <a:defRPr/>
              </a:pPr>
              <a:t>58</a:t>
            </a:fld>
            <a:r>
              <a:rPr lang="en-US" altLang="zh-CN"/>
              <a:t>-</a:t>
            </a:r>
          </a:p>
        </p:txBody>
      </p:sp>
    </p:spTree>
    <p:extLst>
      <p:ext uri="{BB962C8B-B14F-4D97-AF65-F5344CB8AC3E}">
        <p14:creationId xmlns="" xmlns:p14="http://schemas.microsoft.com/office/powerpoint/2010/main" val="392529972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示例：使用</a:t>
            </a:r>
            <a:r>
              <a:rPr lang="zh-CN" altLang="en-US" dirty="0"/>
              <a:t>循环交互片段</a:t>
            </a:r>
          </a:p>
        </p:txBody>
      </p:sp>
      <p:sp>
        <p:nvSpPr>
          <p:cNvPr id="4" name="灯片编号占位符 3"/>
          <p:cNvSpPr>
            <a:spLocks noGrp="1"/>
          </p:cNvSpPr>
          <p:nvPr>
            <p:ph type="sldNum" sz="quarter" idx="12"/>
          </p:nvPr>
        </p:nvSpPr>
        <p:spPr/>
        <p:txBody>
          <a:bodyPr/>
          <a:lstStyle/>
          <a:p>
            <a:pPr>
              <a:defRPr/>
            </a:pPr>
            <a:r>
              <a:rPr lang="en-US" altLang="zh-CN"/>
              <a:t>-</a:t>
            </a:r>
            <a:fld id="{888AA8E8-F900-44F8-B607-EDD861952B28}" type="slidenum">
              <a:rPr lang="en-US" altLang="zh-CN" smtClean="0"/>
              <a:pPr>
                <a:defRPr/>
              </a:pPr>
              <a:t>59</a:t>
            </a:fld>
            <a:r>
              <a:rPr lang="en-US" altLang="zh-CN"/>
              <a:t>-</a:t>
            </a:r>
          </a:p>
        </p:txBody>
      </p:sp>
      <p:pic>
        <p:nvPicPr>
          <p:cNvPr id="3074" name="图片 4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423593" y="1827802"/>
            <a:ext cx="7472877" cy="41729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5587984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zh-CN" altLang="en-US"/>
              <a:t>从需求到分析</a:t>
            </a:r>
          </a:p>
        </p:txBody>
      </p:sp>
      <p:sp>
        <p:nvSpPr>
          <p:cNvPr id="9218"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C21B2865-B7DA-41D4-B160-B7117F15505C}" type="slidenum">
              <a:rPr lang="en-US" altLang="zh-CN" sz="1200" b="0">
                <a:solidFill>
                  <a:srgbClr val="4D4D4D"/>
                </a:solidFill>
                <a:latin typeface="Arial" charset="0"/>
              </a:rPr>
              <a:pPr eaLnBrk="1" hangingPunct="1"/>
              <a:t>6</a:t>
            </a:fld>
            <a:r>
              <a:rPr lang="en-US" altLang="zh-CN" sz="1200" b="0">
                <a:solidFill>
                  <a:srgbClr val="4D4D4D"/>
                </a:solidFill>
                <a:latin typeface="Arial" charset="0"/>
              </a:rPr>
              <a:t>-</a:t>
            </a:r>
          </a:p>
        </p:txBody>
      </p:sp>
      <p:pic>
        <p:nvPicPr>
          <p:cNvPr id="9220"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80960" y="1500174"/>
            <a:ext cx="4839188" cy="48709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96324" name="AutoShape 4"/>
          <p:cNvSpPr>
            <a:spLocks noChangeArrowheads="1"/>
          </p:cNvSpPr>
          <p:nvPr/>
        </p:nvSpPr>
        <p:spPr bwMode="auto">
          <a:xfrm>
            <a:off x="4933919" y="3435365"/>
            <a:ext cx="1871662" cy="863600"/>
          </a:xfrm>
          <a:prstGeom prst="notchedRightArrow">
            <a:avLst>
              <a:gd name="adj1" fmla="val 49778"/>
              <a:gd name="adj2" fmla="val 51543"/>
            </a:avLst>
          </a:prstGeom>
          <a:solidFill>
            <a:srgbClr val="FFFF99"/>
          </a:solidFill>
          <a:ln w="9525">
            <a:solidFill>
              <a:srgbClr val="800000"/>
            </a:solidFill>
            <a:miter lim="800000"/>
            <a:headEnd/>
            <a:tailEnd/>
          </a:ln>
          <a:effectLst/>
        </p:spPr>
        <p:txBody>
          <a:bodyPr wrap="none" anchor="ctr"/>
          <a:lstStyle/>
          <a:p>
            <a:pPr algn="ctr">
              <a:defRPr/>
            </a:pPr>
            <a:r>
              <a:rPr lang="en-US" altLang="zh-CN" sz="2000" dirty="0">
                <a:effectLst>
                  <a:outerShdw blurRad="38100" dist="38100" dir="2700000" algn="tl">
                    <a:srgbClr val="FFFFFF"/>
                  </a:outerShdw>
                </a:effectLst>
              </a:rPr>
              <a:t>Analysis workflow</a:t>
            </a:r>
          </a:p>
        </p:txBody>
      </p:sp>
      <p:grpSp>
        <p:nvGrpSpPr>
          <p:cNvPr id="2" name="Group 5"/>
          <p:cNvGrpSpPr>
            <a:grpSpLocks/>
          </p:cNvGrpSpPr>
          <p:nvPr/>
        </p:nvGrpSpPr>
        <p:grpSpPr bwMode="auto">
          <a:xfrm>
            <a:off x="7234209" y="1500174"/>
            <a:ext cx="3862451" cy="4870968"/>
            <a:chOff x="3597" y="995"/>
            <a:chExt cx="1823" cy="2299"/>
          </a:xfrm>
        </p:grpSpPr>
        <p:pic>
          <p:nvPicPr>
            <p:cNvPr id="9223"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597" y="995"/>
              <a:ext cx="1823" cy="22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224" name="Picture 7"/>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696" y="1820"/>
              <a:ext cx="1619" cy="6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225" name="Text Box 8"/>
            <p:cNvSpPr txBox="1">
              <a:spLocks noChangeArrowheads="1"/>
            </p:cNvSpPr>
            <p:nvPr/>
          </p:nvSpPr>
          <p:spPr bwMode="auto">
            <a:xfrm>
              <a:off x="4459" y="2966"/>
              <a:ext cx="953"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lang="en-US" altLang="zh-CN" sz="1400" b="0">
                  <a:latin typeface="Arial" charset="0"/>
                </a:rPr>
                <a:t>Analysis Class</a:t>
              </a:r>
            </a:p>
          </p:txBody>
        </p:sp>
        <p:pic>
          <p:nvPicPr>
            <p:cNvPr id="9226" name="Picture 9"/>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3696" y="2614"/>
              <a:ext cx="862" cy="5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pic>
        <p:pic>
          <p:nvPicPr>
            <p:cNvPr id="9227" name="Picture 10"/>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4332" y="2432"/>
              <a:ext cx="998" cy="6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pic>
        <p:pic>
          <p:nvPicPr>
            <p:cNvPr id="9228" name="Picture 11"/>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3787" y="1428"/>
              <a:ext cx="681" cy="5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696324"/>
                                        </p:tgtEl>
                                        <p:attrNameLst>
                                          <p:attrName>style.visibility</p:attrName>
                                        </p:attrNameLst>
                                      </p:cBhvr>
                                      <p:to>
                                        <p:strVal val="visible"/>
                                      </p:to>
                                    </p:set>
                                    <p:animEffect transition="in" filter="strips(downRight)">
                                      <p:cBhvr>
                                        <p:cTn id="7" dur="500"/>
                                        <p:tgtEl>
                                          <p:spTgt spid="6963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24"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p:txBody>
          <a:bodyPr/>
          <a:lstStyle/>
          <a:p>
            <a:pPr eaLnBrk="1" hangingPunct="1"/>
            <a:r>
              <a:rPr lang="zh-CN" altLang="en-US"/>
              <a:t>通过多个交互图分析用例</a:t>
            </a:r>
            <a:endParaRPr lang="en-US" altLang="zh-CN"/>
          </a:p>
        </p:txBody>
      </p:sp>
      <p:sp>
        <p:nvSpPr>
          <p:cNvPr id="67586"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9392A78C-D406-4ABB-BAE0-752ADC3ED795}" type="slidenum">
              <a:rPr lang="en-US" altLang="zh-CN" sz="1200" b="0">
                <a:solidFill>
                  <a:srgbClr val="4D4D4D"/>
                </a:solidFill>
                <a:latin typeface="Arial" charset="0"/>
              </a:rPr>
              <a:pPr eaLnBrk="1" hangingPunct="1"/>
              <a:t>60</a:t>
            </a:fld>
            <a:r>
              <a:rPr lang="en-US" altLang="zh-CN" sz="1200" b="0">
                <a:solidFill>
                  <a:srgbClr val="4D4D4D"/>
                </a:solidFill>
                <a:latin typeface="Arial" charset="0"/>
              </a:rPr>
              <a:t>-</a:t>
            </a:r>
          </a:p>
        </p:txBody>
      </p:sp>
      <p:pic>
        <p:nvPicPr>
          <p:cNvPr id="67588"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809720" y="1751031"/>
            <a:ext cx="1882775" cy="432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7589" name="Picture 4"/>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970308" y="2039956"/>
            <a:ext cx="6048375" cy="3590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Grp="1" noChangeArrowheads="1"/>
          </p:cNvSpPr>
          <p:nvPr>
            <p:ph type="title"/>
          </p:nvPr>
        </p:nvSpPr>
        <p:spPr/>
        <p:txBody>
          <a:bodyPr/>
          <a:lstStyle/>
          <a:p>
            <a:pPr eaLnBrk="1" hangingPunct="1"/>
            <a:r>
              <a:rPr lang="en-US" altLang="zh-CN"/>
              <a:t>4. VOPC</a:t>
            </a:r>
            <a:r>
              <a:rPr lang="zh-CN" altLang="en-US"/>
              <a:t>图</a:t>
            </a:r>
          </a:p>
        </p:txBody>
      </p:sp>
      <p:sp>
        <p:nvSpPr>
          <p:cNvPr id="68612" name="Rectangle 3"/>
          <p:cNvSpPr>
            <a:spLocks noGrp="1" noChangeArrowheads="1"/>
          </p:cNvSpPr>
          <p:nvPr>
            <p:ph idx="1"/>
          </p:nvPr>
        </p:nvSpPr>
        <p:spPr/>
        <p:txBody>
          <a:bodyPr/>
          <a:lstStyle/>
          <a:p>
            <a:pPr eaLnBrk="1" hangingPunct="1"/>
            <a:r>
              <a:rPr kumimoji="0" lang="zh-CN" altLang="en-US" dirty="0"/>
              <a:t>对于每个“用例实现</a:t>
            </a:r>
            <a:r>
              <a:rPr kumimoji="0" lang="en-US" altLang="zh-CN" dirty="0"/>
              <a:t>”</a:t>
            </a:r>
            <a:r>
              <a:rPr kumimoji="0" lang="zh-CN" altLang="en-US" dirty="0"/>
              <a:t>都存在若干张交互图进行描述，而这些交互图中会使用到各种分析类的对象</a:t>
            </a:r>
          </a:p>
          <a:p>
            <a:pPr eaLnBrk="1" hangingPunct="1"/>
            <a:r>
              <a:rPr kumimoji="0" lang="zh-CN" altLang="en-US" dirty="0"/>
              <a:t>对于每一个“用例实现</a:t>
            </a:r>
            <a:r>
              <a:rPr kumimoji="0" lang="en-US" altLang="zh-CN" dirty="0"/>
              <a:t>”</a:t>
            </a:r>
            <a:r>
              <a:rPr kumimoji="0" lang="zh-CN" altLang="en-US" dirty="0"/>
              <a:t>，需要绘制与之相关的类图，即</a:t>
            </a:r>
            <a:r>
              <a:rPr kumimoji="0" lang="en-US" altLang="zh-CN" dirty="0"/>
              <a:t>VOPC</a:t>
            </a:r>
            <a:r>
              <a:rPr kumimoji="0" lang="zh-CN" altLang="en-US" dirty="0"/>
              <a:t>图</a:t>
            </a:r>
            <a:endParaRPr kumimoji="0" lang="en-US" altLang="zh-CN" dirty="0"/>
          </a:p>
          <a:p>
            <a:pPr lvl="1" eaLnBrk="1" hangingPunct="1"/>
            <a:r>
              <a:rPr lang="zh-CN" altLang="en-US" dirty="0"/>
              <a:t>参与类类图</a:t>
            </a:r>
            <a:r>
              <a:rPr lang="en-US" altLang="zh-CN" dirty="0"/>
              <a:t>(VOPC, </a:t>
            </a:r>
            <a:r>
              <a:rPr lang="en-US" altLang="zh-CN" sz="2400" dirty="0"/>
              <a:t>View Of Participating Classes Class Diagram</a:t>
            </a:r>
            <a:r>
              <a:rPr lang="en-US" altLang="zh-CN" dirty="0"/>
              <a:t>)</a:t>
            </a:r>
          </a:p>
          <a:p>
            <a:pPr lvl="1" eaLnBrk="1" hangingPunct="1"/>
            <a:r>
              <a:rPr lang="zh-CN" altLang="en-US" dirty="0"/>
              <a:t>类图中的元素来自于交互图中的对象</a:t>
            </a:r>
          </a:p>
          <a:p>
            <a:pPr lvl="1" eaLnBrk="1" hangingPunct="1"/>
            <a:r>
              <a:rPr lang="zh-CN" altLang="en-US" dirty="0"/>
              <a:t>类图中的关系来自于交互图中的消息</a:t>
            </a:r>
            <a:r>
              <a:rPr lang="en-US" altLang="zh-CN" dirty="0"/>
              <a:t>(</a:t>
            </a:r>
            <a:r>
              <a:rPr lang="zh-CN" altLang="en-US" dirty="0"/>
              <a:t>和业务对象模型</a:t>
            </a:r>
            <a:r>
              <a:rPr lang="en-US" altLang="zh-CN" dirty="0" smtClean="0"/>
              <a:t>)</a:t>
            </a:r>
            <a:r>
              <a:rPr lang="zh-CN" altLang="en-US" dirty="0" smtClean="0"/>
              <a:t>：分析阶段</a:t>
            </a:r>
            <a:r>
              <a:rPr lang="zh-CN" altLang="en-US" dirty="0"/>
              <a:t>主要使用关联关系，也可根据业务模型引入泛化、聚合等关系</a:t>
            </a:r>
          </a:p>
        </p:txBody>
      </p:sp>
      <p:sp>
        <p:nvSpPr>
          <p:cNvPr id="68610"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4F87BEA2-A1E5-49A0-8619-1988CD07E319}" type="slidenum">
              <a:rPr lang="en-US" altLang="zh-CN" sz="1200" b="0">
                <a:solidFill>
                  <a:srgbClr val="4D4D4D"/>
                </a:solidFill>
                <a:latin typeface="Arial" charset="0"/>
              </a:rPr>
              <a:pPr eaLnBrk="1" hangingPunct="1"/>
              <a:t>61</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ChangeArrowheads="1"/>
          </p:cNvSpPr>
          <p:nvPr>
            <p:ph type="title"/>
          </p:nvPr>
        </p:nvSpPr>
        <p:spPr/>
        <p:txBody>
          <a:bodyPr/>
          <a:lstStyle/>
          <a:p>
            <a:pPr eaLnBrk="1" hangingPunct="1"/>
            <a:r>
              <a:rPr lang="zh-CN" altLang="en-US"/>
              <a:t>实例：绘制</a:t>
            </a:r>
            <a:r>
              <a:rPr lang="en-US" altLang="zh-CN"/>
              <a:t>VOPC</a:t>
            </a:r>
            <a:r>
              <a:rPr lang="zh-CN" altLang="en-US"/>
              <a:t>类图</a:t>
            </a:r>
            <a:endParaRPr lang="en-US" altLang="zh-CN"/>
          </a:p>
        </p:txBody>
      </p:sp>
      <p:sp>
        <p:nvSpPr>
          <p:cNvPr id="70658"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521B167A-79EB-439A-BDE7-5FD99A6AB262}" type="slidenum">
              <a:rPr lang="en-US" altLang="zh-CN" sz="1200" b="0">
                <a:solidFill>
                  <a:srgbClr val="4D4D4D"/>
                </a:solidFill>
                <a:latin typeface="Arial" charset="0"/>
              </a:rPr>
              <a:pPr eaLnBrk="1" hangingPunct="1"/>
              <a:t>62</a:t>
            </a:fld>
            <a:r>
              <a:rPr lang="en-US" altLang="zh-CN" sz="1200" b="0">
                <a:solidFill>
                  <a:srgbClr val="4D4D4D"/>
                </a:solidFill>
                <a:latin typeface="Arial" charset="0"/>
              </a:rPr>
              <a:t>-</a:t>
            </a:r>
          </a:p>
        </p:txBody>
      </p:sp>
      <p:pic>
        <p:nvPicPr>
          <p:cNvPr id="70660" name="Picture 7"/>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470568" y="1000108"/>
            <a:ext cx="6554786" cy="55635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5"/>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66646" y="1440663"/>
            <a:ext cx="5238743" cy="54173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p:txBody>
          <a:bodyPr/>
          <a:lstStyle/>
          <a:p>
            <a:pPr eaLnBrk="1" hangingPunct="1"/>
            <a:r>
              <a:rPr lang="zh-CN" altLang="en-US"/>
              <a:t>实例：绘制</a:t>
            </a:r>
            <a:r>
              <a:rPr lang="en-US" altLang="zh-CN"/>
              <a:t>VOPC</a:t>
            </a:r>
            <a:r>
              <a:rPr lang="zh-CN" altLang="en-US"/>
              <a:t>类图</a:t>
            </a:r>
            <a:endParaRPr lang="en-US" altLang="zh-CN"/>
          </a:p>
        </p:txBody>
      </p:sp>
      <p:sp>
        <p:nvSpPr>
          <p:cNvPr id="69634"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F7AA5D93-DA68-4ED5-BF8C-B94170FFA924}" type="slidenum">
              <a:rPr lang="en-US" altLang="zh-CN" sz="1200" b="0">
                <a:solidFill>
                  <a:srgbClr val="4D4D4D"/>
                </a:solidFill>
                <a:latin typeface="Arial" charset="0"/>
              </a:rPr>
              <a:pPr eaLnBrk="1" hangingPunct="1"/>
              <a:t>63</a:t>
            </a:fld>
            <a:r>
              <a:rPr lang="en-US" altLang="zh-CN" sz="1200" b="0">
                <a:solidFill>
                  <a:srgbClr val="4D4D4D"/>
                </a:solidFill>
                <a:latin typeface="Arial" charset="0"/>
              </a:rPr>
              <a:t>-</a:t>
            </a:r>
          </a:p>
        </p:txBody>
      </p:sp>
      <p:pic>
        <p:nvPicPr>
          <p:cNvPr id="755715"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151313" y="1543073"/>
            <a:ext cx="5473700" cy="5243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55716" name="Picture 4"/>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919288" y="1974873"/>
            <a:ext cx="3168650" cy="2468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55716"/>
                                        </p:tgtEl>
                                        <p:attrNameLst>
                                          <p:attrName>style.visibility</p:attrName>
                                        </p:attrNameLst>
                                      </p:cBhvr>
                                      <p:to>
                                        <p:strVal val="visible"/>
                                      </p:to>
                                    </p:set>
                                    <p:animEffect transition="in" filter="dissolve">
                                      <p:cBhvr>
                                        <p:cTn id="7" dur="500"/>
                                        <p:tgtEl>
                                          <p:spTgt spid="7557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755715"/>
                                        </p:tgtEl>
                                        <p:attrNameLst>
                                          <p:attrName>style.visibility</p:attrName>
                                        </p:attrNameLst>
                                      </p:cBhvr>
                                      <p:to>
                                        <p:strVal val="visible"/>
                                      </p:to>
                                    </p:set>
                                    <p:animEffect transition="in" filter="dissolve">
                                      <p:cBhvr>
                                        <p:cTn id="12" dur="500"/>
                                        <p:tgtEl>
                                          <p:spTgt spid="7557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p:cNvSpPr>
            <a:spLocks noGrp="1" noChangeArrowheads="1"/>
          </p:cNvSpPr>
          <p:nvPr>
            <p:ph type="title"/>
          </p:nvPr>
        </p:nvSpPr>
        <p:spPr/>
        <p:txBody>
          <a:bodyPr/>
          <a:lstStyle/>
          <a:p>
            <a:pPr eaLnBrk="1" hangingPunct="1"/>
            <a:r>
              <a:rPr lang="zh-CN" altLang="en-US" dirty="0" smtClean="0"/>
              <a:t>内容概要</a:t>
            </a:r>
            <a:endParaRPr lang="en-US" altLang="zh-CN" dirty="0"/>
          </a:p>
        </p:txBody>
      </p:sp>
      <p:sp>
        <p:nvSpPr>
          <p:cNvPr id="790531" name="Rectangle 3"/>
          <p:cNvSpPr>
            <a:spLocks noGrp="1" noChangeArrowheads="1"/>
          </p:cNvSpPr>
          <p:nvPr>
            <p:ph idx="1"/>
          </p:nvPr>
        </p:nvSpPr>
        <p:spPr/>
        <p:txBody>
          <a:bodyPr/>
          <a:lstStyle/>
          <a:p>
            <a:pPr eaLnBrk="1" hangingPunct="1">
              <a:lnSpc>
                <a:spcPct val="150000"/>
              </a:lnSpc>
              <a:defRPr/>
            </a:pPr>
            <a:r>
              <a:rPr lang="zh-CN" altLang="en-US" dirty="0">
                <a:solidFill>
                  <a:srgbClr val="4D4D4D"/>
                </a:solidFill>
              </a:rPr>
              <a:t>理解分析</a:t>
            </a:r>
          </a:p>
          <a:p>
            <a:pPr eaLnBrk="1" hangingPunct="1">
              <a:lnSpc>
                <a:spcPct val="150000"/>
              </a:lnSpc>
              <a:defRPr/>
            </a:pPr>
            <a:r>
              <a:rPr kumimoji="0" lang="zh-CN" altLang="en-US" dirty="0">
                <a:solidFill>
                  <a:srgbClr val="4D4D4D"/>
                </a:solidFill>
              </a:rPr>
              <a:t>从用例开始分析</a:t>
            </a:r>
          </a:p>
          <a:p>
            <a:pPr eaLnBrk="1" hangingPunct="1">
              <a:lnSpc>
                <a:spcPct val="150000"/>
              </a:lnSpc>
              <a:defRPr/>
            </a:pPr>
            <a:r>
              <a:rPr kumimoji="0" lang="zh-CN" altLang="en-US" dirty="0">
                <a:solidFill>
                  <a:srgbClr val="4D4D4D"/>
                </a:solidFill>
              </a:rPr>
              <a:t>架构分析</a:t>
            </a:r>
          </a:p>
          <a:p>
            <a:pPr eaLnBrk="1" hangingPunct="1">
              <a:lnSpc>
                <a:spcPct val="150000"/>
              </a:lnSpc>
              <a:defRPr/>
            </a:pPr>
            <a:r>
              <a:rPr kumimoji="0" lang="zh-CN" altLang="en-US" dirty="0">
                <a:solidFill>
                  <a:srgbClr val="4D4D4D"/>
                </a:solidFill>
              </a:rPr>
              <a:t>构造用例实现</a:t>
            </a:r>
          </a:p>
          <a:p>
            <a:pPr eaLnBrk="1" hangingPunct="1">
              <a:lnSpc>
                <a:spcPct val="150000"/>
              </a:lnSpc>
              <a:defRPr/>
            </a:pPr>
            <a:r>
              <a:rPr kumimoji="0" lang="zh-CN" altLang="en-US" dirty="0">
                <a:solidFill>
                  <a:schemeClr val="hlink"/>
                </a:solidFill>
                <a:effectLst>
                  <a:outerShdw blurRad="38100" dist="38100" dir="2700000" algn="tl">
                    <a:srgbClr val="C0C0C0"/>
                  </a:outerShdw>
                </a:effectLst>
              </a:rPr>
              <a:t>定义分析类</a:t>
            </a:r>
            <a:endParaRPr kumimoji="0" lang="en-US" altLang="zh-CN" dirty="0">
              <a:solidFill>
                <a:schemeClr val="hlink"/>
              </a:solidFill>
              <a:effectLst>
                <a:outerShdw blurRad="38100" dist="38100" dir="2700000" algn="tl">
                  <a:srgbClr val="C0C0C0"/>
                </a:outerShdw>
              </a:effectLst>
            </a:endParaRPr>
          </a:p>
        </p:txBody>
      </p:sp>
      <p:sp>
        <p:nvSpPr>
          <p:cNvPr id="73730"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D7420C6E-0B26-4F2A-841C-68E85AFDA078}" type="slidenum">
              <a:rPr lang="en-US" altLang="zh-CN" sz="1200" b="0">
                <a:solidFill>
                  <a:srgbClr val="4D4D4D"/>
                </a:solidFill>
                <a:latin typeface="Arial" charset="0"/>
              </a:rPr>
              <a:pPr eaLnBrk="1" hangingPunct="1"/>
              <a:t>64</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noChangeArrowheads="1"/>
          </p:cNvSpPr>
          <p:nvPr>
            <p:ph type="title"/>
          </p:nvPr>
        </p:nvSpPr>
        <p:spPr/>
        <p:txBody>
          <a:bodyPr/>
          <a:lstStyle/>
          <a:p>
            <a:pPr eaLnBrk="1" hangingPunct="1"/>
            <a:r>
              <a:rPr lang="zh-CN" altLang="en-US"/>
              <a:t>定义分析类</a:t>
            </a:r>
          </a:p>
        </p:txBody>
      </p:sp>
      <p:sp>
        <p:nvSpPr>
          <p:cNvPr id="74756" name="Rectangle 3"/>
          <p:cNvSpPr>
            <a:spLocks noGrp="1" noChangeArrowheads="1"/>
          </p:cNvSpPr>
          <p:nvPr>
            <p:ph idx="1"/>
          </p:nvPr>
        </p:nvSpPr>
        <p:spPr/>
        <p:txBody>
          <a:bodyPr/>
          <a:lstStyle/>
          <a:p>
            <a:pPr eaLnBrk="1" hangingPunct="1">
              <a:lnSpc>
                <a:spcPct val="90000"/>
              </a:lnSpc>
            </a:pPr>
            <a:r>
              <a:rPr lang="zh-CN" altLang="en-US" dirty="0"/>
              <a:t>定义分析类</a:t>
            </a:r>
          </a:p>
          <a:p>
            <a:pPr lvl="1" eaLnBrk="1" hangingPunct="1">
              <a:lnSpc>
                <a:spcPct val="90000"/>
              </a:lnSpc>
            </a:pPr>
            <a:r>
              <a:rPr lang="zh-CN" altLang="en-US" dirty="0"/>
              <a:t>最终目标是从</a:t>
            </a:r>
            <a:r>
              <a:rPr lang="zh-CN" altLang="en-US" dirty="0">
                <a:solidFill>
                  <a:srgbClr val="00B0F0"/>
                </a:solidFill>
              </a:rPr>
              <a:t>系统的角度</a:t>
            </a:r>
            <a:r>
              <a:rPr lang="zh-CN" altLang="en-US" dirty="0"/>
              <a:t>明确说明每一个分析类的职责和属性以及类之间的关系，从而构造系统的</a:t>
            </a:r>
            <a:r>
              <a:rPr lang="zh-CN" altLang="en-US" dirty="0">
                <a:solidFill>
                  <a:srgbClr val="FF0000"/>
                </a:solidFill>
              </a:rPr>
              <a:t>分析类</a:t>
            </a:r>
            <a:r>
              <a:rPr lang="zh-CN" altLang="en-US" dirty="0" smtClean="0">
                <a:solidFill>
                  <a:srgbClr val="FF0000"/>
                </a:solidFill>
              </a:rPr>
              <a:t>视图</a:t>
            </a:r>
            <a:endParaRPr lang="zh-CN" altLang="en-US" dirty="0"/>
          </a:p>
          <a:p>
            <a:pPr lvl="1" eaLnBrk="1" hangingPunct="1">
              <a:lnSpc>
                <a:spcPct val="90000"/>
              </a:lnSpc>
            </a:pPr>
            <a:r>
              <a:rPr lang="zh-CN" altLang="en-US" dirty="0"/>
              <a:t>在构造用例实现的过程中已经获得了分析类的基本定义，但那是在单个用例实现的基础上完成的，主要关注的是用例事件流的交互过程，而对单个类自身的特征和行为缺少统一的</a:t>
            </a:r>
            <a:r>
              <a:rPr lang="zh-CN" altLang="en-US" dirty="0" smtClean="0"/>
              <a:t>考虑</a:t>
            </a:r>
            <a:endParaRPr lang="en-US" altLang="zh-CN" dirty="0" smtClean="0"/>
          </a:p>
          <a:p>
            <a:pPr lvl="1">
              <a:lnSpc>
                <a:spcPct val="90000"/>
              </a:lnSpc>
            </a:pPr>
            <a:r>
              <a:rPr lang="zh-CN" altLang="en-US" dirty="0" smtClean="0"/>
              <a:t>根据这些视图来描述和理解目标系统，从而为后续的设计提供基本的素材 </a:t>
            </a:r>
            <a:endParaRPr lang="zh-CN" altLang="en-US" dirty="0"/>
          </a:p>
        </p:txBody>
      </p:sp>
      <p:sp>
        <p:nvSpPr>
          <p:cNvPr id="74754"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FE9B4240-3376-4FAE-8407-3C69BD49BE85}" type="slidenum">
              <a:rPr lang="en-US" altLang="zh-CN" sz="1200" b="0">
                <a:solidFill>
                  <a:srgbClr val="4D4D4D"/>
                </a:solidFill>
                <a:latin typeface="Arial" charset="0"/>
              </a:rPr>
              <a:pPr eaLnBrk="1" hangingPunct="1"/>
              <a:t>65</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ChangeArrowheads="1"/>
          </p:cNvSpPr>
          <p:nvPr>
            <p:ph type="title"/>
          </p:nvPr>
        </p:nvSpPr>
        <p:spPr/>
        <p:txBody>
          <a:bodyPr/>
          <a:lstStyle/>
          <a:p>
            <a:pPr eaLnBrk="1" hangingPunct="1"/>
            <a:r>
              <a:rPr lang="zh-CN" altLang="en-US"/>
              <a:t>定义分析类的过程</a:t>
            </a:r>
          </a:p>
        </p:txBody>
      </p:sp>
      <p:sp>
        <p:nvSpPr>
          <p:cNvPr id="75780" name="Rectangle 3"/>
          <p:cNvSpPr>
            <a:spLocks noGrp="1" noChangeArrowheads="1"/>
          </p:cNvSpPr>
          <p:nvPr>
            <p:ph idx="1"/>
          </p:nvPr>
        </p:nvSpPr>
        <p:spPr/>
        <p:txBody>
          <a:bodyPr/>
          <a:lstStyle/>
          <a:p>
            <a:pPr eaLnBrk="1" hangingPunct="1"/>
            <a:r>
              <a:rPr lang="zh-CN" altLang="en-US" dirty="0"/>
              <a:t>从单个分析类入手，完成如下工作：</a:t>
            </a:r>
          </a:p>
          <a:p>
            <a:pPr lvl="1" eaLnBrk="1" hangingPunct="1"/>
            <a:r>
              <a:rPr lang="en-US" altLang="zh-CN" dirty="0"/>
              <a:t>1. </a:t>
            </a:r>
            <a:r>
              <a:rPr lang="zh-CN" altLang="en-US" dirty="0"/>
              <a:t>定义职责</a:t>
            </a:r>
          </a:p>
          <a:p>
            <a:pPr lvl="1" eaLnBrk="1" hangingPunct="1"/>
            <a:r>
              <a:rPr lang="en-US" altLang="zh-CN" dirty="0"/>
              <a:t>2. </a:t>
            </a:r>
            <a:r>
              <a:rPr lang="zh-CN" altLang="en-US" dirty="0"/>
              <a:t>定义属性</a:t>
            </a:r>
          </a:p>
          <a:p>
            <a:pPr lvl="1" eaLnBrk="1" hangingPunct="1"/>
            <a:r>
              <a:rPr lang="en-US" altLang="zh-CN" dirty="0"/>
              <a:t>3. </a:t>
            </a:r>
            <a:r>
              <a:rPr lang="zh-CN" altLang="en-US" dirty="0"/>
              <a:t>定义关系</a:t>
            </a:r>
          </a:p>
          <a:p>
            <a:pPr lvl="2" eaLnBrk="1" hangingPunct="1"/>
            <a:r>
              <a:rPr lang="en-US" altLang="zh-CN" dirty="0"/>
              <a:t>3.1 </a:t>
            </a:r>
            <a:r>
              <a:rPr lang="zh-CN" altLang="en-US" dirty="0"/>
              <a:t>关联关系</a:t>
            </a:r>
          </a:p>
          <a:p>
            <a:pPr lvl="2" eaLnBrk="1" hangingPunct="1"/>
            <a:r>
              <a:rPr lang="en-US" altLang="zh-CN" dirty="0"/>
              <a:t>3.2 </a:t>
            </a:r>
            <a:r>
              <a:rPr lang="zh-CN" altLang="en-US" dirty="0"/>
              <a:t>聚合关系</a:t>
            </a:r>
          </a:p>
          <a:p>
            <a:pPr lvl="2" eaLnBrk="1" hangingPunct="1"/>
            <a:r>
              <a:rPr lang="en-US" altLang="zh-CN" dirty="0"/>
              <a:t>3.3 </a:t>
            </a:r>
            <a:r>
              <a:rPr lang="zh-CN" altLang="en-US" dirty="0"/>
              <a:t>泛化关系</a:t>
            </a:r>
          </a:p>
          <a:p>
            <a:pPr lvl="1" eaLnBrk="1" hangingPunct="1"/>
            <a:r>
              <a:rPr lang="en-US" altLang="zh-CN" dirty="0"/>
              <a:t>4. </a:t>
            </a:r>
            <a:r>
              <a:rPr lang="zh-CN" altLang="en-US" dirty="0"/>
              <a:t>限定分析机制</a:t>
            </a:r>
          </a:p>
          <a:p>
            <a:pPr lvl="1" eaLnBrk="1" hangingPunct="1"/>
            <a:r>
              <a:rPr lang="en-US" altLang="zh-CN" dirty="0"/>
              <a:t>5. </a:t>
            </a:r>
            <a:r>
              <a:rPr lang="zh-CN" altLang="en-US" dirty="0"/>
              <a:t>统一分析类</a:t>
            </a:r>
          </a:p>
        </p:txBody>
      </p:sp>
      <p:sp>
        <p:nvSpPr>
          <p:cNvPr id="75778"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6F9A2B7E-9BD1-4CA4-A841-B7B803E6DD38}" type="slidenum">
              <a:rPr lang="en-US" altLang="zh-CN" sz="1200" b="0">
                <a:solidFill>
                  <a:srgbClr val="4D4D4D"/>
                </a:solidFill>
                <a:latin typeface="Arial" charset="0"/>
              </a:rPr>
              <a:pPr eaLnBrk="1" hangingPunct="1"/>
              <a:t>66</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ChangeArrowheads="1"/>
          </p:cNvSpPr>
          <p:nvPr>
            <p:ph type="title"/>
          </p:nvPr>
        </p:nvSpPr>
        <p:spPr/>
        <p:txBody>
          <a:bodyPr/>
          <a:lstStyle/>
          <a:p>
            <a:pPr eaLnBrk="1" hangingPunct="1"/>
            <a:r>
              <a:rPr lang="en-US" altLang="zh-CN" dirty="0"/>
              <a:t>1. </a:t>
            </a:r>
            <a:r>
              <a:rPr lang="zh-CN" altLang="en-US" dirty="0"/>
              <a:t>定义分析类的职责</a:t>
            </a:r>
            <a:endParaRPr lang="en-US" altLang="zh-CN" dirty="0"/>
          </a:p>
        </p:txBody>
      </p:sp>
      <p:sp>
        <p:nvSpPr>
          <p:cNvPr id="76804" name="Rectangle 3"/>
          <p:cNvSpPr>
            <a:spLocks noGrp="1" noChangeArrowheads="1"/>
          </p:cNvSpPr>
          <p:nvPr>
            <p:ph idx="1"/>
          </p:nvPr>
        </p:nvSpPr>
        <p:spPr/>
        <p:txBody>
          <a:bodyPr/>
          <a:lstStyle/>
          <a:p>
            <a:r>
              <a:rPr lang="zh-CN" altLang="en-US" dirty="0"/>
              <a:t>职责是要求某个类的对象所要履行的行为契约，在设计中将演化</a:t>
            </a:r>
            <a:r>
              <a:rPr lang="zh-CN" altLang="en-US" dirty="0" smtClean="0"/>
              <a:t>为</a:t>
            </a:r>
            <a:r>
              <a:rPr lang="en-US" altLang="zh-CN" dirty="0" smtClean="0"/>
              <a:t>(</a:t>
            </a:r>
            <a:r>
              <a:rPr lang="zh-CN" altLang="en-US" dirty="0" smtClean="0"/>
              <a:t>一个或多个</a:t>
            </a:r>
            <a:r>
              <a:rPr lang="en-US" altLang="zh-CN" dirty="0" smtClean="0"/>
              <a:t>)</a:t>
            </a:r>
            <a:r>
              <a:rPr lang="zh-CN" altLang="en-US" dirty="0" smtClean="0"/>
              <a:t>类</a:t>
            </a:r>
            <a:r>
              <a:rPr lang="zh-CN" altLang="en-US" dirty="0"/>
              <a:t>的</a:t>
            </a:r>
            <a:r>
              <a:rPr lang="zh-CN" altLang="en-US" dirty="0" smtClean="0"/>
              <a:t>操作</a:t>
            </a:r>
            <a:endParaRPr lang="en-US" altLang="zh-CN" dirty="0"/>
          </a:p>
          <a:p>
            <a:pPr eaLnBrk="1" hangingPunct="1"/>
            <a:r>
              <a:rPr lang="zh-CN" altLang="en-US" dirty="0"/>
              <a:t>获取类的职责</a:t>
            </a:r>
            <a:endParaRPr lang="en-US" altLang="zh-CN" dirty="0"/>
          </a:p>
          <a:p>
            <a:pPr lvl="1" eaLnBrk="1" hangingPunct="1"/>
            <a:r>
              <a:rPr lang="zh-CN" altLang="en-US" dirty="0"/>
              <a:t>从交互图中的消息</a:t>
            </a:r>
          </a:p>
          <a:p>
            <a:pPr lvl="1" eaLnBrk="1" hangingPunct="1"/>
            <a:r>
              <a:rPr lang="zh-CN" altLang="en-US" dirty="0"/>
              <a:t>从非功能需求中</a:t>
            </a:r>
          </a:p>
          <a:p>
            <a:pPr eaLnBrk="1" hangingPunct="1"/>
            <a:r>
              <a:rPr lang="zh-CN" altLang="en-US" dirty="0"/>
              <a:t>分析阶段表示类的职责</a:t>
            </a:r>
          </a:p>
          <a:p>
            <a:pPr lvl="1" eaLnBrk="1" hangingPunct="1"/>
            <a:r>
              <a:rPr lang="en-US" altLang="zh-CN" dirty="0"/>
              <a:t>“</a:t>
            </a:r>
            <a:r>
              <a:rPr lang="zh-CN" altLang="en-US" dirty="0"/>
              <a:t>分析</a:t>
            </a:r>
            <a:r>
              <a:rPr lang="en-US" altLang="zh-CN" dirty="0"/>
              <a:t>”</a:t>
            </a:r>
            <a:r>
              <a:rPr lang="zh-CN" altLang="en-US" dirty="0"/>
              <a:t>操作，约定分析操作前加</a:t>
            </a:r>
            <a:r>
              <a:rPr lang="en-US" altLang="zh-CN" dirty="0"/>
              <a:t>“//”</a:t>
            </a:r>
          </a:p>
          <a:p>
            <a:pPr lvl="1" eaLnBrk="1" hangingPunct="1"/>
            <a:r>
              <a:rPr lang="zh-CN" altLang="en-US" dirty="0"/>
              <a:t>文本描述</a:t>
            </a:r>
            <a:endParaRPr lang="en-US" altLang="zh-CN" dirty="0"/>
          </a:p>
        </p:txBody>
      </p:sp>
      <p:sp>
        <p:nvSpPr>
          <p:cNvPr id="76802"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B2F7FE1F-8B5B-44CE-86AE-1A31106D0E7B}" type="slidenum">
              <a:rPr lang="en-US" altLang="zh-CN" sz="1200" b="0">
                <a:solidFill>
                  <a:srgbClr val="4D4D4D"/>
                </a:solidFill>
                <a:latin typeface="Arial" charset="0"/>
              </a:rPr>
              <a:pPr eaLnBrk="1" hangingPunct="1"/>
              <a:t>67</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noChangeArrowheads="1"/>
          </p:cNvSpPr>
          <p:nvPr>
            <p:ph type="title"/>
          </p:nvPr>
        </p:nvSpPr>
        <p:spPr/>
        <p:txBody>
          <a:bodyPr/>
          <a:lstStyle/>
          <a:p>
            <a:pPr eaLnBrk="1" hangingPunct="1"/>
            <a:r>
              <a:rPr lang="zh-CN" altLang="en-US"/>
              <a:t>实例：利用分析操作表示职责</a:t>
            </a:r>
            <a:endParaRPr lang="en-US" altLang="zh-CN"/>
          </a:p>
        </p:txBody>
      </p:sp>
      <p:sp>
        <p:nvSpPr>
          <p:cNvPr id="77826"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7445E595-CC9E-46A1-9E06-ED49856A9D64}" type="slidenum">
              <a:rPr lang="en-US" altLang="zh-CN" sz="1200" b="0">
                <a:solidFill>
                  <a:srgbClr val="4D4D4D"/>
                </a:solidFill>
                <a:latin typeface="Arial" charset="0"/>
              </a:rPr>
              <a:pPr eaLnBrk="1" hangingPunct="1"/>
              <a:t>68</a:t>
            </a:fld>
            <a:r>
              <a:rPr lang="en-US" altLang="zh-CN" sz="1200" b="0">
                <a:solidFill>
                  <a:srgbClr val="4D4D4D"/>
                </a:solidFill>
                <a:latin typeface="Arial" charset="0"/>
              </a:rPr>
              <a:t>-</a:t>
            </a:r>
          </a:p>
        </p:txBody>
      </p:sp>
      <p:pic>
        <p:nvPicPr>
          <p:cNvPr id="77828"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41386" y="1790719"/>
            <a:ext cx="8640762" cy="44243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5"/>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953257" y="1142984"/>
            <a:ext cx="5238743" cy="54173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p:cNvSpPr>
            <a:spLocks noGrp="1" noChangeArrowheads="1"/>
          </p:cNvSpPr>
          <p:nvPr>
            <p:ph type="title"/>
          </p:nvPr>
        </p:nvSpPr>
        <p:spPr>
          <a:xfrm>
            <a:off x="698502" y="260350"/>
            <a:ext cx="10581217" cy="1025510"/>
          </a:xfrm>
        </p:spPr>
        <p:txBody>
          <a:bodyPr>
            <a:noAutofit/>
          </a:bodyPr>
          <a:lstStyle/>
          <a:p>
            <a:pPr eaLnBrk="1" hangingPunct="1"/>
            <a:r>
              <a:rPr lang="zh-CN" altLang="en-US" dirty="0"/>
              <a:t>利用文本方式描述职责</a:t>
            </a:r>
            <a:endParaRPr lang="en-US" altLang="zh-CN" dirty="0"/>
          </a:p>
        </p:txBody>
      </p:sp>
      <p:sp>
        <p:nvSpPr>
          <p:cNvPr id="78852" name="Rectangle 3"/>
          <p:cNvSpPr>
            <a:spLocks noGrp="1" noChangeArrowheads="1"/>
          </p:cNvSpPr>
          <p:nvPr>
            <p:ph type="body" sz="half" idx="1"/>
          </p:nvPr>
        </p:nvSpPr>
        <p:spPr>
          <a:xfrm>
            <a:off x="666712" y="1571612"/>
            <a:ext cx="10560051" cy="2624138"/>
          </a:xfrm>
        </p:spPr>
        <p:txBody>
          <a:bodyPr/>
          <a:lstStyle/>
          <a:p>
            <a:pPr eaLnBrk="1" hangingPunct="1"/>
            <a:r>
              <a:rPr lang="zh-CN" altLang="en-US" sz="2800" dirty="0"/>
              <a:t>可以直接利用文字描述单个类的职责</a:t>
            </a:r>
            <a:endParaRPr lang="en-US" altLang="zh-CN" sz="2800" dirty="0"/>
          </a:p>
          <a:p>
            <a:pPr eaLnBrk="1" hangingPunct="1"/>
            <a:r>
              <a:rPr lang="zh-CN" altLang="en-US" sz="2800" dirty="0"/>
              <a:t>传统的面向对象方法提供了一种“</a:t>
            </a:r>
            <a:r>
              <a:rPr lang="en-US" altLang="zh-CN" sz="2800" dirty="0"/>
              <a:t>CRC</a:t>
            </a:r>
            <a:r>
              <a:rPr lang="zh-CN" altLang="en-US" sz="2800" dirty="0"/>
              <a:t>卡”的技术</a:t>
            </a:r>
            <a:r>
              <a:rPr lang="zh-CN" altLang="en-US" sz="2800" dirty="0" smtClean="0"/>
              <a:t>可以很好</a:t>
            </a:r>
            <a:r>
              <a:rPr lang="zh-CN" altLang="en-US" sz="2800" dirty="0"/>
              <a:t>地描述类的职责</a:t>
            </a:r>
          </a:p>
          <a:p>
            <a:pPr eaLnBrk="1" hangingPunct="1"/>
            <a:r>
              <a:rPr kumimoji="0" lang="en-US" altLang="zh-CN" sz="2800" dirty="0"/>
              <a:t>CRC</a:t>
            </a:r>
            <a:r>
              <a:rPr kumimoji="0" lang="zh-CN" altLang="en-US" sz="2800" dirty="0"/>
              <a:t>卡由三部分组成，即类</a:t>
            </a:r>
            <a:r>
              <a:rPr kumimoji="0" lang="en-US" altLang="zh-CN" sz="2800" dirty="0"/>
              <a:t>(Class)</a:t>
            </a:r>
            <a:r>
              <a:rPr kumimoji="0" lang="zh-CN" altLang="en-US" sz="2800" dirty="0"/>
              <a:t>、职责</a:t>
            </a:r>
            <a:r>
              <a:rPr kumimoji="0" lang="en-US" altLang="zh-CN" sz="2800" dirty="0"/>
              <a:t>(Responsibility)</a:t>
            </a:r>
            <a:r>
              <a:rPr kumimoji="0" lang="zh-CN" altLang="en-US" sz="2800" dirty="0"/>
              <a:t>、协作</a:t>
            </a:r>
            <a:r>
              <a:rPr kumimoji="0" lang="en-US" altLang="zh-CN" sz="2800" dirty="0"/>
              <a:t>(Collaborator)</a:t>
            </a:r>
          </a:p>
          <a:p>
            <a:pPr lvl="1" eaLnBrk="1" hangingPunct="1"/>
            <a:endParaRPr lang="zh-CN" altLang="en-US" sz="2400" dirty="0"/>
          </a:p>
        </p:txBody>
      </p:sp>
      <p:graphicFrame>
        <p:nvGraphicFramePr>
          <p:cNvPr id="758788" name="Group 4"/>
          <p:cNvGraphicFramePr>
            <a:graphicFrameLocks noGrp="1"/>
          </p:cNvGraphicFramePr>
          <p:nvPr>
            <p:ph sz="half" idx="2"/>
          </p:nvPr>
        </p:nvGraphicFramePr>
        <p:xfrm>
          <a:off x="3378693" y="4181462"/>
          <a:ext cx="4465637" cy="2073276"/>
        </p:xfrm>
        <a:graphic>
          <a:graphicData uri="http://schemas.openxmlformats.org/drawingml/2006/table">
            <a:tbl>
              <a:tblPr/>
              <a:tblGrid>
                <a:gridCol w="1873250">
                  <a:extLst>
                    <a:ext uri="{9D8B030D-6E8A-4147-A177-3AD203B41FA5}">
                      <a16:colId xmlns="" xmlns:a16="http://schemas.microsoft.com/office/drawing/2014/main" val="20000"/>
                    </a:ext>
                  </a:extLst>
                </a:gridCol>
                <a:gridCol w="2592387">
                  <a:extLst>
                    <a:ext uri="{9D8B030D-6E8A-4147-A177-3AD203B41FA5}">
                      <a16:colId xmlns="" xmlns:a16="http://schemas.microsoft.com/office/drawing/2014/main" val="20001"/>
                    </a:ext>
                  </a:extLst>
                </a:gridCol>
              </a:tblGrid>
              <a:tr h="518319">
                <a:tc gridSpan="2">
                  <a:txBody>
                    <a:bodyPr/>
                    <a:lstStyle/>
                    <a:p>
                      <a:pPr marL="0" marR="0" lvl="0" indent="0" algn="ctr" defTabSz="914400" rtl="0" eaLnBrk="1" fontAlgn="base" latinLnBrk="0" hangingPunct="1">
                        <a:lnSpc>
                          <a:spcPct val="100000"/>
                        </a:lnSpc>
                        <a:spcBef>
                          <a:spcPct val="20000"/>
                        </a:spcBef>
                        <a:spcAft>
                          <a:spcPct val="0"/>
                        </a:spcAft>
                        <a:buClr>
                          <a:srgbClr val="A50021"/>
                        </a:buClr>
                        <a:buSzPct val="80000"/>
                        <a:buFont typeface="Wingdings" pitchFamily="2" charset="2"/>
                        <a:buNone/>
                        <a:tabLst/>
                      </a:pPr>
                      <a:r>
                        <a:rPr kumimoji="1" lang="zh-CN" altLang="en-US" sz="2800" b="1" i="0" u="none" strike="noStrike" cap="none" normalizeH="0" baseline="0">
                          <a:ln>
                            <a:noFill/>
                          </a:ln>
                          <a:solidFill>
                            <a:srgbClr val="A50021"/>
                          </a:solidFill>
                          <a:effectLst>
                            <a:outerShdw blurRad="38100" dist="38100" dir="2700000" algn="tl">
                              <a:srgbClr val="C0C0C0"/>
                            </a:outerShdw>
                          </a:effectLst>
                          <a:latin typeface="Tahoma" pitchFamily="34" charset="0"/>
                          <a:ea typeface="宋体" pitchFamily="2" charset="-122"/>
                        </a:rPr>
                        <a:t>类名</a:t>
                      </a:r>
                      <a:endParaRPr kumimoji="1" lang="en-US" altLang="zh-CN" sz="2800" b="1" i="0" u="none" strike="noStrike" cap="none" normalizeH="0" baseline="0">
                        <a:ln>
                          <a:noFill/>
                        </a:ln>
                        <a:solidFill>
                          <a:srgbClr val="A50021"/>
                        </a:solidFill>
                        <a:effectLst>
                          <a:outerShdw blurRad="38100" dist="38100" dir="2700000" algn="tl">
                            <a:srgbClr val="C0C0C0"/>
                          </a:outerShdw>
                        </a:effectLst>
                        <a:latin typeface="Tahoma" pitchFamily="34" charset="0"/>
                        <a:ea typeface="宋体" pitchFamily="2" charset="-122"/>
                      </a:endParaRPr>
                    </a:p>
                  </a:txBody>
                  <a:tcPr marT="45734" marB="4573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 xmlns:a16="http://schemas.microsoft.com/office/drawing/2014/main" val="10000"/>
                  </a:ext>
                </a:extLst>
              </a:tr>
              <a:tr h="518319">
                <a:tc>
                  <a:txBody>
                    <a:bodyPr/>
                    <a:lstStyle/>
                    <a:p>
                      <a:pPr marL="0" marR="0" lvl="0" indent="0" algn="l" defTabSz="914400" rtl="0" eaLnBrk="1" fontAlgn="base" latinLnBrk="0" hangingPunct="1">
                        <a:lnSpc>
                          <a:spcPct val="100000"/>
                        </a:lnSpc>
                        <a:spcBef>
                          <a:spcPct val="20000"/>
                        </a:spcBef>
                        <a:spcAft>
                          <a:spcPct val="0"/>
                        </a:spcAft>
                        <a:buClr>
                          <a:srgbClr val="A50021"/>
                        </a:buClr>
                        <a:buSzPct val="80000"/>
                        <a:buFont typeface="Wingdings" pitchFamily="2" charset="2"/>
                        <a:buNone/>
                        <a:tabLst/>
                      </a:pPr>
                      <a:r>
                        <a:rPr kumimoji="1" lang="zh-CN" altLang="en-US" sz="2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职责</a:t>
                      </a:r>
                      <a:r>
                        <a:rPr kumimoji="1" lang="en-US" altLang="zh-CN" sz="2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1</a:t>
                      </a:r>
                    </a:p>
                  </a:txBody>
                  <a:tcPr marT="45734" marB="4573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80000"/>
                        <a:buFont typeface="Wingdings" pitchFamily="2" charset="2"/>
                        <a:buNone/>
                        <a:tabLst/>
                      </a:pPr>
                      <a:r>
                        <a:rPr kumimoji="1" lang="zh-CN" altLang="en-US" sz="2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职责</a:t>
                      </a:r>
                      <a:r>
                        <a:rPr kumimoji="1" lang="en-US" altLang="zh-CN" sz="2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1</a:t>
                      </a:r>
                      <a:r>
                        <a:rPr kumimoji="1" lang="zh-CN" altLang="en-US" sz="2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的协作</a:t>
                      </a:r>
                      <a:endParaRPr kumimoji="1" lang="en-US" altLang="zh-CN" sz="2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endParaRPr>
                    </a:p>
                  </a:txBody>
                  <a:tcPr marT="45734" marB="4573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518319">
                <a:tc>
                  <a:txBody>
                    <a:bodyPr/>
                    <a:lstStyle/>
                    <a:p>
                      <a:pPr marL="0" marR="0" lvl="0" indent="0" algn="l" defTabSz="914400" rtl="0" eaLnBrk="1" fontAlgn="base" latinLnBrk="0" hangingPunct="1">
                        <a:lnSpc>
                          <a:spcPct val="100000"/>
                        </a:lnSpc>
                        <a:spcBef>
                          <a:spcPct val="20000"/>
                        </a:spcBef>
                        <a:spcAft>
                          <a:spcPct val="0"/>
                        </a:spcAft>
                        <a:buClr>
                          <a:srgbClr val="A50021"/>
                        </a:buClr>
                        <a:buSzPct val="80000"/>
                        <a:buFont typeface="Wingdings" pitchFamily="2" charset="2"/>
                        <a:buNone/>
                        <a:tabLst/>
                      </a:pPr>
                      <a:r>
                        <a:rPr kumimoji="1" lang="zh-CN" altLang="en-US" sz="2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职责</a:t>
                      </a:r>
                      <a:r>
                        <a:rPr kumimoji="1" lang="en-US" altLang="zh-CN" sz="2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2</a:t>
                      </a:r>
                    </a:p>
                  </a:txBody>
                  <a:tcPr marT="45734" marB="4573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80000"/>
                        <a:buFont typeface="Wingdings" pitchFamily="2" charset="2"/>
                        <a:buNone/>
                        <a:tabLst/>
                      </a:pPr>
                      <a:r>
                        <a:rPr kumimoji="1" lang="zh-CN" altLang="en-US" sz="2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职责</a:t>
                      </a:r>
                      <a:r>
                        <a:rPr kumimoji="1" lang="en-US" altLang="zh-CN" sz="2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2</a:t>
                      </a:r>
                      <a:r>
                        <a:rPr kumimoji="1" lang="zh-CN" altLang="en-US" sz="2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的协作</a:t>
                      </a:r>
                    </a:p>
                  </a:txBody>
                  <a:tcPr marT="45734" marB="4573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518319">
                <a:tc>
                  <a:txBody>
                    <a:bodyPr/>
                    <a:lstStyle/>
                    <a:p>
                      <a:pPr marL="0" marR="0" lvl="0" indent="0" algn="l" defTabSz="914400" rtl="0" eaLnBrk="1" fontAlgn="base" latinLnBrk="0" hangingPunct="1">
                        <a:lnSpc>
                          <a:spcPct val="100000"/>
                        </a:lnSpc>
                        <a:spcBef>
                          <a:spcPct val="20000"/>
                        </a:spcBef>
                        <a:spcAft>
                          <a:spcPct val="0"/>
                        </a:spcAft>
                        <a:buClr>
                          <a:srgbClr val="A50021"/>
                        </a:buClr>
                        <a:buSzPct val="80000"/>
                        <a:buFont typeface="Wingdings" pitchFamily="2" charset="2"/>
                        <a:buNone/>
                        <a:tabLst/>
                      </a:pPr>
                      <a:r>
                        <a:rPr kumimoji="1" lang="en-US" altLang="zh-CN" sz="2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a:t>
                      </a:r>
                    </a:p>
                  </a:txBody>
                  <a:tcPr marT="45734" marB="4573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80000"/>
                        <a:buFont typeface="Wingdings" pitchFamily="2" charset="2"/>
                        <a:buNone/>
                        <a:tabLst/>
                      </a:pPr>
                      <a:r>
                        <a:rPr kumimoji="1" lang="en-US" altLang="zh-CN" sz="2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a:t>
                      </a:r>
                    </a:p>
                  </a:txBody>
                  <a:tcPr marT="45734" marB="4573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
        <p:nvSpPr>
          <p:cNvPr id="78850" name="灯片编号占位符 6"/>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F364C632-588B-4A69-AC4D-84B359B44AEB}" type="slidenum">
              <a:rPr lang="en-US" altLang="zh-CN" sz="1200" b="0">
                <a:solidFill>
                  <a:srgbClr val="4D4D4D"/>
                </a:solidFill>
                <a:latin typeface="Arial" charset="0"/>
              </a:rPr>
              <a:pPr eaLnBrk="1" hangingPunct="1"/>
              <a:t>69</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zh-CN" altLang="en-US"/>
              <a:t>分析与需求的关系</a:t>
            </a:r>
            <a:endParaRPr lang="en-US" altLang="zh-CN"/>
          </a:p>
        </p:txBody>
      </p:sp>
      <p:sp>
        <p:nvSpPr>
          <p:cNvPr id="697347" name="Rectangle 3"/>
          <p:cNvSpPr>
            <a:spLocks noGrp="1" noChangeArrowheads="1"/>
          </p:cNvSpPr>
          <p:nvPr>
            <p:ph idx="1"/>
          </p:nvPr>
        </p:nvSpPr>
        <p:spPr/>
        <p:txBody>
          <a:bodyPr/>
          <a:lstStyle/>
          <a:p>
            <a:pPr eaLnBrk="1" hangingPunct="1">
              <a:lnSpc>
                <a:spcPct val="90000"/>
              </a:lnSpc>
              <a:defRPr/>
            </a:pPr>
            <a:r>
              <a:rPr lang="zh-CN" altLang="en-US" dirty="0"/>
              <a:t>分析是建立在需求收集的基础上</a:t>
            </a:r>
          </a:p>
          <a:p>
            <a:pPr lvl="1" eaLnBrk="1" hangingPunct="1">
              <a:lnSpc>
                <a:spcPct val="90000"/>
              </a:lnSpc>
              <a:defRPr/>
            </a:pPr>
            <a:r>
              <a:rPr lang="zh-CN" altLang="en-US" dirty="0"/>
              <a:t>分析模型建立在用例模型的基础上</a:t>
            </a:r>
          </a:p>
          <a:p>
            <a:pPr lvl="1" eaLnBrk="1" hangingPunct="1">
              <a:lnSpc>
                <a:spcPct val="90000"/>
              </a:lnSpc>
              <a:defRPr/>
            </a:pPr>
            <a:r>
              <a:rPr lang="zh-CN" altLang="en-US" dirty="0"/>
              <a:t>用例模型确定了分析模型的结构（通过</a:t>
            </a:r>
            <a:r>
              <a:rPr lang="zh-CN" altLang="en-US" dirty="0">
                <a:solidFill>
                  <a:schemeClr val="hlink"/>
                </a:solidFill>
                <a:effectLst>
                  <a:outerShdw blurRad="38100" dist="38100" dir="2700000" algn="tl">
                    <a:srgbClr val="C0C0C0"/>
                  </a:outerShdw>
                </a:effectLst>
              </a:rPr>
              <a:t>用例实现</a:t>
            </a:r>
            <a:r>
              <a:rPr lang="en-US" altLang="zh-CN" dirty="0">
                <a:solidFill>
                  <a:schemeClr val="tx2"/>
                </a:solidFill>
                <a:effectLst>
                  <a:outerShdw blurRad="38100" dist="38100" dir="2700000" algn="tl">
                    <a:srgbClr val="C0C0C0"/>
                  </a:outerShdw>
                </a:effectLst>
              </a:rPr>
              <a:t>(</a:t>
            </a:r>
            <a:r>
              <a:rPr lang="zh-CN" altLang="en-US" dirty="0">
                <a:solidFill>
                  <a:schemeClr val="tx2"/>
                </a:solidFill>
                <a:effectLst>
                  <a:outerShdw blurRad="38100" dist="38100" dir="2700000" algn="tl">
                    <a:srgbClr val="C0C0C0"/>
                  </a:outerShdw>
                </a:effectLst>
              </a:rPr>
              <a:t>协作</a:t>
            </a:r>
            <a:r>
              <a:rPr lang="en-US" altLang="zh-CN" dirty="0">
                <a:solidFill>
                  <a:schemeClr val="tx2"/>
                </a:solidFill>
                <a:effectLst>
                  <a:outerShdw blurRad="38100" dist="38100" dir="2700000" algn="tl">
                    <a:srgbClr val="C0C0C0"/>
                  </a:outerShdw>
                </a:effectLst>
              </a:rPr>
              <a:t>)</a:t>
            </a:r>
            <a:r>
              <a:rPr lang="zh-CN" altLang="en-US" dirty="0"/>
              <a:t>来组织分析模型）</a:t>
            </a:r>
          </a:p>
          <a:p>
            <a:pPr lvl="1" eaLnBrk="1" hangingPunct="1">
              <a:lnSpc>
                <a:spcPct val="90000"/>
              </a:lnSpc>
              <a:defRPr/>
            </a:pPr>
            <a:r>
              <a:rPr lang="zh-CN" altLang="en-US" dirty="0"/>
              <a:t>用户视角理解用户问题过渡到开发团队视角分析用户问题</a:t>
            </a:r>
          </a:p>
          <a:p>
            <a:pPr lvl="2" eaLnBrk="1" hangingPunct="1">
              <a:lnSpc>
                <a:spcPct val="90000"/>
              </a:lnSpc>
              <a:defRPr/>
            </a:pPr>
            <a:r>
              <a:rPr lang="zh-CN" altLang="en-US" dirty="0"/>
              <a:t>与需求一样，它还是在</a:t>
            </a:r>
            <a:r>
              <a:rPr lang="zh-CN" altLang="en-US" dirty="0">
                <a:solidFill>
                  <a:srgbClr val="FF0000"/>
                </a:solidFill>
              </a:rPr>
              <a:t>问题域</a:t>
            </a:r>
            <a:r>
              <a:rPr lang="zh-CN" altLang="en-US" dirty="0"/>
              <a:t>中</a:t>
            </a:r>
          </a:p>
          <a:p>
            <a:pPr lvl="2" eaLnBrk="1" hangingPunct="1">
              <a:lnSpc>
                <a:spcPct val="90000"/>
              </a:lnSpc>
              <a:defRPr/>
            </a:pPr>
            <a:r>
              <a:rPr lang="zh-CN" altLang="en-US" dirty="0"/>
              <a:t>从用户视角跨入开发团队视角</a:t>
            </a:r>
          </a:p>
          <a:p>
            <a:pPr lvl="1" eaLnBrk="1" hangingPunct="1">
              <a:lnSpc>
                <a:spcPct val="90000"/>
              </a:lnSpc>
              <a:defRPr/>
            </a:pPr>
            <a:r>
              <a:rPr lang="zh-CN" altLang="en-US" dirty="0"/>
              <a:t>分析与需求捕获在很大程度上重叠，这两个活动常常相辅相成，为了澄清和找出任何</a:t>
            </a:r>
            <a:r>
              <a:rPr lang="zh-CN" altLang="en-US" dirty="0">
                <a:solidFill>
                  <a:srgbClr val="00B0F0"/>
                </a:solidFill>
              </a:rPr>
              <a:t>遗漏或歪曲的需求</a:t>
            </a:r>
            <a:r>
              <a:rPr lang="zh-CN" altLang="en-US" dirty="0"/>
              <a:t>，常常需要在需求之上作一些分析</a:t>
            </a:r>
          </a:p>
        </p:txBody>
      </p:sp>
      <p:sp>
        <p:nvSpPr>
          <p:cNvPr id="10242"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B0678DFF-9B1E-4CB5-9336-A6C3762516E3}" type="slidenum">
              <a:rPr lang="en-US" altLang="zh-CN" sz="1200" b="0">
                <a:solidFill>
                  <a:srgbClr val="4D4D4D"/>
                </a:solidFill>
                <a:latin typeface="Arial" charset="0"/>
              </a:rPr>
              <a:pPr eaLnBrk="1" hangingPunct="1"/>
              <a:t>7</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2"/>
          <p:cNvSpPr>
            <a:spLocks noGrp="1" noChangeArrowheads="1"/>
          </p:cNvSpPr>
          <p:nvPr>
            <p:ph type="title"/>
          </p:nvPr>
        </p:nvSpPr>
        <p:spPr/>
        <p:txBody>
          <a:bodyPr/>
          <a:lstStyle/>
          <a:p>
            <a:pPr eaLnBrk="1" hangingPunct="1"/>
            <a:r>
              <a:rPr lang="zh-CN" altLang="en-US"/>
              <a:t>保持类职责的一致性</a:t>
            </a:r>
            <a:endParaRPr lang="en-US" altLang="zh-CN"/>
          </a:p>
        </p:txBody>
      </p:sp>
      <p:sp>
        <p:nvSpPr>
          <p:cNvPr id="79876" name="Rectangle 3"/>
          <p:cNvSpPr>
            <a:spLocks noGrp="1" noChangeArrowheads="1"/>
          </p:cNvSpPr>
          <p:nvPr>
            <p:ph idx="1"/>
          </p:nvPr>
        </p:nvSpPr>
        <p:spPr/>
        <p:txBody>
          <a:bodyPr/>
          <a:lstStyle/>
          <a:p>
            <a:pPr eaLnBrk="1" hangingPunct="1"/>
            <a:r>
              <a:rPr lang="zh-CN" altLang="en-US" dirty="0"/>
              <a:t>从每个用例实现中发现类的职责，之后，要从系统整体角度定义类的职责</a:t>
            </a:r>
            <a:endParaRPr lang="en-US" altLang="zh-CN" dirty="0"/>
          </a:p>
          <a:p>
            <a:pPr lvl="1" eaLnBrk="1" hangingPunct="1"/>
            <a:r>
              <a:rPr lang="zh-CN" altLang="en-US" dirty="0"/>
              <a:t>类中的互不相干职责</a:t>
            </a:r>
          </a:p>
          <a:p>
            <a:pPr lvl="1" eaLnBrk="1" hangingPunct="1"/>
            <a:r>
              <a:rPr lang="zh-CN" altLang="en-US" dirty="0"/>
              <a:t>跨类的职责冗余</a:t>
            </a:r>
          </a:p>
          <a:p>
            <a:pPr lvl="1" eaLnBrk="1" hangingPunct="1"/>
            <a:r>
              <a:rPr lang="zh-CN" altLang="en-US" dirty="0"/>
              <a:t>一个职责的类</a:t>
            </a:r>
          </a:p>
          <a:p>
            <a:pPr lvl="1" eaLnBrk="1" hangingPunct="1"/>
            <a:r>
              <a:rPr lang="zh-CN" altLang="en-US" dirty="0"/>
              <a:t>没有职责的类</a:t>
            </a:r>
          </a:p>
          <a:p>
            <a:pPr lvl="1" eaLnBrk="1" hangingPunct="1"/>
            <a:r>
              <a:rPr lang="zh-CN" altLang="en-US" dirty="0"/>
              <a:t>行为的更佳</a:t>
            </a:r>
            <a:r>
              <a:rPr lang="zh-CN" altLang="en-US" dirty="0" smtClean="0"/>
              <a:t>分配</a:t>
            </a:r>
            <a:endParaRPr lang="zh-CN" altLang="en-US" dirty="0"/>
          </a:p>
        </p:txBody>
      </p:sp>
      <p:sp>
        <p:nvSpPr>
          <p:cNvPr id="79874"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B965C0E1-6D24-4B75-9AA2-884EDA838D38}" type="slidenum">
              <a:rPr lang="en-US" altLang="zh-CN" sz="1200" b="0">
                <a:solidFill>
                  <a:srgbClr val="4D4D4D"/>
                </a:solidFill>
                <a:latin typeface="Arial" charset="0"/>
              </a:rPr>
              <a:pPr eaLnBrk="1" hangingPunct="1"/>
              <a:t>70</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p:cNvSpPr>
            <a:spLocks noGrp="1" noChangeArrowheads="1"/>
          </p:cNvSpPr>
          <p:nvPr>
            <p:ph type="title"/>
          </p:nvPr>
        </p:nvSpPr>
        <p:spPr/>
        <p:txBody>
          <a:bodyPr/>
          <a:lstStyle/>
          <a:p>
            <a:pPr eaLnBrk="1" hangingPunct="1"/>
            <a:r>
              <a:rPr lang="en-US" altLang="zh-CN"/>
              <a:t>2. </a:t>
            </a:r>
            <a:r>
              <a:rPr lang="zh-CN" altLang="en-US"/>
              <a:t>定义分析类的属性</a:t>
            </a:r>
          </a:p>
        </p:txBody>
      </p:sp>
      <p:sp>
        <p:nvSpPr>
          <p:cNvPr id="80900" name="Rectangle 3"/>
          <p:cNvSpPr>
            <a:spLocks noGrp="1" noChangeArrowheads="1"/>
          </p:cNvSpPr>
          <p:nvPr>
            <p:ph idx="1"/>
          </p:nvPr>
        </p:nvSpPr>
        <p:spPr>
          <a:xfrm>
            <a:off x="609600" y="1775192"/>
            <a:ext cx="10972800" cy="5082808"/>
          </a:xfrm>
        </p:spPr>
        <p:txBody>
          <a:bodyPr>
            <a:normAutofit/>
          </a:bodyPr>
          <a:lstStyle/>
          <a:p>
            <a:pPr eaLnBrk="1" hangingPunct="1"/>
            <a:r>
              <a:rPr lang="zh-CN" altLang="en-US" sz="2800" dirty="0"/>
              <a:t>属性</a:t>
            </a:r>
            <a:r>
              <a:rPr lang="en-US" altLang="zh-CN" sz="2800" dirty="0"/>
              <a:t>(Attribute)</a:t>
            </a:r>
            <a:r>
              <a:rPr lang="zh-CN" altLang="en-US" sz="2800" dirty="0"/>
              <a:t>是类的已</a:t>
            </a:r>
            <a:r>
              <a:rPr lang="zh-CN" altLang="en-US" sz="2800" dirty="0" smtClean="0"/>
              <a:t>命名特性</a:t>
            </a:r>
            <a:r>
              <a:rPr lang="zh-CN" altLang="en-US" sz="2800" dirty="0"/>
              <a:t>，用来存储对象的数据信息，是没有职责的原子事物</a:t>
            </a:r>
          </a:p>
          <a:p>
            <a:pPr lvl="1" eaLnBrk="1" hangingPunct="1"/>
            <a:r>
              <a:rPr lang="zh-CN" altLang="en-US" sz="2400" dirty="0"/>
              <a:t>属性名是一个名词，清楚地表达了属性保留的信息</a:t>
            </a:r>
          </a:p>
          <a:p>
            <a:pPr lvl="1" eaLnBrk="1" hangingPunct="1"/>
            <a:r>
              <a:rPr lang="zh-CN" altLang="en-US" sz="2400" dirty="0"/>
              <a:t>可以利用文字详细说明属性中将要存储的相关信息</a:t>
            </a:r>
          </a:p>
          <a:p>
            <a:pPr lvl="1" eaLnBrk="1" hangingPunct="1"/>
            <a:r>
              <a:rPr lang="zh-CN" altLang="en-US" sz="2400" dirty="0"/>
              <a:t>属性类型应来自业务领域，与编程语言无关</a:t>
            </a:r>
          </a:p>
          <a:p>
            <a:pPr eaLnBrk="1" hangingPunct="1"/>
            <a:r>
              <a:rPr lang="zh-CN" altLang="en-US" sz="2800" dirty="0"/>
              <a:t>从以下几个方面来定义属性：</a:t>
            </a:r>
          </a:p>
          <a:p>
            <a:pPr lvl="1" eaLnBrk="1" hangingPunct="1"/>
            <a:r>
              <a:rPr lang="zh-CN" altLang="en-US" sz="2400" dirty="0"/>
              <a:t>识别分析类的过程中，也可同时发现类的属性，包括：接在所有格后面的名词或形容词（即某某的属性）、不能成为类的名词以及字段列表中所描述的数据需求</a:t>
            </a:r>
          </a:p>
          <a:p>
            <a:pPr lvl="1" eaLnBrk="1" hangingPunct="1"/>
            <a:r>
              <a:rPr lang="zh-CN" altLang="en-US" sz="2400" dirty="0"/>
              <a:t>作为一般业务常识</a:t>
            </a:r>
            <a:r>
              <a:rPr lang="zh-CN" altLang="en-US" sz="2400" dirty="0" smtClean="0"/>
              <a:t>，从类的职责</a:t>
            </a:r>
            <a:r>
              <a:rPr lang="zh-CN" altLang="en-US" sz="2400" dirty="0"/>
              <a:t>范围考虑所应包括的属性</a:t>
            </a:r>
          </a:p>
          <a:p>
            <a:pPr lvl="1" eaLnBrk="1" hangingPunct="1"/>
            <a:r>
              <a:rPr lang="zh-CN" altLang="en-US" sz="2400" dirty="0"/>
              <a:t>该业务领域的专家意见以及过去的类似系统</a:t>
            </a:r>
          </a:p>
        </p:txBody>
      </p:sp>
      <p:sp>
        <p:nvSpPr>
          <p:cNvPr id="80898"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DE58DA86-65B3-4582-A609-A42DCF2C9B0F}" type="slidenum">
              <a:rPr lang="en-US" altLang="zh-CN" sz="1200" b="0">
                <a:solidFill>
                  <a:srgbClr val="4D4D4D"/>
                </a:solidFill>
                <a:latin typeface="Arial" charset="0"/>
              </a:rPr>
              <a:pPr eaLnBrk="1" hangingPunct="1"/>
              <a:t>71</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2"/>
          <p:cNvSpPr>
            <a:spLocks noGrp="1" noChangeArrowheads="1"/>
          </p:cNvSpPr>
          <p:nvPr>
            <p:ph type="title"/>
          </p:nvPr>
        </p:nvSpPr>
        <p:spPr/>
        <p:txBody>
          <a:bodyPr/>
          <a:lstStyle/>
          <a:p>
            <a:pPr eaLnBrk="1" hangingPunct="1"/>
            <a:r>
              <a:rPr lang="zh-CN" altLang="en-US"/>
              <a:t>实例：为分析类添加属性</a:t>
            </a:r>
          </a:p>
        </p:txBody>
      </p:sp>
      <p:sp>
        <p:nvSpPr>
          <p:cNvPr id="81922"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C4788701-4384-4152-AB75-4100490FF70F}" type="slidenum">
              <a:rPr lang="en-US" altLang="zh-CN" sz="1200" b="0">
                <a:solidFill>
                  <a:srgbClr val="4D4D4D"/>
                </a:solidFill>
                <a:latin typeface="Arial" charset="0"/>
              </a:rPr>
              <a:pPr eaLnBrk="1" hangingPunct="1"/>
              <a:t>72</a:t>
            </a:fld>
            <a:r>
              <a:rPr lang="en-US" altLang="zh-CN" sz="1200" b="0">
                <a:solidFill>
                  <a:srgbClr val="4D4D4D"/>
                </a:solidFill>
                <a:latin typeface="Arial" charset="0"/>
              </a:rPr>
              <a:t>-</a:t>
            </a:r>
          </a:p>
        </p:txBody>
      </p:sp>
      <p:pic>
        <p:nvPicPr>
          <p:cNvPr id="81924" name="Picture 5"/>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774826" y="1757383"/>
            <a:ext cx="8570913" cy="4529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noChangeArrowheads="1"/>
          </p:cNvSpPr>
          <p:nvPr>
            <p:ph type="title"/>
          </p:nvPr>
        </p:nvSpPr>
        <p:spPr/>
        <p:txBody>
          <a:bodyPr/>
          <a:lstStyle/>
          <a:p>
            <a:pPr eaLnBrk="1" hangingPunct="1"/>
            <a:r>
              <a:rPr lang="en-US" altLang="zh-CN"/>
              <a:t>3. </a:t>
            </a:r>
            <a:r>
              <a:rPr lang="zh-CN" altLang="en-US"/>
              <a:t>定义分析类的关系</a:t>
            </a:r>
          </a:p>
        </p:txBody>
      </p:sp>
      <p:sp>
        <p:nvSpPr>
          <p:cNvPr id="82948" name="Rectangle 3"/>
          <p:cNvSpPr>
            <a:spLocks noGrp="1" noChangeArrowheads="1"/>
          </p:cNvSpPr>
          <p:nvPr>
            <p:ph idx="1"/>
          </p:nvPr>
        </p:nvSpPr>
        <p:spPr/>
        <p:txBody>
          <a:bodyPr/>
          <a:lstStyle/>
          <a:p>
            <a:pPr eaLnBrk="1" hangingPunct="1"/>
            <a:r>
              <a:rPr lang="zh-CN" altLang="en-US"/>
              <a:t>对象不能孤立地存在，它们之间需要频繁地通过消息进行交互从而执行有用的工作，并达到用例的目标</a:t>
            </a:r>
          </a:p>
          <a:p>
            <a:pPr eaLnBrk="1" hangingPunct="1"/>
            <a:r>
              <a:rPr lang="zh-CN" altLang="en-US"/>
              <a:t>为此，相应的类之间也应该存在特定的关系来支持这种交互过程</a:t>
            </a:r>
          </a:p>
          <a:p>
            <a:pPr lvl="1" eaLnBrk="1" hangingPunct="1"/>
            <a:r>
              <a:rPr lang="en-US" altLang="zh-CN"/>
              <a:t>3.1 </a:t>
            </a:r>
            <a:r>
              <a:rPr lang="zh-CN" altLang="en-US"/>
              <a:t>关联关系：协作关系</a:t>
            </a:r>
          </a:p>
          <a:p>
            <a:pPr lvl="1" eaLnBrk="1" hangingPunct="1"/>
            <a:r>
              <a:rPr lang="en-US" altLang="zh-CN"/>
              <a:t>3.2 </a:t>
            </a:r>
            <a:r>
              <a:rPr lang="zh-CN" altLang="en-US"/>
              <a:t>聚合关系：整体</a:t>
            </a:r>
            <a:r>
              <a:rPr lang="en-US" altLang="zh-CN"/>
              <a:t>-</a:t>
            </a:r>
            <a:r>
              <a:rPr lang="zh-CN" altLang="en-US"/>
              <a:t>部分</a:t>
            </a:r>
          </a:p>
          <a:p>
            <a:pPr lvl="1" eaLnBrk="1" hangingPunct="1"/>
            <a:r>
              <a:rPr lang="en-US" altLang="zh-CN"/>
              <a:t>3.3 </a:t>
            </a:r>
            <a:r>
              <a:rPr lang="zh-CN" altLang="en-US"/>
              <a:t>泛化关系：抽象</a:t>
            </a:r>
            <a:r>
              <a:rPr lang="en-US" altLang="zh-CN"/>
              <a:t>-</a:t>
            </a:r>
            <a:r>
              <a:rPr lang="zh-CN" altLang="en-US"/>
              <a:t>具体</a:t>
            </a:r>
          </a:p>
          <a:p>
            <a:pPr lvl="1" eaLnBrk="1" hangingPunct="1"/>
            <a:endParaRPr lang="zh-CN" altLang="en-US"/>
          </a:p>
        </p:txBody>
      </p:sp>
      <p:sp>
        <p:nvSpPr>
          <p:cNvPr id="82946"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97AE2257-0C00-4355-A352-2C541E037777}" type="slidenum">
              <a:rPr lang="en-US" altLang="zh-CN" sz="1200" b="0">
                <a:solidFill>
                  <a:srgbClr val="4D4D4D"/>
                </a:solidFill>
                <a:latin typeface="Arial" charset="0"/>
              </a:rPr>
              <a:pPr eaLnBrk="1" hangingPunct="1"/>
              <a:t>73</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ChangeArrowheads="1"/>
          </p:cNvSpPr>
          <p:nvPr>
            <p:ph type="title"/>
          </p:nvPr>
        </p:nvSpPr>
        <p:spPr/>
        <p:txBody>
          <a:bodyPr/>
          <a:lstStyle/>
          <a:p>
            <a:pPr eaLnBrk="1" hangingPunct="1"/>
            <a:r>
              <a:rPr lang="en-US" altLang="zh-CN"/>
              <a:t>3.1 </a:t>
            </a:r>
            <a:r>
              <a:rPr lang="zh-CN" altLang="en-US"/>
              <a:t>关联关系</a:t>
            </a:r>
          </a:p>
        </p:txBody>
      </p:sp>
      <p:sp>
        <p:nvSpPr>
          <p:cNvPr id="83972" name="Rectangle 3"/>
          <p:cNvSpPr>
            <a:spLocks noGrp="1" noChangeArrowheads="1"/>
          </p:cNvSpPr>
          <p:nvPr>
            <p:ph idx="1"/>
          </p:nvPr>
        </p:nvSpPr>
        <p:spPr/>
        <p:txBody>
          <a:bodyPr/>
          <a:lstStyle/>
          <a:p>
            <a:pPr eaLnBrk="1" hangingPunct="1"/>
            <a:r>
              <a:rPr lang="zh-CN" altLang="en-US" dirty="0"/>
              <a:t>关联是类之间的一种结构化关系，是类之间的语义联系</a:t>
            </a:r>
          </a:p>
          <a:p>
            <a:pPr lvl="1" eaLnBrk="1" hangingPunct="1"/>
            <a:r>
              <a:rPr lang="zh-CN" altLang="en-US" dirty="0"/>
              <a:t>表明类的对象之间存在着链接</a:t>
            </a:r>
          </a:p>
          <a:p>
            <a:pPr lvl="1" eaLnBrk="1" hangingPunct="1"/>
            <a:endParaRPr lang="zh-CN" altLang="en-US" dirty="0"/>
          </a:p>
          <a:p>
            <a:pPr eaLnBrk="1" hangingPunct="1"/>
            <a:r>
              <a:rPr lang="zh-CN" altLang="en-US" dirty="0"/>
              <a:t>识别关联的基本思路</a:t>
            </a:r>
          </a:p>
          <a:p>
            <a:pPr lvl="1" eaLnBrk="1" hangingPunct="1"/>
            <a:r>
              <a:rPr lang="zh-CN" altLang="en-US" dirty="0"/>
              <a:t>从交互模型中发现对象之间的链接，从而在相应的类上建立关联关系：如</a:t>
            </a:r>
            <a:r>
              <a:rPr lang="en-US" altLang="zh-CN" dirty="0"/>
              <a:t>VOPC</a:t>
            </a:r>
            <a:r>
              <a:rPr lang="zh-CN" altLang="en-US" dirty="0"/>
              <a:t>图中关联关系</a:t>
            </a:r>
            <a:endParaRPr lang="en-US" altLang="zh-CN" dirty="0"/>
          </a:p>
          <a:p>
            <a:pPr lvl="1" eaLnBrk="1" hangingPunct="1"/>
            <a:r>
              <a:rPr lang="zh-CN" altLang="en-US" dirty="0"/>
              <a:t>从业务领域出发，分析领域中所存在的实体类之间的语义联系，为那些存在语义联系的类之间建立关联关系：如实体类之间的各种语义联系</a:t>
            </a:r>
            <a:endParaRPr lang="en-US" altLang="zh-CN" dirty="0"/>
          </a:p>
        </p:txBody>
      </p:sp>
      <p:sp>
        <p:nvSpPr>
          <p:cNvPr id="83970"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2B526AC9-6297-46C9-81C5-E9922E31195C}" type="slidenum">
              <a:rPr lang="en-US" altLang="zh-CN" sz="1200" b="0">
                <a:solidFill>
                  <a:srgbClr val="4D4D4D"/>
                </a:solidFill>
                <a:latin typeface="Arial" charset="0"/>
              </a:rPr>
              <a:pPr eaLnBrk="1" hangingPunct="1"/>
              <a:t>74</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2"/>
          <p:cNvSpPr>
            <a:spLocks noGrp="1" noChangeArrowheads="1"/>
          </p:cNvSpPr>
          <p:nvPr>
            <p:ph type="title"/>
          </p:nvPr>
        </p:nvSpPr>
        <p:spPr/>
        <p:txBody>
          <a:bodyPr/>
          <a:lstStyle/>
          <a:p>
            <a:pPr eaLnBrk="1" hangingPunct="1"/>
            <a:r>
              <a:rPr lang="zh-CN" altLang="en-US"/>
              <a:t>实例：实体类之间的关联关系 </a:t>
            </a:r>
          </a:p>
        </p:txBody>
      </p:sp>
      <p:sp>
        <p:nvSpPr>
          <p:cNvPr id="84994"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815E2607-46FF-4254-92BF-C429B97C4FF5}" type="slidenum">
              <a:rPr lang="en-US" altLang="zh-CN" sz="1200" b="0">
                <a:solidFill>
                  <a:srgbClr val="4D4D4D"/>
                </a:solidFill>
                <a:latin typeface="Arial" charset="0"/>
              </a:rPr>
              <a:pPr eaLnBrk="1" hangingPunct="1"/>
              <a:t>75</a:t>
            </a:fld>
            <a:r>
              <a:rPr lang="en-US" altLang="zh-CN" sz="1200" b="0">
                <a:solidFill>
                  <a:srgbClr val="4D4D4D"/>
                </a:solidFill>
                <a:latin typeface="Arial" charset="0"/>
              </a:rPr>
              <a:t>-</a:t>
            </a:r>
          </a:p>
        </p:txBody>
      </p:sp>
      <p:pic>
        <p:nvPicPr>
          <p:cNvPr id="84996"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847851" y="2205039"/>
            <a:ext cx="8424863" cy="2352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2"/>
          <p:cNvSpPr>
            <a:spLocks noGrp="1" noChangeArrowheads="1"/>
          </p:cNvSpPr>
          <p:nvPr>
            <p:ph type="title"/>
          </p:nvPr>
        </p:nvSpPr>
        <p:spPr/>
        <p:txBody>
          <a:bodyPr/>
          <a:lstStyle/>
          <a:p>
            <a:pPr eaLnBrk="1" hangingPunct="1"/>
            <a:r>
              <a:rPr lang="zh-CN" altLang="en-US"/>
              <a:t>细化关联关系</a:t>
            </a:r>
          </a:p>
        </p:txBody>
      </p:sp>
      <p:sp>
        <p:nvSpPr>
          <p:cNvPr id="86020" name="Rectangle 3"/>
          <p:cNvSpPr>
            <a:spLocks noGrp="1" noChangeArrowheads="1"/>
          </p:cNvSpPr>
          <p:nvPr>
            <p:ph idx="1"/>
          </p:nvPr>
        </p:nvSpPr>
        <p:spPr/>
        <p:txBody>
          <a:bodyPr/>
          <a:lstStyle/>
          <a:p>
            <a:pPr eaLnBrk="1" hangingPunct="1"/>
            <a:r>
              <a:rPr lang="zh-CN" altLang="en-US" dirty="0"/>
              <a:t>关联具有：名称、端点和角色名、多重性</a:t>
            </a:r>
          </a:p>
          <a:p>
            <a:pPr lvl="1" eaLnBrk="1" hangingPunct="1"/>
            <a:r>
              <a:rPr lang="zh-CN" altLang="en-US" dirty="0"/>
              <a:t>名称：动词短语</a:t>
            </a:r>
          </a:p>
          <a:p>
            <a:pPr lvl="1" eaLnBrk="1" hangingPunct="1"/>
            <a:r>
              <a:rPr lang="zh-CN" altLang="en-US" dirty="0"/>
              <a:t>端点和端点名</a:t>
            </a:r>
          </a:p>
          <a:p>
            <a:pPr lvl="1" eaLnBrk="1" hangingPunct="1"/>
            <a:r>
              <a:rPr lang="zh-CN" altLang="en-US" dirty="0"/>
              <a:t>多重性表达式：</a:t>
            </a:r>
            <a:r>
              <a:rPr lang="zh-CN" altLang="en-US" sz="2400" dirty="0"/>
              <a:t>*，</a:t>
            </a:r>
            <a:r>
              <a:rPr lang="en-US" altLang="zh-CN" sz="2400" dirty="0"/>
              <a:t>1..*</a:t>
            </a:r>
            <a:r>
              <a:rPr lang="zh-CN" altLang="en-US" sz="2400" dirty="0"/>
              <a:t>，</a:t>
            </a:r>
            <a:r>
              <a:rPr lang="en-US" altLang="zh-CN" sz="2400" dirty="0"/>
              <a:t>1-40</a:t>
            </a:r>
            <a:r>
              <a:rPr lang="zh-CN" altLang="en-US" sz="2400" dirty="0"/>
              <a:t>，</a:t>
            </a:r>
            <a:r>
              <a:rPr lang="en-US" altLang="zh-CN" sz="2400" dirty="0"/>
              <a:t>5</a:t>
            </a:r>
            <a:r>
              <a:rPr lang="zh-CN" altLang="en-US" sz="2400" dirty="0"/>
              <a:t>，</a:t>
            </a:r>
            <a:r>
              <a:rPr lang="en-US" altLang="zh-CN" sz="2400" dirty="0"/>
              <a:t>3,5,8</a:t>
            </a:r>
            <a:r>
              <a:rPr lang="zh-CN" altLang="en-US" sz="2400" dirty="0"/>
              <a:t>，</a:t>
            </a:r>
            <a:r>
              <a:rPr lang="en-US" altLang="zh-CN" sz="2400" dirty="0"/>
              <a:t>…</a:t>
            </a:r>
          </a:p>
          <a:p>
            <a:pPr lvl="1" eaLnBrk="1" hangingPunct="1"/>
            <a:endParaRPr lang="zh-CN" altLang="en-US" dirty="0"/>
          </a:p>
        </p:txBody>
      </p:sp>
      <p:sp>
        <p:nvSpPr>
          <p:cNvPr id="86018" name="灯片编号占位符 6"/>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171C7812-CBED-4DAB-9171-2C2CF7A7A467}" type="slidenum">
              <a:rPr lang="en-US" altLang="zh-CN" sz="1200" b="0">
                <a:solidFill>
                  <a:srgbClr val="4D4D4D"/>
                </a:solidFill>
                <a:latin typeface="Arial" charset="0"/>
              </a:rPr>
              <a:pPr eaLnBrk="1" hangingPunct="1"/>
              <a:t>76</a:t>
            </a:fld>
            <a:r>
              <a:rPr lang="en-US" altLang="zh-CN" sz="1200" b="0">
                <a:solidFill>
                  <a:srgbClr val="4D4D4D"/>
                </a:solidFill>
                <a:latin typeface="Arial" charset="0"/>
              </a:rPr>
              <a:t>-</a:t>
            </a:r>
          </a:p>
        </p:txBody>
      </p:sp>
      <p:pic>
        <p:nvPicPr>
          <p:cNvPr id="86021" name="Picture 6"/>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143250" y="4349766"/>
            <a:ext cx="6121400" cy="1293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p:cNvSpPr>
            <a:spLocks noGrp="1" noChangeArrowheads="1"/>
          </p:cNvSpPr>
          <p:nvPr>
            <p:ph type="title"/>
          </p:nvPr>
        </p:nvSpPr>
        <p:spPr/>
        <p:txBody>
          <a:bodyPr/>
          <a:lstStyle/>
          <a:p>
            <a:pPr eaLnBrk="1" hangingPunct="1"/>
            <a:r>
              <a:rPr lang="zh-CN" altLang="en-US"/>
              <a:t>自反关联</a:t>
            </a:r>
          </a:p>
        </p:txBody>
      </p:sp>
      <p:sp>
        <p:nvSpPr>
          <p:cNvPr id="87044" name="Rectangle 3"/>
          <p:cNvSpPr>
            <a:spLocks noGrp="1" noChangeArrowheads="1"/>
          </p:cNvSpPr>
          <p:nvPr>
            <p:ph idx="1"/>
          </p:nvPr>
        </p:nvSpPr>
        <p:spPr/>
        <p:txBody>
          <a:bodyPr/>
          <a:lstStyle/>
          <a:p>
            <a:pPr eaLnBrk="1" hangingPunct="1"/>
            <a:r>
              <a:rPr lang="zh-CN" altLang="en-US"/>
              <a:t>自反关联是指一个类自身之间存在关联，它表明同一个类的不同对象之间存在链接 </a:t>
            </a:r>
          </a:p>
        </p:txBody>
      </p:sp>
      <p:sp>
        <p:nvSpPr>
          <p:cNvPr id="87042"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BBD12DAB-B949-4B53-96A2-8436DC92256F}" type="slidenum">
              <a:rPr lang="en-US" altLang="zh-CN" sz="1200" b="0">
                <a:solidFill>
                  <a:srgbClr val="4D4D4D"/>
                </a:solidFill>
                <a:latin typeface="Arial" charset="0"/>
              </a:rPr>
              <a:pPr eaLnBrk="1" hangingPunct="1"/>
              <a:t>77</a:t>
            </a:fld>
            <a:r>
              <a:rPr lang="en-US" altLang="zh-CN" sz="1200" b="0">
                <a:solidFill>
                  <a:srgbClr val="4D4D4D"/>
                </a:solidFill>
                <a:latin typeface="Arial" charset="0"/>
              </a:rPr>
              <a:t>-</a:t>
            </a:r>
          </a:p>
        </p:txBody>
      </p:sp>
      <p:pic>
        <p:nvPicPr>
          <p:cNvPr id="87045"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367213" y="3343292"/>
            <a:ext cx="3384550" cy="2514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noChangeArrowheads="1"/>
          </p:cNvSpPr>
          <p:nvPr>
            <p:ph type="title"/>
          </p:nvPr>
        </p:nvSpPr>
        <p:spPr/>
        <p:txBody>
          <a:bodyPr/>
          <a:lstStyle/>
          <a:p>
            <a:pPr eaLnBrk="1" hangingPunct="1"/>
            <a:r>
              <a:rPr lang="zh-CN" altLang="en-US"/>
              <a:t>关联类</a:t>
            </a:r>
          </a:p>
        </p:txBody>
      </p:sp>
      <p:sp>
        <p:nvSpPr>
          <p:cNvPr id="88068" name="Rectangle 3"/>
          <p:cNvSpPr>
            <a:spLocks noGrp="1" noChangeArrowheads="1"/>
          </p:cNvSpPr>
          <p:nvPr>
            <p:ph idx="1"/>
          </p:nvPr>
        </p:nvSpPr>
        <p:spPr/>
        <p:txBody>
          <a:bodyPr/>
          <a:lstStyle/>
          <a:p>
            <a:pPr eaLnBrk="1" hangingPunct="1"/>
            <a:r>
              <a:rPr lang="zh-CN" altLang="en-US"/>
              <a:t>关联类</a:t>
            </a:r>
            <a:r>
              <a:rPr lang="en-US" altLang="zh-CN"/>
              <a:t>(Association Class)</a:t>
            </a:r>
          </a:p>
          <a:p>
            <a:pPr lvl="1" eaLnBrk="1" hangingPunct="1"/>
            <a:r>
              <a:rPr lang="zh-CN" altLang="en-US"/>
              <a:t>是一种被附加到关联上的类，用来描述该关联自身所拥有的属性和行为</a:t>
            </a:r>
          </a:p>
          <a:p>
            <a:pPr lvl="1" eaLnBrk="1" hangingPunct="1"/>
            <a:r>
              <a:rPr lang="zh-CN" altLang="en-US"/>
              <a:t>当某些属于关联自身的特征信息无法被附加到关联两端的类时，就需要为该关联定义关联类 </a:t>
            </a:r>
          </a:p>
        </p:txBody>
      </p:sp>
      <p:sp>
        <p:nvSpPr>
          <p:cNvPr id="88066"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D6F7A3E9-555C-4ED9-BB4B-55EE344D3C43}" type="slidenum">
              <a:rPr lang="en-US" altLang="zh-CN" sz="1200" b="0">
                <a:solidFill>
                  <a:srgbClr val="4D4D4D"/>
                </a:solidFill>
                <a:latin typeface="Arial" charset="0"/>
              </a:rPr>
              <a:pPr eaLnBrk="1" hangingPunct="1"/>
              <a:t>78</a:t>
            </a:fld>
            <a:r>
              <a:rPr lang="en-US" altLang="zh-CN" sz="1200" b="0">
                <a:solidFill>
                  <a:srgbClr val="4D4D4D"/>
                </a:solidFill>
                <a:latin typeface="Arial" charset="0"/>
              </a:rPr>
              <a:t>-</a:t>
            </a:r>
          </a:p>
        </p:txBody>
      </p:sp>
      <p:pic>
        <p:nvPicPr>
          <p:cNvPr id="88069"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216276" y="4425972"/>
            <a:ext cx="5256213" cy="2146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p:cNvSpPr>
            <a:spLocks noGrp="1" noChangeArrowheads="1"/>
          </p:cNvSpPr>
          <p:nvPr>
            <p:ph type="title"/>
          </p:nvPr>
        </p:nvSpPr>
        <p:spPr/>
        <p:txBody>
          <a:bodyPr/>
          <a:lstStyle/>
          <a:p>
            <a:pPr eaLnBrk="1" hangingPunct="1"/>
            <a:r>
              <a:rPr lang="en-US" altLang="zh-CN"/>
              <a:t>3.2 </a:t>
            </a:r>
            <a:r>
              <a:rPr lang="zh-CN" altLang="en-US"/>
              <a:t>聚合关系</a:t>
            </a:r>
          </a:p>
        </p:txBody>
      </p:sp>
      <p:sp>
        <p:nvSpPr>
          <p:cNvPr id="89092" name="Rectangle 3"/>
          <p:cNvSpPr>
            <a:spLocks noGrp="1" noChangeArrowheads="1"/>
          </p:cNvSpPr>
          <p:nvPr>
            <p:ph idx="1"/>
          </p:nvPr>
        </p:nvSpPr>
        <p:spPr/>
        <p:txBody>
          <a:bodyPr/>
          <a:lstStyle/>
          <a:p>
            <a:pPr eaLnBrk="1" hangingPunct="1"/>
            <a:r>
              <a:rPr lang="zh-CN" altLang="en-US" dirty="0"/>
              <a:t>聚合</a:t>
            </a:r>
            <a:r>
              <a:rPr lang="en-US" altLang="zh-CN" dirty="0"/>
              <a:t>(Aggregation)</a:t>
            </a:r>
            <a:r>
              <a:rPr lang="zh-CN" altLang="en-US" dirty="0"/>
              <a:t>关系是一种特殊的关联关系</a:t>
            </a:r>
          </a:p>
          <a:p>
            <a:pPr lvl="1" eaLnBrk="1" hangingPunct="1"/>
            <a:r>
              <a:rPr lang="zh-CN" altLang="en-US" dirty="0"/>
              <a:t>除了拥有关联关系所有的基本特征之外</a:t>
            </a:r>
          </a:p>
          <a:p>
            <a:pPr lvl="1" eaLnBrk="1" hangingPunct="1"/>
            <a:r>
              <a:rPr lang="zh-CN" altLang="en-US" dirty="0"/>
              <a:t>两个关联的类还分别代表“整体”和“部分”，意味着整体包含部分</a:t>
            </a:r>
          </a:p>
          <a:p>
            <a:pPr eaLnBrk="1" hangingPunct="1"/>
            <a:r>
              <a:rPr lang="zh-CN" altLang="en-US" dirty="0"/>
              <a:t>可以在已有的关联关系基础上，通过分析两个关联的类之间是否</a:t>
            </a:r>
            <a:r>
              <a:rPr lang="zh-CN" altLang="en-US" dirty="0" smtClean="0"/>
              <a:t>存在以下语义</a:t>
            </a:r>
            <a:r>
              <a:rPr lang="zh-CN" altLang="en-US" dirty="0"/>
              <a:t>来识别聚合关系</a:t>
            </a:r>
            <a:endParaRPr lang="en-US" altLang="zh-CN" dirty="0"/>
          </a:p>
          <a:p>
            <a:pPr lvl="1" eaLnBrk="1" hangingPunct="1"/>
            <a:r>
              <a:rPr lang="en-US" altLang="zh-CN" dirty="0"/>
              <a:t>A</a:t>
            </a:r>
            <a:r>
              <a:rPr lang="zh-CN" altLang="en-US" dirty="0"/>
              <a:t>（整体）由</a:t>
            </a:r>
            <a:r>
              <a:rPr lang="en-US" altLang="zh-CN" dirty="0"/>
              <a:t>B</a:t>
            </a:r>
            <a:r>
              <a:rPr lang="zh-CN" altLang="en-US" dirty="0"/>
              <a:t>（部分）构成</a:t>
            </a:r>
          </a:p>
          <a:p>
            <a:pPr lvl="1" eaLnBrk="1" hangingPunct="1"/>
            <a:r>
              <a:rPr lang="en-US" altLang="zh-CN" dirty="0"/>
              <a:t>B</a:t>
            </a:r>
            <a:r>
              <a:rPr lang="zh-CN" altLang="en-US" dirty="0"/>
              <a:t>（部分）是</a:t>
            </a:r>
            <a:r>
              <a:rPr lang="en-US" altLang="zh-CN" dirty="0"/>
              <a:t>A</a:t>
            </a:r>
            <a:r>
              <a:rPr lang="zh-CN" altLang="en-US" dirty="0"/>
              <a:t>（整体）的一部分</a:t>
            </a:r>
          </a:p>
        </p:txBody>
      </p:sp>
      <p:sp>
        <p:nvSpPr>
          <p:cNvPr id="89090"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694F7D42-5A8B-4017-8877-5C540FB638CD}" type="slidenum">
              <a:rPr lang="en-US" altLang="zh-CN" sz="1200" b="0">
                <a:solidFill>
                  <a:srgbClr val="4D4D4D"/>
                </a:solidFill>
                <a:latin typeface="Arial" charset="0"/>
              </a:rPr>
              <a:pPr eaLnBrk="1" hangingPunct="1"/>
              <a:t>79</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zh-CN" altLang="en-US" dirty="0"/>
              <a:t>分析</a:t>
            </a:r>
            <a:r>
              <a:rPr lang="zh-CN" altLang="en-US" dirty="0" smtClean="0"/>
              <a:t>的“度”</a:t>
            </a:r>
            <a:endParaRPr lang="zh-CN" altLang="en-US" dirty="0"/>
          </a:p>
        </p:txBody>
      </p:sp>
      <p:sp>
        <p:nvSpPr>
          <p:cNvPr id="11268" name="Rectangle 3"/>
          <p:cNvSpPr>
            <a:spLocks noGrp="1" noChangeArrowheads="1"/>
          </p:cNvSpPr>
          <p:nvPr>
            <p:ph idx="1"/>
          </p:nvPr>
        </p:nvSpPr>
        <p:spPr/>
        <p:txBody>
          <a:bodyPr/>
          <a:lstStyle/>
          <a:p>
            <a:pPr eaLnBrk="1" hangingPunct="1"/>
            <a:r>
              <a:rPr lang="zh-CN" altLang="en-US" dirty="0"/>
              <a:t>面向对象分析是以对象的视角去理解业务问题</a:t>
            </a:r>
          </a:p>
          <a:p>
            <a:pPr lvl="1" eaLnBrk="1" hangingPunct="1"/>
            <a:r>
              <a:rPr lang="zh-CN" altLang="en-US" dirty="0"/>
              <a:t>不同于以自然语言描述的需求</a:t>
            </a:r>
          </a:p>
          <a:p>
            <a:pPr lvl="1" eaLnBrk="1" hangingPunct="1"/>
            <a:r>
              <a:rPr lang="zh-CN" altLang="en-US" dirty="0"/>
              <a:t>也不同于以技术语言去表示的设计</a:t>
            </a:r>
          </a:p>
          <a:p>
            <a:pPr eaLnBrk="1" hangingPunct="1"/>
            <a:r>
              <a:rPr lang="zh-CN" altLang="en-US" dirty="0"/>
              <a:t>如何把握这种介于业务和技术之间的分析活动的“度”是非常关键的</a:t>
            </a:r>
          </a:p>
          <a:p>
            <a:pPr lvl="1" eaLnBrk="1" hangingPunct="1"/>
            <a:r>
              <a:rPr lang="zh-CN" altLang="en-US" dirty="0" smtClean="0"/>
              <a:t>过度的</a:t>
            </a:r>
            <a:r>
              <a:rPr lang="zh-CN" altLang="en-US" dirty="0"/>
              <a:t>分析会陷入设计误区，从而难以有效的达到分析的目标</a:t>
            </a:r>
          </a:p>
          <a:p>
            <a:pPr lvl="1" eaLnBrk="1" hangingPunct="1"/>
            <a:r>
              <a:rPr lang="zh-CN" altLang="en-US" dirty="0"/>
              <a:t>不够深入的分析则容易遗漏那些重要的信息，从而无法及早发现并处理需求中的问题</a:t>
            </a:r>
          </a:p>
        </p:txBody>
      </p:sp>
      <p:sp>
        <p:nvSpPr>
          <p:cNvPr id="11266"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700096FD-B269-42EA-B72C-56127C2ED154}" type="slidenum">
              <a:rPr lang="en-US" altLang="zh-CN" sz="1200" b="0">
                <a:solidFill>
                  <a:srgbClr val="4D4D4D"/>
                </a:solidFill>
                <a:latin typeface="Arial" charset="0"/>
              </a:rPr>
              <a:pPr eaLnBrk="1" hangingPunct="1"/>
              <a:t>8</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a:spLocks noGrp="1" noChangeArrowheads="1"/>
          </p:cNvSpPr>
          <p:nvPr>
            <p:ph type="title"/>
          </p:nvPr>
        </p:nvSpPr>
        <p:spPr/>
        <p:txBody>
          <a:bodyPr/>
          <a:lstStyle/>
          <a:p>
            <a:pPr eaLnBrk="1" hangingPunct="1"/>
            <a:r>
              <a:rPr lang="en-US" altLang="zh-CN"/>
              <a:t>3.3 </a:t>
            </a:r>
            <a:r>
              <a:rPr lang="zh-CN" altLang="en-US"/>
              <a:t>泛化关系</a:t>
            </a:r>
          </a:p>
        </p:txBody>
      </p:sp>
      <p:sp>
        <p:nvSpPr>
          <p:cNvPr id="90116" name="Rectangle 3"/>
          <p:cNvSpPr>
            <a:spLocks noGrp="1" noChangeArrowheads="1"/>
          </p:cNvSpPr>
          <p:nvPr>
            <p:ph idx="1"/>
          </p:nvPr>
        </p:nvSpPr>
        <p:spPr>
          <a:xfrm>
            <a:off x="609600" y="1775192"/>
            <a:ext cx="10972800" cy="4797080"/>
          </a:xfrm>
        </p:spPr>
        <p:txBody>
          <a:bodyPr/>
          <a:lstStyle/>
          <a:p>
            <a:pPr eaLnBrk="1" hangingPunct="1"/>
            <a:r>
              <a:rPr lang="zh-CN" altLang="en-US" dirty="0"/>
              <a:t>泛化是指类间的结构关系、亲子关系</a:t>
            </a:r>
          </a:p>
          <a:p>
            <a:pPr lvl="1" eaLnBrk="1" hangingPunct="1"/>
            <a:r>
              <a:rPr lang="zh-CN" altLang="en-US" dirty="0"/>
              <a:t>子类继承父类所具有的属性、操作和关联</a:t>
            </a:r>
          </a:p>
          <a:p>
            <a:pPr eaLnBrk="1" hangingPunct="1"/>
            <a:r>
              <a:rPr lang="zh-CN" altLang="en-US" dirty="0"/>
              <a:t>分析阶段的泛化关系主要</a:t>
            </a:r>
            <a:r>
              <a:rPr lang="zh-CN" altLang="en-US" dirty="0" smtClean="0"/>
              <a:t>来自业务对象模型</a:t>
            </a:r>
            <a:endParaRPr lang="en-US" altLang="zh-CN" dirty="0" smtClean="0"/>
          </a:p>
          <a:p>
            <a:pPr eaLnBrk="1" hangingPunct="1"/>
            <a:r>
              <a:rPr lang="zh-CN" altLang="en-US" dirty="0" smtClean="0"/>
              <a:t>针对</a:t>
            </a:r>
            <a:r>
              <a:rPr lang="zh-CN" altLang="en-US" dirty="0"/>
              <a:t>实体类，结合业务领域的需求，从两</a:t>
            </a:r>
            <a:r>
              <a:rPr lang="zh-CN" altLang="en-US" dirty="0" smtClean="0"/>
              <a:t>个角度来</a:t>
            </a:r>
            <a:r>
              <a:rPr lang="zh-CN" altLang="en-US" dirty="0"/>
              <a:t>提取泛化关系：</a:t>
            </a:r>
          </a:p>
          <a:p>
            <a:pPr lvl="1" eaLnBrk="1" hangingPunct="1"/>
            <a:r>
              <a:rPr lang="zh-CN" altLang="en-US" dirty="0"/>
              <a:t>是否有类似的结构和行为的类，从而可以抽取出通用的结构和行为构成父类</a:t>
            </a:r>
          </a:p>
          <a:p>
            <a:pPr lvl="1" eaLnBrk="1" hangingPunct="1"/>
            <a:r>
              <a:rPr lang="zh-CN" altLang="en-US" dirty="0"/>
              <a:t>单个实体类是否存在一些不同类别的结构和行为，从而可以将这些不同类别的结构抽取出来构成不同的子类</a:t>
            </a:r>
          </a:p>
        </p:txBody>
      </p:sp>
      <p:sp>
        <p:nvSpPr>
          <p:cNvPr id="90114"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35D01656-AA3F-466C-942F-0FE4CA62B9F3}" type="slidenum">
              <a:rPr lang="en-US" altLang="zh-CN" sz="1200" b="0">
                <a:solidFill>
                  <a:srgbClr val="4D4D4D"/>
                </a:solidFill>
                <a:latin typeface="Arial" charset="0"/>
              </a:rPr>
              <a:pPr eaLnBrk="1" hangingPunct="1"/>
              <a:t>80</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p:cNvSpPr>
            <a:spLocks noGrp="1" noChangeArrowheads="1"/>
          </p:cNvSpPr>
          <p:nvPr>
            <p:ph type="title"/>
          </p:nvPr>
        </p:nvSpPr>
        <p:spPr/>
        <p:txBody>
          <a:bodyPr/>
          <a:lstStyle/>
          <a:p>
            <a:pPr eaLnBrk="1" hangingPunct="1"/>
            <a:r>
              <a:rPr lang="zh-CN" altLang="en-US" dirty="0"/>
              <a:t>实例：实体类间的聚合和泛化 </a:t>
            </a:r>
          </a:p>
        </p:txBody>
      </p:sp>
      <p:sp>
        <p:nvSpPr>
          <p:cNvPr id="91138"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86F3FD9B-76F8-4F34-8575-47D3316C4863}" type="slidenum">
              <a:rPr lang="en-US" altLang="zh-CN" sz="1200" b="0">
                <a:solidFill>
                  <a:srgbClr val="4D4D4D"/>
                </a:solidFill>
                <a:latin typeface="Arial" charset="0"/>
              </a:rPr>
              <a:pPr eaLnBrk="1" hangingPunct="1"/>
              <a:t>81</a:t>
            </a:fld>
            <a:r>
              <a:rPr lang="en-US" altLang="zh-CN" sz="1200" b="0">
                <a:solidFill>
                  <a:srgbClr val="4D4D4D"/>
                </a:solidFill>
                <a:latin typeface="Arial" charset="0"/>
              </a:rPr>
              <a:t>-</a:t>
            </a:r>
          </a:p>
        </p:txBody>
      </p:sp>
      <p:pic>
        <p:nvPicPr>
          <p:cNvPr id="91140"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575051" y="1800245"/>
            <a:ext cx="4894263" cy="1050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1141" name="Picture 5"/>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54438" y="3673495"/>
            <a:ext cx="4502150" cy="2613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3"/>
          <p:cNvSpPr>
            <a:spLocks noGrp="1" noChangeArrowheads="1"/>
          </p:cNvSpPr>
          <p:nvPr>
            <p:ph type="body" sz="half" idx="1"/>
          </p:nvPr>
        </p:nvSpPr>
        <p:spPr>
          <a:xfrm>
            <a:off x="608047" y="1553909"/>
            <a:ext cx="10560051" cy="2624138"/>
          </a:xfrm>
        </p:spPr>
        <p:txBody>
          <a:bodyPr/>
          <a:lstStyle/>
          <a:p>
            <a:pPr eaLnBrk="1" hangingPunct="1"/>
            <a:r>
              <a:rPr lang="zh-CN" altLang="en-US" dirty="0"/>
              <a:t>建立分析类和分析机制的对应图</a:t>
            </a:r>
            <a:endParaRPr lang="en-US" altLang="zh-CN" dirty="0"/>
          </a:p>
        </p:txBody>
      </p:sp>
      <p:graphicFrame>
        <p:nvGraphicFramePr>
          <p:cNvPr id="762028" name="Group 172"/>
          <p:cNvGraphicFramePr>
            <a:graphicFrameLocks noGrp="1"/>
          </p:cNvGraphicFramePr>
          <p:nvPr>
            <p:ph sz="half" idx="2"/>
          </p:nvPr>
        </p:nvGraphicFramePr>
        <p:xfrm>
          <a:off x="1375340" y="2346072"/>
          <a:ext cx="8785225" cy="4297638"/>
        </p:xfrm>
        <a:graphic>
          <a:graphicData uri="http://schemas.openxmlformats.org/drawingml/2006/table">
            <a:tbl>
              <a:tblPr/>
              <a:tblGrid>
                <a:gridCol w="2073275">
                  <a:extLst>
                    <a:ext uri="{9D8B030D-6E8A-4147-A177-3AD203B41FA5}">
                      <a16:colId xmlns="" xmlns:a16="http://schemas.microsoft.com/office/drawing/2014/main" val="20000"/>
                    </a:ext>
                  </a:extLst>
                </a:gridCol>
                <a:gridCol w="2230438">
                  <a:extLst>
                    <a:ext uri="{9D8B030D-6E8A-4147-A177-3AD203B41FA5}">
                      <a16:colId xmlns="" xmlns:a16="http://schemas.microsoft.com/office/drawing/2014/main" val="20001"/>
                    </a:ext>
                  </a:extLst>
                </a:gridCol>
                <a:gridCol w="4481512">
                  <a:extLst>
                    <a:ext uri="{9D8B030D-6E8A-4147-A177-3AD203B41FA5}">
                      <a16:colId xmlns="" xmlns:a16="http://schemas.microsoft.com/office/drawing/2014/main" val="20002"/>
                    </a:ext>
                  </a:extLst>
                </a:gridCol>
              </a:tblGrid>
              <a:tr h="39621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分析类</a:t>
                      </a:r>
                      <a:endParaRPr kumimoji="1" lang="zh-CN" altLang="en-US" sz="2000" b="1" i="0" u="none" strike="noStrike" cap="none" normalizeH="0" baseline="0">
                        <a:ln>
                          <a:noFill/>
                        </a:ln>
                        <a:solidFill>
                          <a:schemeClr val="tx1"/>
                        </a:solidFill>
                        <a:effectLst/>
                        <a:latin typeface="Arial" charset="0"/>
                        <a:ea typeface="宋体" pitchFamily="2" charset="-122"/>
                      </a:endParaRPr>
                    </a:p>
                  </a:txBody>
                  <a:tcPr marT="45717" marB="45717"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分析机制</a:t>
                      </a:r>
                      <a:endParaRPr kumimoji="1" lang="zh-CN" altLang="en-US" sz="2000" b="1" i="0" u="none" strike="noStrike" cap="none" normalizeH="0" baseline="0">
                        <a:ln>
                          <a:noFill/>
                        </a:ln>
                        <a:solidFill>
                          <a:schemeClr val="tx1"/>
                        </a:solidFill>
                        <a:effectLst/>
                        <a:latin typeface="Arial" charset="0"/>
                        <a:ea typeface="宋体" pitchFamily="2" charset="-122"/>
                      </a:endParaRPr>
                    </a:p>
                  </a:txBody>
                  <a:tcPr marT="45717" marB="45717"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说明</a:t>
                      </a:r>
                      <a:endParaRPr kumimoji="1" lang="zh-CN" altLang="en-US" sz="2000" b="1" i="0" u="none" strike="noStrike" cap="none" normalizeH="0" baseline="0">
                        <a:ln>
                          <a:noFill/>
                        </a:ln>
                        <a:solidFill>
                          <a:schemeClr val="tx1"/>
                        </a:solidFill>
                        <a:effectLst/>
                        <a:latin typeface="Arial" charset="0"/>
                        <a:ea typeface="宋体" pitchFamily="2" charset="-122"/>
                      </a:endParaRPr>
                    </a:p>
                  </a:txBody>
                  <a:tcPr marT="45717" marB="45717"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7009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申请控制类</a:t>
                      </a:r>
                      <a:endParaRPr kumimoji="1" lang="zh-CN" altLang="en-US" sz="2000" b="1" i="0" u="none" strike="noStrike" cap="none" normalizeH="0" baseline="0">
                        <a:ln>
                          <a:noFill/>
                        </a:ln>
                        <a:solidFill>
                          <a:schemeClr val="tx1"/>
                        </a:solidFill>
                        <a:effectLst/>
                        <a:latin typeface="Arial" charset="0"/>
                        <a:ea typeface="宋体" pitchFamily="2" charset="-122"/>
                      </a:endParaRP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分布</a:t>
                      </a:r>
                      <a:endParaRPr kumimoji="1" lang="zh-CN" altLang="en-US" sz="2000" b="1" i="0" u="none" strike="noStrike" cap="none" normalizeH="0" baseline="0">
                        <a:ln>
                          <a:noFill/>
                        </a:ln>
                        <a:solidFill>
                          <a:schemeClr val="tx1"/>
                        </a:solidFill>
                        <a:effectLst/>
                        <a:latin typeface="Arial" charset="0"/>
                        <a:ea typeface="宋体" pitchFamily="2" charset="-122"/>
                      </a:endParaRP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前台服务员可以通过本地客户机访问服务器上的旅游团和路线信息</a:t>
                      </a:r>
                      <a:endParaRPr kumimoji="1" lang="zh-CN" altLang="en-US" sz="2000" b="1" i="0" u="none" strike="noStrike" cap="none" normalizeH="0" baseline="0">
                        <a:ln>
                          <a:noFill/>
                        </a:ln>
                        <a:solidFill>
                          <a:schemeClr val="tx1"/>
                        </a:solidFill>
                        <a:effectLst/>
                        <a:latin typeface="Arial" charset="0"/>
                        <a:ea typeface="宋体" pitchFamily="2" charset="-122"/>
                      </a:endParaRP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7009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导出财务信息</a:t>
                      </a:r>
                      <a:br>
                        <a:rPr kumimoji="1"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br>
                      <a:r>
                        <a:rPr kumimoji="1"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控制类</a:t>
                      </a:r>
                      <a:endParaRPr kumimoji="1" lang="zh-CN" altLang="en-US" sz="2000" b="1" i="0" u="none" strike="noStrike" cap="none" normalizeH="0" baseline="0">
                        <a:ln>
                          <a:noFill/>
                        </a:ln>
                        <a:solidFill>
                          <a:schemeClr val="tx1"/>
                        </a:solidFill>
                        <a:effectLst/>
                        <a:latin typeface="Arial" charset="0"/>
                        <a:ea typeface="宋体" pitchFamily="2" charset="-122"/>
                      </a:endParaRP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遗留接口</a:t>
                      </a:r>
                      <a:endParaRPr kumimoji="1" lang="zh-CN" altLang="en-US" sz="2000" b="1" i="0" u="none" strike="noStrike" cap="none" normalizeH="0" baseline="0">
                        <a:ln>
                          <a:noFill/>
                        </a:ln>
                        <a:solidFill>
                          <a:schemeClr val="tx1"/>
                        </a:solidFill>
                        <a:effectLst/>
                        <a:latin typeface="Arial" charset="0"/>
                        <a:ea typeface="宋体" pitchFamily="2" charset="-122"/>
                      </a:endParaRP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导出的财务信息需要导入到遗留的财务系统</a:t>
                      </a:r>
                      <a:endParaRPr kumimoji="1" lang="zh-CN" altLang="en-US" sz="2000" b="1" i="0" u="none" strike="noStrike" cap="none" normalizeH="0" baseline="0">
                        <a:ln>
                          <a:noFill/>
                        </a:ln>
                        <a:solidFill>
                          <a:schemeClr val="tx1"/>
                        </a:solidFill>
                        <a:effectLst/>
                        <a:latin typeface="Arial" charset="0"/>
                        <a:ea typeface="宋体" pitchFamily="2" charset="-122"/>
                      </a:endParaRP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39621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旅游团、路线</a:t>
                      </a:r>
                      <a:endParaRPr kumimoji="1" lang="zh-CN" altLang="en-US" sz="2000" b="1" i="0" u="none" strike="noStrike" cap="none" normalizeH="0" baseline="0">
                        <a:ln>
                          <a:noFill/>
                        </a:ln>
                        <a:solidFill>
                          <a:schemeClr val="tx1"/>
                        </a:solidFill>
                        <a:effectLst/>
                        <a:latin typeface="Arial" charset="0"/>
                        <a:ea typeface="宋体" pitchFamily="2" charset="-122"/>
                      </a:endParaRP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持久性</a:t>
                      </a:r>
                      <a:endParaRPr kumimoji="1" lang="zh-CN" altLang="en-US" sz="2000" b="1" i="0" u="none" strike="noStrike" cap="none" normalizeH="0" baseline="0">
                        <a:ln>
                          <a:noFill/>
                        </a:ln>
                        <a:solidFill>
                          <a:schemeClr val="tx1"/>
                        </a:solidFill>
                        <a:effectLst/>
                        <a:latin typeface="Arial" charset="0"/>
                        <a:ea typeface="宋体" pitchFamily="2" charset="-122"/>
                      </a:endParaRP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旅游团和路线信息需存储在数据库中</a:t>
                      </a:r>
                      <a:endParaRPr kumimoji="1" lang="zh-CN" altLang="en-US" sz="2000" b="1" i="0" u="none" strike="noStrike" cap="none" normalizeH="0" baseline="0">
                        <a:ln>
                          <a:noFill/>
                        </a:ln>
                        <a:solidFill>
                          <a:schemeClr val="tx1"/>
                        </a:solidFill>
                        <a:effectLst/>
                        <a:latin typeface="Arial" charset="0"/>
                        <a:ea typeface="宋体" pitchFamily="2" charset="-122"/>
                      </a:endParaRP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39621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申请</a:t>
                      </a:r>
                      <a:endParaRPr kumimoji="1" lang="zh-CN" altLang="en-US" sz="2000" b="1" i="0" u="none" strike="noStrike" cap="none" normalizeH="0" baseline="0">
                        <a:ln>
                          <a:noFill/>
                        </a:ln>
                        <a:solidFill>
                          <a:schemeClr val="tx1"/>
                        </a:solidFill>
                        <a:effectLst/>
                        <a:latin typeface="Arial" charset="0"/>
                        <a:ea typeface="宋体" pitchFamily="2" charset="-122"/>
                      </a:endParaRP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持久性</a:t>
                      </a:r>
                      <a:endParaRPr kumimoji="1" lang="zh-CN" altLang="en-US" sz="2000" b="1" i="0" u="none" strike="noStrike" cap="none" normalizeH="0" baseline="0">
                        <a:ln>
                          <a:noFill/>
                        </a:ln>
                        <a:solidFill>
                          <a:schemeClr val="tx1"/>
                        </a:solidFill>
                        <a:effectLst/>
                        <a:latin typeface="Arial" charset="0"/>
                        <a:ea typeface="宋体" pitchFamily="2" charset="-122"/>
                      </a:endParaRP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申请相关信息需存储在数据库中</a:t>
                      </a:r>
                      <a:endParaRPr kumimoji="1" lang="zh-CN" altLang="en-US" sz="2000" b="1" i="0" u="none" strike="noStrike" cap="none" normalizeH="0" baseline="0">
                        <a:ln>
                          <a:noFill/>
                        </a:ln>
                        <a:solidFill>
                          <a:schemeClr val="tx1"/>
                        </a:solidFill>
                        <a:effectLst/>
                        <a:latin typeface="Arial" charset="0"/>
                        <a:ea typeface="宋体" pitchFamily="2" charset="-122"/>
                      </a:endParaRP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100576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支付明细</a:t>
                      </a:r>
                      <a:endParaRPr kumimoji="1" lang="zh-CN" altLang="en-US" sz="2000" b="1" i="0" u="none" strike="noStrike" cap="none" normalizeH="0" baseline="0">
                        <a:ln>
                          <a:noFill/>
                        </a:ln>
                        <a:solidFill>
                          <a:schemeClr val="tx1"/>
                        </a:solidFill>
                        <a:effectLst/>
                        <a:latin typeface="Arial" charset="0"/>
                        <a:ea typeface="宋体" pitchFamily="2" charset="-122"/>
                      </a:endParaRP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持久性、安全性、遗留接口</a:t>
                      </a:r>
                      <a:endParaRPr kumimoji="1" lang="zh-CN" altLang="en-US" sz="2000" b="1" i="0" u="none" strike="noStrike" cap="none" normalizeH="0" baseline="0">
                        <a:ln>
                          <a:noFill/>
                        </a:ln>
                        <a:solidFill>
                          <a:schemeClr val="tx1"/>
                        </a:solidFill>
                        <a:effectLst/>
                        <a:latin typeface="Arial" charset="0"/>
                        <a:ea typeface="宋体" pitchFamily="2" charset="-122"/>
                      </a:endParaRP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支付明细信息需存储在数据库中，并不允许随意修改，同时要与外部财务系统保持一致</a:t>
                      </a:r>
                      <a:endParaRPr kumimoji="1" lang="zh-CN" altLang="en-US" sz="2000" b="1" i="0" u="none" strike="noStrike" cap="none" normalizeH="0" baseline="0">
                        <a:ln>
                          <a:noFill/>
                        </a:ln>
                        <a:solidFill>
                          <a:schemeClr val="tx1"/>
                        </a:solidFill>
                        <a:effectLst/>
                        <a:latin typeface="Arial" charset="0"/>
                        <a:ea typeface="宋体" pitchFamily="2" charset="-122"/>
                      </a:endParaRP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r h="7009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参加人、联系人</a:t>
                      </a:r>
                      <a:endParaRPr kumimoji="1" lang="zh-CN" altLang="en-US" sz="2000" b="1" i="0" u="none" strike="noStrike" cap="none" normalizeH="0" baseline="0">
                        <a:ln>
                          <a:noFill/>
                        </a:ln>
                        <a:solidFill>
                          <a:schemeClr val="tx1"/>
                        </a:solidFill>
                        <a:effectLst/>
                        <a:latin typeface="Arial" charset="0"/>
                        <a:ea typeface="宋体" pitchFamily="2" charset="-122"/>
                      </a:endParaRP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持久性</a:t>
                      </a:r>
                      <a:endParaRPr kumimoji="1" lang="zh-CN" altLang="en-US" sz="2000" b="1" i="0" u="none" strike="noStrike" cap="none" normalizeH="0" baseline="0">
                        <a:ln>
                          <a:noFill/>
                        </a:ln>
                        <a:solidFill>
                          <a:schemeClr val="tx1"/>
                        </a:solidFill>
                        <a:effectLst/>
                        <a:latin typeface="Arial" charset="0"/>
                        <a:ea typeface="宋体" pitchFamily="2" charset="-122"/>
                      </a:endParaRP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参加人和联系人等信息需存储在数据库中</a:t>
                      </a:r>
                      <a:endParaRPr kumimoji="1" lang="zh-CN" altLang="en-US" sz="2000" b="1" i="0" u="none" strike="noStrike" cap="none" normalizeH="0" baseline="0">
                        <a:ln>
                          <a:noFill/>
                        </a:ln>
                        <a:solidFill>
                          <a:schemeClr val="tx1"/>
                        </a:solidFill>
                        <a:effectLst/>
                        <a:latin typeface="Arial" charset="0"/>
                        <a:ea typeface="宋体" pitchFamily="2" charset="-122"/>
                      </a:endParaRP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 xmlns:a16="http://schemas.microsoft.com/office/drawing/2014/main" val="10006"/>
                  </a:ext>
                </a:extLst>
              </a:tr>
            </a:tbl>
          </a:graphicData>
        </a:graphic>
      </p:graphicFrame>
      <p:sp>
        <p:nvSpPr>
          <p:cNvPr id="92162" name="灯片编号占位符 6"/>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67E58FC2-D277-4FA7-864C-D15BDDF14A78}" type="slidenum">
              <a:rPr lang="en-US" altLang="zh-CN" sz="1200" b="0">
                <a:solidFill>
                  <a:srgbClr val="4D4D4D"/>
                </a:solidFill>
                <a:latin typeface="Arial" charset="0"/>
              </a:rPr>
              <a:pPr eaLnBrk="1" hangingPunct="1"/>
              <a:t>82</a:t>
            </a:fld>
            <a:r>
              <a:rPr lang="en-US" altLang="zh-CN" sz="1200" b="0">
                <a:solidFill>
                  <a:srgbClr val="4D4D4D"/>
                </a:solidFill>
                <a:latin typeface="Arial" charset="0"/>
              </a:rPr>
              <a:t>-</a:t>
            </a:r>
          </a:p>
        </p:txBody>
      </p:sp>
      <p:sp>
        <p:nvSpPr>
          <p:cNvPr id="7" name="Rectangle 2"/>
          <p:cNvSpPr>
            <a:spLocks noGrp="1" noChangeArrowheads="1"/>
          </p:cNvSpPr>
          <p:nvPr>
            <p:ph type="title"/>
          </p:nvPr>
        </p:nvSpPr>
        <p:spPr>
          <a:xfrm>
            <a:off x="609600" y="155448"/>
            <a:ext cx="10972800" cy="1252728"/>
          </a:xfrm>
        </p:spPr>
        <p:txBody>
          <a:bodyPr/>
          <a:lstStyle/>
          <a:p>
            <a:pPr eaLnBrk="1" hangingPunct="1"/>
            <a:r>
              <a:rPr lang="en-US" altLang="zh-CN" dirty="0" smtClean="0"/>
              <a:t>4.</a:t>
            </a:r>
            <a:r>
              <a:rPr lang="zh-CN" altLang="en-US" dirty="0" smtClean="0"/>
              <a:t>限定分析机制</a:t>
            </a:r>
            <a:endParaRPr lang="zh-CN" alt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lstStyle/>
          <a:p>
            <a:pPr eaLnBrk="1" hangingPunct="1"/>
            <a:r>
              <a:rPr lang="en-US" altLang="zh-CN"/>
              <a:t>5.</a:t>
            </a:r>
            <a:r>
              <a:rPr lang="zh-CN" altLang="en-US"/>
              <a:t>统一分析类</a:t>
            </a:r>
            <a:endParaRPr lang="en-US" altLang="zh-CN"/>
          </a:p>
        </p:txBody>
      </p:sp>
      <p:sp>
        <p:nvSpPr>
          <p:cNvPr id="94212" name="Rectangle 3"/>
          <p:cNvSpPr>
            <a:spLocks noGrp="1" noChangeArrowheads="1"/>
          </p:cNvSpPr>
          <p:nvPr>
            <p:ph idx="1"/>
          </p:nvPr>
        </p:nvSpPr>
        <p:spPr/>
        <p:txBody>
          <a:bodyPr/>
          <a:lstStyle/>
          <a:p>
            <a:pPr eaLnBrk="1" hangingPunct="1"/>
            <a:r>
              <a:rPr kumimoji="0" lang="zh-CN" altLang="en-US" dirty="0"/>
              <a:t>类</a:t>
            </a:r>
            <a:r>
              <a:rPr lang="zh-CN" altLang="en-US" dirty="0"/>
              <a:t>体现了系统的静态结构，通过分析类图</a:t>
            </a:r>
            <a:r>
              <a:rPr lang="zh-CN" altLang="en-US" dirty="0" smtClean="0"/>
              <a:t>体现目标软件</a:t>
            </a:r>
            <a:r>
              <a:rPr lang="zh-CN" altLang="en-US" dirty="0"/>
              <a:t>静态结构</a:t>
            </a:r>
            <a:endParaRPr lang="en-US" altLang="zh-CN" dirty="0"/>
          </a:p>
          <a:p>
            <a:pPr eaLnBrk="1" hangingPunct="1"/>
            <a:r>
              <a:rPr lang="zh-CN" altLang="en-US" dirty="0"/>
              <a:t>统一分析类的目的是确保每个分析类表示一个单一的明确定义的概念，而不会职责重叠</a:t>
            </a:r>
          </a:p>
          <a:p>
            <a:pPr eaLnBrk="1" hangingPunct="1"/>
            <a:r>
              <a:rPr lang="zh-CN" altLang="en-US" dirty="0"/>
              <a:t>在分析工作完成之前，需要过滤分析类以确保创建最小数量的新概念</a:t>
            </a:r>
            <a:endParaRPr lang="en-US" altLang="zh-CN" dirty="0"/>
          </a:p>
        </p:txBody>
      </p:sp>
      <p:sp>
        <p:nvSpPr>
          <p:cNvPr id="94210"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2F0B669E-1818-4F4C-A497-245CDF6C7523}" type="slidenum">
              <a:rPr lang="en-US" altLang="zh-CN" sz="1200" b="0">
                <a:solidFill>
                  <a:srgbClr val="4D4D4D"/>
                </a:solidFill>
                <a:latin typeface="Arial" charset="0"/>
              </a:rPr>
              <a:pPr eaLnBrk="1" hangingPunct="1"/>
              <a:t>83</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ChangeArrowheads="1"/>
          </p:cNvSpPr>
          <p:nvPr>
            <p:ph type="title"/>
          </p:nvPr>
        </p:nvSpPr>
        <p:spPr/>
        <p:txBody>
          <a:bodyPr/>
          <a:lstStyle/>
          <a:p>
            <a:pPr eaLnBrk="1" hangingPunct="1"/>
            <a:r>
              <a:rPr lang="zh-CN" altLang="en-US"/>
              <a:t>示例：统一分析类</a:t>
            </a:r>
            <a:endParaRPr lang="en-US" altLang="zh-CN"/>
          </a:p>
        </p:txBody>
      </p:sp>
      <p:sp>
        <p:nvSpPr>
          <p:cNvPr id="95234"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C639CF81-C23F-44B5-9395-3CA1A5D61C45}" type="slidenum">
              <a:rPr lang="en-US" altLang="zh-CN" sz="1200" b="0">
                <a:solidFill>
                  <a:srgbClr val="4D4D4D"/>
                </a:solidFill>
                <a:latin typeface="Arial" charset="0"/>
              </a:rPr>
              <a:pPr eaLnBrk="1" hangingPunct="1"/>
              <a:t>84</a:t>
            </a:fld>
            <a:r>
              <a:rPr lang="en-US" altLang="zh-CN" sz="1200" b="0">
                <a:solidFill>
                  <a:srgbClr val="4D4D4D"/>
                </a:solidFill>
                <a:latin typeface="Arial" charset="0"/>
              </a:rPr>
              <a:t>-</a:t>
            </a:r>
          </a:p>
        </p:txBody>
      </p:sp>
      <p:pic>
        <p:nvPicPr>
          <p:cNvPr id="95236"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992314" y="1587522"/>
            <a:ext cx="8351837" cy="5056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9" name="Rectangle 2"/>
          <p:cNvSpPr>
            <a:spLocks noGrp="1" noChangeArrowheads="1"/>
          </p:cNvSpPr>
          <p:nvPr>
            <p:ph type="title"/>
          </p:nvPr>
        </p:nvSpPr>
        <p:spPr/>
        <p:txBody>
          <a:bodyPr/>
          <a:lstStyle/>
          <a:p>
            <a:pPr eaLnBrk="1" hangingPunct="1"/>
            <a:r>
              <a:rPr lang="zh-CN" altLang="en-US"/>
              <a:t>再说分析类图</a:t>
            </a:r>
          </a:p>
        </p:txBody>
      </p:sp>
      <p:sp>
        <p:nvSpPr>
          <p:cNvPr id="766979" name="Rectangle 3"/>
          <p:cNvSpPr>
            <a:spLocks noGrp="1" noChangeArrowheads="1"/>
          </p:cNvSpPr>
          <p:nvPr>
            <p:ph idx="1"/>
          </p:nvPr>
        </p:nvSpPr>
        <p:spPr/>
        <p:txBody>
          <a:bodyPr/>
          <a:lstStyle/>
          <a:p>
            <a:pPr eaLnBrk="1" hangingPunct="1"/>
            <a:r>
              <a:rPr lang="zh-CN" altLang="en-US" dirty="0"/>
              <a:t>分析阶段的重点在于找出体现系统核心业务所需数据的实体类，而界面和业务逻辑细节分别由边界类和控制类隐藏</a:t>
            </a:r>
          </a:p>
          <a:p>
            <a:pPr eaLnBrk="1" hangingPunct="1"/>
            <a:r>
              <a:rPr lang="zh-CN" altLang="en-US" dirty="0"/>
              <a:t>在</a:t>
            </a:r>
            <a:r>
              <a:rPr lang="zh-CN" altLang="en-US" dirty="0" smtClean="0"/>
              <a:t>很多面向对象方法中</a:t>
            </a:r>
            <a:r>
              <a:rPr lang="zh-CN" altLang="en-US" dirty="0"/>
              <a:t>，分析阶段的工作就是找到这些实体类</a:t>
            </a:r>
          </a:p>
          <a:p>
            <a:pPr eaLnBrk="1" hangingPunct="1"/>
            <a:r>
              <a:rPr lang="zh-CN" altLang="en-US" dirty="0"/>
              <a:t>这些实体类组成</a:t>
            </a:r>
            <a:r>
              <a:rPr lang="zh-CN" altLang="en-US" dirty="0">
                <a:solidFill>
                  <a:srgbClr val="FF0000"/>
                </a:solidFill>
              </a:rPr>
              <a:t>系统概念</a:t>
            </a:r>
            <a:r>
              <a:rPr lang="zh-CN" altLang="en-US" dirty="0" smtClean="0">
                <a:solidFill>
                  <a:srgbClr val="FF0000"/>
                </a:solidFill>
              </a:rPr>
              <a:t>模型</a:t>
            </a:r>
            <a:r>
              <a:rPr lang="zh-CN" altLang="en-US" dirty="0" smtClean="0"/>
              <a:t>（实体</a:t>
            </a:r>
            <a:r>
              <a:rPr lang="zh-CN" altLang="en-US" dirty="0" smtClean="0"/>
              <a:t>类类</a:t>
            </a:r>
            <a:r>
              <a:rPr lang="zh-CN" altLang="en-US" dirty="0" smtClean="0"/>
              <a:t>图）</a:t>
            </a:r>
            <a:endParaRPr lang="en-US" altLang="zh-CN" dirty="0"/>
          </a:p>
        </p:txBody>
      </p:sp>
      <p:sp>
        <p:nvSpPr>
          <p:cNvPr id="96258"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F77553F5-7C94-43BE-8767-9D3D6F6A369F}" type="slidenum">
              <a:rPr lang="en-US" altLang="zh-CN" sz="1200" b="0">
                <a:solidFill>
                  <a:srgbClr val="4D4D4D"/>
                </a:solidFill>
                <a:latin typeface="Arial" charset="0"/>
              </a:rPr>
              <a:pPr eaLnBrk="1" hangingPunct="1"/>
              <a:t>85</a:t>
            </a:fld>
            <a:r>
              <a:rPr lang="en-US" altLang="zh-CN" sz="1200" b="0">
                <a:solidFill>
                  <a:srgbClr val="4D4D4D"/>
                </a:solidFill>
                <a:latin typeface="Arial"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66979">
                                            <p:txEl>
                                              <p:pRg st="0" end="0"/>
                                            </p:txEl>
                                          </p:spTgt>
                                        </p:tgtEl>
                                        <p:attrNameLst>
                                          <p:attrName>style.visibility</p:attrName>
                                        </p:attrNameLst>
                                      </p:cBhvr>
                                      <p:to>
                                        <p:strVal val="visible"/>
                                      </p:to>
                                    </p:set>
                                    <p:animEffect transition="in" filter="dissolve">
                                      <p:cBhvr>
                                        <p:cTn id="7" dur="500"/>
                                        <p:tgtEl>
                                          <p:spTgt spid="7669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66979">
                                            <p:txEl>
                                              <p:pRg st="1" end="1"/>
                                            </p:txEl>
                                          </p:spTgt>
                                        </p:tgtEl>
                                        <p:attrNameLst>
                                          <p:attrName>style.visibility</p:attrName>
                                        </p:attrNameLst>
                                      </p:cBhvr>
                                      <p:to>
                                        <p:strVal val="visible"/>
                                      </p:to>
                                    </p:set>
                                    <p:animEffect transition="in" filter="dissolve">
                                      <p:cBhvr>
                                        <p:cTn id="12" dur="500"/>
                                        <p:tgtEl>
                                          <p:spTgt spid="7669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66979">
                                            <p:txEl>
                                              <p:pRg st="2" end="2"/>
                                            </p:txEl>
                                          </p:spTgt>
                                        </p:tgtEl>
                                        <p:attrNameLst>
                                          <p:attrName>style.visibility</p:attrName>
                                        </p:attrNameLst>
                                      </p:cBhvr>
                                      <p:to>
                                        <p:strVal val="visible"/>
                                      </p:to>
                                    </p:set>
                                    <p:animEffect transition="in" filter="dissolve">
                                      <p:cBhvr>
                                        <p:cTn id="17" dur="500"/>
                                        <p:tgtEl>
                                          <p:spTgt spid="7669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6979"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2"/>
          <p:cNvSpPr>
            <a:spLocks noGrp="1" noChangeArrowheads="1"/>
          </p:cNvSpPr>
          <p:nvPr>
            <p:ph type="title"/>
          </p:nvPr>
        </p:nvSpPr>
        <p:spPr>
          <a:xfrm>
            <a:off x="2047876" y="260350"/>
            <a:ext cx="8620125" cy="647700"/>
          </a:xfrm>
        </p:spPr>
        <p:txBody>
          <a:bodyPr>
            <a:normAutofit fontScale="90000"/>
          </a:bodyPr>
          <a:lstStyle/>
          <a:p>
            <a:pPr eaLnBrk="1" hangingPunct="1"/>
            <a:r>
              <a:rPr kumimoji="0" lang="zh-CN" altLang="en-US"/>
              <a:t>实例：旅游申请</a:t>
            </a:r>
            <a:r>
              <a:rPr lang="zh-CN" altLang="en-US"/>
              <a:t>系统实体类类图</a:t>
            </a:r>
          </a:p>
        </p:txBody>
      </p:sp>
      <p:sp>
        <p:nvSpPr>
          <p:cNvPr id="98306"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2D96BDBE-A332-432E-82D1-228861A14044}" type="slidenum">
              <a:rPr lang="en-US" altLang="zh-CN" sz="1200" b="0">
                <a:solidFill>
                  <a:srgbClr val="4D4D4D"/>
                </a:solidFill>
                <a:latin typeface="Arial" charset="0"/>
              </a:rPr>
              <a:pPr eaLnBrk="1" hangingPunct="1"/>
              <a:t>86</a:t>
            </a:fld>
            <a:r>
              <a:rPr lang="en-US" altLang="zh-CN" sz="1200" b="0">
                <a:solidFill>
                  <a:srgbClr val="4D4D4D"/>
                </a:solidFill>
                <a:latin typeface="Arial" charset="0"/>
              </a:rPr>
              <a:t>-</a:t>
            </a:r>
          </a:p>
        </p:txBody>
      </p:sp>
      <p:pic>
        <p:nvPicPr>
          <p:cNvPr id="98308"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992313" y="1279549"/>
            <a:ext cx="7848600" cy="5578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zh-CN" altLang="en-US" dirty="0" smtClean="0"/>
              <a:t>总结：用例分析</a:t>
            </a:r>
            <a:endParaRPr lang="en-US" altLang="zh-CN" dirty="0"/>
          </a:p>
        </p:txBody>
      </p:sp>
      <p:sp>
        <p:nvSpPr>
          <p:cNvPr id="6148" name="Rectangle 3"/>
          <p:cNvSpPr>
            <a:spLocks noGrp="1" noChangeArrowheads="1"/>
          </p:cNvSpPr>
          <p:nvPr>
            <p:ph idx="1"/>
          </p:nvPr>
        </p:nvSpPr>
        <p:spPr/>
        <p:txBody>
          <a:bodyPr>
            <a:normAutofit fontScale="92500" lnSpcReduction="10000"/>
          </a:bodyPr>
          <a:lstStyle/>
          <a:p>
            <a:pPr eaLnBrk="1" hangingPunct="1"/>
            <a:r>
              <a:rPr kumimoji="0" lang="zh-CN" altLang="en-US" smtClean="0"/>
              <a:t>定义迭代周期</a:t>
            </a:r>
            <a:endParaRPr kumimoji="0" lang="en-US" altLang="zh-CN" smtClean="0"/>
          </a:p>
          <a:p>
            <a:pPr eaLnBrk="1" hangingPunct="1"/>
            <a:r>
              <a:rPr kumimoji="0" lang="zh-CN" altLang="en-US" smtClean="0"/>
              <a:t>架</a:t>
            </a:r>
            <a:r>
              <a:rPr kumimoji="0" lang="zh-CN" altLang="en-US" dirty="0" smtClean="0"/>
              <a:t>构分析</a:t>
            </a:r>
            <a:endParaRPr kumimoji="0" lang="en-US" altLang="zh-CN" dirty="0" smtClean="0"/>
          </a:p>
          <a:p>
            <a:pPr lvl="1"/>
            <a:r>
              <a:rPr kumimoji="0" lang="zh-CN" altLang="en-US" dirty="0" smtClean="0"/>
              <a:t>定义备选架构</a:t>
            </a:r>
            <a:endParaRPr kumimoji="0" lang="en-US" altLang="zh-CN" dirty="0" smtClean="0"/>
          </a:p>
          <a:p>
            <a:pPr lvl="1"/>
            <a:r>
              <a:rPr lang="zh-CN" altLang="en-US" dirty="0" smtClean="0"/>
              <a:t>提取关键抽象</a:t>
            </a:r>
            <a:endParaRPr kumimoji="0" lang="zh-CN" altLang="en-US" dirty="0"/>
          </a:p>
          <a:p>
            <a:pPr eaLnBrk="1" hangingPunct="1"/>
            <a:r>
              <a:rPr kumimoji="0" lang="zh-CN" altLang="en-US" dirty="0"/>
              <a:t>构造用例</a:t>
            </a:r>
            <a:r>
              <a:rPr kumimoji="0" lang="zh-CN" altLang="en-US" dirty="0" smtClean="0"/>
              <a:t>实现</a:t>
            </a:r>
            <a:endParaRPr kumimoji="0" lang="en-US" altLang="zh-CN" dirty="0" smtClean="0"/>
          </a:p>
          <a:p>
            <a:pPr lvl="1"/>
            <a:r>
              <a:rPr lang="zh-CN" altLang="en-US" smtClean="0"/>
              <a:t>完善用例文档</a:t>
            </a:r>
            <a:endParaRPr lang="en-US" altLang="zh-CN" smtClean="0"/>
          </a:p>
          <a:p>
            <a:pPr lvl="1"/>
            <a:r>
              <a:rPr lang="zh-CN" altLang="en-US" smtClean="0"/>
              <a:t>识</a:t>
            </a:r>
            <a:r>
              <a:rPr lang="zh-CN" altLang="en-US" dirty="0" smtClean="0"/>
              <a:t>别分析类</a:t>
            </a:r>
            <a:endParaRPr lang="en-US" altLang="zh-CN" dirty="0" smtClean="0"/>
          </a:p>
          <a:p>
            <a:pPr lvl="1"/>
            <a:r>
              <a:rPr lang="zh-CN" altLang="en-US" dirty="0" smtClean="0"/>
              <a:t>分析交互</a:t>
            </a:r>
            <a:endParaRPr lang="en-US" altLang="zh-CN" dirty="0" smtClean="0"/>
          </a:p>
          <a:p>
            <a:pPr lvl="1"/>
            <a:r>
              <a:rPr kumimoji="0" lang="zh-CN" altLang="en-US" dirty="0" smtClean="0"/>
              <a:t>完成</a:t>
            </a:r>
            <a:r>
              <a:rPr kumimoji="0" lang="en-US" altLang="zh-CN" dirty="0" smtClean="0"/>
              <a:t>VOPC</a:t>
            </a:r>
            <a:r>
              <a:rPr kumimoji="0" lang="zh-CN" altLang="en-US" dirty="0" smtClean="0"/>
              <a:t>图</a:t>
            </a:r>
            <a:endParaRPr kumimoji="0" lang="zh-CN" altLang="en-US" dirty="0"/>
          </a:p>
          <a:p>
            <a:pPr eaLnBrk="1" hangingPunct="1"/>
            <a:r>
              <a:rPr kumimoji="0" lang="zh-CN" altLang="en-US" dirty="0"/>
              <a:t>定义分析类</a:t>
            </a:r>
          </a:p>
        </p:txBody>
      </p:sp>
      <p:sp>
        <p:nvSpPr>
          <p:cNvPr id="6146"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4F0FB7D6-B3B6-4355-90A9-788A5A375D89}" type="slidenum">
              <a:rPr lang="en-US" altLang="zh-CN" sz="1200" b="0">
                <a:solidFill>
                  <a:srgbClr val="4D4D4D"/>
                </a:solidFill>
                <a:latin typeface="Arial" charset="0"/>
              </a:rPr>
              <a:pPr eaLnBrk="1" hangingPunct="1"/>
              <a:t>87</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ctrTitle"/>
          </p:nvPr>
        </p:nvSpPr>
        <p:spPr>
          <a:xfrm>
            <a:off x="2206625" y="1928816"/>
            <a:ext cx="7772400" cy="1755775"/>
          </a:xfrm>
        </p:spPr>
        <p:txBody>
          <a:bodyPr/>
          <a:lstStyle/>
          <a:p>
            <a:pPr eaLnBrk="1" hangingPunct="1">
              <a:defRPr/>
            </a:pPr>
            <a:r>
              <a:rPr lang="zh-CN" altLang="en-US" sz="8800" dirty="0"/>
              <a:t>谢 谢</a:t>
            </a:r>
            <a:r>
              <a:rPr lang="en-US" altLang="zh-CN" sz="8800" dirty="0"/>
              <a:t>!</a:t>
            </a:r>
            <a:endParaRPr lang="zh-CN" altLang="en-US" sz="8800" dirty="0"/>
          </a:p>
        </p:txBody>
      </p:sp>
      <p:sp>
        <p:nvSpPr>
          <p:cNvPr id="114691" name="Rectangle 3"/>
          <p:cNvSpPr>
            <a:spLocks noGrp="1" noChangeArrowheads="1"/>
          </p:cNvSpPr>
          <p:nvPr>
            <p:ph type="subTitle" idx="1"/>
          </p:nvPr>
        </p:nvSpPr>
        <p:spPr/>
        <p:txBody>
          <a:bodyPr/>
          <a:lstStyle/>
          <a:p>
            <a:pPr eaLnBrk="1" hangingPunct="1"/>
            <a:endParaRPr lang="zh-CN" altLang="en-US" dirty="0"/>
          </a:p>
        </p:txBody>
      </p:sp>
    </p:spTree>
    <p:extLst>
      <p:ext uri="{BB962C8B-B14F-4D97-AF65-F5344CB8AC3E}">
        <p14:creationId xmlns="" xmlns:p14="http://schemas.microsoft.com/office/powerpoint/2010/main" val="3936470057"/>
      </p:ext>
    </p:extLst>
  </p:cSld>
  <p:clrMapOvr>
    <a:masterClrMapping/>
  </p:clrMapOvr>
  <p:transition>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zh-CN" altLang="en-US"/>
              <a:t>把握分析的“度”</a:t>
            </a:r>
          </a:p>
        </p:txBody>
      </p:sp>
      <p:sp>
        <p:nvSpPr>
          <p:cNvPr id="12292" name="Rectangle 3"/>
          <p:cNvSpPr>
            <a:spLocks noGrp="1" noChangeArrowheads="1"/>
          </p:cNvSpPr>
          <p:nvPr>
            <p:ph idx="1"/>
          </p:nvPr>
        </p:nvSpPr>
        <p:spPr/>
        <p:txBody>
          <a:bodyPr/>
          <a:lstStyle/>
          <a:p>
            <a:pPr eaLnBrk="1" hangingPunct="1">
              <a:lnSpc>
                <a:spcPct val="80000"/>
              </a:lnSpc>
            </a:pPr>
            <a:r>
              <a:rPr lang="zh-CN" altLang="en-US" dirty="0"/>
              <a:t>把整个分析活动限制在业务问题域词汇，而不考虑任何技术领域的实现策略</a:t>
            </a:r>
          </a:p>
          <a:p>
            <a:pPr eaLnBrk="1" hangingPunct="1">
              <a:lnSpc>
                <a:spcPct val="80000"/>
              </a:lnSpc>
            </a:pPr>
            <a:r>
              <a:rPr lang="zh-CN" altLang="en-US" dirty="0" smtClean="0"/>
              <a:t>一些</a:t>
            </a:r>
            <a:r>
              <a:rPr lang="zh-CN" altLang="en-US" dirty="0"/>
              <a:t>具体的分析原则：</a:t>
            </a:r>
          </a:p>
          <a:p>
            <a:pPr lvl="1" eaLnBrk="1" hangingPunct="1">
              <a:lnSpc>
                <a:spcPct val="80000"/>
              </a:lnSpc>
            </a:pPr>
            <a:r>
              <a:rPr lang="zh-CN" altLang="en-US" dirty="0"/>
              <a:t>分析模型使用</a:t>
            </a:r>
            <a:r>
              <a:rPr lang="zh-CN" altLang="en-US" dirty="0">
                <a:solidFill>
                  <a:srgbClr val="FF0000"/>
                </a:solidFill>
              </a:rPr>
              <a:t>业务语言</a:t>
            </a:r>
          </a:p>
          <a:p>
            <a:pPr lvl="1" eaLnBrk="1" hangingPunct="1">
              <a:lnSpc>
                <a:spcPct val="80000"/>
              </a:lnSpc>
            </a:pPr>
            <a:r>
              <a:rPr lang="zh-CN" altLang="en-US" dirty="0"/>
              <a:t>分析类和关系等应该是业务中明确存在的</a:t>
            </a:r>
          </a:p>
          <a:p>
            <a:pPr lvl="1" eaLnBrk="1" hangingPunct="1">
              <a:lnSpc>
                <a:spcPct val="80000"/>
              </a:lnSpc>
            </a:pPr>
            <a:r>
              <a:rPr lang="zh-CN" altLang="en-US" dirty="0"/>
              <a:t>分析是对需求模型的重新表述，是以理想化的方式来实现用例行为，不考虑技术实现</a:t>
            </a:r>
          </a:p>
          <a:p>
            <a:pPr lvl="1" eaLnBrk="1" hangingPunct="1">
              <a:lnSpc>
                <a:spcPct val="80000"/>
              </a:lnSpc>
            </a:pPr>
            <a:r>
              <a:rPr lang="zh-CN" altLang="en-US" dirty="0"/>
              <a:t>分析侧重于系统</a:t>
            </a:r>
            <a:r>
              <a:rPr lang="zh-CN" altLang="en-US" dirty="0">
                <a:solidFill>
                  <a:srgbClr val="00B0F0"/>
                </a:solidFill>
              </a:rPr>
              <a:t>主要部分</a:t>
            </a:r>
            <a:r>
              <a:rPr lang="zh-CN" altLang="en-US" dirty="0"/>
              <a:t>，关注核心的业务场景；对支撑性行为、非功能需求等不做深入的分析</a:t>
            </a:r>
          </a:p>
        </p:txBody>
      </p:sp>
      <p:sp>
        <p:nvSpPr>
          <p:cNvPr id="12290"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C4B58E5E-6A7F-433F-959F-5BCAE979AC03}" type="slidenum">
              <a:rPr lang="en-US" altLang="zh-CN" sz="1200" b="0">
                <a:solidFill>
                  <a:srgbClr val="4D4D4D"/>
                </a:solidFill>
                <a:latin typeface="Arial" charset="0"/>
              </a:rPr>
              <a:pPr eaLnBrk="1" hangingPunct="1"/>
              <a:t>9</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模块">
  <a:themeElements>
    <a:clrScheme name="模块">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自定义 1">
      <a:majorFont>
        <a:latin typeface="Times New Roman"/>
        <a:ea typeface="华文楷体"/>
        <a:cs typeface=""/>
      </a:majorFont>
      <a:minorFont>
        <a:latin typeface="Times New Roman"/>
        <a:ea typeface="华文楷体"/>
        <a:cs typeface=""/>
      </a:minorFont>
    </a:fontScheme>
    <a:fmtScheme name="模块">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3327</TotalTime>
  <Words>4246</Words>
  <Application>Microsoft Office PowerPoint</Application>
  <PresentationFormat>自定义</PresentationFormat>
  <Paragraphs>528</Paragraphs>
  <Slides>88</Slides>
  <Notes>12</Notes>
  <HiddenSlides>0</HiddenSlides>
  <MMClips>0</MMClips>
  <ScaleCrop>false</ScaleCrop>
  <HeadingPairs>
    <vt:vector size="4" baseType="variant">
      <vt:variant>
        <vt:lpstr>主题</vt:lpstr>
      </vt:variant>
      <vt:variant>
        <vt:i4>1</vt:i4>
      </vt:variant>
      <vt:variant>
        <vt:lpstr>幻灯片标题</vt:lpstr>
      </vt:variant>
      <vt:variant>
        <vt:i4>88</vt:i4>
      </vt:variant>
    </vt:vector>
  </HeadingPairs>
  <TitlesOfParts>
    <vt:vector size="89" baseType="lpstr">
      <vt:lpstr>模块</vt:lpstr>
      <vt:lpstr>面向对象系统分析与设计</vt:lpstr>
      <vt:lpstr>用例分析</vt:lpstr>
      <vt:lpstr>内容概要</vt:lpstr>
      <vt:lpstr>内容概要</vt:lpstr>
      <vt:lpstr>分析</vt:lpstr>
      <vt:lpstr>从需求到分析</vt:lpstr>
      <vt:lpstr>分析与需求的关系</vt:lpstr>
      <vt:lpstr>分析的“度”</vt:lpstr>
      <vt:lpstr>把握分析的“度”</vt:lpstr>
      <vt:lpstr>内容概要</vt:lpstr>
      <vt:lpstr>如何开始分析？</vt:lpstr>
      <vt:lpstr>分析模型与用例模型</vt:lpstr>
      <vt:lpstr>从用例开始分析迭代</vt:lpstr>
      <vt:lpstr>利用早期迭代建立软件架构</vt:lpstr>
      <vt:lpstr>定义良好的迭代周期</vt:lpstr>
      <vt:lpstr>分析阶段的用例—用例实现</vt:lpstr>
      <vt:lpstr>创建用例实现</vt:lpstr>
      <vt:lpstr>实例：旅店预订系统的迭代和用例实现</vt:lpstr>
      <vt:lpstr>实例：旅游申请系统迭代1</vt:lpstr>
      <vt:lpstr>内容概要</vt:lpstr>
      <vt:lpstr>架构分析</vt:lpstr>
      <vt:lpstr>1.定义备选架构</vt:lpstr>
      <vt:lpstr>备选架构模式</vt:lpstr>
      <vt:lpstr>分析阶段备选分层架构B-C-E</vt:lpstr>
      <vt:lpstr>B-C-E三层架构解析</vt:lpstr>
      <vt:lpstr>2.架构机制</vt:lpstr>
      <vt:lpstr>常见的分析机制</vt:lpstr>
      <vt:lpstr>3.关键抽象</vt:lpstr>
      <vt:lpstr>实例：旅游申请系统中的关键抽象</vt:lpstr>
      <vt:lpstr>内容概要</vt:lpstr>
      <vt:lpstr>构造用例实现</vt:lpstr>
      <vt:lpstr>1.完善用例文档</vt:lpstr>
      <vt:lpstr>示例：完善用例文档</vt:lpstr>
      <vt:lpstr>2. 从用例行为中识别分析类</vt:lpstr>
      <vt:lpstr>分析类：达成目标的第一步</vt:lpstr>
      <vt:lpstr>什么是分析类</vt:lpstr>
      <vt:lpstr>边界类</vt:lpstr>
      <vt:lpstr>示例：识别边界类</vt:lpstr>
      <vt:lpstr>控制类</vt:lpstr>
      <vt:lpstr>示例：识别控制类</vt:lpstr>
      <vt:lpstr>实体类</vt:lpstr>
      <vt:lpstr>识别实体类</vt:lpstr>
      <vt:lpstr>指南：名词筛选法识别实体类</vt:lpstr>
      <vt:lpstr>识别实体类</vt:lpstr>
      <vt:lpstr>示例：候选实体类</vt:lpstr>
      <vt:lpstr>示例：总结：分析类</vt:lpstr>
      <vt:lpstr>实例：旅店预订系统中识别分析类</vt:lpstr>
      <vt:lpstr>实例：旅游申请系统中的分析类</vt:lpstr>
      <vt:lpstr>3. 将用例行为分配给类</vt:lpstr>
      <vt:lpstr>顺序图Sequence Diagram</vt:lpstr>
      <vt:lpstr>顺序图剖析</vt:lpstr>
      <vt:lpstr>利用顺序图进行职责分配</vt:lpstr>
      <vt:lpstr>指南：将职责分配到分析类</vt:lpstr>
      <vt:lpstr>指南：将职责分配到分析类(续)</vt:lpstr>
      <vt:lpstr>实例：进行职责分配</vt:lpstr>
      <vt:lpstr>实例：进行职责分配</vt:lpstr>
      <vt:lpstr>顺序图中的交互片段</vt:lpstr>
      <vt:lpstr>常见的交互片段</vt:lpstr>
      <vt:lpstr>示例：使用循环交互片段</vt:lpstr>
      <vt:lpstr>通过多个交互图分析用例</vt:lpstr>
      <vt:lpstr>4. VOPC图</vt:lpstr>
      <vt:lpstr>实例：绘制VOPC类图</vt:lpstr>
      <vt:lpstr>实例：绘制VOPC类图</vt:lpstr>
      <vt:lpstr>内容概要</vt:lpstr>
      <vt:lpstr>定义分析类</vt:lpstr>
      <vt:lpstr>定义分析类的过程</vt:lpstr>
      <vt:lpstr>1. 定义分析类的职责</vt:lpstr>
      <vt:lpstr>实例：利用分析操作表示职责</vt:lpstr>
      <vt:lpstr>利用文本方式描述职责</vt:lpstr>
      <vt:lpstr>保持类职责的一致性</vt:lpstr>
      <vt:lpstr>2. 定义分析类的属性</vt:lpstr>
      <vt:lpstr>实例：为分析类添加属性</vt:lpstr>
      <vt:lpstr>3. 定义分析类的关系</vt:lpstr>
      <vt:lpstr>3.1 关联关系</vt:lpstr>
      <vt:lpstr>实例：实体类之间的关联关系 </vt:lpstr>
      <vt:lpstr>细化关联关系</vt:lpstr>
      <vt:lpstr>自反关联</vt:lpstr>
      <vt:lpstr>关联类</vt:lpstr>
      <vt:lpstr>3.2 聚合关系</vt:lpstr>
      <vt:lpstr>3.3 泛化关系</vt:lpstr>
      <vt:lpstr>实例：实体类间的聚合和泛化 </vt:lpstr>
      <vt:lpstr>4.限定分析机制</vt:lpstr>
      <vt:lpstr>5.统一分析类</vt:lpstr>
      <vt:lpstr>示例：统一分析类</vt:lpstr>
      <vt:lpstr>再说分析类图</vt:lpstr>
      <vt:lpstr>实例：旅游申请系统实体类类图</vt:lpstr>
      <vt:lpstr>总结：用例分析</vt:lpstr>
      <vt:lpstr>谢 谢!</vt:lpstr>
    </vt:vector>
  </TitlesOfParts>
  <Company>buaa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面向对象分析设计课程讲义</dc:title>
  <dc:creator>thbin</dc:creator>
  <cp:lastModifiedBy>xs</cp:lastModifiedBy>
  <cp:revision>559</cp:revision>
  <cp:lastPrinted>1601-01-01T00:00:00Z</cp:lastPrinted>
  <dcterms:created xsi:type="dcterms:W3CDTF">2005-09-05T02:45:08Z</dcterms:created>
  <dcterms:modified xsi:type="dcterms:W3CDTF">2023-11-13T19:24:33Z</dcterms:modified>
  <cp:category>UML</cp:category>
</cp:coreProperties>
</file>