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56"/>
  </p:notesMasterIdLst>
  <p:handoutMasterIdLst>
    <p:handoutMasterId r:id="rId57"/>
  </p:handoutMasterIdLst>
  <p:sldIdLst>
    <p:sldId id="361" r:id="rId2"/>
    <p:sldId id="362" r:id="rId3"/>
    <p:sldId id="259" r:id="rId4"/>
    <p:sldId id="260" r:id="rId5"/>
    <p:sldId id="262" r:id="rId6"/>
    <p:sldId id="264" r:id="rId7"/>
    <p:sldId id="265" r:id="rId8"/>
    <p:sldId id="266" r:id="rId9"/>
    <p:sldId id="267" r:id="rId10"/>
    <p:sldId id="268" r:id="rId11"/>
    <p:sldId id="270" r:id="rId12"/>
    <p:sldId id="351" r:id="rId13"/>
    <p:sldId id="274" r:id="rId14"/>
    <p:sldId id="275" r:id="rId15"/>
    <p:sldId id="276" r:id="rId16"/>
    <p:sldId id="277" r:id="rId17"/>
    <p:sldId id="278" r:id="rId18"/>
    <p:sldId id="279" r:id="rId19"/>
    <p:sldId id="280" r:id="rId20"/>
    <p:sldId id="354" r:id="rId21"/>
    <p:sldId id="281" r:id="rId22"/>
    <p:sldId id="283" r:id="rId23"/>
    <p:sldId id="284" r:id="rId24"/>
    <p:sldId id="285" r:id="rId25"/>
    <p:sldId id="286" r:id="rId26"/>
    <p:sldId id="287" r:id="rId27"/>
    <p:sldId id="288" r:id="rId28"/>
    <p:sldId id="291" r:id="rId29"/>
    <p:sldId id="292" r:id="rId30"/>
    <p:sldId id="289" r:id="rId31"/>
    <p:sldId id="290"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7" r:id="rId46"/>
    <p:sldId id="308" r:id="rId47"/>
    <p:sldId id="310" r:id="rId48"/>
    <p:sldId id="311" r:id="rId49"/>
    <p:sldId id="349" r:id="rId50"/>
    <p:sldId id="313" r:id="rId51"/>
    <p:sldId id="314" r:id="rId52"/>
    <p:sldId id="315" r:id="rId53"/>
    <p:sldId id="365" r:id="rId54"/>
    <p:sldId id="363" r:id="rId55"/>
  </p:sldIdLst>
  <p:sldSz cx="12190413" cy="6859588"/>
  <p:notesSz cx="6858000" cy="9144000"/>
  <p:defaultTextStyle>
    <a:defPPr>
      <a:defRPr lang="en-US"/>
    </a:defPPr>
    <a:lvl1pPr algn="l" rtl="0" fontAlgn="base">
      <a:spcBef>
        <a:spcPct val="0"/>
      </a:spcBef>
      <a:spcAft>
        <a:spcPct val="0"/>
      </a:spcAft>
      <a:defRPr kumimoji="1" sz="2900" b="1" kern="1200">
        <a:solidFill>
          <a:schemeClr val="tx1"/>
        </a:solidFill>
        <a:latin typeface="Tahoma" pitchFamily="34" charset="0"/>
        <a:ea typeface="宋体" pitchFamily="2" charset="-122"/>
        <a:cs typeface="+mn-cs"/>
      </a:defRPr>
    </a:lvl1pPr>
    <a:lvl2pPr marL="544251" algn="l" rtl="0" fontAlgn="base">
      <a:spcBef>
        <a:spcPct val="0"/>
      </a:spcBef>
      <a:spcAft>
        <a:spcPct val="0"/>
      </a:spcAft>
      <a:defRPr kumimoji="1" sz="2900" b="1" kern="1200">
        <a:solidFill>
          <a:schemeClr val="tx1"/>
        </a:solidFill>
        <a:latin typeface="Tahoma" pitchFamily="34" charset="0"/>
        <a:ea typeface="宋体" pitchFamily="2" charset="-122"/>
        <a:cs typeface="+mn-cs"/>
      </a:defRPr>
    </a:lvl2pPr>
    <a:lvl3pPr marL="1088502" algn="l" rtl="0" fontAlgn="base">
      <a:spcBef>
        <a:spcPct val="0"/>
      </a:spcBef>
      <a:spcAft>
        <a:spcPct val="0"/>
      </a:spcAft>
      <a:defRPr kumimoji="1" sz="2900" b="1" kern="1200">
        <a:solidFill>
          <a:schemeClr val="tx1"/>
        </a:solidFill>
        <a:latin typeface="Tahoma" pitchFamily="34" charset="0"/>
        <a:ea typeface="宋体" pitchFamily="2" charset="-122"/>
        <a:cs typeface="+mn-cs"/>
      </a:defRPr>
    </a:lvl3pPr>
    <a:lvl4pPr marL="1632753" algn="l" rtl="0" fontAlgn="base">
      <a:spcBef>
        <a:spcPct val="0"/>
      </a:spcBef>
      <a:spcAft>
        <a:spcPct val="0"/>
      </a:spcAft>
      <a:defRPr kumimoji="1" sz="2900" b="1" kern="1200">
        <a:solidFill>
          <a:schemeClr val="tx1"/>
        </a:solidFill>
        <a:latin typeface="Tahoma" pitchFamily="34" charset="0"/>
        <a:ea typeface="宋体" pitchFamily="2" charset="-122"/>
        <a:cs typeface="+mn-cs"/>
      </a:defRPr>
    </a:lvl4pPr>
    <a:lvl5pPr marL="2177004" algn="l" rtl="0" fontAlgn="base">
      <a:spcBef>
        <a:spcPct val="0"/>
      </a:spcBef>
      <a:spcAft>
        <a:spcPct val="0"/>
      </a:spcAft>
      <a:defRPr kumimoji="1" sz="2900" b="1" kern="1200">
        <a:solidFill>
          <a:schemeClr val="tx1"/>
        </a:solidFill>
        <a:latin typeface="Tahoma" pitchFamily="34" charset="0"/>
        <a:ea typeface="宋体" pitchFamily="2" charset="-122"/>
        <a:cs typeface="+mn-cs"/>
      </a:defRPr>
    </a:lvl5pPr>
    <a:lvl6pPr marL="2721254" algn="l" defTabSz="1088502" rtl="0" eaLnBrk="1" latinLnBrk="0" hangingPunct="1">
      <a:defRPr kumimoji="1" sz="2900" b="1" kern="1200">
        <a:solidFill>
          <a:schemeClr val="tx1"/>
        </a:solidFill>
        <a:latin typeface="Tahoma" pitchFamily="34" charset="0"/>
        <a:ea typeface="宋体" pitchFamily="2" charset="-122"/>
        <a:cs typeface="+mn-cs"/>
      </a:defRPr>
    </a:lvl6pPr>
    <a:lvl7pPr marL="3265505" algn="l" defTabSz="1088502" rtl="0" eaLnBrk="1" latinLnBrk="0" hangingPunct="1">
      <a:defRPr kumimoji="1" sz="2900" b="1" kern="1200">
        <a:solidFill>
          <a:schemeClr val="tx1"/>
        </a:solidFill>
        <a:latin typeface="Tahoma" pitchFamily="34" charset="0"/>
        <a:ea typeface="宋体" pitchFamily="2" charset="-122"/>
        <a:cs typeface="+mn-cs"/>
      </a:defRPr>
    </a:lvl7pPr>
    <a:lvl8pPr marL="3809756" algn="l" defTabSz="1088502" rtl="0" eaLnBrk="1" latinLnBrk="0" hangingPunct="1">
      <a:defRPr kumimoji="1" sz="2900" b="1" kern="1200">
        <a:solidFill>
          <a:schemeClr val="tx1"/>
        </a:solidFill>
        <a:latin typeface="Tahoma" pitchFamily="34" charset="0"/>
        <a:ea typeface="宋体" pitchFamily="2" charset="-122"/>
        <a:cs typeface="+mn-cs"/>
      </a:defRPr>
    </a:lvl8pPr>
    <a:lvl9pPr marL="4354007" algn="l" defTabSz="1088502" rtl="0" eaLnBrk="1" latinLnBrk="0" hangingPunct="1">
      <a:defRPr kumimoji="1" sz="2900" b="1"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00"/>
    <a:srgbClr val="333300"/>
    <a:srgbClr val="003300"/>
    <a:srgbClr val="336699"/>
    <a:srgbClr val="0099CC"/>
    <a:srgbClr val="4D4D4D"/>
    <a:srgbClr val="292929"/>
    <a:srgbClr val="6600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88770" autoAdjust="0"/>
  </p:normalViewPr>
  <p:slideViewPr>
    <p:cSldViewPr>
      <p:cViewPr varScale="1">
        <p:scale>
          <a:sx n="79" d="100"/>
          <a:sy n="79" d="100"/>
        </p:scale>
        <p:origin x="-54" y="-102"/>
      </p:cViewPr>
      <p:guideLst>
        <p:guide orient="horz" pos="2161"/>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5952"/>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zh-CN" altLang="en-US"/>
          </a:p>
        </p:txBody>
      </p:sp>
      <p:sp>
        <p:nvSpPr>
          <p:cNvPr id="1105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ltLang="zh-CN"/>
          </a:p>
        </p:txBody>
      </p:sp>
      <p:sp>
        <p:nvSpPr>
          <p:cNvPr id="1105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ltLang="zh-CN"/>
          </a:p>
        </p:txBody>
      </p:sp>
      <p:sp>
        <p:nvSpPr>
          <p:cNvPr id="1105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FF2D7C20-8190-4FF7-A0CE-614514A6ED20}" type="slidenum">
              <a:rPr lang="zh-CN" altLang="en-US"/>
              <a:pPr>
                <a:defRPr/>
              </a:pPr>
              <a:t>‹#›</a:t>
            </a:fld>
            <a:endParaRPr lang="en-US" altLang="zh-CN"/>
          </a:p>
        </p:txBody>
      </p:sp>
    </p:spTree>
    <p:extLst>
      <p:ext uri="{BB962C8B-B14F-4D97-AF65-F5344CB8AC3E}">
        <p14:creationId xmlns:p14="http://schemas.microsoft.com/office/powerpoint/2010/main" xmlns="" val="640537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zh-CN" altLang="en-US"/>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ltLang="zh-CN"/>
          </a:p>
        </p:txBody>
      </p:sp>
      <p:sp>
        <p:nvSpPr>
          <p:cNvPr id="9421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C19906E2-34E5-49B7-82F2-702DBD5CB4B4}" type="slidenum">
              <a:rPr lang="zh-CN" altLang="en-US"/>
              <a:pPr>
                <a:defRPr/>
              </a:pPr>
              <a:t>‹#›</a:t>
            </a:fld>
            <a:endParaRPr lang="en-US" altLang="zh-CN"/>
          </a:p>
        </p:txBody>
      </p:sp>
    </p:spTree>
    <p:extLst>
      <p:ext uri="{BB962C8B-B14F-4D97-AF65-F5344CB8AC3E}">
        <p14:creationId xmlns:p14="http://schemas.microsoft.com/office/powerpoint/2010/main" xmlns="" val="14604808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宋体" pitchFamily="2" charset="-122"/>
        <a:cs typeface="+mn-cs"/>
      </a:defRPr>
    </a:lvl1pPr>
    <a:lvl2pPr marL="544251" algn="l" rtl="0" eaLnBrk="0" fontAlgn="base" hangingPunct="0">
      <a:spcBef>
        <a:spcPct val="30000"/>
      </a:spcBef>
      <a:spcAft>
        <a:spcPct val="0"/>
      </a:spcAft>
      <a:defRPr sz="1400" kern="1200">
        <a:solidFill>
          <a:schemeClr val="tx1"/>
        </a:solidFill>
        <a:latin typeface="Arial" charset="0"/>
        <a:ea typeface="宋体" pitchFamily="2" charset="-122"/>
        <a:cs typeface="+mn-cs"/>
      </a:defRPr>
    </a:lvl2pPr>
    <a:lvl3pPr marL="1088502" algn="l" rtl="0" eaLnBrk="0" fontAlgn="base" hangingPunct="0">
      <a:spcBef>
        <a:spcPct val="30000"/>
      </a:spcBef>
      <a:spcAft>
        <a:spcPct val="0"/>
      </a:spcAft>
      <a:defRPr sz="1400" kern="1200">
        <a:solidFill>
          <a:schemeClr val="tx1"/>
        </a:solidFill>
        <a:latin typeface="Arial" charset="0"/>
        <a:ea typeface="宋体" pitchFamily="2" charset="-122"/>
        <a:cs typeface="+mn-cs"/>
      </a:defRPr>
    </a:lvl3pPr>
    <a:lvl4pPr marL="1632753" algn="l" rtl="0" eaLnBrk="0" fontAlgn="base" hangingPunct="0">
      <a:spcBef>
        <a:spcPct val="30000"/>
      </a:spcBef>
      <a:spcAft>
        <a:spcPct val="0"/>
      </a:spcAft>
      <a:defRPr sz="1400" kern="1200">
        <a:solidFill>
          <a:schemeClr val="tx1"/>
        </a:solidFill>
        <a:latin typeface="Arial" charset="0"/>
        <a:ea typeface="宋体" pitchFamily="2" charset="-122"/>
        <a:cs typeface="+mn-cs"/>
      </a:defRPr>
    </a:lvl4pPr>
    <a:lvl5pPr marL="2177004" algn="l" rtl="0" eaLnBrk="0" fontAlgn="base" hangingPunct="0">
      <a:spcBef>
        <a:spcPct val="30000"/>
      </a:spcBef>
      <a:spcAft>
        <a:spcPct val="0"/>
      </a:spcAft>
      <a:defRPr sz="1400" kern="1200">
        <a:solidFill>
          <a:schemeClr val="tx1"/>
        </a:solidFill>
        <a:latin typeface="Arial" charset="0"/>
        <a:ea typeface="宋体" pitchFamily="2" charset="-122"/>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E5D10E59-1BC9-4FE4-BD83-DAB562777C98}" type="slidenum">
              <a:rPr lang="zh-CN" altLang="en-US" sz="1200" b="0" smtClean="0">
                <a:latin typeface="Arial" charset="0"/>
              </a:rPr>
              <a:pPr eaLnBrk="1" hangingPunct="1"/>
              <a:t>3</a:t>
            </a:fld>
            <a:endParaRPr lang="en-US" altLang="zh-CN" sz="1200" b="0" smtClean="0">
              <a:latin typeface="Arial" charset="0"/>
            </a:endParaRPr>
          </a:p>
        </p:txBody>
      </p:sp>
      <p:sp>
        <p:nvSpPr>
          <p:cNvPr id="96259" name="Rectangle 2"/>
          <p:cNvSpPr>
            <a:spLocks noGrp="1" noRot="1" noChangeAspect="1" noChangeArrowheads="1" noTextEdit="1"/>
          </p:cNvSpPr>
          <p:nvPr>
            <p:ph type="sldImg"/>
          </p:nvPr>
        </p:nvSpPr>
        <p:spPr>
          <a:xfrm>
            <a:off x="382588" y="685800"/>
            <a:ext cx="6092825"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334444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C707B7F8-C07F-4E12-B319-9725A4AFB477}" type="slidenum">
              <a:rPr lang="zh-CN" altLang="en-US" sz="1200" b="0" smtClean="0">
                <a:latin typeface="Arial" charset="0"/>
              </a:rPr>
              <a:pPr eaLnBrk="1" hangingPunct="1"/>
              <a:t>4</a:t>
            </a:fld>
            <a:endParaRPr lang="en-US" altLang="zh-CN" sz="1200" b="0" smtClean="0">
              <a:latin typeface="Arial" charset="0"/>
            </a:endParaRPr>
          </a:p>
        </p:txBody>
      </p:sp>
      <p:sp>
        <p:nvSpPr>
          <p:cNvPr id="97283" name="Rectangle 2"/>
          <p:cNvSpPr>
            <a:spLocks noGrp="1" noRot="1" noChangeAspect="1" noChangeArrowheads="1" noTextEdit="1"/>
          </p:cNvSpPr>
          <p:nvPr>
            <p:ph type="sldImg"/>
          </p:nvPr>
        </p:nvSpPr>
        <p:spPr>
          <a:xfrm>
            <a:off x="382588" y="685800"/>
            <a:ext cx="6092825"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227392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D008A0D5-264A-4982-8FAB-A07226497E67}" type="slidenum">
              <a:rPr lang="zh-CN" altLang="en-US" sz="1200" b="0" smtClean="0">
                <a:latin typeface="Arial" charset="0"/>
              </a:rPr>
              <a:pPr eaLnBrk="1" hangingPunct="1"/>
              <a:t>13</a:t>
            </a:fld>
            <a:endParaRPr lang="en-US" altLang="zh-CN" sz="1200" b="0" smtClean="0">
              <a:latin typeface="Arial" charset="0"/>
            </a:endParaRPr>
          </a:p>
        </p:txBody>
      </p:sp>
      <p:sp>
        <p:nvSpPr>
          <p:cNvPr id="98307" name="Rectangle 2"/>
          <p:cNvSpPr>
            <a:spLocks noGrp="1" noRot="1" noChangeAspect="1" noChangeArrowheads="1" noTextEdit="1"/>
          </p:cNvSpPr>
          <p:nvPr>
            <p:ph type="sldImg"/>
          </p:nvPr>
        </p:nvSpPr>
        <p:spPr>
          <a:xfrm>
            <a:off x="382588" y="685800"/>
            <a:ext cx="6092825" cy="3429000"/>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1165393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FD511F6A-A485-4554-8294-F97EEA3F6C29}" type="slidenum">
              <a:rPr lang="zh-CN" altLang="en-US" sz="1200" b="0" smtClean="0">
                <a:latin typeface="Arial" charset="0"/>
              </a:rPr>
              <a:pPr eaLnBrk="1" hangingPunct="1"/>
              <a:t>22</a:t>
            </a:fld>
            <a:endParaRPr lang="en-US" altLang="zh-CN" sz="1200" b="0" smtClean="0">
              <a:latin typeface="Arial" charset="0"/>
            </a:endParaRPr>
          </a:p>
        </p:txBody>
      </p:sp>
      <p:sp>
        <p:nvSpPr>
          <p:cNvPr id="99331" name="Rectangle 2"/>
          <p:cNvSpPr>
            <a:spLocks noGrp="1" noRot="1" noChangeAspect="1" noChangeArrowheads="1" noTextEdit="1"/>
          </p:cNvSpPr>
          <p:nvPr>
            <p:ph type="sldImg"/>
          </p:nvPr>
        </p:nvSpPr>
        <p:spPr>
          <a:xfrm>
            <a:off x="382588" y="685800"/>
            <a:ext cx="6092825"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364636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5BB7E589-C29F-41C0-9C2E-78CA7DFAFE8E}" type="slidenum">
              <a:rPr lang="zh-CN" altLang="en-US" sz="1200" b="0" smtClean="0">
                <a:latin typeface="Arial" charset="0"/>
              </a:rPr>
              <a:pPr eaLnBrk="1" hangingPunct="1"/>
              <a:t>39</a:t>
            </a:fld>
            <a:endParaRPr lang="en-US" altLang="zh-CN" sz="1200" b="0" smtClean="0">
              <a:latin typeface="Arial" charset="0"/>
            </a:endParaRPr>
          </a:p>
        </p:txBody>
      </p:sp>
      <p:sp>
        <p:nvSpPr>
          <p:cNvPr id="100355" name="Rectangle 2"/>
          <p:cNvSpPr>
            <a:spLocks noGrp="1" noRot="1" noChangeAspect="1" noChangeArrowheads="1" noTextEdit="1"/>
          </p:cNvSpPr>
          <p:nvPr>
            <p:ph type="sldImg"/>
          </p:nvPr>
        </p:nvSpPr>
        <p:spPr>
          <a:xfrm>
            <a:off x="382588" y="685800"/>
            <a:ext cx="6092825"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xmlns="" val="1464388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EA202650-3DEB-4E9E-8A5D-98FF5F85DFF1}" type="slidenum">
              <a:rPr lang="zh-CN" altLang="en-US" sz="1200" b="0" smtClean="0">
                <a:latin typeface="Arial" charset="0"/>
              </a:rPr>
              <a:pPr eaLnBrk="1" hangingPunct="1"/>
              <a:t>45</a:t>
            </a:fld>
            <a:endParaRPr lang="en-US" altLang="zh-CN" sz="1200" b="0" smtClean="0">
              <a:latin typeface="Arial" charset="0"/>
            </a:endParaRPr>
          </a:p>
        </p:txBody>
      </p:sp>
      <p:sp>
        <p:nvSpPr>
          <p:cNvPr id="101379" name="Rectangle 2"/>
          <p:cNvSpPr>
            <a:spLocks noGrp="1" noRot="1" noChangeAspect="1" noChangeArrowheads="1" noTextEdit="1"/>
          </p:cNvSpPr>
          <p:nvPr>
            <p:ph type="sldImg"/>
          </p:nvPr>
        </p:nvSpPr>
        <p:spPr>
          <a:xfrm>
            <a:off x="382588" y="685800"/>
            <a:ext cx="6092825" cy="34290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1733556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AE3D30F8-4E8D-41FC-954A-8EA49A01583A}" type="slidenum">
              <a:rPr lang="zh-CN" altLang="en-US" sz="1200" b="0" smtClean="0">
                <a:latin typeface="Arial" charset="0"/>
              </a:rPr>
              <a:pPr eaLnBrk="1" hangingPunct="1"/>
              <a:t>53</a:t>
            </a:fld>
            <a:endParaRPr lang="en-US" altLang="zh-CN" sz="1200" b="0" smtClean="0">
              <a:latin typeface="Arial" charset="0"/>
            </a:endParaRPr>
          </a:p>
        </p:txBody>
      </p:sp>
      <p:sp>
        <p:nvSpPr>
          <p:cNvPr id="102403" name="Rectangle 2"/>
          <p:cNvSpPr>
            <a:spLocks noGrp="1" noRot="1" noChangeAspect="1" noChangeArrowheads="1" noTextEdit="1"/>
          </p:cNvSpPr>
          <p:nvPr>
            <p:ph type="sldImg"/>
          </p:nvPr>
        </p:nvSpPr>
        <p:spPr>
          <a:xfrm>
            <a:off x="382588" y="685800"/>
            <a:ext cx="6092825"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233605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1" y="0"/>
            <a:ext cx="12190412" cy="513661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2" name="标题 1"/>
          <p:cNvSpPr>
            <a:spLocks noGrp="1"/>
          </p:cNvSpPr>
          <p:nvPr>
            <p:ph type="ctrTitle"/>
          </p:nvPr>
        </p:nvSpPr>
        <p:spPr>
          <a:xfrm>
            <a:off x="914281" y="3356625"/>
            <a:ext cx="10768198" cy="1673739"/>
          </a:xfrm>
        </p:spPr>
        <p:txBody>
          <a:bodyPr vert="horz" lIns="108850" tIns="0" rIns="54425" bIns="0" rtlCol="0" anchor="t">
            <a:normAutofit/>
            <a:scene3d>
              <a:camera prst="orthographicFront"/>
              <a:lightRig rig="threePt" dir="t">
                <a:rot lat="0" lon="0" rev="4800000"/>
              </a:lightRig>
            </a:scene3d>
            <a:sp3d prstMaterial="matte">
              <a:bevelT w="50800" h="10160"/>
            </a:sp3d>
          </a:bodyPr>
          <a:lstStyle>
            <a:lvl1pPr algn="l">
              <a:defRPr sz="56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914281" y="1829224"/>
            <a:ext cx="10768198" cy="1499963"/>
          </a:xfrm>
        </p:spPr>
        <p:txBody>
          <a:bodyPr lIns="141505" tIns="0" rIns="54425" bIns="0" anchor="b"/>
          <a:lstStyle>
            <a:lvl1pPr marL="0" indent="0" algn="l">
              <a:buNone/>
              <a:defRPr sz="2400">
                <a:solidFill>
                  <a:srgbClr val="FFFFFF"/>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a:defRPr/>
            </a:pPr>
            <a:fld id="{A2B4E4E8-EAE5-45ED-B099-1954D79FDD67}" type="slidenum">
              <a:rPr lang="zh-CN" altLang="en-US" smtClean="0"/>
              <a:pPr>
                <a:defRPr/>
              </a:pPr>
              <a:t>‹#›</a:t>
            </a:fld>
            <a:endParaRPr lang="en-US" altLang="zh-CN"/>
          </a:p>
        </p:txBody>
      </p:sp>
      <p:sp>
        <p:nvSpPr>
          <p:cNvPr id="10" name="矩形 9"/>
          <p:cNvSpPr/>
          <p:nvPr/>
        </p:nvSpPr>
        <p:spPr bwMode="invGray">
          <a:xfrm>
            <a:off x="0" y="5129521"/>
            <a:ext cx="12190413" cy="45731"/>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946922C3-D2C8-45C7-BA46-D6E673EE3D80}" type="slidenum">
              <a:rPr lang="en-US" altLang="zh-CN" smtClean="0"/>
              <a:pPr>
                <a:defRPr/>
              </a:pPr>
              <a:t>‹#›</a:t>
            </a:fld>
            <a:r>
              <a:rPr lang="en-US" altLang="zh-CN" smtClean="0"/>
              <a:t>-</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8797415" y="0"/>
            <a:ext cx="60952" cy="6859588"/>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8" name="矩形 7"/>
          <p:cNvSpPr/>
          <p:nvPr/>
        </p:nvSpPr>
        <p:spPr bwMode="ltGray">
          <a:xfrm>
            <a:off x="8862430" y="0"/>
            <a:ext cx="3352365" cy="685958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2" name="竖排标题 1"/>
          <p:cNvSpPr>
            <a:spLocks noGrp="1"/>
          </p:cNvSpPr>
          <p:nvPr>
            <p:ph type="title" orient="vert"/>
          </p:nvPr>
        </p:nvSpPr>
        <p:spPr>
          <a:xfrm>
            <a:off x="9041223" y="274704"/>
            <a:ext cx="2539669" cy="5852880"/>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521" y="304871"/>
            <a:ext cx="8025355" cy="585288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a:xfrm>
            <a:off x="3520337" y="6378936"/>
            <a:ext cx="5114540" cy="365210"/>
          </a:xfrm>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5294E5D5-410C-4095-AEAD-D61CAED1BD59}" type="slidenum">
              <a:rPr lang="en-US" altLang="zh-CN" smtClean="0"/>
              <a:pPr>
                <a:defRPr/>
              </a:pPr>
              <a:t>‹#›</a:t>
            </a:fld>
            <a:r>
              <a:rPr lang="en-US" altLang="zh-CN" smtClean="0"/>
              <a:t>-</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155484"/>
            <a:ext cx="10971372" cy="125301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8DB83D1F-65F6-4F22-A87D-A3E6E96CBC08}" type="slidenum">
              <a:rPr lang="en-US" altLang="zh-CN" smtClean="0"/>
              <a:pPr>
                <a:defRPr/>
              </a:pPr>
              <a:t>‹#›</a:t>
            </a:fld>
            <a:r>
              <a:rPr lang="en-US" altLang="zh-CN" smtClean="0"/>
              <a:t>-</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12190413" cy="260312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12" name="矩形 11"/>
          <p:cNvSpPr/>
          <p:nvPr/>
        </p:nvSpPr>
        <p:spPr bwMode="invGray">
          <a:xfrm>
            <a:off x="0" y="2603122"/>
            <a:ext cx="12190413" cy="45731"/>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2" name="标题 1"/>
          <p:cNvSpPr>
            <a:spLocks noGrp="1"/>
          </p:cNvSpPr>
          <p:nvPr>
            <p:ph type="title"/>
          </p:nvPr>
        </p:nvSpPr>
        <p:spPr>
          <a:xfrm>
            <a:off x="999614" y="118900"/>
            <a:ext cx="10682865" cy="1637155"/>
          </a:xfrm>
        </p:spPr>
        <p:txBody>
          <a:bodyPr vert="horz" lIns="108850" tIns="0" rIns="108850" bIns="0" rtlCol="0" anchor="b">
            <a:normAutofit/>
            <a:scene3d>
              <a:camera prst="orthographicFront"/>
              <a:lightRig rig="threePt" dir="t">
                <a:rot lat="0" lon="0" rev="4800000"/>
              </a:lightRig>
            </a:scene3d>
            <a:sp3d prstMaterial="matte">
              <a:bevelT w="50800" h="10160"/>
            </a:sp3d>
          </a:bodyPr>
          <a:lstStyle>
            <a:lvl1pPr algn="l">
              <a:defRPr sz="56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87423" y="1829223"/>
            <a:ext cx="10695056" cy="685959"/>
          </a:xfrm>
        </p:spPr>
        <p:txBody>
          <a:bodyPr lIns="174160" tIns="0" rIns="54425" bIns="0" anchor="t"/>
          <a:lstStyle>
            <a:lvl1pPr marL="0" indent="0">
              <a:buNone/>
              <a:defRPr sz="2400">
                <a:solidFill>
                  <a:srgbClr val="FFFFFF"/>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5CD3AEF0-993D-441B-A681-1247DC766250}" type="slidenum">
              <a:rPr lang="en-US" altLang="zh-CN" smtClean="0"/>
              <a:pPr>
                <a:defRPr/>
              </a:pPr>
              <a:t>‹#›</a:t>
            </a:fld>
            <a:r>
              <a:rPr lang="en-US" altLang="zh-CN" smtClean="0"/>
              <a:t>-</a:t>
            </a:r>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521" y="1774347"/>
            <a:ext cx="5384099" cy="4624887"/>
          </a:xfrm>
        </p:spPr>
        <p:txBody>
          <a:bodyPr lIns="108850"/>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6793" y="1774347"/>
            <a:ext cx="5384099" cy="4624887"/>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en-US" altLang="zh-CN" smtClean="0"/>
              <a:t>-</a:t>
            </a:r>
            <a:fld id="{9DD61F27-8293-455B-B83C-6DA640980BD9}" type="slidenum">
              <a:rPr lang="en-US" altLang="zh-CN" smtClean="0"/>
              <a:pPr>
                <a:defRPr/>
              </a:pPr>
              <a:t>‹#›</a:t>
            </a:fld>
            <a:r>
              <a:rPr lang="en-US" altLang="zh-CN" smtClean="0"/>
              <a:t>-</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521" y="1699381"/>
            <a:ext cx="5386216" cy="715521"/>
          </a:xfrm>
        </p:spPr>
        <p:txBody>
          <a:bodyPr lIns="174160" anchor="ctr"/>
          <a:lstStyle>
            <a:lvl1pPr marL="0" indent="0">
              <a:buNone/>
              <a:defRPr sz="2700" b="1" cap="all"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609521" y="24500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192561" y="1699381"/>
            <a:ext cx="5388332" cy="715521"/>
          </a:xfrm>
        </p:spPr>
        <p:txBody>
          <a:bodyPr lIns="174160" anchor="ctr"/>
          <a:lstStyle>
            <a:lvl1pPr marL="0" indent="0">
              <a:buNone/>
              <a:defRPr sz="2700" b="1" cap="all"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6192561" y="24500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r>
              <a:rPr lang="en-US" altLang="zh-CN" smtClean="0"/>
              <a:t>-</a:t>
            </a:r>
            <a:fld id="{D55324E3-A20E-497F-B153-74A47814391C}" type="slidenum">
              <a:rPr lang="en-US" altLang="zh-CN" smtClean="0"/>
              <a:pPr>
                <a:defRPr/>
              </a:pPr>
              <a:t>‹#›</a:t>
            </a:fld>
            <a:r>
              <a:rPr lang="en-US" altLang="zh-CN" smtClean="0"/>
              <a:t>-</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r>
              <a:rPr lang="en-US" altLang="zh-CN" smtClean="0"/>
              <a:t>-</a:t>
            </a:r>
            <a:fld id="{9573CD07-ABFF-4D0B-9952-C8C908432D0A}" type="slidenum">
              <a:rPr lang="en-US" altLang="zh-CN" smtClean="0"/>
              <a:pPr>
                <a:defRPr/>
              </a:pPr>
              <a:t>‹#›</a:t>
            </a:fld>
            <a:r>
              <a:rPr lang="en-US" altLang="zh-CN" smtClean="0"/>
              <a:t>-</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r>
              <a:rPr lang="en-US" altLang="zh-CN" smtClean="0"/>
              <a:t>-</a:t>
            </a:r>
            <a:fld id="{83B7E262-EAC6-4CB7-AB88-525B96B149BC}" type="slidenum">
              <a:rPr lang="en-US" altLang="zh-CN" smtClean="0"/>
              <a:pPr>
                <a:defRPr/>
              </a:pPr>
              <a:t>‹#›</a:t>
            </a:fld>
            <a:r>
              <a:rPr lang="en-US" altLang="zh-CN" smtClean="0"/>
              <a:t>-</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3755" y="152435"/>
            <a:ext cx="3364554" cy="978635"/>
          </a:xfrm>
        </p:spPr>
        <p:txBody>
          <a:bodyPr vert="horz" lIns="87080" rIns="54425" bIns="0" rtlCol="0" anchor="b">
            <a:normAutofit/>
            <a:sp3d prstMaterial="matte"/>
          </a:bodyPr>
          <a:lstStyle>
            <a:lvl1pPr algn="l">
              <a:defRPr sz="24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025313" y="1743537"/>
            <a:ext cx="7893160" cy="4559941"/>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223755" y="1730418"/>
            <a:ext cx="3291412" cy="457305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en-US" altLang="zh-CN" smtClean="0"/>
              <a:t>-</a:t>
            </a:r>
            <a:fld id="{385970E1-57FB-4D4B-95BD-251C9734B890}" type="slidenum">
              <a:rPr lang="en-US" altLang="zh-CN" smtClean="0"/>
              <a:pPr>
                <a:defRPr/>
              </a:pPr>
              <a:t>‹#›</a:t>
            </a:fld>
            <a:r>
              <a:rPr lang="en-US" altLang="zh-CN" smtClean="0"/>
              <a:t>-</a:t>
            </a:r>
            <a:endParaRPr lang="en-US" altLang="zh-CN"/>
          </a:p>
        </p:txBody>
      </p:sp>
      <p:sp>
        <p:nvSpPr>
          <p:cNvPr id="12" name="矩形 11"/>
          <p:cNvSpPr/>
          <p:nvPr/>
        </p:nvSpPr>
        <p:spPr bwMode="invGray">
          <a:xfrm>
            <a:off x="3807154" y="0"/>
            <a:ext cx="60952" cy="145423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9" name="矩形 8"/>
          <p:cNvSpPr/>
          <p:nvPr/>
        </p:nvSpPr>
        <p:spPr bwMode="invGray">
          <a:xfrm>
            <a:off x="3807154" y="0"/>
            <a:ext cx="60952" cy="145423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28" y="155484"/>
            <a:ext cx="3366428" cy="978635"/>
          </a:xfrm>
        </p:spPr>
        <p:txBody>
          <a:bodyPr lIns="87080" bIns="0" anchor="b">
            <a:sp3d prstMaterial="matte"/>
          </a:bodyPr>
          <a:lstStyle>
            <a:lvl1pPr algn="l">
              <a:defRPr sz="24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871237" y="1485152"/>
            <a:ext cx="8328778" cy="5374436"/>
          </a:xfrm>
          <a:solidFill>
            <a:schemeClr val="bg2">
              <a:shade val="75000"/>
            </a:schemeClr>
          </a:solidFill>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219427" y="1728616"/>
            <a:ext cx="3291412" cy="457305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219427" y="1170703"/>
            <a:ext cx="3364554" cy="201215"/>
          </a:xfrm>
        </p:spPr>
        <p:txBody>
          <a:bodyPr/>
          <a:lstStyle/>
          <a:p>
            <a:pPr>
              <a:defRPr/>
            </a:pPr>
            <a:endParaRPr lang="en-US" altLang="zh-CN"/>
          </a:p>
        </p:txBody>
      </p:sp>
      <p:sp>
        <p:nvSpPr>
          <p:cNvPr id="11" name="矩形 10"/>
          <p:cNvSpPr/>
          <p:nvPr/>
        </p:nvSpPr>
        <p:spPr>
          <a:xfrm>
            <a:off x="3807154" y="0"/>
            <a:ext cx="60952" cy="6859588"/>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9" name="矩形 8"/>
          <p:cNvSpPr/>
          <p:nvPr/>
        </p:nvSpPr>
        <p:spPr bwMode="invGray">
          <a:xfrm>
            <a:off x="3807154" y="0"/>
            <a:ext cx="60952" cy="6859588"/>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6" name="页脚占位符 5"/>
          <p:cNvSpPr>
            <a:spLocks noGrp="1"/>
          </p:cNvSpPr>
          <p:nvPr>
            <p:ph type="ftr" sz="quarter" idx="11"/>
          </p:nvPr>
        </p:nvSpPr>
        <p:spPr>
          <a:xfrm>
            <a:off x="4047217" y="1170703"/>
            <a:ext cx="6924155" cy="201215"/>
          </a:xfrm>
        </p:spPr>
        <p:txBody>
          <a:bodyPr/>
          <a:lstStyle>
            <a:lvl1pPr>
              <a:defRPr>
                <a:solidFill>
                  <a:schemeClr val="bg1">
                    <a:shade val="50000"/>
                  </a:schemeClr>
                </a:solidFill>
              </a:defRPr>
            </a:lvl1pPr>
          </a:lstStyle>
          <a:p>
            <a:pPr>
              <a:defRPr/>
            </a:pPr>
            <a:endParaRPr lang="en-US" altLang="zh-CN"/>
          </a:p>
        </p:txBody>
      </p:sp>
      <p:sp>
        <p:nvSpPr>
          <p:cNvPr id="7" name="灯片编号占位符 6"/>
          <p:cNvSpPr>
            <a:spLocks noGrp="1"/>
          </p:cNvSpPr>
          <p:nvPr>
            <p:ph type="sldNum" sz="quarter" idx="12"/>
          </p:nvPr>
        </p:nvSpPr>
        <p:spPr>
          <a:xfrm>
            <a:off x="11117657" y="1170703"/>
            <a:ext cx="978358" cy="201215"/>
          </a:xfrm>
        </p:spPr>
        <p:txBody>
          <a:bodyPr/>
          <a:lstStyle/>
          <a:p>
            <a:pPr>
              <a:defRPr/>
            </a:pPr>
            <a:r>
              <a:rPr lang="en-US" altLang="zh-CN" smtClean="0"/>
              <a:t>-</a:t>
            </a:r>
            <a:fld id="{62789F65-BB79-4F6E-B7B9-0D67F7B3EE83}" type="slidenum">
              <a:rPr lang="en-US" altLang="zh-CN" smtClean="0"/>
              <a:pPr>
                <a:defRPr/>
              </a:pPr>
              <a:t>‹#›</a:t>
            </a:fld>
            <a:r>
              <a:rPr lang="en-US" altLang="zh-CN" smtClean="0"/>
              <a:t>-</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6227"/>
            <a:ext cx="12190413" cy="45731"/>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7" name="矩形 6"/>
          <p:cNvSpPr/>
          <p:nvPr/>
        </p:nvSpPr>
        <p:spPr bwMode="ltGray">
          <a:xfrm>
            <a:off x="1" y="0"/>
            <a:ext cx="12190412" cy="143406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2" name="标题占位符 1"/>
          <p:cNvSpPr>
            <a:spLocks noGrp="1"/>
          </p:cNvSpPr>
          <p:nvPr>
            <p:ph type="title"/>
          </p:nvPr>
        </p:nvSpPr>
        <p:spPr>
          <a:xfrm>
            <a:off x="609521" y="152435"/>
            <a:ext cx="10971372" cy="1251352"/>
          </a:xfrm>
          <a:prstGeom prst="rect">
            <a:avLst/>
          </a:prstGeom>
        </p:spPr>
        <p:txBody>
          <a:bodyPr vert="horz" lIns="108850" tIns="54425" rIns="54425" bIns="54425"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521" y="1775603"/>
            <a:ext cx="10971372" cy="4626680"/>
          </a:xfrm>
          <a:prstGeom prst="rect">
            <a:avLst/>
          </a:prstGeom>
        </p:spPr>
        <p:txBody>
          <a:bodyPr vert="horz" lIns="65310" tIns="108850" rIns="108850" bIns="54425"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609521" y="6478499"/>
            <a:ext cx="2844430" cy="274384"/>
          </a:xfrm>
          <a:prstGeom prst="rect">
            <a:avLst/>
          </a:prstGeom>
        </p:spPr>
        <p:txBody>
          <a:bodyPr vert="horz" lIns="130620" tIns="54425" rIns="54425" bIns="0" rtlCol="0" anchor="b"/>
          <a:lstStyle>
            <a:lvl1pPr algn="l" eaLnBrk="1" latinLnBrk="0" hangingPunct="1">
              <a:defRPr kumimoji="0" sz="1400">
                <a:solidFill>
                  <a:schemeClr val="tx1">
                    <a:tint val="95000"/>
                  </a:schemeClr>
                </a:solidFill>
              </a:defRPr>
            </a:lvl1pPr>
            <a:extLst/>
          </a:lstStyle>
          <a:p>
            <a:pPr>
              <a:defRPr/>
            </a:pPr>
            <a:endParaRPr lang="en-US" altLang="zh-CN"/>
          </a:p>
        </p:txBody>
      </p:sp>
      <p:sp>
        <p:nvSpPr>
          <p:cNvPr id="5" name="页脚占位符 4"/>
          <p:cNvSpPr>
            <a:spLocks noGrp="1"/>
          </p:cNvSpPr>
          <p:nvPr>
            <p:ph type="ftr" sz="quarter" idx="3"/>
          </p:nvPr>
        </p:nvSpPr>
        <p:spPr>
          <a:xfrm>
            <a:off x="3520337" y="6478499"/>
            <a:ext cx="7342669" cy="274384"/>
          </a:xfrm>
          <a:prstGeom prst="rect">
            <a:avLst/>
          </a:prstGeom>
        </p:spPr>
        <p:txBody>
          <a:bodyPr vert="horz" lIns="54425" tIns="54425" rIns="54425" bIns="0" rtlCol="0" anchor="b"/>
          <a:lstStyle>
            <a:lvl1pPr algn="l" eaLnBrk="1" latinLnBrk="0" hangingPunct="1">
              <a:defRPr kumimoji="0" sz="1400">
                <a:solidFill>
                  <a:schemeClr val="tx1">
                    <a:tint val="95000"/>
                  </a:schemeClr>
                </a:solidFill>
              </a:defRPr>
            </a:lvl1pPr>
            <a:extLst/>
          </a:lstStyle>
          <a:p>
            <a:pPr>
              <a:defRPr/>
            </a:pPr>
            <a:endParaRPr lang="en-US" altLang="zh-CN"/>
          </a:p>
        </p:txBody>
      </p:sp>
      <p:sp>
        <p:nvSpPr>
          <p:cNvPr id="6" name="灯片编号占位符 5"/>
          <p:cNvSpPr>
            <a:spLocks noGrp="1"/>
          </p:cNvSpPr>
          <p:nvPr>
            <p:ph type="sldNum" sz="quarter" idx="4"/>
          </p:nvPr>
        </p:nvSpPr>
        <p:spPr>
          <a:xfrm>
            <a:off x="10937771" y="6478499"/>
            <a:ext cx="978358" cy="274384"/>
          </a:xfrm>
          <a:prstGeom prst="rect">
            <a:avLst/>
          </a:prstGeom>
        </p:spPr>
        <p:txBody>
          <a:bodyPr vert="horz" lIns="108850" tIns="54425" rIns="108850" bIns="0" rtlCol="0" anchor="b"/>
          <a:lstStyle>
            <a:lvl1pPr algn="r" eaLnBrk="1" latinLnBrk="0" hangingPunct="1">
              <a:defRPr kumimoji="0" sz="1400">
                <a:solidFill>
                  <a:schemeClr val="tx1">
                    <a:tint val="95000"/>
                  </a:schemeClr>
                </a:solidFill>
              </a:defRPr>
            </a:lvl1pPr>
            <a:extLst/>
          </a:lstStyle>
          <a:p>
            <a:pPr>
              <a:defRPr/>
            </a:pPr>
            <a:r>
              <a:rPr lang="en-US" altLang="zh-CN" smtClean="0"/>
              <a:t>-</a:t>
            </a:r>
            <a:fld id="{C9E6C068-0D7F-401A-B501-6575993E4AD3}" type="slidenum">
              <a:rPr lang="en-US" altLang="zh-CN" smtClean="0"/>
              <a:pPr>
                <a:defRPr/>
              </a:pPr>
              <a:t>‹#›</a:t>
            </a:fld>
            <a:r>
              <a:rPr lang="en-US" altLang="zh-CN" smtClean="0"/>
              <a:t>-</a:t>
            </a:r>
            <a:endParaRPr lang="en-US" altLang="zh-CN"/>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p:titleStyle>
    <p:bodyStyle>
      <a:lvl1pPr marL="522481" indent="-380976" algn="l" rtl="0" eaLnBrk="1" latinLnBrk="0" hangingPunct="1">
        <a:spcBef>
          <a:spcPts val="0"/>
        </a:spcBef>
        <a:buClr>
          <a:schemeClr val="accent1"/>
        </a:buClr>
        <a:buSzPct val="80000"/>
        <a:buFont typeface="Wingdings 2"/>
        <a:buChar char=""/>
        <a:defRPr kumimoji="0" sz="3800" kern="1200">
          <a:solidFill>
            <a:schemeClr val="tx1"/>
          </a:solidFill>
          <a:latin typeface="+mn-lt"/>
          <a:ea typeface="+mn-ea"/>
          <a:cs typeface="+mn-cs"/>
        </a:defRPr>
      </a:lvl1pPr>
      <a:lvl2pPr marL="870801" indent="-326551" algn="l" rtl="0" eaLnBrk="1" latinLnBrk="0" hangingPunct="1">
        <a:spcBef>
          <a:spcPct val="20000"/>
        </a:spcBef>
        <a:buClr>
          <a:schemeClr val="accent2"/>
        </a:buClr>
        <a:buSzPct val="90000"/>
        <a:buFont typeface="Wingdings"/>
        <a:buChar char=""/>
        <a:defRPr kumimoji="0" sz="3300" kern="1200">
          <a:solidFill>
            <a:schemeClr val="tx1"/>
          </a:solidFill>
          <a:latin typeface="+mn-lt"/>
          <a:ea typeface="+mn-ea"/>
          <a:cs typeface="+mn-cs"/>
        </a:defRPr>
      </a:lvl2pPr>
      <a:lvl3pPr marL="1186467" indent="-272125" algn="l" rtl="0" eaLnBrk="1" latinLnBrk="0" hangingPunct="1">
        <a:spcBef>
          <a:spcPct val="20000"/>
        </a:spcBef>
        <a:buClr>
          <a:schemeClr val="accent3"/>
        </a:buClr>
        <a:buFont typeface="Arial"/>
        <a:buChar char="▪"/>
        <a:defRPr kumimoji="0" sz="2900" kern="1200">
          <a:solidFill>
            <a:schemeClr val="tx1"/>
          </a:solidFill>
          <a:latin typeface="+mn-lt"/>
          <a:ea typeface="+mn-ea"/>
          <a:cs typeface="+mn-cs"/>
        </a:defRPr>
      </a:lvl3pPr>
      <a:lvl4pPr marL="1447707" indent="-217700" algn="l" rtl="0" eaLnBrk="1" latinLnBrk="0" hangingPunct="1">
        <a:spcBef>
          <a:spcPct val="20000"/>
        </a:spcBef>
        <a:buClr>
          <a:schemeClr val="accent4"/>
        </a:buClr>
        <a:buFont typeface="Arial"/>
        <a:buChar char="▪"/>
        <a:defRPr kumimoji="0" sz="2400" kern="1200">
          <a:solidFill>
            <a:schemeClr val="tx1"/>
          </a:solidFill>
          <a:latin typeface="+mn-lt"/>
          <a:ea typeface="+mn-ea"/>
          <a:cs typeface="+mn-cs"/>
        </a:defRPr>
      </a:lvl4pPr>
      <a:lvl5pPr marL="1698063" indent="-217700" algn="l" rtl="0" eaLnBrk="1" latinLnBrk="0" hangingPunct="1">
        <a:spcBef>
          <a:spcPct val="20000"/>
        </a:spcBef>
        <a:buClr>
          <a:schemeClr val="accent5"/>
        </a:buClr>
        <a:buFont typeface="Wingdings 3"/>
        <a:buChar char=""/>
        <a:defRPr kumimoji="0" lang="en-US" sz="2400" kern="1200" smtClean="0">
          <a:solidFill>
            <a:schemeClr val="tx1"/>
          </a:solidFill>
          <a:latin typeface="+mn-lt"/>
          <a:ea typeface="+mn-ea"/>
          <a:cs typeface="+mn-cs"/>
        </a:defRPr>
      </a:lvl5pPr>
      <a:lvl6pPr marL="1937533" indent="-217700" algn="l" rtl="0" eaLnBrk="1" latinLnBrk="0" hangingPunct="1">
        <a:spcBef>
          <a:spcPct val="20000"/>
        </a:spcBef>
        <a:buClr>
          <a:schemeClr val="accent6"/>
        </a:buClr>
        <a:buSzPct val="100000"/>
        <a:buFont typeface="Wingdings 2"/>
        <a:buChar char=""/>
        <a:defRPr kumimoji="0" sz="2400" kern="1200">
          <a:solidFill>
            <a:schemeClr val="tx1"/>
          </a:solidFill>
          <a:latin typeface="+mn-lt"/>
          <a:ea typeface="+mn-ea"/>
          <a:cs typeface="+mn-cs"/>
        </a:defRPr>
      </a:lvl6pPr>
      <a:lvl7pPr marL="2177004" indent="-217700" algn="l" rtl="0" eaLnBrk="1" latinLnBrk="0" hangingPunct="1">
        <a:spcBef>
          <a:spcPct val="20000"/>
        </a:spcBef>
        <a:buClr>
          <a:schemeClr val="accent1"/>
        </a:buClr>
        <a:buSzPct val="100000"/>
        <a:buFont typeface="Wingdings 2"/>
        <a:buChar char=""/>
        <a:defRPr kumimoji="0" sz="2100" kern="1200">
          <a:solidFill>
            <a:schemeClr val="tx1"/>
          </a:solidFill>
          <a:latin typeface="+mn-lt"/>
          <a:ea typeface="+mn-ea"/>
          <a:cs typeface="+mn-cs"/>
        </a:defRPr>
      </a:lvl7pPr>
      <a:lvl8pPr marL="2416474" indent="-217700" algn="l" rtl="0" eaLnBrk="1" latinLnBrk="0" hangingPunct="1">
        <a:spcBef>
          <a:spcPct val="20000"/>
        </a:spcBef>
        <a:buClr>
          <a:schemeClr val="accent2"/>
        </a:buClr>
        <a:buFont typeface="Wingdings 2" pitchFamily="18" charset="2"/>
        <a:buChar char=""/>
        <a:defRPr kumimoji="0" sz="2100" kern="1200">
          <a:solidFill>
            <a:schemeClr val="tx1"/>
          </a:solidFill>
          <a:latin typeface="+mn-lt"/>
          <a:ea typeface="+mn-ea"/>
          <a:cs typeface="+mn-cs"/>
        </a:defRPr>
      </a:lvl8pPr>
      <a:lvl9pPr marL="2655944" indent="-217700" algn="l" rtl="0" eaLnBrk="1" latinLnBrk="0" hangingPunct="1">
        <a:spcBef>
          <a:spcPct val="20000"/>
        </a:spcBef>
        <a:buClr>
          <a:schemeClr val="accent3"/>
        </a:buClr>
        <a:buFont typeface="Wingdings 2" pitchFamily="18" charset="2"/>
        <a:buChar char=""/>
        <a:defRPr kumimoji="0" sz="21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4251" algn="l" rtl="0" eaLnBrk="1" latinLnBrk="0" hangingPunct="1">
        <a:defRPr kumimoji="0" kern="1200">
          <a:solidFill>
            <a:schemeClr val="tx1"/>
          </a:solidFill>
          <a:latin typeface="+mn-lt"/>
          <a:ea typeface="+mn-ea"/>
          <a:cs typeface="+mn-cs"/>
        </a:defRPr>
      </a:lvl2pPr>
      <a:lvl3pPr marL="1088502" algn="l" rtl="0" eaLnBrk="1" latinLnBrk="0" hangingPunct="1">
        <a:defRPr kumimoji="0" kern="1200">
          <a:solidFill>
            <a:schemeClr val="tx1"/>
          </a:solidFill>
          <a:latin typeface="+mn-lt"/>
          <a:ea typeface="+mn-ea"/>
          <a:cs typeface="+mn-cs"/>
        </a:defRPr>
      </a:lvl3pPr>
      <a:lvl4pPr marL="1632753" algn="l" rtl="0" eaLnBrk="1" latinLnBrk="0" hangingPunct="1">
        <a:defRPr kumimoji="0" kern="1200">
          <a:solidFill>
            <a:schemeClr val="tx1"/>
          </a:solidFill>
          <a:latin typeface="+mn-lt"/>
          <a:ea typeface="+mn-ea"/>
          <a:cs typeface="+mn-cs"/>
        </a:defRPr>
      </a:lvl4pPr>
      <a:lvl5pPr marL="2177004" algn="l" rtl="0" eaLnBrk="1" latinLnBrk="0" hangingPunct="1">
        <a:defRPr kumimoji="0" kern="1200">
          <a:solidFill>
            <a:schemeClr val="tx1"/>
          </a:solidFill>
          <a:latin typeface="+mn-lt"/>
          <a:ea typeface="+mn-ea"/>
          <a:cs typeface="+mn-cs"/>
        </a:defRPr>
      </a:lvl5pPr>
      <a:lvl6pPr marL="2721254" algn="l" rtl="0" eaLnBrk="1" latinLnBrk="0" hangingPunct="1">
        <a:defRPr kumimoji="0" kern="1200">
          <a:solidFill>
            <a:schemeClr val="tx1"/>
          </a:solidFill>
          <a:latin typeface="+mn-lt"/>
          <a:ea typeface="+mn-ea"/>
          <a:cs typeface="+mn-cs"/>
        </a:defRPr>
      </a:lvl6pPr>
      <a:lvl7pPr marL="3265505" algn="l" rtl="0" eaLnBrk="1" latinLnBrk="0" hangingPunct="1">
        <a:defRPr kumimoji="0" kern="1200">
          <a:solidFill>
            <a:schemeClr val="tx1"/>
          </a:solidFill>
          <a:latin typeface="+mn-lt"/>
          <a:ea typeface="+mn-ea"/>
          <a:cs typeface="+mn-cs"/>
        </a:defRPr>
      </a:lvl7pPr>
      <a:lvl8pPr marL="3809756" algn="l" rtl="0" eaLnBrk="1" latinLnBrk="0" hangingPunct="1">
        <a:defRPr kumimoji="0" kern="1200">
          <a:solidFill>
            <a:schemeClr val="tx1"/>
          </a:solidFill>
          <a:latin typeface="+mn-lt"/>
          <a:ea typeface="+mn-ea"/>
          <a:cs typeface="+mn-cs"/>
        </a:defRPr>
      </a:lvl8pPr>
      <a:lvl9pPr marL="4354007"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6.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5.w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image" Target="../media/image4.wmf"/><Relationship Id="rId5" Type="http://schemas.openxmlformats.org/officeDocument/2006/relationships/image" Target="../media/image10.wmf"/><Relationship Id="rId10" Type="http://schemas.openxmlformats.org/officeDocument/2006/relationships/image" Target="../media/image3.wmf"/><Relationship Id="rId4" Type="http://schemas.openxmlformats.org/officeDocument/2006/relationships/image" Target="../media/image9.wmf"/><Relationship Id="rId9"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700" dirty="0" err="1" smtClean="0"/>
              <a:t>面向对象系统分析与设计</a:t>
            </a:r>
            <a:endParaRPr lang="zh-CN" altLang="en-US" sz="4700" dirty="0"/>
          </a:p>
        </p:txBody>
      </p:sp>
      <p:sp>
        <p:nvSpPr>
          <p:cNvPr id="3" name="副标题 2"/>
          <p:cNvSpPr>
            <a:spLocks noGrp="1"/>
          </p:cNvSpPr>
          <p:nvPr>
            <p:ph type="subTitle" idx="1"/>
          </p:nvPr>
        </p:nvSpPr>
        <p:spPr/>
        <p:txBody>
          <a:bodyPr/>
          <a:lstStyle/>
          <a:p>
            <a:endParaRPr lang="zh-CN" altLang="en-US"/>
          </a:p>
        </p:txBody>
      </p:sp>
      <p:sp>
        <p:nvSpPr>
          <p:cNvPr id="4" name="副标题 2"/>
          <p:cNvSpPr txBox="1">
            <a:spLocks/>
          </p:cNvSpPr>
          <p:nvPr/>
        </p:nvSpPr>
        <p:spPr>
          <a:xfrm>
            <a:off x="952340" y="4573067"/>
            <a:ext cx="10768198" cy="1499963"/>
          </a:xfrm>
          <a:prstGeom prst="rect">
            <a:avLst/>
          </a:prstGeom>
        </p:spPr>
        <p:txBody>
          <a:bodyPr vert="horz" lIns="118872" tIns="0" rIns="45720" bIns="0" rtlCol="0" anchor="b">
            <a:normAutofit/>
          </a:bodyPr>
          <a:lstStyle/>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深圳大学计算机与软件学院　刘嘉祥</a:t>
            </a:r>
            <a:endParaRPr kumimoji="0" lang="zh-CN" altLang="en-US" sz="20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 xmlns:p14="http://schemas.microsoft.com/office/powerpoint/2010/main" val="3539779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sz="5200" dirty="0" smtClean="0"/>
              <a:t>分析 </a:t>
            </a:r>
            <a:r>
              <a:rPr lang="en-US" altLang="zh-CN" sz="5200" dirty="0" smtClean="0"/>
              <a:t>VS. </a:t>
            </a:r>
            <a:r>
              <a:rPr lang="zh-CN" altLang="en-US" sz="5200" dirty="0" smtClean="0"/>
              <a:t>设计</a:t>
            </a:r>
            <a:endParaRPr lang="en-US" altLang="zh-CN" sz="5200" dirty="0" smtClean="0"/>
          </a:p>
        </p:txBody>
      </p:sp>
      <p:sp>
        <p:nvSpPr>
          <p:cNvPr id="14338"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65326073-7CE7-458C-B65C-2508D6FFAA2F}" type="slidenum">
              <a:rPr lang="en-US" altLang="zh-CN" sz="1400" b="0" smtClean="0">
                <a:solidFill>
                  <a:srgbClr val="4D4D4D"/>
                </a:solidFill>
                <a:latin typeface="Arial" charset="0"/>
              </a:rPr>
              <a:pPr eaLnBrk="1" hangingPunct="1"/>
              <a:t>10</a:t>
            </a:fld>
            <a:r>
              <a:rPr lang="en-US" altLang="zh-CN" sz="1400" b="0" dirty="0" smtClean="0">
                <a:solidFill>
                  <a:srgbClr val="4D4D4D"/>
                </a:solidFill>
                <a:latin typeface="Arial" charset="0"/>
              </a:rPr>
              <a:t>-</a:t>
            </a:r>
          </a:p>
        </p:txBody>
      </p:sp>
      <p:graphicFrame>
        <p:nvGraphicFramePr>
          <p:cNvPr id="6" name="表格 5"/>
          <p:cNvGraphicFramePr>
            <a:graphicFrameLocks noGrp="1"/>
          </p:cNvGraphicFramePr>
          <p:nvPr>
            <p:extLst>
              <p:ext uri="{D42A27DB-BD31-4B8C-83A1-F6EECF244321}">
                <p14:modId xmlns:p14="http://schemas.microsoft.com/office/powerpoint/2010/main" xmlns="" val="3332859207"/>
              </p:ext>
            </p:extLst>
          </p:nvPr>
        </p:nvGraphicFramePr>
        <p:xfrm>
          <a:off x="527313" y="1701202"/>
          <a:ext cx="11389618" cy="3292602"/>
        </p:xfrm>
        <a:graphic>
          <a:graphicData uri="http://schemas.openxmlformats.org/drawingml/2006/table">
            <a:tbl>
              <a:tblPr firstRow="1" firstCol="1" lastRow="1" lastCol="1" bandRow="1" bandCol="1"/>
              <a:tblGrid>
                <a:gridCol w="1968412"/>
                <a:gridCol w="4710603"/>
                <a:gridCol w="4710603"/>
              </a:tblGrid>
              <a:tr h="365845">
                <a:tc>
                  <a:txBody>
                    <a:bodyPr/>
                    <a:lstStyle/>
                    <a:p>
                      <a:pPr algn="ctr">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比较点</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分析</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设计</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845">
                <a:tc>
                  <a:txBody>
                    <a:bodyPr/>
                    <a:lstStyle/>
                    <a:p>
                      <a:pPr algn="ctr">
                        <a:spcAft>
                          <a:spcPts val="0"/>
                        </a:spcAft>
                      </a:pPr>
                      <a:r>
                        <a:rPr 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出发点</a:t>
                      </a:r>
                    </a:p>
                  </a:txBody>
                  <a:tcPr marL="91428" marR="914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关注对业务问题的理解</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关注解决方案的理解</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689">
                <a:tc>
                  <a:txBody>
                    <a:bodyPr/>
                    <a:lstStyle/>
                    <a:p>
                      <a:pPr algn="ctr">
                        <a:spcAft>
                          <a:spcPts val="0"/>
                        </a:spcAft>
                      </a:pPr>
                      <a:r>
                        <a:rPr 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关注点</a:t>
                      </a:r>
                    </a:p>
                  </a:txBody>
                  <a:tcPr marL="91428" marR="914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侧重描述系统的功能需求</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要全面考虑性能、可维护性等各类非功能需求</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7534">
                <a:tc>
                  <a:txBody>
                    <a:bodyPr/>
                    <a:lstStyle/>
                    <a:p>
                      <a:pPr algn="ctr">
                        <a:spcAft>
                          <a:spcPts val="0"/>
                        </a:spcAft>
                      </a:pPr>
                      <a:r>
                        <a:rPr 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模型内容</a:t>
                      </a:r>
                    </a:p>
                  </a:txBody>
                  <a:tcPr marL="91428" marR="914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一种理想化的设计，重点描述系统的基本组成和关键行为</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要充分考虑操作、属性、对象生命周期等各个方面的问题</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689">
                <a:tc>
                  <a:txBody>
                    <a:bodyPr/>
                    <a:lstStyle/>
                    <a:p>
                      <a:pPr algn="ctr">
                        <a:spcAft>
                          <a:spcPts val="0"/>
                        </a:spcAft>
                      </a:pPr>
                      <a:r>
                        <a:rPr 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模型规模</a:t>
                      </a:r>
                    </a:p>
                  </a:txBody>
                  <a:tcPr marL="91428" marR="914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一个较小的模型，只体现系统的核心元素</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一个较大的模型，包括系统各个方面的细节</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sz="5200" dirty="0" smtClean="0"/>
              <a:t>从分析模型到设计模型</a:t>
            </a:r>
            <a:endParaRPr lang="en-US" altLang="zh-CN" sz="5200" dirty="0" smtClean="0"/>
          </a:p>
        </p:txBody>
      </p:sp>
      <p:sp>
        <p:nvSpPr>
          <p:cNvPr id="16388" name="Rectangle 3"/>
          <p:cNvSpPr>
            <a:spLocks noGrp="1" noChangeArrowheads="1"/>
          </p:cNvSpPr>
          <p:nvPr>
            <p:ph idx="1"/>
          </p:nvPr>
        </p:nvSpPr>
        <p:spPr/>
        <p:txBody>
          <a:bodyPr/>
          <a:lstStyle/>
          <a:p>
            <a:pPr eaLnBrk="1" hangingPunct="1"/>
            <a:r>
              <a:rPr kumimoji="0" lang="zh-CN" altLang="en-US" dirty="0" smtClean="0"/>
              <a:t>设计是对分析的进一步细化，其根本思想是：</a:t>
            </a:r>
            <a:r>
              <a:rPr lang="zh-CN" altLang="en-US" dirty="0" smtClean="0"/>
              <a:t>对分析模型中的分析类进行进一步的设计，</a:t>
            </a:r>
            <a:r>
              <a:rPr lang="zh-CN" altLang="en-US" dirty="0" smtClean="0">
                <a:solidFill>
                  <a:srgbClr val="FF0000"/>
                </a:solidFill>
              </a:rPr>
              <a:t>添加实现细节</a:t>
            </a:r>
            <a:r>
              <a:rPr lang="zh-CN" altLang="en-US" dirty="0" smtClean="0"/>
              <a:t>，这些分析类最终转变成</a:t>
            </a:r>
            <a:r>
              <a:rPr lang="zh-CN" altLang="en-US" dirty="0" smtClean="0">
                <a:solidFill>
                  <a:srgbClr val="FF0000"/>
                </a:solidFill>
              </a:rPr>
              <a:t>设计元素</a:t>
            </a:r>
          </a:p>
          <a:p>
            <a:pPr lvl="1" eaLnBrk="1" hangingPunct="1"/>
            <a:r>
              <a:rPr kumimoji="0" lang="zh-CN" altLang="en-US" dirty="0" smtClean="0"/>
              <a:t>面向对象的方法中，设计是分析的自然延续，在分析模型中添加特定的实现机制，得到可以实现的设计元素</a:t>
            </a:r>
          </a:p>
          <a:p>
            <a:pPr lvl="1" eaLnBrk="1" hangingPunct="1"/>
            <a:r>
              <a:rPr kumimoji="0" lang="zh-CN" altLang="en-US" dirty="0" smtClean="0"/>
              <a:t>设计过程会直接覆盖分析模型的成果，随着设计的深入，分析模型将消失</a:t>
            </a:r>
            <a:endParaRPr kumimoji="0" lang="en-US" altLang="zh-CN" dirty="0" smtClean="0"/>
          </a:p>
        </p:txBody>
      </p:sp>
      <p:sp>
        <p:nvSpPr>
          <p:cNvPr id="1638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CE03ABCB-ECAA-45E1-BF9A-3B4BF1F8C101}" type="slidenum">
              <a:rPr lang="en-US" altLang="zh-CN" sz="1400" b="0" smtClean="0">
                <a:solidFill>
                  <a:srgbClr val="4D4D4D"/>
                </a:solidFill>
                <a:latin typeface="Arial" charset="0"/>
              </a:rPr>
              <a:pPr eaLnBrk="1" hangingPunct="1"/>
              <a:t>11</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sz="5200" dirty="0" smtClean="0"/>
              <a:t>保留分析模型</a:t>
            </a:r>
          </a:p>
        </p:txBody>
      </p:sp>
      <p:sp>
        <p:nvSpPr>
          <p:cNvPr id="17412" name="Rectangle 3"/>
          <p:cNvSpPr>
            <a:spLocks noGrp="1" noChangeArrowheads="1"/>
          </p:cNvSpPr>
          <p:nvPr>
            <p:ph idx="1"/>
          </p:nvPr>
        </p:nvSpPr>
        <p:spPr>
          <a:xfrm>
            <a:off x="609521" y="1572406"/>
            <a:ext cx="10971372" cy="5083985"/>
          </a:xfrm>
        </p:spPr>
        <p:txBody>
          <a:bodyPr>
            <a:noAutofit/>
          </a:bodyPr>
          <a:lstStyle/>
          <a:p>
            <a:pPr eaLnBrk="1" hangingPunct="1"/>
            <a:r>
              <a:rPr lang="zh-CN" altLang="en-US" sz="3200" dirty="0" smtClean="0"/>
              <a:t>迭代开发中，保留分析模型是必要的</a:t>
            </a:r>
          </a:p>
          <a:p>
            <a:pPr lvl="1" eaLnBrk="1" hangingPunct="1"/>
            <a:r>
              <a:rPr lang="zh-CN" altLang="en-US" sz="2800" dirty="0" smtClean="0"/>
              <a:t>分析模型可以保持从需求、分析到设计的可跟踪性</a:t>
            </a:r>
          </a:p>
          <a:p>
            <a:pPr lvl="1" eaLnBrk="1" hangingPunct="1"/>
            <a:r>
              <a:rPr lang="zh-CN" altLang="en-US" sz="2800" dirty="0" smtClean="0"/>
              <a:t>下一迭代的分析也需要前一迭代的分析模型</a:t>
            </a:r>
          </a:p>
          <a:p>
            <a:pPr lvl="1" eaLnBrk="1" hangingPunct="1"/>
            <a:r>
              <a:rPr lang="zh-CN" altLang="en-US" sz="2800" dirty="0" smtClean="0"/>
              <a:t>分析模型提供了系统核心业务场景，对于理解大规模系统的核心机制有非常重要的</a:t>
            </a:r>
            <a:r>
              <a:rPr lang="zh-CN" altLang="en-US" sz="2800" dirty="0" smtClean="0"/>
              <a:t>意义</a:t>
            </a:r>
            <a:endParaRPr lang="zh-CN" altLang="en-US" sz="3200" dirty="0" smtClean="0"/>
          </a:p>
          <a:p>
            <a:pPr lvl="1" eaLnBrk="1" hangingPunct="1">
              <a:buNone/>
            </a:pPr>
            <a:endParaRPr lang="zh-CN" altLang="en-US" sz="2800" dirty="0" smtClean="0"/>
          </a:p>
        </p:txBody>
      </p:sp>
      <p:sp>
        <p:nvSpPr>
          <p:cNvPr id="1741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370CBFF7-C4B9-4938-9AAE-AFD3EAADFD93}" type="slidenum">
              <a:rPr lang="en-US" altLang="zh-CN" sz="1400" b="0" smtClean="0">
                <a:solidFill>
                  <a:srgbClr val="4D4D4D"/>
                </a:solidFill>
                <a:latin typeface="Arial" charset="0"/>
              </a:rPr>
              <a:pPr eaLnBrk="1" hangingPunct="1"/>
              <a:t>12</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dirty="0" smtClean="0"/>
              <a:t>内容概要</a:t>
            </a:r>
            <a:endParaRPr lang="en-US" altLang="zh-CN" dirty="0" smtClean="0"/>
          </a:p>
        </p:txBody>
      </p:sp>
      <p:sp>
        <p:nvSpPr>
          <p:cNvPr id="991235" name="Rectangle 3"/>
          <p:cNvSpPr>
            <a:spLocks noGrp="1" noChangeArrowheads="1"/>
          </p:cNvSpPr>
          <p:nvPr>
            <p:ph idx="1"/>
          </p:nvPr>
        </p:nvSpPr>
        <p:spPr/>
        <p:txBody>
          <a:bodyPr/>
          <a:lstStyle/>
          <a:p>
            <a:pPr eaLnBrk="1" hangingPunct="1">
              <a:lnSpc>
                <a:spcPct val="150000"/>
              </a:lnSpc>
              <a:defRPr/>
            </a:pPr>
            <a:r>
              <a:rPr lang="zh-CN" altLang="en-US" dirty="0" smtClean="0">
                <a:solidFill>
                  <a:schemeClr val="bg1">
                    <a:lumMod val="50000"/>
                  </a:schemeClr>
                </a:solidFill>
              </a:rPr>
              <a:t>过渡到设计</a:t>
            </a:r>
          </a:p>
          <a:p>
            <a:pPr eaLnBrk="1" hangingPunct="1">
              <a:lnSpc>
                <a:spcPct val="150000"/>
              </a:lnSpc>
              <a:defRPr/>
            </a:pPr>
            <a:r>
              <a:rPr lang="zh-CN" altLang="en-US" dirty="0" smtClean="0">
                <a:solidFill>
                  <a:schemeClr val="hlink"/>
                </a:solidFill>
                <a:effectLst>
                  <a:outerShdw blurRad="38100" dist="38100" dir="2700000" algn="tl">
                    <a:srgbClr val="C0C0C0"/>
                  </a:outerShdw>
                </a:effectLst>
              </a:rPr>
              <a:t>架构设计基础</a:t>
            </a:r>
          </a:p>
          <a:p>
            <a:pPr eaLnBrk="1" hangingPunct="1">
              <a:lnSpc>
                <a:spcPct val="150000"/>
              </a:lnSpc>
              <a:defRPr/>
            </a:pPr>
            <a:r>
              <a:rPr lang="zh-CN" altLang="en-US" dirty="0" smtClean="0"/>
              <a:t>确定设计元素</a:t>
            </a:r>
          </a:p>
          <a:p>
            <a:pPr eaLnBrk="1" hangingPunct="1">
              <a:lnSpc>
                <a:spcPct val="150000"/>
              </a:lnSpc>
              <a:defRPr/>
            </a:pPr>
            <a:r>
              <a:rPr lang="zh-CN" altLang="en-US" dirty="0" smtClean="0"/>
              <a:t>引入设计机制</a:t>
            </a:r>
          </a:p>
        </p:txBody>
      </p:sp>
      <p:sp>
        <p:nvSpPr>
          <p:cNvPr id="1843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C303D807-1AF7-4C1F-81E7-3D567C331E50}" type="slidenum">
              <a:rPr lang="en-US" altLang="zh-CN" sz="1400" b="0" smtClean="0">
                <a:solidFill>
                  <a:srgbClr val="4D4D4D"/>
                </a:solidFill>
                <a:latin typeface="Arial" charset="0"/>
              </a:rPr>
              <a:pPr eaLnBrk="1" hangingPunct="1"/>
              <a:t>13</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sz="5200" dirty="0" smtClean="0"/>
              <a:t>架构和架构设计</a:t>
            </a:r>
            <a:endParaRPr lang="en-US" altLang="zh-CN" sz="5200" dirty="0" smtClean="0"/>
          </a:p>
        </p:txBody>
      </p:sp>
      <p:sp>
        <p:nvSpPr>
          <p:cNvPr id="993283" name="Rectangle 3"/>
          <p:cNvSpPr>
            <a:spLocks noGrp="1" noChangeArrowheads="1"/>
          </p:cNvSpPr>
          <p:nvPr>
            <p:ph idx="1"/>
          </p:nvPr>
        </p:nvSpPr>
        <p:spPr/>
        <p:txBody>
          <a:bodyPr/>
          <a:lstStyle/>
          <a:p>
            <a:pPr eaLnBrk="1" hangingPunct="1">
              <a:defRPr/>
            </a:pPr>
            <a:r>
              <a:rPr lang="zh-CN" altLang="zh-CN" dirty="0"/>
              <a:t>架构是一个系统的组织结构，包括系统分解成的各个部分、它们的连接性、交互机制和指导系统设计的相关规则</a:t>
            </a:r>
            <a:endParaRPr lang="en-US" altLang="zh-CN" dirty="0" smtClean="0"/>
          </a:p>
          <a:p>
            <a:pPr lvl="1" eaLnBrk="1" hangingPunct="1">
              <a:defRPr/>
            </a:pPr>
            <a:r>
              <a:rPr lang="zh-CN" altLang="zh-CN" dirty="0"/>
              <a:t>架构设计的活动在分析阶段就已经开始</a:t>
            </a:r>
            <a:r>
              <a:rPr lang="zh-CN" altLang="zh-CN" dirty="0" smtClean="0"/>
              <a:t>，分析阶段</a:t>
            </a:r>
            <a:r>
              <a:rPr lang="zh-CN" altLang="zh-CN" dirty="0"/>
              <a:t>主要关注基础架构的选型和并确定核心的分析</a:t>
            </a:r>
            <a:r>
              <a:rPr lang="zh-CN" altLang="zh-CN" dirty="0" smtClean="0"/>
              <a:t>机制</a:t>
            </a:r>
            <a:endParaRPr lang="en-US" altLang="zh-CN" dirty="0" smtClean="0"/>
          </a:p>
          <a:p>
            <a:pPr lvl="1" eaLnBrk="1" hangingPunct="1">
              <a:defRPr/>
            </a:pPr>
            <a:r>
              <a:rPr lang="zh-CN" altLang="zh-CN" dirty="0" smtClean="0"/>
              <a:t>设计阶段，要</a:t>
            </a:r>
            <a:r>
              <a:rPr lang="zh-CN" altLang="zh-CN" dirty="0"/>
              <a:t>针对分析阶段的备选架构的各个方面进行详细的定义，以设计出符合</a:t>
            </a:r>
            <a:r>
              <a:rPr lang="zh-CN" altLang="zh-CN" dirty="0">
                <a:solidFill>
                  <a:srgbClr val="00B0F0"/>
                </a:solidFill>
              </a:rPr>
              <a:t>特定系统</a:t>
            </a:r>
            <a:r>
              <a:rPr lang="zh-CN" altLang="zh-CN" dirty="0"/>
              <a:t>的</a:t>
            </a:r>
            <a:r>
              <a:rPr lang="zh-CN" altLang="zh-CN" dirty="0" smtClean="0"/>
              <a:t>架构</a:t>
            </a:r>
            <a:endParaRPr lang="en-US" altLang="zh-CN" dirty="0" smtClean="0"/>
          </a:p>
        </p:txBody>
      </p:sp>
      <p:sp>
        <p:nvSpPr>
          <p:cNvPr id="194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026CC69A-B768-4F2A-AA2C-351B4C070140}" type="slidenum">
              <a:rPr lang="en-US" altLang="zh-CN" sz="1400" b="0" smtClean="0">
                <a:solidFill>
                  <a:srgbClr val="4D4D4D"/>
                </a:solidFill>
                <a:latin typeface="Arial" charset="0"/>
              </a:rPr>
              <a:pPr eaLnBrk="1" hangingPunct="1"/>
              <a:t>14</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sz="5200" dirty="0" smtClean="0"/>
              <a:t>架构设计的主要工作</a:t>
            </a:r>
            <a:endParaRPr lang="en-US" altLang="zh-CN" sz="5200" dirty="0" smtClean="0"/>
          </a:p>
        </p:txBody>
      </p:sp>
      <p:sp>
        <p:nvSpPr>
          <p:cNvPr id="20484" name="Rectangle 3"/>
          <p:cNvSpPr>
            <a:spLocks noGrp="1" noChangeArrowheads="1"/>
          </p:cNvSpPr>
          <p:nvPr>
            <p:ph idx="1"/>
          </p:nvPr>
        </p:nvSpPr>
        <p:spPr/>
        <p:txBody>
          <a:bodyPr>
            <a:normAutofit fontScale="92500" lnSpcReduction="20000"/>
          </a:bodyPr>
          <a:lstStyle/>
          <a:p>
            <a:pPr eaLnBrk="1" hangingPunct="1"/>
            <a:r>
              <a:rPr lang="zh-CN" altLang="en-US" dirty="0" smtClean="0"/>
              <a:t>架构设计内容</a:t>
            </a:r>
            <a:endParaRPr lang="en-US" altLang="zh-CN" dirty="0" smtClean="0"/>
          </a:p>
          <a:p>
            <a:pPr lvl="1" eaLnBrk="1" hangingPunct="1"/>
            <a:r>
              <a:rPr lang="zh-CN" altLang="en-US" dirty="0" smtClean="0"/>
              <a:t>确定核心元素：在架构的中高层，以“分析类”为出发点，确定相应的“核心</a:t>
            </a:r>
            <a:r>
              <a:rPr lang="zh-CN" altLang="en-US" dirty="0" smtClean="0">
                <a:solidFill>
                  <a:srgbClr val="FF0000"/>
                </a:solidFill>
                <a:effectLst>
                  <a:outerShdw blurRad="38100" dist="38100" dir="2700000" algn="tl">
                    <a:srgbClr val="000000">
                      <a:alpha val="43137"/>
                    </a:srgbClr>
                  </a:outerShdw>
                </a:effectLst>
              </a:rPr>
              <a:t>设计元素</a:t>
            </a:r>
            <a:r>
              <a:rPr lang="en-US" altLang="zh-CN" dirty="0" smtClean="0"/>
              <a:t>”</a:t>
            </a:r>
          </a:p>
          <a:p>
            <a:pPr lvl="1" eaLnBrk="1" hangingPunct="1"/>
            <a:r>
              <a:rPr lang="zh-CN" altLang="en-US" dirty="0" smtClean="0"/>
              <a:t>引入外围元素：在架构的中低层，以“分析机制”为出发点，确定满足分析类要求的“</a:t>
            </a:r>
            <a:r>
              <a:rPr lang="zh-CN" altLang="en-US" dirty="0" smtClean="0">
                <a:solidFill>
                  <a:srgbClr val="FF0000"/>
                </a:solidFill>
                <a:effectLst>
                  <a:outerShdw blurRad="38100" dist="38100" dir="2700000" algn="tl">
                    <a:srgbClr val="000000">
                      <a:alpha val="43137"/>
                    </a:srgbClr>
                  </a:outerShdw>
                </a:effectLst>
              </a:rPr>
              <a:t>设计机制</a:t>
            </a:r>
            <a:r>
              <a:rPr lang="zh-CN" altLang="en-US" dirty="0" smtClean="0"/>
              <a:t>”，并将相关的内容引入设计模型</a:t>
            </a:r>
            <a:endParaRPr lang="en-US" altLang="zh-CN" dirty="0" smtClean="0"/>
          </a:p>
          <a:p>
            <a:pPr lvl="1" eaLnBrk="1" hangingPunct="1"/>
            <a:r>
              <a:rPr lang="zh-CN" altLang="en-US" dirty="0" smtClean="0">
                <a:solidFill>
                  <a:srgbClr val="FF0000"/>
                </a:solidFill>
                <a:effectLst>
                  <a:outerShdw blurRad="38100" dist="38100" dir="2700000" algn="tl">
                    <a:srgbClr val="000000">
                      <a:alpha val="43137"/>
                    </a:srgbClr>
                  </a:outerShdw>
                </a:effectLst>
              </a:rPr>
              <a:t>优化</a:t>
            </a:r>
            <a:r>
              <a:rPr lang="zh-CN" altLang="en-US" dirty="0" smtClean="0"/>
              <a:t>组织结构：按照高内聚、低耦合的基本原则，整理并逐渐充实架构的层次和内容</a:t>
            </a:r>
          </a:p>
          <a:p>
            <a:pPr lvl="1" eaLnBrk="1" hangingPunct="1"/>
            <a:r>
              <a:rPr lang="zh-CN" altLang="en-US" dirty="0" smtClean="0"/>
              <a:t>定义设计后的组织结构：架构设计还应该考虑设计完成后系统</a:t>
            </a:r>
            <a:r>
              <a:rPr lang="zh-CN" altLang="en-US" dirty="0" smtClean="0">
                <a:solidFill>
                  <a:srgbClr val="FF0000"/>
                </a:solidFill>
                <a:effectLst>
                  <a:outerShdw blurRad="38100" dist="38100" dir="2700000" algn="tl">
                    <a:srgbClr val="000000">
                      <a:alpha val="43137"/>
                    </a:srgbClr>
                  </a:outerShdw>
                </a:effectLst>
              </a:rPr>
              <a:t>实现、运行以及部署</a:t>
            </a:r>
            <a:r>
              <a:rPr lang="zh-CN" altLang="en-US" dirty="0" smtClean="0"/>
              <a:t>等阶段的组织结构</a:t>
            </a:r>
          </a:p>
        </p:txBody>
      </p:sp>
      <p:sp>
        <p:nvSpPr>
          <p:cNvPr id="204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8921C35B-5A6F-4DE3-88BC-16ED97A1D43E}" type="slidenum">
              <a:rPr lang="en-US" altLang="zh-CN" sz="1400" b="0" smtClean="0">
                <a:solidFill>
                  <a:srgbClr val="4D4D4D"/>
                </a:solidFill>
                <a:latin typeface="Arial" charset="0"/>
              </a:rPr>
              <a:pPr eaLnBrk="1" hangingPunct="1"/>
              <a:t>15</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CN" smtClean="0"/>
              <a:t>UML</a:t>
            </a:r>
            <a:r>
              <a:rPr lang="zh-CN" altLang="en-US" smtClean="0"/>
              <a:t>和架构设计</a:t>
            </a:r>
            <a:endParaRPr lang="en-US" altLang="zh-CN" smtClean="0"/>
          </a:p>
        </p:txBody>
      </p:sp>
      <p:sp>
        <p:nvSpPr>
          <p:cNvPr id="21508" name="Rectangle 3"/>
          <p:cNvSpPr>
            <a:spLocks noGrp="1" noChangeArrowheads="1"/>
          </p:cNvSpPr>
          <p:nvPr>
            <p:ph idx="1"/>
          </p:nvPr>
        </p:nvSpPr>
        <p:spPr/>
        <p:txBody>
          <a:bodyPr>
            <a:normAutofit lnSpcReduction="10000"/>
          </a:bodyPr>
          <a:lstStyle/>
          <a:p>
            <a:pPr eaLnBrk="1" hangingPunct="1"/>
            <a:r>
              <a:rPr lang="zh-CN" altLang="en-US" dirty="0" smtClean="0"/>
              <a:t>架构的全部内容就是复杂性管理：将解决方案划分成多个小的组成部分，再将这些小的部分结合起来，构成更大的、更加一致的结构</a:t>
            </a:r>
          </a:p>
          <a:p>
            <a:pPr eaLnBrk="1" hangingPunct="1"/>
            <a:r>
              <a:rPr lang="en-US" altLang="zh-CN" dirty="0" smtClean="0"/>
              <a:t>UML</a:t>
            </a:r>
            <a:r>
              <a:rPr lang="zh-CN" altLang="en-US" dirty="0" smtClean="0"/>
              <a:t>中提供了相关的模型支持架构层的建模</a:t>
            </a:r>
            <a:endParaRPr lang="en-US" altLang="zh-CN" dirty="0" smtClean="0"/>
          </a:p>
          <a:p>
            <a:pPr lvl="1" eaLnBrk="1" hangingPunct="1"/>
            <a:r>
              <a:rPr lang="zh-CN" altLang="en-US" dirty="0" smtClean="0">
                <a:solidFill>
                  <a:srgbClr val="FF0000"/>
                </a:solidFill>
              </a:rPr>
              <a:t>包图</a:t>
            </a:r>
            <a:r>
              <a:rPr lang="en-US" altLang="zh-CN" dirty="0" smtClean="0"/>
              <a:t>(Package diagram)</a:t>
            </a:r>
            <a:endParaRPr lang="zh-CN" altLang="en-US" dirty="0" smtClean="0"/>
          </a:p>
          <a:p>
            <a:pPr lvl="1" eaLnBrk="1" hangingPunct="1"/>
            <a:r>
              <a:rPr lang="zh-CN" altLang="en-US" dirty="0" smtClean="0"/>
              <a:t>包</a:t>
            </a:r>
            <a:r>
              <a:rPr lang="en-US" altLang="zh-CN" dirty="0" smtClean="0"/>
              <a:t>(Package)</a:t>
            </a:r>
            <a:r>
              <a:rPr lang="zh-CN" altLang="en-US" dirty="0" smtClean="0"/>
              <a:t>、依赖关系</a:t>
            </a:r>
            <a:r>
              <a:rPr lang="en-US" altLang="zh-CN" dirty="0" smtClean="0"/>
              <a:t>(Dependency)</a:t>
            </a:r>
          </a:p>
          <a:p>
            <a:pPr lvl="1" eaLnBrk="1" hangingPunct="1"/>
            <a:r>
              <a:rPr lang="zh-CN" altLang="en-US" dirty="0" smtClean="0"/>
              <a:t>子系统</a:t>
            </a:r>
            <a:r>
              <a:rPr lang="en-US" altLang="zh-CN" dirty="0" smtClean="0"/>
              <a:t>(Subsystem)</a:t>
            </a:r>
            <a:endParaRPr lang="zh-CN" altLang="en-US" dirty="0" smtClean="0"/>
          </a:p>
          <a:p>
            <a:pPr lvl="1" eaLnBrk="1" hangingPunct="1"/>
            <a:r>
              <a:rPr lang="zh-CN" altLang="en-US" dirty="0" smtClean="0"/>
              <a:t>层</a:t>
            </a:r>
            <a:r>
              <a:rPr lang="en-US" altLang="zh-CN" dirty="0" smtClean="0"/>
              <a:t>(Layer)</a:t>
            </a:r>
            <a:endParaRPr lang="zh-CN" altLang="en-US" dirty="0" smtClean="0"/>
          </a:p>
        </p:txBody>
      </p:sp>
      <p:sp>
        <p:nvSpPr>
          <p:cNvPr id="2150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C1377F1B-8FA1-492E-A803-B485CA8BBF34}" type="slidenum">
              <a:rPr lang="en-US" altLang="zh-CN" sz="1400" b="0" smtClean="0">
                <a:solidFill>
                  <a:srgbClr val="4D4D4D"/>
                </a:solidFill>
                <a:latin typeface="Arial" charset="0"/>
              </a:rPr>
              <a:pPr eaLnBrk="1" hangingPunct="1"/>
              <a:t>16</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dirty="0" smtClean="0"/>
              <a:t>包（</a:t>
            </a:r>
            <a:r>
              <a:rPr lang="en-US" altLang="zh-CN" dirty="0" smtClean="0"/>
              <a:t>package</a:t>
            </a:r>
            <a:r>
              <a:rPr lang="zh-CN" altLang="en-US" dirty="0" smtClean="0"/>
              <a:t>）</a:t>
            </a:r>
            <a:endParaRPr lang="en-US" altLang="zh-CN" dirty="0" smtClean="0"/>
          </a:p>
        </p:txBody>
      </p:sp>
      <p:sp>
        <p:nvSpPr>
          <p:cNvPr id="22532" name="Rectangle 3"/>
          <p:cNvSpPr>
            <a:spLocks noGrp="1" noChangeArrowheads="1"/>
          </p:cNvSpPr>
          <p:nvPr>
            <p:ph idx="1"/>
          </p:nvPr>
        </p:nvSpPr>
        <p:spPr/>
        <p:txBody>
          <a:bodyPr>
            <a:normAutofit fontScale="92500" lnSpcReduction="10000"/>
          </a:bodyPr>
          <a:lstStyle/>
          <a:p>
            <a:pPr eaLnBrk="1" hangingPunct="1"/>
            <a:r>
              <a:rPr lang="zh-CN" altLang="en-US" dirty="0" smtClean="0"/>
              <a:t>包是一种将模型元素分组的机制</a:t>
            </a:r>
          </a:p>
          <a:p>
            <a:pPr eaLnBrk="1" hangingPunct="1"/>
            <a:r>
              <a:rPr lang="zh-CN" altLang="en-US" dirty="0" smtClean="0"/>
              <a:t>包主要用于</a:t>
            </a:r>
          </a:p>
          <a:p>
            <a:pPr lvl="1" eaLnBrk="1" hangingPunct="1"/>
            <a:r>
              <a:rPr lang="zh-CN" altLang="en-US" dirty="0" smtClean="0"/>
              <a:t>组织模型元素</a:t>
            </a:r>
          </a:p>
          <a:p>
            <a:pPr lvl="1" eaLnBrk="1" hangingPunct="1"/>
            <a:r>
              <a:rPr lang="zh-CN" altLang="en-US" dirty="0" smtClean="0"/>
              <a:t>配置管理单元</a:t>
            </a:r>
          </a:p>
          <a:p>
            <a:pPr eaLnBrk="1" hangingPunct="1"/>
            <a:r>
              <a:rPr lang="zh-CN" altLang="en-US" dirty="0" smtClean="0"/>
              <a:t>分包的原则</a:t>
            </a:r>
          </a:p>
          <a:p>
            <a:pPr lvl="1" eaLnBrk="1" hangingPunct="1"/>
            <a:r>
              <a:rPr lang="zh-CN" altLang="en-US" dirty="0" smtClean="0"/>
              <a:t>职责相似：将一组职责相似、但以不同方式实现的类归为一组有意义的包；如</a:t>
            </a:r>
            <a:r>
              <a:rPr lang="en-US" altLang="zh-CN" dirty="0" smtClean="0"/>
              <a:t>java</a:t>
            </a:r>
            <a:r>
              <a:rPr lang="zh-CN" altLang="en-US" dirty="0" smtClean="0"/>
              <a:t>类库中的</a:t>
            </a:r>
            <a:r>
              <a:rPr lang="en-US" altLang="zh-CN" dirty="0" err="1" smtClean="0"/>
              <a:t>javax.swing.border</a:t>
            </a:r>
            <a:endParaRPr lang="en-US" altLang="zh-CN" dirty="0" smtClean="0"/>
          </a:p>
          <a:p>
            <a:pPr lvl="1" eaLnBrk="1" hangingPunct="1"/>
            <a:r>
              <a:rPr lang="zh-CN" altLang="en-US" dirty="0" smtClean="0"/>
              <a:t>协作关系：包含了各种不同类型的类，它们之间通过相互协作实现一个意义重大的职责</a:t>
            </a:r>
          </a:p>
          <a:p>
            <a:pPr lvl="2" eaLnBrk="1" hangingPunct="1"/>
            <a:endParaRPr lang="zh-CN" altLang="en-US" dirty="0" smtClean="0"/>
          </a:p>
        </p:txBody>
      </p:sp>
      <p:sp>
        <p:nvSpPr>
          <p:cNvPr id="2253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0C00F49B-54D2-4C29-853D-3EDACFC54C38}" type="slidenum">
              <a:rPr lang="en-US" altLang="zh-CN" sz="1400" b="0" smtClean="0">
                <a:solidFill>
                  <a:srgbClr val="4D4D4D"/>
                </a:solidFill>
                <a:latin typeface="Arial" charset="0"/>
              </a:rPr>
              <a:pPr eaLnBrk="1" hangingPunct="1"/>
              <a:t>17</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smtClean="0"/>
              <a:t>依赖关系</a:t>
            </a:r>
          </a:p>
        </p:txBody>
      </p:sp>
      <p:sp>
        <p:nvSpPr>
          <p:cNvPr id="23556" name="Rectangle 3"/>
          <p:cNvSpPr>
            <a:spLocks noGrp="1" noChangeArrowheads="1"/>
          </p:cNvSpPr>
          <p:nvPr>
            <p:ph idx="1"/>
          </p:nvPr>
        </p:nvSpPr>
        <p:spPr/>
        <p:txBody>
          <a:bodyPr/>
          <a:lstStyle/>
          <a:p>
            <a:pPr eaLnBrk="1" hangingPunct="1"/>
            <a:r>
              <a:rPr lang="zh-CN" altLang="en-US" smtClean="0"/>
              <a:t>包之间存在着依赖关系</a:t>
            </a:r>
          </a:p>
          <a:p>
            <a:pPr eaLnBrk="1" hangingPunct="1"/>
            <a:endParaRPr lang="zh-CN" altLang="en-US" smtClean="0"/>
          </a:p>
          <a:p>
            <a:pPr eaLnBrk="1" hangingPunct="1"/>
            <a:endParaRPr lang="zh-CN" altLang="en-US" smtClean="0"/>
          </a:p>
          <a:p>
            <a:pPr eaLnBrk="1" hangingPunct="1"/>
            <a:r>
              <a:rPr lang="zh-CN" altLang="en-US" smtClean="0"/>
              <a:t>如果</a:t>
            </a:r>
            <a:r>
              <a:rPr lang="en-US" altLang="zh-CN" smtClean="0"/>
              <a:t>Client</a:t>
            </a:r>
            <a:r>
              <a:rPr lang="zh-CN" altLang="en-US" smtClean="0"/>
              <a:t>包依赖于</a:t>
            </a:r>
            <a:r>
              <a:rPr lang="en-US" altLang="zh-CN" smtClean="0"/>
              <a:t>Supplier</a:t>
            </a:r>
            <a:r>
              <a:rPr lang="zh-CN" altLang="en-US" smtClean="0"/>
              <a:t>包：</a:t>
            </a:r>
          </a:p>
          <a:p>
            <a:pPr lvl="1" eaLnBrk="1" hangingPunct="1"/>
            <a:r>
              <a:rPr lang="en-US" altLang="zh-CN" smtClean="0"/>
              <a:t>Supplier</a:t>
            </a:r>
            <a:r>
              <a:rPr lang="zh-CN" altLang="en-US" smtClean="0"/>
              <a:t>包的改变将影响到</a:t>
            </a:r>
            <a:r>
              <a:rPr lang="en-US" altLang="zh-CN" smtClean="0"/>
              <a:t>Client</a:t>
            </a:r>
            <a:r>
              <a:rPr lang="zh-CN" altLang="en-US" smtClean="0"/>
              <a:t>包</a:t>
            </a:r>
          </a:p>
          <a:p>
            <a:pPr lvl="1" eaLnBrk="1" hangingPunct="1"/>
            <a:r>
              <a:rPr lang="en-US" altLang="zh-CN" smtClean="0"/>
              <a:t>Client</a:t>
            </a:r>
            <a:r>
              <a:rPr lang="zh-CN" altLang="en-US" smtClean="0"/>
              <a:t>包不能够独立的重用，因为它依赖于</a:t>
            </a:r>
            <a:r>
              <a:rPr lang="en-US" altLang="zh-CN" smtClean="0"/>
              <a:t>Supplier</a:t>
            </a:r>
            <a:r>
              <a:rPr lang="zh-CN" altLang="en-US" smtClean="0"/>
              <a:t>包</a:t>
            </a:r>
          </a:p>
        </p:txBody>
      </p:sp>
      <p:sp>
        <p:nvSpPr>
          <p:cNvPr id="2355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CEEE3231-267A-4ACD-9349-33406AD8A24D}" type="slidenum">
              <a:rPr lang="en-US" altLang="zh-CN" sz="1400" b="0" smtClean="0">
                <a:solidFill>
                  <a:srgbClr val="4D4D4D"/>
                </a:solidFill>
                <a:latin typeface="Arial" charset="0"/>
              </a:rPr>
              <a:pPr eaLnBrk="1" hangingPunct="1"/>
              <a:t>18</a:t>
            </a:fld>
            <a:r>
              <a:rPr lang="en-US" altLang="zh-CN" sz="1400" b="0" dirty="0" smtClean="0">
                <a:solidFill>
                  <a:srgbClr val="4D4D4D"/>
                </a:solidFill>
                <a:latin typeface="Arial" charset="0"/>
              </a:rPr>
              <a:t>-</a:t>
            </a:r>
          </a:p>
        </p:txBody>
      </p:sp>
      <p:pic>
        <p:nvPicPr>
          <p:cNvPr id="23557"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23240" y="2475502"/>
            <a:ext cx="4867700" cy="8828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title"/>
          </p:nvPr>
        </p:nvSpPr>
        <p:spPr/>
        <p:txBody>
          <a:bodyPr/>
          <a:lstStyle/>
          <a:p>
            <a:pPr eaLnBrk="1" hangingPunct="1"/>
            <a:r>
              <a:rPr lang="zh-CN" altLang="en-US" sz="5200" dirty="0" smtClean="0"/>
              <a:t>依赖关系</a:t>
            </a:r>
            <a:r>
              <a:rPr lang="en-US" altLang="zh-CN" sz="5200" dirty="0" smtClean="0"/>
              <a:t>&amp;</a:t>
            </a:r>
            <a:r>
              <a:rPr lang="zh-CN" altLang="en-US" sz="5200" dirty="0" smtClean="0"/>
              <a:t>包元素的可见性</a:t>
            </a:r>
            <a:endParaRPr lang="en-US" altLang="zh-CN" sz="5200" dirty="0" smtClean="0"/>
          </a:p>
        </p:txBody>
      </p:sp>
      <p:sp>
        <p:nvSpPr>
          <p:cNvPr id="2457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EAACBEF2-E352-4B88-832A-CABFF3416034}" type="slidenum">
              <a:rPr lang="en-US" altLang="zh-CN" sz="1400" b="0" smtClean="0">
                <a:solidFill>
                  <a:srgbClr val="4D4D4D"/>
                </a:solidFill>
                <a:latin typeface="Arial" charset="0"/>
              </a:rPr>
              <a:pPr eaLnBrk="1" hangingPunct="1"/>
              <a:t>19</a:t>
            </a:fld>
            <a:r>
              <a:rPr lang="en-US" altLang="zh-CN" sz="1400" b="0" dirty="0" smtClean="0">
                <a:solidFill>
                  <a:srgbClr val="4D4D4D"/>
                </a:solidFill>
                <a:latin typeface="Arial" charset="0"/>
              </a:rPr>
              <a:t>-</a:t>
            </a:r>
          </a:p>
        </p:txBody>
      </p:sp>
      <p:pic>
        <p:nvPicPr>
          <p:cNvPr id="2050" name="图片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9201" y="1773226"/>
            <a:ext cx="10406275" cy="2953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700" dirty="0" smtClean="0"/>
              <a:t>面向对象的设计</a:t>
            </a:r>
            <a:r>
              <a:rPr lang="en-US" altLang="zh-CN" sz="4700" dirty="0" smtClean="0"/>
              <a:t> - </a:t>
            </a:r>
            <a:r>
              <a:rPr lang="zh-CN" altLang="en-US" sz="4700" dirty="0" smtClean="0"/>
              <a:t>架构设计</a:t>
            </a:r>
            <a:endParaRPr lang="zh-CN" altLang="en-US" sz="4700" dirty="0"/>
          </a:p>
        </p:txBody>
      </p:sp>
      <p:sp>
        <p:nvSpPr>
          <p:cNvPr id="3" name="副标题 2"/>
          <p:cNvSpPr>
            <a:spLocks noGrp="1"/>
          </p:cNvSpPr>
          <p:nvPr>
            <p:ph type="subTitle" idx="1"/>
          </p:nvPr>
        </p:nvSpPr>
        <p:spPr/>
        <p:txBody>
          <a:bodyPr>
            <a:normAutofit/>
          </a:bodyPr>
          <a:lstStyle/>
          <a:p>
            <a:r>
              <a:rPr lang="zh-CN" altLang="en-US" sz="2000" dirty="0" smtClean="0"/>
              <a:t>第 </a:t>
            </a:r>
            <a:r>
              <a:rPr lang="en-US" altLang="zh-CN" sz="2000" dirty="0" smtClean="0"/>
              <a:t>7 </a:t>
            </a:r>
            <a:r>
              <a:rPr lang="zh-CN" altLang="en-US" sz="2000" dirty="0" smtClean="0"/>
              <a:t>部分</a:t>
            </a:r>
            <a:endParaRPr lang="zh-CN" altLang="en-US" sz="2000" dirty="0"/>
          </a:p>
        </p:txBody>
      </p:sp>
    </p:spTree>
    <p:extLst>
      <p:ext uri="{BB962C8B-B14F-4D97-AF65-F5344CB8AC3E}">
        <p14:creationId xmlns="" xmlns:p14="http://schemas.microsoft.com/office/powerpoint/2010/main" val="2278185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a:t>
            </a:r>
            <a:r>
              <a:rPr lang="zh-CN" altLang="en-US" dirty="0" smtClean="0"/>
              <a:t>设计原则</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包内聚性原则</a:t>
            </a:r>
            <a:endParaRPr lang="en-US" altLang="zh-CN" dirty="0" smtClean="0"/>
          </a:p>
          <a:p>
            <a:pPr lvl="1"/>
            <a:r>
              <a:rPr lang="zh-CN" altLang="en-US" dirty="0" smtClean="0"/>
              <a:t>复用发布等价原则（</a:t>
            </a:r>
            <a:r>
              <a:rPr lang="en-US" altLang="zh-CN" dirty="0" smtClean="0"/>
              <a:t>REP</a:t>
            </a:r>
            <a:r>
              <a:rPr lang="zh-CN" altLang="en-US" dirty="0" smtClean="0"/>
              <a:t>）</a:t>
            </a:r>
            <a:endParaRPr lang="en-US" altLang="zh-CN" dirty="0" smtClean="0"/>
          </a:p>
          <a:p>
            <a:pPr lvl="1"/>
            <a:r>
              <a:rPr lang="zh-CN" altLang="en-US" dirty="0"/>
              <a:t>共同复用</a:t>
            </a:r>
            <a:r>
              <a:rPr lang="zh-CN" altLang="en-US" dirty="0" smtClean="0"/>
              <a:t>原则（</a:t>
            </a:r>
            <a:r>
              <a:rPr lang="en-US" altLang="zh-CN" dirty="0" smtClean="0"/>
              <a:t>CRP</a:t>
            </a:r>
            <a:r>
              <a:rPr lang="zh-CN" altLang="en-US" dirty="0" smtClean="0"/>
              <a:t>）</a:t>
            </a:r>
            <a:endParaRPr lang="en-US" altLang="zh-CN" dirty="0" smtClean="0"/>
          </a:p>
          <a:p>
            <a:pPr lvl="1"/>
            <a:r>
              <a:rPr lang="zh-CN" altLang="en-US" dirty="0"/>
              <a:t>共同</a:t>
            </a:r>
            <a:r>
              <a:rPr lang="zh-CN" altLang="en-US" dirty="0" smtClean="0"/>
              <a:t>封闭原则（</a:t>
            </a:r>
            <a:r>
              <a:rPr lang="en-US" altLang="zh-CN" dirty="0" smtClean="0"/>
              <a:t>CCP</a:t>
            </a:r>
            <a:r>
              <a:rPr lang="zh-CN" altLang="en-US" dirty="0" smtClean="0"/>
              <a:t>）</a:t>
            </a:r>
            <a:endParaRPr lang="en-US" altLang="zh-CN" dirty="0" smtClean="0"/>
          </a:p>
          <a:p>
            <a:r>
              <a:rPr lang="zh-CN" altLang="en-US" dirty="0" smtClean="0"/>
              <a:t>包耦合性原则</a:t>
            </a:r>
            <a:endParaRPr lang="en-US" altLang="zh-CN" dirty="0" smtClean="0"/>
          </a:p>
          <a:p>
            <a:pPr lvl="1"/>
            <a:r>
              <a:rPr lang="zh-CN" altLang="en-US" dirty="0"/>
              <a:t>无</a:t>
            </a:r>
            <a:r>
              <a:rPr lang="zh-CN" altLang="en-US" dirty="0" smtClean="0"/>
              <a:t>环依赖原则（</a:t>
            </a:r>
            <a:r>
              <a:rPr lang="en-US" altLang="zh-CN" dirty="0" smtClean="0"/>
              <a:t>ADP</a:t>
            </a:r>
            <a:r>
              <a:rPr lang="zh-CN" altLang="en-US" dirty="0" smtClean="0"/>
              <a:t>）</a:t>
            </a:r>
            <a:endParaRPr lang="en-US" altLang="zh-CN" dirty="0" smtClean="0"/>
          </a:p>
          <a:p>
            <a:pPr lvl="1"/>
            <a:r>
              <a:rPr lang="zh-CN" altLang="en-US" dirty="0" smtClean="0"/>
              <a:t>稳定依赖原则（</a:t>
            </a:r>
            <a:r>
              <a:rPr lang="en-US" altLang="zh-CN" dirty="0" smtClean="0"/>
              <a:t>SDP</a:t>
            </a:r>
            <a:r>
              <a:rPr lang="zh-CN" altLang="en-US" dirty="0" smtClean="0"/>
              <a:t>）</a:t>
            </a:r>
            <a:endParaRPr lang="en-US" altLang="zh-CN" dirty="0" smtClean="0"/>
          </a:p>
          <a:p>
            <a:pPr lvl="1"/>
            <a:r>
              <a:rPr lang="zh-CN" altLang="en-US" dirty="0"/>
              <a:t>稳定</a:t>
            </a:r>
            <a:r>
              <a:rPr lang="zh-CN" altLang="en-US" dirty="0" smtClean="0"/>
              <a:t>抽象原则（</a:t>
            </a:r>
            <a:r>
              <a:rPr lang="en-US" altLang="zh-CN" dirty="0" smtClean="0"/>
              <a:t>SAP</a:t>
            </a:r>
            <a:r>
              <a:rPr lang="zh-CN" altLang="en-US" dirty="0" smtClean="0"/>
              <a:t>）</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8DB83D1F-65F6-4F22-A87D-A3E6E96CBC08}" type="slidenum">
              <a:rPr lang="en-US" altLang="zh-CN" smtClean="0"/>
              <a:pPr>
                <a:defRPr/>
              </a:pPr>
              <a:t>20</a:t>
            </a:fld>
            <a:r>
              <a:rPr lang="en-US" altLang="zh-CN" smtClean="0"/>
              <a:t>-</a:t>
            </a:r>
            <a:endParaRPr lang="en-US" altLang="zh-CN"/>
          </a:p>
        </p:txBody>
      </p:sp>
    </p:spTree>
    <p:extLst>
      <p:ext uri="{BB962C8B-B14F-4D97-AF65-F5344CB8AC3E}">
        <p14:creationId xmlns:p14="http://schemas.microsoft.com/office/powerpoint/2010/main" xmlns="" val="3173195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kumimoji="0" lang="zh-CN" altLang="en-US" dirty="0" smtClean="0"/>
              <a:t>包设计原则：无环依赖原则</a:t>
            </a:r>
            <a:endParaRPr lang="zh-CN" altLang="en-US" dirty="0" smtClean="0"/>
          </a:p>
        </p:txBody>
      </p:sp>
      <p:sp>
        <p:nvSpPr>
          <p:cNvPr id="2560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7325E707-B99A-4B5F-8529-23CED8FCD46A}" type="slidenum">
              <a:rPr lang="en-US" altLang="zh-CN" sz="1400" b="0" smtClean="0">
                <a:solidFill>
                  <a:srgbClr val="4D4D4D"/>
                </a:solidFill>
                <a:latin typeface="Arial" charset="0"/>
              </a:rPr>
              <a:pPr eaLnBrk="1" hangingPunct="1"/>
              <a:t>21</a:t>
            </a:fld>
            <a:r>
              <a:rPr lang="en-US" altLang="zh-CN" sz="1400" b="0" dirty="0" smtClean="0">
                <a:solidFill>
                  <a:srgbClr val="4D4D4D"/>
                </a:solidFill>
                <a:latin typeface="Arial" charset="0"/>
              </a:rPr>
              <a:t>-</a:t>
            </a:r>
          </a:p>
        </p:txBody>
      </p:sp>
      <p:pic>
        <p:nvPicPr>
          <p:cNvPr id="2560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56074" y="1484933"/>
            <a:ext cx="1798932" cy="2456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4337" y="3069624"/>
            <a:ext cx="2617975" cy="334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99429" name="AutoShape 5"/>
          <p:cNvSpPr>
            <a:spLocks noChangeArrowheads="1"/>
          </p:cNvSpPr>
          <p:nvPr/>
        </p:nvSpPr>
        <p:spPr bwMode="auto">
          <a:xfrm>
            <a:off x="4846536" y="3285574"/>
            <a:ext cx="2495226" cy="863800"/>
          </a:xfrm>
          <a:prstGeom prst="notchedRightArrow">
            <a:avLst>
              <a:gd name="adj1" fmla="val 49778"/>
              <a:gd name="adj2" fmla="val 51543"/>
            </a:avLst>
          </a:prstGeom>
          <a:solidFill>
            <a:srgbClr val="FFFF99"/>
          </a:solidFill>
          <a:ln w="9525">
            <a:solidFill>
              <a:srgbClr val="800000"/>
            </a:solidFill>
            <a:miter lim="800000"/>
            <a:headEnd/>
            <a:tailEnd/>
          </a:ln>
          <a:effectLst/>
        </p:spPr>
        <p:txBody>
          <a:bodyPr wrap="none" lIns="108850" tIns="54425" rIns="108850" bIns="54425" anchor="ctr"/>
          <a:lstStyle/>
          <a:p>
            <a:pPr algn="ctr">
              <a:defRPr/>
            </a:pPr>
            <a:endParaRPr lang="zh-CN" altLang="en-US" sz="2400" b="0" dirty="0">
              <a:effectLst>
                <a:outerShdw blurRad="38100" dist="38100" dir="2700000" algn="tl">
                  <a:srgbClr val="FFFFFF"/>
                </a:outerShdw>
              </a:effectLst>
            </a:endParaRPr>
          </a:p>
        </p:txBody>
      </p:sp>
      <p:pic>
        <p:nvPicPr>
          <p:cNvPr id="2560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25885" y="1686592"/>
            <a:ext cx="4120613" cy="4338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99431" name="Text Box 7"/>
          <p:cNvSpPr txBox="1">
            <a:spLocks noChangeArrowheads="1"/>
          </p:cNvSpPr>
          <p:nvPr/>
        </p:nvSpPr>
        <p:spPr bwMode="auto">
          <a:xfrm>
            <a:off x="2351311" y="5124325"/>
            <a:ext cx="5663463" cy="1448741"/>
          </a:xfrm>
          <a:prstGeom prst="rect">
            <a:avLst/>
          </a:prstGeom>
          <a:noFill/>
          <a:ln w="9525">
            <a:noFill/>
            <a:miter lim="800000"/>
            <a:headEnd/>
            <a:tailEnd/>
          </a:ln>
          <a:effectLst/>
        </p:spPr>
        <p:txBody>
          <a:bodyPr lIns="108850" tIns="54425" rIns="108850" bIns="54425">
            <a:spAutoFit/>
          </a:bodyPr>
          <a:lstStyle/>
          <a:p>
            <a:pPr>
              <a:spcBef>
                <a:spcPct val="50000"/>
              </a:spcBef>
              <a:defRPr/>
            </a:pPr>
            <a:r>
              <a:rPr lang="zh-CN" altLang="en-US" dirty="0" smtClean="0">
                <a:effectLst>
                  <a:outerShdw blurRad="38100" dist="38100" dir="2700000" algn="tl">
                    <a:srgbClr val="C0C0C0"/>
                  </a:outerShdw>
                </a:effectLst>
              </a:rPr>
              <a:t>依赖环使得</a:t>
            </a:r>
            <a:r>
              <a:rPr lang="zh-CN" altLang="en-US" dirty="0">
                <a:effectLst>
                  <a:outerShdw blurRad="38100" dist="38100" dir="2700000" algn="tl">
                    <a:srgbClr val="C0C0C0"/>
                  </a:outerShdw>
                </a:effectLst>
              </a:rPr>
              <a:t>任何一个包都不能独立的重用，修改任何一个包都会引起所有的包的变化</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dirty="0" smtClean="0"/>
              <a:t>内容概要</a:t>
            </a:r>
            <a:endParaRPr lang="en-US" altLang="zh-CN" dirty="0" smtClean="0"/>
          </a:p>
        </p:txBody>
      </p:sp>
      <p:sp>
        <p:nvSpPr>
          <p:cNvPr id="1001475" name="Rectangle 3"/>
          <p:cNvSpPr>
            <a:spLocks noGrp="1" noChangeArrowheads="1"/>
          </p:cNvSpPr>
          <p:nvPr>
            <p:ph idx="1"/>
          </p:nvPr>
        </p:nvSpPr>
        <p:spPr/>
        <p:txBody>
          <a:bodyPr/>
          <a:lstStyle/>
          <a:p>
            <a:pPr eaLnBrk="1" hangingPunct="1">
              <a:lnSpc>
                <a:spcPct val="150000"/>
              </a:lnSpc>
              <a:defRPr/>
            </a:pPr>
            <a:r>
              <a:rPr lang="zh-CN" altLang="en-US" dirty="0" smtClean="0">
                <a:solidFill>
                  <a:schemeClr val="bg1">
                    <a:lumMod val="50000"/>
                  </a:schemeClr>
                </a:solidFill>
              </a:rPr>
              <a:t>过渡到设计</a:t>
            </a:r>
          </a:p>
          <a:p>
            <a:pPr eaLnBrk="1" hangingPunct="1">
              <a:lnSpc>
                <a:spcPct val="150000"/>
              </a:lnSpc>
              <a:defRPr/>
            </a:pPr>
            <a:r>
              <a:rPr lang="zh-CN" altLang="en-US" dirty="0" smtClean="0">
                <a:solidFill>
                  <a:schemeClr val="bg1">
                    <a:lumMod val="50000"/>
                  </a:schemeClr>
                </a:solidFill>
              </a:rPr>
              <a:t>架构设计基础</a:t>
            </a:r>
          </a:p>
          <a:p>
            <a:pPr eaLnBrk="1" hangingPunct="1">
              <a:lnSpc>
                <a:spcPct val="150000"/>
              </a:lnSpc>
              <a:defRPr/>
            </a:pPr>
            <a:r>
              <a:rPr lang="zh-CN" altLang="en-US" dirty="0" smtClean="0">
                <a:solidFill>
                  <a:schemeClr val="hlink"/>
                </a:solidFill>
                <a:effectLst>
                  <a:outerShdw blurRad="38100" dist="38100" dir="2700000" algn="tl">
                    <a:srgbClr val="C0C0C0"/>
                  </a:outerShdw>
                </a:effectLst>
              </a:rPr>
              <a:t>确定设计元素</a:t>
            </a:r>
          </a:p>
          <a:p>
            <a:pPr eaLnBrk="1" hangingPunct="1">
              <a:lnSpc>
                <a:spcPct val="150000"/>
              </a:lnSpc>
              <a:defRPr/>
            </a:pPr>
            <a:r>
              <a:rPr lang="zh-CN" altLang="en-US" dirty="0" smtClean="0"/>
              <a:t>引入设计机制</a:t>
            </a:r>
          </a:p>
        </p:txBody>
      </p:sp>
      <p:sp>
        <p:nvSpPr>
          <p:cNvPr id="2867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A3AE29F1-12BD-40A9-9918-888E737B9649}" type="slidenum">
              <a:rPr lang="en-US" altLang="zh-CN" sz="1400" b="0" smtClean="0">
                <a:solidFill>
                  <a:srgbClr val="4D4D4D"/>
                </a:solidFill>
                <a:latin typeface="Arial" charset="0"/>
              </a:rPr>
              <a:pPr eaLnBrk="1" hangingPunct="1"/>
              <a:t>22</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sz="5200" dirty="0" smtClean="0"/>
              <a:t>设计元素</a:t>
            </a:r>
            <a:endParaRPr lang="en-US" altLang="zh-CN" sz="5200" dirty="0" smtClean="0"/>
          </a:p>
        </p:txBody>
      </p:sp>
      <p:sp>
        <p:nvSpPr>
          <p:cNvPr id="29700" name="Rectangle 3"/>
          <p:cNvSpPr>
            <a:spLocks noGrp="1" noChangeArrowheads="1"/>
          </p:cNvSpPr>
          <p:nvPr>
            <p:ph idx="1"/>
          </p:nvPr>
        </p:nvSpPr>
        <p:spPr>
          <a:xfrm>
            <a:off x="609521" y="1572406"/>
            <a:ext cx="10971372" cy="4940339"/>
          </a:xfrm>
        </p:spPr>
        <p:txBody>
          <a:bodyPr>
            <a:normAutofit fontScale="85000" lnSpcReduction="20000"/>
          </a:bodyPr>
          <a:lstStyle/>
          <a:p>
            <a:pPr eaLnBrk="1" hangingPunct="1">
              <a:lnSpc>
                <a:spcPct val="120000"/>
              </a:lnSpc>
            </a:pPr>
            <a:r>
              <a:rPr lang="zh-CN" altLang="en-US" dirty="0" smtClean="0"/>
              <a:t>设计元素</a:t>
            </a:r>
            <a:r>
              <a:rPr lang="en-US" altLang="zh-CN" dirty="0" smtClean="0"/>
              <a:t>(Design Elements)</a:t>
            </a:r>
            <a:r>
              <a:rPr lang="zh-CN" altLang="en-US" dirty="0" smtClean="0"/>
              <a:t>是指能够直接用于实现</a:t>
            </a:r>
            <a:r>
              <a:rPr lang="en-US" altLang="zh-CN" dirty="0" smtClean="0"/>
              <a:t>(</a:t>
            </a:r>
            <a:r>
              <a:rPr lang="zh-CN" altLang="en-US" dirty="0" smtClean="0"/>
              <a:t>编码</a:t>
            </a:r>
            <a:r>
              <a:rPr lang="en-US" altLang="zh-CN" dirty="0" smtClean="0"/>
              <a:t>)</a:t>
            </a:r>
            <a:r>
              <a:rPr lang="zh-CN" altLang="en-US" dirty="0" smtClean="0"/>
              <a:t>的模型元素</a:t>
            </a:r>
          </a:p>
          <a:p>
            <a:pPr lvl="1" eaLnBrk="1" hangingPunct="1">
              <a:lnSpc>
                <a:spcPct val="120000"/>
              </a:lnSpc>
            </a:pPr>
            <a:r>
              <a:rPr lang="zh-CN" altLang="en-US" dirty="0" smtClean="0"/>
              <a:t>包</a:t>
            </a:r>
            <a:r>
              <a:rPr lang="en-US" altLang="zh-CN" dirty="0" smtClean="0"/>
              <a:t>(Package)</a:t>
            </a:r>
          </a:p>
          <a:p>
            <a:pPr lvl="1" eaLnBrk="1" hangingPunct="1">
              <a:lnSpc>
                <a:spcPct val="120000"/>
              </a:lnSpc>
            </a:pPr>
            <a:r>
              <a:rPr lang="zh-CN" altLang="en-US" dirty="0" smtClean="0"/>
              <a:t>设计类</a:t>
            </a:r>
            <a:r>
              <a:rPr lang="en-US" altLang="zh-CN" dirty="0" smtClean="0"/>
              <a:t>(Design Classes)</a:t>
            </a:r>
          </a:p>
          <a:p>
            <a:pPr lvl="1" eaLnBrk="1" hangingPunct="1">
              <a:lnSpc>
                <a:spcPct val="120000"/>
              </a:lnSpc>
            </a:pPr>
            <a:r>
              <a:rPr lang="zh-CN" altLang="en-US" dirty="0" smtClean="0"/>
              <a:t>子系统</a:t>
            </a:r>
            <a:r>
              <a:rPr lang="en-US" altLang="zh-CN" dirty="0" smtClean="0"/>
              <a:t>(Subsystem)</a:t>
            </a:r>
          </a:p>
          <a:p>
            <a:pPr lvl="1" eaLnBrk="1" hangingPunct="1">
              <a:lnSpc>
                <a:spcPct val="120000"/>
              </a:lnSpc>
            </a:pPr>
            <a:r>
              <a:rPr lang="zh-CN" altLang="en-US" dirty="0" smtClean="0"/>
              <a:t>接口</a:t>
            </a:r>
            <a:r>
              <a:rPr lang="en-US" altLang="zh-CN" dirty="0" smtClean="0"/>
              <a:t>(Interface)</a:t>
            </a:r>
          </a:p>
          <a:p>
            <a:pPr lvl="1" eaLnBrk="1" hangingPunct="1">
              <a:lnSpc>
                <a:spcPct val="120000"/>
              </a:lnSpc>
            </a:pPr>
            <a:r>
              <a:rPr lang="zh-CN" altLang="en-US" dirty="0">
                <a:solidFill>
                  <a:schemeClr val="bg2">
                    <a:lumMod val="50000"/>
                  </a:schemeClr>
                </a:solidFill>
              </a:rPr>
              <a:t>主动</a:t>
            </a:r>
            <a:r>
              <a:rPr lang="zh-CN" altLang="en-US" dirty="0" smtClean="0">
                <a:solidFill>
                  <a:schemeClr val="bg2">
                    <a:lumMod val="50000"/>
                  </a:schemeClr>
                </a:solidFill>
              </a:rPr>
              <a:t>类</a:t>
            </a:r>
            <a:r>
              <a:rPr lang="en-US" altLang="zh-CN" dirty="0" smtClean="0">
                <a:solidFill>
                  <a:schemeClr val="bg2">
                    <a:lumMod val="50000"/>
                  </a:schemeClr>
                </a:solidFill>
              </a:rPr>
              <a:t>(Active Class)</a:t>
            </a:r>
            <a:r>
              <a:rPr lang="zh-CN" altLang="en-US" dirty="0" smtClean="0">
                <a:solidFill>
                  <a:schemeClr val="bg2">
                    <a:lumMod val="50000"/>
                  </a:schemeClr>
                </a:solidFill>
              </a:rPr>
              <a:t>、事件（</a:t>
            </a:r>
            <a:r>
              <a:rPr lang="en-US" altLang="zh-CN" dirty="0" smtClean="0">
                <a:solidFill>
                  <a:schemeClr val="bg2">
                    <a:lumMod val="50000"/>
                  </a:schemeClr>
                </a:solidFill>
              </a:rPr>
              <a:t>Event</a:t>
            </a:r>
            <a:r>
              <a:rPr lang="zh-CN" altLang="en-US" dirty="0" smtClean="0">
                <a:solidFill>
                  <a:schemeClr val="bg2">
                    <a:lumMod val="50000"/>
                  </a:schemeClr>
                </a:solidFill>
              </a:rPr>
              <a:t>）、信号（</a:t>
            </a:r>
            <a:r>
              <a:rPr lang="en-US" altLang="zh-CN" dirty="0" smtClean="0">
                <a:solidFill>
                  <a:schemeClr val="bg2">
                    <a:lumMod val="50000"/>
                  </a:schemeClr>
                </a:solidFill>
              </a:rPr>
              <a:t>Signal</a:t>
            </a:r>
            <a:r>
              <a:rPr lang="zh-CN" altLang="en-US" dirty="0" smtClean="0">
                <a:solidFill>
                  <a:schemeClr val="bg2">
                    <a:lumMod val="50000"/>
                  </a:schemeClr>
                </a:solidFill>
              </a:rPr>
              <a:t>）</a:t>
            </a:r>
            <a:endParaRPr lang="en-US" altLang="zh-CN" dirty="0" smtClean="0">
              <a:solidFill>
                <a:schemeClr val="bg2">
                  <a:lumMod val="50000"/>
                </a:schemeClr>
              </a:solidFill>
            </a:endParaRPr>
          </a:p>
          <a:p>
            <a:pPr eaLnBrk="1" hangingPunct="1">
              <a:lnSpc>
                <a:spcPct val="120000"/>
              </a:lnSpc>
            </a:pPr>
            <a:r>
              <a:rPr lang="zh-CN" altLang="en-US" dirty="0" smtClean="0"/>
              <a:t>确定设计元素的目的是改进</a:t>
            </a:r>
            <a:r>
              <a:rPr lang="en-US" altLang="zh-CN" dirty="0" smtClean="0"/>
              <a:t>(</a:t>
            </a:r>
            <a:r>
              <a:rPr lang="zh-CN" altLang="en-US" dirty="0" smtClean="0"/>
              <a:t>调整</a:t>
            </a:r>
            <a:r>
              <a:rPr lang="en-US" altLang="zh-CN" dirty="0" smtClean="0"/>
              <a:t>)</a:t>
            </a:r>
            <a:r>
              <a:rPr lang="zh-CN" altLang="en-US" dirty="0" smtClean="0"/>
              <a:t>分析类，使之成为适当的设计模型元素</a:t>
            </a:r>
            <a:endParaRPr lang="en-US" altLang="zh-CN" dirty="0" smtClean="0"/>
          </a:p>
        </p:txBody>
      </p:sp>
      <p:sp>
        <p:nvSpPr>
          <p:cNvPr id="2969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169798D0-61A7-4033-B725-2636C0005999}" type="slidenum">
              <a:rPr lang="en-US" altLang="zh-CN" sz="1400" b="0" smtClean="0">
                <a:solidFill>
                  <a:srgbClr val="4D4D4D"/>
                </a:solidFill>
                <a:latin typeface="Arial" charset="0"/>
              </a:rPr>
              <a:pPr eaLnBrk="1" hangingPunct="1"/>
              <a:t>23</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zh-CN" altLang="en-US" sz="5200" dirty="0" smtClean="0"/>
              <a:t>从分析类到设计元素</a:t>
            </a:r>
            <a:endParaRPr lang="en-US" altLang="zh-CN" sz="5200" dirty="0" smtClean="0"/>
          </a:p>
        </p:txBody>
      </p:sp>
      <p:sp>
        <p:nvSpPr>
          <p:cNvPr id="3072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772AED8B-4948-4F30-9466-E69483994DA8}" type="slidenum">
              <a:rPr lang="en-US" altLang="zh-CN" sz="1400" b="0" smtClean="0">
                <a:solidFill>
                  <a:srgbClr val="4D4D4D"/>
                </a:solidFill>
                <a:latin typeface="Arial" charset="0"/>
              </a:rPr>
              <a:pPr eaLnBrk="1" hangingPunct="1"/>
              <a:t>24</a:t>
            </a:fld>
            <a:r>
              <a:rPr lang="en-US" altLang="zh-CN" sz="1400" b="0" dirty="0" smtClean="0">
                <a:solidFill>
                  <a:srgbClr val="4D4D4D"/>
                </a:solidFill>
                <a:latin typeface="Arial" charset="0"/>
              </a:rPr>
              <a:t>-</a:t>
            </a:r>
          </a:p>
        </p:txBody>
      </p:sp>
      <p:pic>
        <p:nvPicPr>
          <p:cNvPr id="3072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9153" y="1587210"/>
            <a:ext cx="12190413" cy="4771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sz="5200" dirty="0" smtClean="0"/>
              <a:t>分析类到设计元素的映射</a:t>
            </a:r>
            <a:r>
              <a:rPr lang="en-US" altLang="zh-CN" sz="5200" dirty="0" smtClean="0"/>
              <a:t>-1</a:t>
            </a:r>
          </a:p>
        </p:txBody>
      </p:sp>
      <p:sp>
        <p:nvSpPr>
          <p:cNvPr id="31748" name="Rectangle 3"/>
          <p:cNvSpPr>
            <a:spLocks noGrp="1" noChangeArrowheads="1"/>
          </p:cNvSpPr>
          <p:nvPr>
            <p:ph idx="1"/>
          </p:nvPr>
        </p:nvSpPr>
        <p:spPr>
          <a:xfrm>
            <a:off x="609521" y="1775602"/>
            <a:ext cx="10971372" cy="5083985"/>
          </a:xfrm>
        </p:spPr>
        <p:txBody>
          <a:bodyPr>
            <a:normAutofit/>
          </a:bodyPr>
          <a:lstStyle/>
          <a:p>
            <a:pPr eaLnBrk="1" hangingPunct="1"/>
            <a:r>
              <a:rPr lang="zh-CN" altLang="en-US" sz="3200" dirty="0" smtClean="0"/>
              <a:t>分析类被直接映射到设计类，如果：</a:t>
            </a:r>
          </a:p>
          <a:p>
            <a:pPr lvl="1" eaLnBrk="1" hangingPunct="1"/>
            <a:r>
              <a:rPr lang="zh-CN" altLang="en-US" sz="2800" dirty="0" smtClean="0"/>
              <a:t>该分析类是一个简单类</a:t>
            </a:r>
          </a:p>
          <a:p>
            <a:pPr lvl="1" eaLnBrk="1" hangingPunct="1"/>
            <a:r>
              <a:rPr lang="zh-CN" altLang="en-US" sz="2800" dirty="0" smtClean="0"/>
              <a:t>该分析类表示一个简单逻辑抽象</a:t>
            </a:r>
          </a:p>
          <a:p>
            <a:pPr eaLnBrk="1" hangingPunct="1"/>
            <a:r>
              <a:rPr lang="zh-CN" altLang="en-US" sz="3200" dirty="0" smtClean="0"/>
              <a:t>更复杂的分析类可能</a:t>
            </a:r>
          </a:p>
          <a:p>
            <a:pPr lvl="1" eaLnBrk="1" hangingPunct="1"/>
            <a:r>
              <a:rPr lang="zh-CN" altLang="en-US" sz="2800" dirty="0" smtClean="0"/>
              <a:t>分成多个设计类</a:t>
            </a:r>
          </a:p>
          <a:p>
            <a:pPr lvl="1" eaLnBrk="1" hangingPunct="1"/>
            <a:r>
              <a:rPr lang="zh-CN" altLang="en-US" sz="2800" dirty="0" smtClean="0"/>
              <a:t>成为一个包</a:t>
            </a:r>
          </a:p>
          <a:p>
            <a:pPr lvl="1" eaLnBrk="1" hangingPunct="1"/>
            <a:r>
              <a:rPr lang="zh-CN" altLang="en-US" sz="2800" dirty="0" smtClean="0"/>
              <a:t>成为一个接口和子系统</a:t>
            </a:r>
          </a:p>
          <a:p>
            <a:pPr lvl="1" eaLnBrk="1" hangingPunct="1"/>
            <a:r>
              <a:rPr lang="zh-CN" altLang="en-US" sz="2800" dirty="0" smtClean="0"/>
              <a:t>任何组合</a:t>
            </a:r>
          </a:p>
          <a:p>
            <a:pPr lvl="1" eaLnBrk="1" hangingPunct="1"/>
            <a:r>
              <a:rPr lang="en-US" altLang="zh-CN" sz="2800" dirty="0" smtClean="0"/>
              <a:t>...</a:t>
            </a:r>
          </a:p>
        </p:txBody>
      </p:sp>
      <p:sp>
        <p:nvSpPr>
          <p:cNvPr id="317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1C1168B5-83B3-447D-B6BC-5AA515F51F74}" type="slidenum">
              <a:rPr lang="en-US" altLang="zh-CN" sz="1400" b="0" smtClean="0">
                <a:solidFill>
                  <a:srgbClr val="4D4D4D"/>
                </a:solidFill>
                <a:latin typeface="Arial" charset="0"/>
              </a:rPr>
              <a:pPr eaLnBrk="1" hangingPunct="1"/>
              <a:t>25</a:t>
            </a:fld>
            <a:r>
              <a:rPr lang="en-US" altLang="zh-CN" sz="1400" b="0" dirty="0" smtClean="0">
                <a:solidFill>
                  <a:srgbClr val="4D4D4D"/>
                </a:solidFill>
                <a:latin typeface="Arial" charset="0"/>
              </a:rPr>
              <a:t>-</a:t>
            </a:r>
          </a:p>
        </p:txBody>
      </p:sp>
      <p:pic>
        <p:nvPicPr>
          <p:cNvPr id="31749"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263444" y="2350044"/>
            <a:ext cx="1777769" cy="2677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sz="5200" dirty="0" smtClean="0"/>
              <a:t>分析类到设计元素的映射</a:t>
            </a:r>
            <a:r>
              <a:rPr lang="en-US" altLang="zh-CN" sz="5200" dirty="0" smtClean="0"/>
              <a:t>-2</a:t>
            </a:r>
          </a:p>
        </p:txBody>
      </p:sp>
      <p:sp>
        <p:nvSpPr>
          <p:cNvPr id="32772" name="Rectangle 3"/>
          <p:cNvSpPr>
            <a:spLocks noGrp="1" noChangeArrowheads="1"/>
          </p:cNvSpPr>
          <p:nvPr>
            <p:ph idx="1"/>
          </p:nvPr>
        </p:nvSpPr>
        <p:spPr/>
        <p:txBody>
          <a:bodyPr>
            <a:normAutofit/>
          </a:bodyPr>
          <a:lstStyle/>
          <a:p>
            <a:pPr eaLnBrk="1" hangingPunct="1"/>
            <a:r>
              <a:rPr lang="zh-CN" altLang="en-US" dirty="0" smtClean="0"/>
              <a:t>分析类间的一个关系可能成为设计中的一个类</a:t>
            </a:r>
            <a:r>
              <a:rPr lang="en-US" altLang="zh-CN" dirty="0" smtClean="0"/>
              <a:t>(</a:t>
            </a:r>
            <a:r>
              <a:rPr lang="zh-CN" altLang="en-US" dirty="0" smtClean="0"/>
              <a:t>关联类</a:t>
            </a:r>
            <a:r>
              <a:rPr lang="en-US" altLang="zh-CN" dirty="0" smtClean="0"/>
              <a:t>)</a:t>
            </a:r>
          </a:p>
          <a:p>
            <a:pPr eaLnBrk="1" hangingPunct="1"/>
            <a:r>
              <a:rPr lang="zh-CN" altLang="en-US" dirty="0" smtClean="0"/>
              <a:t>一个分析类</a:t>
            </a:r>
            <a:r>
              <a:rPr lang="en-US" altLang="zh-CN" dirty="0" smtClean="0"/>
              <a:t>(</a:t>
            </a:r>
            <a:r>
              <a:rPr lang="zh-CN" altLang="en-US" dirty="0" smtClean="0"/>
              <a:t>或部分</a:t>
            </a:r>
            <a:r>
              <a:rPr lang="en-US" altLang="zh-CN" dirty="0" smtClean="0"/>
              <a:t>)</a:t>
            </a:r>
            <a:r>
              <a:rPr lang="zh-CN" altLang="en-US" dirty="0" smtClean="0"/>
              <a:t>可以被硬件</a:t>
            </a:r>
            <a:r>
              <a:rPr lang="en-US" altLang="zh-CN" dirty="0" smtClean="0"/>
              <a:t>(</a:t>
            </a:r>
            <a:r>
              <a:rPr lang="zh-CN" altLang="en-US" dirty="0" smtClean="0"/>
              <a:t>或已有构件</a:t>
            </a:r>
            <a:r>
              <a:rPr lang="en-US" altLang="zh-CN" dirty="0" smtClean="0"/>
              <a:t>)</a:t>
            </a:r>
            <a:r>
              <a:rPr lang="zh-CN" altLang="en-US" dirty="0" smtClean="0"/>
              <a:t>所实现，则根本不需要“设计”</a:t>
            </a:r>
            <a:endParaRPr lang="en-US" altLang="zh-CN" dirty="0" smtClean="0"/>
          </a:p>
        </p:txBody>
      </p:sp>
      <p:sp>
        <p:nvSpPr>
          <p:cNvPr id="3277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96FAB19-81E3-40D4-B1BA-A8ECB85F4921}" type="slidenum">
              <a:rPr lang="en-US" altLang="zh-CN" sz="1400" b="0" smtClean="0">
                <a:solidFill>
                  <a:srgbClr val="4D4D4D"/>
                </a:solidFill>
                <a:latin typeface="Arial" charset="0"/>
              </a:rPr>
              <a:pPr eaLnBrk="1" hangingPunct="1"/>
              <a:t>26</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zh-CN" altLang="en-US" sz="5200" dirty="0" smtClean="0"/>
              <a:t>打包设计类</a:t>
            </a:r>
            <a:endParaRPr lang="en-US" altLang="zh-CN" sz="5200" dirty="0" smtClean="0"/>
          </a:p>
        </p:txBody>
      </p:sp>
      <p:sp>
        <p:nvSpPr>
          <p:cNvPr id="33796" name="Rectangle 3"/>
          <p:cNvSpPr>
            <a:spLocks noGrp="1" noChangeArrowheads="1"/>
          </p:cNvSpPr>
          <p:nvPr>
            <p:ph idx="1"/>
          </p:nvPr>
        </p:nvSpPr>
        <p:spPr/>
        <p:txBody>
          <a:bodyPr>
            <a:normAutofit lnSpcReduction="10000"/>
          </a:bodyPr>
          <a:lstStyle/>
          <a:p>
            <a:pPr eaLnBrk="1" hangingPunct="1"/>
            <a:r>
              <a:rPr lang="zh-CN" altLang="en-US" dirty="0" smtClean="0"/>
              <a:t>在分析阶段利用</a:t>
            </a:r>
            <a:r>
              <a:rPr lang="en-US" altLang="zh-CN" dirty="0" smtClean="0"/>
              <a:t>B-C-E</a:t>
            </a:r>
            <a:r>
              <a:rPr lang="zh-CN" altLang="en-US" dirty="0" smtClean="0"/>
              <a:t>的备选架构对分析类进行分组，而设计时，由于大量设计元素的引入，因此需要定义更合理的分组</a:t>
            </a:r>
            <a:r>
              <a:rPr lang="en-US" altLang="zh-CN" dirty="0" smtClean="0"/>
              <a:t>(</a:t>
            </a:r>
            <a:r>
              <a:rPr lang="zh-CN" altLang="en-US" dirty="0" smtClean="0"/>
              <a:t>封装</a:t>
            </a:r>
            <a:r>
              <a:rPr lang="en-US" altLang="zh-CN" dirty="0" smtClean="0"/>
              <a:t>)</a:t>
            </a:r>
            <a:r>
              <a:rPr lang="zh-CN" altLang="en-US" dirty="0" smtClean="0"/>
              <a:t>机制</a:t>
            </a:r>
          </a:p>
          <a:p>
            <a:pPr eaLnBrk="1" hangingPunct="1"/>
            <a:r>
              <a:rPr lang="zh-CN" altLang="en-US" dirty="0" smtClean="0"/>
              <a:t>封装标准可以基于多种不同的因素：</a:t>
            </a:r>
          </a:p>
          <a:p>
            <a:pPr lvl="1" eaLnBrk="1" hangingPunct="1"/>
            <a:r>
              <a:rPr lang="zh-CN" altLang="en-US" dirty="0" smtClean="0"/>
              <a:t>配置单元</a:t>
            </a:r>
          </a:p>
          <a:p>
            <a:pPr lvl="1" eaLnBrk="1" hangingPunct="1"/>
            <a:r>
              <a:rPr lang="zh-CN" altLang="en-US" dirty="0" smtClean="0"/>
              <a:t>开发团队中的资源分配</a:t>
            </a:r>
          </a:p>
          <a:p>
            <a:pPr lvl="1" eaLnBrk="1" hangingPunct="1"/>
            <a:r>
              <a:rPr lang="zh-CN" altLang="en-US" dirty="0" smtClean="0"/>
              <a:t>反映用户类型</a:t>
            </a:r>
          </a:p>
          <a:p>
            <a:pPr lvl="1" eaLnBrk="1" hangingPunct="1"/>
            <a:r>
              <a:rPr lang="zh-CN" altLang="en-US" dirty="0" smtClean="0"/>
              <a:t>表示已有产品和服务</a:t>
            </a:r>
            <a:endParaRPr lang="en-US" altLang="zh-CN" dirty="0" smtClean="0"/>
          </a:p>
        </p:txBody>
      </p:sp>
      <p:sp>
        <p:nvSpPr>
          <p:cNvPr id="3379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6B4A028B-7CDF-4DBC-B565-528AAEC3E287}" type="slidenum">
              <a:rPr lang="en-US" altLang="zh-CN" sz="1400" b="0" smtClean="0">
                <a:solidFill>
                  <a:srgbClr val="4D4D4D"/>
                </a:solidFill>
                <a:latin typeface="Arial" charset="0"/>
              </a:rPr>
              <a:pPr eaLnBrk="1" hangingPunct="1"/>
              <a:t>27</a:t>
            </a:fld>
            <a:r>
              <a:rPr lang="en-US" altLang="zh-CN" sz="1400" b="0" dirty="0" smtClean="0">
                <a:solidFill>
                  <a:srgbClr val="4D4D4D"/>
                </a:solidFill>
                <a:latin typeface="Arial" charset="0"/>
              </a:rPr>
              <a:t>-</a:t>
            </a:r>
          </a:p>
        </p:txBody>
      </p:sp>
      <p:grpSp>
        <p:nvGrpSpPr>
          <p:cNvPr id="33797" name="Group 4"/>
          <p:cNvGrpSpPr>
            <a:grpSpLocks/>
          </p:cNvGrpSpPr>
          <p:nvPr/>
        </p:nvGrpSpPr>
        <p:grpSpPr bwMode="auto">
          <a:xfrm>
            <a:off x="8014774" y="3933149"/>
            <a:ext cx="3166121" cy="2161087"/>
            <a:chOff x="3923" y="2387"/>
            <a:chExt cx="1472" cy="1264"/>
          </a:xfrm>
        </p:grpSpPr>
        <p:pic>
          <p:nvPicPr>
            <p:cNvPr id="33798"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67" y="2387"/>
              <a:ext cx="928" cy="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799"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10" y="2659"/>
              <a:ext cx="928" cy="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800"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23" y="2931"/>
              <a:ext cx="928" cy="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sz="5200" dirty="0" smtClean="0"/>
              <a:t>封装技巧：功能相关的类</a:t>
            </a:r>
            <a:r>
              <a:rPr lang="en-US" altLang="zh-CN" sz="5200" dirty="0" smtClean="0"/>
              <a:t>(1)</a:t>
            </a:r>
          </a:p>
        </p:txBody>
      </p:sp>
      <p:sp>
        <p:nvSpPr>
          <p:cNvPr id="36868" name="Rectangle 3"/>
          <p:cNvSpPr>
            <a:spLocks noGrp="1" noChangeArrowheads="1"/>
          </p:cNvSpPr>
          <p:nvPr>
            <p:ph idx="1"/>
          </p:nvPr>
        </p:nvSpPr>
        <p:spPr>
          <a:xfrm>
            <a:off x="609521" y="1643844"/>
            <a:ext cx="10971372" cy="5000660"/>
          </a:xfrm>
        </p:spPr>
        <p:txBody>
          <a:bodyPr>
            <a:noAutofit/>
          </a:bodyPr>
          <a:lstStyle/>
          <a:p>
            <a:pPr eaLnBrk="1" hangingPunct="1"/>
            <a:r>
              <a:rPr lang="zh-CN" altLang="en-US" sz="2800" dirty="0" smtClean="0"/>
              <a:t>确定类在功能上是否</a:t>
            </a:r>
            <a:r>
              <a:rPr lang="zh-CN" altLang="en-US" sz="2800" dirty="0" smtClean="0">
                <a:solidFill>
                  <a:srgbClr val="FF0000"/>
                </a:solidFill>
              </a:rPr>
              <a:t>相关</a:t>
            </a:r>
            <a:r>
              <a:rPr lang="zh-CN" altLang="en-US" sz="2800" dirty="0" smtClean="0"/>
              <a:t>的标准：</a:t>
            </a:r>
          </a:p>
          <a:p>
            <a:pPr lvl="1" eaLnBrk="1" hangingPunct="1"/>
            <a:r>
              <a:rPr lang="zh-CN" altLang="en-US" sz="2400" dirty="0" smtClean="0"/>
              <a:t>如果某个边界类的功能是显示一个特定的实体类，它就可能在功能上与该实体类相关</a:t>
            </a:r>
          </a:p>
          <a:p>
            <a:pPr lvl="1" eaLnBrk="1" hangingPunct="1"/>
            <a:r>
              <a:rPr lang="zh-CN" altLang="en-US" sz="2400" dirty="0" smtClean="0"/>
              <a:t>如果两个类与同一个参与者进行交互，或受到对同一个参与者更改的影响</a:t>
            </a:r>
          </a:p>
          <a:p>
            <a:pPr lvl="1" eaLnBrk="1" hangingPunct="1"/>
            <a:r>
              <a:rPr lang="zh-CN" altLang="en-US" sz="2400" dirty="0" smtClean="0"/>
              <a:t>一个类的行为和（或）结构的变化使得另一个类也必须相应地变化</a:t>
            </a:r>
          </a:p>
          <a:p>
            <a:pPr lvl="1" eaLnBrk="1" hangingPunct="1"/>
            <a:r>
              <a:rPr lang="zh-CN" altLang="en-US" sz="2400" dirty="0" smtClean="0"/>
              <a:t>一个类的删除影响其它类</a:t>
            </a:r>
          </a:p>
          <a:p>
            <a:pPr lvl="1" eaLnBrk="1" hangingPunct="1"/>
            <a:r>
              <a:rPr lang="zh-CN" altLang="en-US" sz="2400" dirty="0" smtClean="0"/>
              <a:t>两个对象进行大量的消息交互，或者以一种复杂的方式相互通信</a:t>
            </a:r>
          </a:p>
          <a:p>
            <a:pPr lvl="1" eaLnBrk="1" hangingPunct="1"/>
            <a:r>
              <a:rPr lang="zh-CN" altLang="en-US" sz="2400" dirty="0" smtClean="0"/>
              <a:t>两个类之间存在某些关系</a:t>
            </a:r>
          </a:p>
          <a:p>
            <a:pPr lvl="1" eaLnBrk="1" hangingPunct="1"/>
            <a:r>
              <a:rPr lang="zh-CN" altLang="en-US" sz="2400" dirty="0" smtClean="0"/>
              <a:t>一个类创建另一个类的实例</a:t>
            </a:r>
          </a:p>
        </p:txBody>
      </p:sp>
      <p:sp>
        <p:nvSpPr>
          <p:cNvPr id="3686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456342D6-4348-422C-8341-203FAF0C5BBA}" type="slidenum">
              <a:rPr lang="en-US" altLang="zh-CN" sz="1400" b="0" smtClean="0">
                <a:solidFill>
                  <a:srgbClr val="4D4D4D"/>
                </a:solidFill>
                <a:latin typeface="Arial" charset="0"/>
              </a:rPr>
              <a:pPr eaLnBrk="1" hangingPunct="1"/>
              <a:t>28</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sz="5200" dirty="0" smtClean="0"/>
              <a:t>封装技巧：功能相关的类</a:t>
            </a:r>
            <a:r>
              <a:rPr lang="en-US" altLang="zh-CN" sz="5200" dirty="0" smtClean="0"/>
              <a:t>(2)</a:t>
            </a:r>
          </a:p>
        </p:txBody>
      </p:sp>
      <p:sp>
        <p:nvSpPr>
          <p:cNvPr id="37892" name="Rectangle 3"/>
          <p:cNvSpPr>
            <a:spLocks noGrp="1" noChangeArrowheads="1"/>
          </p:cNvSpPr>
          <p:nvPr>
            <p:ph idx="1"/>
          </p:nvPr>
        </p:nvSpPr>
        <p:spPr/>
        <p:txBody>
          <a:bodyPr/>
          <a:lstStyle/>
          <a:p>
            <a:pPr eaLnBrk="1" hangingPunct="1"/>
            <a:r>
              <a:rPr lang="zh-CN" altLang="en-US" smtClean="0"/>
              <a:t>下列情况一般不应将两个类放在同一个包中</a:t>
            </a:r>
          </a:p>
          <a:p>
            <a:pPr lvl="1" eaLnBrk="1" hangingPunct="1"/>
            <a:r>
              <a:rPr lang="zh-CN" altLang="en-US" smtClean="0"/>
              <a:t>与不同参与者相关的两个类不应放在同一个包中</a:t>
            </a:r>
          </a:p>
          <a:p>
            <a:pPr lvl="1" eaLnBrk="1" hangingPunct="1"/>
            <a:r>
              <a:rPr lang="zh-CN" altLang="en-US" smtClean="0"/>
              <a:t>一个可选类和一个必选类不应放在同一个包中</a:t>
            </a:r>
          </a:p>
          <a:p>
            <a:pPr lvl="1" eaLnBrk="1" hangingPunct="1"/>
            <a:endParaRPr lang="zh-CN" altLang="en-US" smtClean="0"/>
          </a:p>
        </p:txBody>
      </p:sp>
      <p:sp>
        <p:nvSpPr>
          <p:cNvPr id="3789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2178BEA-6AF9-4536-BC85-A08D40D24B54}" type="slidenum">
              <a:rPr lang="en-US" altLang="zh-CN" sz="1400" b="0" smtClean="0">
                <a:solidFill>
                  <a:srgbClr val="4D4D4D"/>
                </a:solidFill>
                <a:latin typeface="Arial" charset="0"/>
              </a:rPr>
              <a:pPr eaLnBrk="1" hangingPunct="1"/>
              <a:t>29</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smtClean="0"/>
              <a:t>内容概要</a:t>
            </a:r>
            <a:endParaRPr lang="en-US" altLang="zh-CN" dirty="0" smtClean="0"/>
          </a:p>
        </p:txBody>
      </p:sp>
      <p:sp>
        <p:nvSpPr>
          <p:cNvPr id="6148" name="Rectangle 3"/>
          <p:cNvSpPr>
            <a:spLocks noGrp="1" noChangeArrowheads="1"/>
          </p:cNvSpPr>
          <p:nvPr>
            <p:ph idx="1"/>
          </p:nvPr>
        </p:nvSpPr>
        <p:spPr/>
        <p:txBody>
          <a:bodyPr/>
          <a:lstStyle/>
          <a:p>
            <a:pPr eaLnBrk="1" hangingPunct="1">
              <a:lnSpc>
                <a:spcPct val="150000"/>
              </a:lnSpc>
            </a:pPr>
            <a:r>
              <a:rPr lang="zh-CN" altLang="en-US" dirty="0" smtClean="0"/>
              <a:t>过渡到设计</a:t>
            </a:r>
          </a:p>
          <a:p>
            <a:pPr eaLnBrk="1" hangingPunct="1">
              <a:lnSpc>
                <a:spcPct val="150000"/>
              </a:lnSpc>
            </a:pPr>
            <a:r>
              <a:rPr lang="zh-CN" altLang="en-US" dirty="0" smtClean="0"/>
              <a:t>架构设计基础</a:t>
            </a:r>
          </a:p>
          <a:p>
            <a:pPr eaLnBrk="1" hangingPunct="1">
              <a:lnSpc>
                <a:spcPct val="150000"/>
              </a:lnSpc>
            </a:pPr>
            <a:r>
              <a:rPr lang="zh-CN" altLang="en-US" dirty="0" smtClean="0"/>
              <a:t>确定设计元素</a:t>
            </a:r>
          </a:p>
          <a:p>
            <a:pPr eaLnBrk="1" hangingPunct="1">
              <a:lnSpc>
                <a:spcPct val="150000"/>
              </a:lnSpc>
            </a:pPr>
            <a:r>
              <a:rPr lang="zh-CN" altLang="en-US" dirty="0" smtClean="0"/>
              <a:t>引入设计机制</a:t>
            </a:r>
          </a:p>
        </p:txBody>
      </p:sp>
      <p:sp>
        <p:nvSpPr>
          <p:cNvPr id="61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0DC5EDC2-06B7-4255-AF04-0723FE3F7F46}" type="slidenum">
              <a:rPr lang="en-US" altLang="zh-CN" sz="1400" b="0" smtClean="0">
                <a:solidFill>
                  <a:srgbClr val="4D4D4D"/>
                </a:solidFill>
                <a:latin typeface="Arial" charset="0"/>
              </a:rPr>
              <a:pPr eaLnBrk="1" hangingPunct="1"/>
              <a:t>3</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zh-CN" altLang="en-US" sz="5200" dirty="0" smtClean="0"/>
              <a:t>封装技巧：边界类</a:t>
            </a:r>
            <a:r>
              <a:rPr lang="en-US" altLang="zh-CN" sz="5200" dirty="0" smtClean="0"/>
              <a:t>(1)</a:t>
            </a:r>
          </a:p>
        </p:txBody>
      </p:sp>
      <p:sp>
        <p:nvSpPr>
          <p:cNvPr id="34820" name="Rectangle 3"/>
          <p:cNvSpPr>
            <a:spLocks noGrp="1" noChangeArrowheads="1"/>
          </p:cNvSpPr>
          <p:nvPr>
            <p:ph idx="1"/>
          </p:nvPr>
        </p:nvSpPr>
        <p:spPr/>
        <p:txBody>
          <a:bodyPr/>
          <a:lstStyle/>
          <a:p>
            <a:pPr eaLnBrk="1" hangingPunct="1"/>
            <a:r>
              <a:rPr lang="zh-CN" altLang="en-US" smtClean="0"/>
              <a:t>如果系统边界</a:t>
            </a:r>
            <a:r>
              <a:rPr lang="en-US" altLang="zh-CN" smtClean="0"/>
              <a:t>(</a:t>
            </a:r>
            <a:r>
              <a:rPr lang="zh-CN" altLang="en-US" smtClean="0"/>
              <a:t>用户界面、系统接口</a:t>
            </a:r>
            <a:r>
              <a:rPr lang="en-US" altLang="zh-CN" smtClean="0"/>
              <a:t>)</a:t>
            </a:r>
            <a:r>
              <a:rPr lang="zh-CN" altLang="en-US" smtClean="0"/>
              <a:t>可能进行相当大的更改</a:t>
            </a:r>
          </a:p>
          <a:p>
            <a:pPr lvl="1" eaLnBrk="1" hangingPunct="1"/>
            <a:r>
              <a:rPr lang="zh-CN" altLang="en-US" smtClean="0"/>
              <a:t>边界类应被放置在几个单独的包</a:t>
            </a:r>
            <a:endParaRPr lang="en-US" altLang="zh-CN" smtClean="0"/>
          </a:p>
        </p:txBody>
      </p:sp>
      <p:sp>
        <p:nvSpPr>
          <p:cNvPr id="3481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11C93298-4EB7-47E5-ADC8-7886C768334F}" type="slidenum">
              <a:rPr lang="en-US" altLang="zh-CN" sz="1400" b="0" smtClean="0">
                <a:solidFill>
                  <a:srgbClr val="4D4D4D"/>
                </a:solidFill>
                <a:latin typeface="Arial" charset="0"/>
              </a:rPr>
              <a:pPr eaLnBrk="1" hangingPunct="1"/>
              <a:t>30</a:t>
            </a:fld>
            <a:r>
              <a:rPr lang="en-US" altLang="zh-CN" sz="1400" b="0" dirty="0" smtClean="0">
                <a:solidFill>
                  <a:srgbClr val="4D4D4D"/>
                </a:solidFill>
                <a:latin typeface="Arial" charset="0"/>
              </a:rPr>
              <a:t>-</a:t>
            </a:r>
          </a:p>
        </p:txBody>
      </p:sp>
      <p:pic>
        <p:nvPicPr>
          <p:cNvPr id="34821"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6182" y="3775156"/>
            <a:ext cx="5572164" cy="2797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sz="5200" dirty="0" smtClean="0"/>
              <a:t>封装技巧：边界类</a:t>
            </a:r>
            <a:r>
              <a:rPr lang="en-US" altLang="zh-CN" sz="5200" dirty="0" smtClean="0"/>
              <a:t>(2)</a:t>
            </a:r>
          </a:p>
        </p:txBody>
      </p:sp>
      <p:sp>
        <p:nvSpPr>
          <p:cNvPr id="35844" name="Rectangle 3"/>
          <p:cNvSpPr>
            <a:spLocks noGrp="1" noChangeArrowheads="1"/>
          </p:cNvSpPr>
          <p:nvPr>
            <p:ph idx="1"/>
          </p:nvPr>
        </p:nvSpPr>
        <p:spPr/>
        <p:txBody>
          <a:bodyPr/>
          <a:lstStyle/>
          <a:p>
            <a:pPr eaLnBrk="1" hangingPunct="1"/>
            <a:r>
              <a:rPr lang="zh-CN" altLang="en-US" smtClean="0"/>
              <a:t>如果系统边界</a:t>
            </a:r>
            <a:r>
              <a:rPr lang="en-US" altLang="zh-CN" smtClean="0"/>
              <a:t>(</a:t>
            </a:r>
            <a:r>
              <a:rPr lang="zh-CN" altLang="en-US" smtClean="0"/>
              <a:t>用户界面、系统接口</a:t>
            </a:r>
            <a:r>
              <a:rPr lang="en-US" altLang="zh-CN" smtClean="0"/>
              <a:t>)</a:t>
            </a:r>
            <a:r>
              <a:rPr lang="zh-CN" altLang="en-US" smtClean="0"/>
              <a:t>不太可能进行大的更改</a:t>
            </a:r>
          </a:p>
          <a:p>
            <a:pPr lvl="1" eaLnBrk="1" hangingPunct="1"/>
            <a:r>
              <a:rPr lang="zh-CN" altLang="en-US" smtClean="0"/>
              <a:t>将边界类和在功能上与它们相关的类打包到一起</a:t>
            </a:r>
            <a:endParaRPr lang="en-US" altLang="zh-CN" smtClean="0"/>
          </a:p>
        </p:txBody>
      </p:sp>
      <p:sp>
        <p:nvSpPr>
          <p:cNvPr id="3584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1B88C5B-D0BE-4993-A081-FE40DD545B97}" type="slidenum">
              <a:rPr lang="en-US" altLang="zh-CN" sz="1400" b="0" smtClean="0">
                <a:solidFill>
                  <a:srgbClr val="4D4D4D"/>
                </a:solidFill>
                <a:latin typeface="Arial" charset="0"/>
              </a:rPr>
              <a:pPr eaLnBrk="1" hangingPunct="1"/>
              <a:t>31</a:t>
            </a:fld>
            <a:r>
              <a:rPr lang="en-US" altLang="zh-CN" sz="1400" b="0" dirty="0" smtClean="0">
                <a:solidFill>
                  <a:srgbClr val="4D4D4D"/>
                </a:solidFill>
                <a:latin typeface="Arial" charset="0"/>
              </a:rPr>
              <a:t>-</a:t>
            </a:r>
          </a:p>
        </p:txBody>
      </p:sp>
      <p:pic>
        <p:nvPicPr>
          <p:cNvPr id="3584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78558" y="3715547"/>
            <a:ext cx="4823410" cy="29289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sz="5200" dirty="0" smtClean="0"/>
              <a:t>实例：旅游申请系统分包考虑</a:t>
            </a:r>
            <a:endParaRPr lang="en-US" altLang="zh-CN" sz="5200" dirty="0" smtClean="0"/>
          </a:p>
        </p:txBody>
      </p:sp>
      <p:sp>
        <p:nvSpPr>
          <p:cNvPr id="38916" name="Rectangle 3"/>
          <p:cNvSpPr>
            <a:spLocks noGrp="1" noChangeArrowheads="1"/>
          </p:cNvSpPr>
          <p:nvPr>
            <p:ph idx="1"/>
          </p:nvPr>
        </p:nvSpPr>
        <p:spPr>
          <a:xfrm>
            <a:off x="609521" y="1775602"/>
            <a:ext cx="10971372" cy="4940339"/>
          </a:xfrm>
        </p:spPr>
        <p:txBody>
          <a:bodyPr>
            <a:normAutofit/>
          </a:bodyPr>
          <a:lstStyle/>
          <a:p>
            <a:pPr eaLnBrk="1" hangingPunct="1">
              <a:lnSpc>
                <a:spcPct val="90000"/>
              </a:lnSpc>
            </a:pPr>
            <a:r>
              <a:rPr lang="zh-CN" altLang="en-US" sz="3200" dirty="0" smtClean="0"/>
              <a:t>考虑的几个要素（详见参考资料）</a:t>
            </a:r>
          </a:p>
          <a:p>
            <a:pPr lvl="1" eaLnBrk="1" hangingPunct="1">
              <a:lnSpc>
                <a:spcPct val="90000"/>
              </a:lnSpc>
            </a:pPr>
            <a:r>
              <a:rPr lang="zh-CN" altLang="en-US" sz="2800" dirty="0" smtClean="0"/>
              <a:t>消除边界包和控制包之间的</a:t>
            </a:r>
            <a:r>
              <a:rPr lang="zh-CN" altLang="en-US" sz="2800" dirty="0" smtClean="0">
                <a:solidFill>
                  <a:srgbClr val="FF0000"/>
                </a:solidFill>
              </a:rPr>
              <a:t>依赖环</a:t>
            </a:r>
            <a:r>
              <a:rPr lang="zh-CN" altLang="en-US" sz="2800" dirty="0" smtClean="0"/>
              <a:t>。将边界包中的接口类独立出来，建立新的外部接口包（</a:t>
            </a:r>
            <a:r>
              <a:rPr lang="en-US" altLang="zh-CN" sz="2800" dirty="0" smtClean="0"/>
              <a:t>External Interfaces</a:t>
            </a:r>
            <a:r>
              <a:rPr lang="zh-CN" altLang="en-US" sz="2800" dirty="0" smtClean="0"/>
              <a:t>），剩余的用户界面保留为单独的界面包（</a:t>
            </a:r>
            <a:r>
              <a:rPr lang="en-US" altLang="zh-CN" sz="2800" dirty="0" smtClean="0"/>
              <a:t>User Interface</a:t>
            </a:r>
            <a:r>
              <a:rPr lang="zh-CN" altLang="en-US" sz="2800" dirty="0" smtClean="0"/>
              <a:t>）</a:t>
            </a:r>
            <a:endParaRPr lang="en-US" altLang="zh-CN" sz="2800" dirty="0" smtClean="0"/>
          </a:p>
          <a:p>
            <a:pPr lvl="1">
              <a:lnSpc>
                <a:spcPct val="90000"/>
              </a:lnSpc>
            </a:pPr>
            <a:r>
              <a:rPr lang="zh-CN" altLang="en-US" sz="2800" dirty="0" smtClean="0"/>
              <a:t>与申请</a:t>
            </a:r>
            <a:r>
              <a:rPr lang="zh-CN" altLang="en-US" sz="2800" dirty="0" smtClean="0">
                <a:solidFill>
                  <a:srgbClr val="FF0000"/>
                </a:solidFill>
              </a:rPr>
              <a:t>业务相关</a:t>
            </a:r>
            <a:r>
              <a:rPr lang="zh-CN" altLang="en-US" sz="2800" dirty="0" smtClean="0"/>
              <a:t>的控制类和实体类打包为申请业务包（</a:t>
            </a:r>
            <a:r>
              <a:rPr lang="en-US" altLang="zh-CN" sz="2800" dirty="0" smtClean="0"/>
              <a:t>Application Services</a:t>
            </a:r>
            <a:r>
              <a:rPr lang="zh-CN" altLang="en-US" sz="2800" dirty="0" smtClean="0"/>
              <a:t>），负责与前端进行交互，并处理与申请相关的业务</a:t>
            </a:r>
            <a:endParaRPr lang="en-US" altLang="zh-CN" sz="2800" dirty="0" smtClean="0"/>
          </a:p>
          <a:p>
            <a:pPr lvl="1" eaLnBrk="1" hangingPunct="1">
              <a:lnSpc>
                <a:spcPct val="90000"/>
              </a:lnSpc>
            </a:pPr>
            <a:r>
              <a:rPr lang="zh-CN" altLang="en-US" sz="2800" dirty="0" smtClean="0"/>
              <a:t>与参与者相关业务可以考虑在其它系统进行</a:t>
            </a:r>
            <a:r>
              <a:rPr lang="zh-CN" altLang="en-US" sz="2800" dirty="0" smtClean="0">
                <a:solidFill>
                  <a:srgbClr val="FF0000"/>
                </a:solidFill>
              </a:rPr>
              <a:t>复用</a:t>
            </a:r>
            <a:r>
              <a:rPr lang="en-US" altLang="zh-CN" sz="2800" dirty="0" smtClean="0"/>
              <a:t>(</a:t>
            </a:r>
            <a:r>
              <a:rPr lang="zh-CN" altLang="en-US" sz="2800" dirty="0" smtClean="0"/>
              <a:t>如与</a:t>
            </a:r>
            <a:r>
              <a:rPr lang="en-US" altLang="zh-CN" sz="2800" dirty="0" smtClean="0"/>
              <a:t>CRM</a:t>
            </a:r>
            <a:r>
              <a:rPr lang="zh-CN" altLang="en-US" sz="2800" dirty="0" smtClean="0"/>
              <a:t>系统</a:t>
            </a:r>
            <a:r>
              <a:rPr lang="en-US" altLang="zh-CN" sz="2800" dirty="0" smtClean="0"/>
              <a:t>)</a:t>
            </a:r>
            <a:r>
              <a:rPr lang="zh-CN" altLang="en-US" sz="2800" dirty="0" smtClean="0"/>
              <a:t>，与路线管理相关的业务也存在一定的复用性，这些均可放在单独的包中，作为该旅游企业基础的业务服务单元</a:t>
            </a:r>
            <a:r>
              <a:rPr lang="en-US" altLang="zh-CN" sz="2800" dirty="0" smtClean="0"/>
              <a:t>(Tour Artifacts)</a:t>
            </a:r>
          </a:p>
        </p:txBody>
      </p:sp>
      <p:sp>
        <p:nvSpPr>
          <p:cNvPr id="389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6F31D987-3380-4BF5-AC3B-EEFA67A50615}" type="slidenum">
              <a:rPr lang="en-US" altLang="zh-CN" sz="1400" b="0" smtClean="0">
                <a:solidFill>
                  <a:srgbClr val="4D4D4D"/>
                </a:solidFill>
                <a:latin typeface="Arial" charset="0"/>
              </a:rPr>
              <a:pPr eaLnBrk="1" hangingPunct="1"/>
              <a:t>32</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sz="5200" dirty="0" smtClean="0"/>
              <a:t>实例：旅游申请系统分包结果</a:t>
            </a:r>
          </a:p>
        </p:txBody>
      </p:sp>
      <p:sp>
        <p:nvSpPr>
          <p:cNvPr id="3993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147E77F3-BA91-465E-A918-E0DE70ACAF00}" type="slidenum">
              <a:rPr lang="en-US" altLang="zh-CN" sz="1400" b="0" smtClean="0">
                <a:solidFill>
                  <a:srgbClr val="4D4D4D"/>
                </a:solidFill>
                <a:latin typeface="Arial" charset="0"/>
              </a:rPr>
              <a:pPr eaLnBrk="1" hangingPunct="1"/>
              <a:t>33</a:t>
            </a:fld>
            <a:r>
              <a:rPr lang="en-US" altLang="zh-CN" sz="1400" b="0" dirty="0" smtClean="0">
                <a:solidFill>
                  <a:srgbClr val="4D4D4D"/>
                </a:solidFill>
                <a:latin typeface="Arial" charset="0"/>
              </a:rPr>
              <a:t>-</a:t>
            </a:r>
          </a:p>
        </p:txBody>
      </p:sp>
      <p:pic>
        <p:nvPicPr>
          <p:cNvPr id="39943" name="图片 1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51670" y="1572406"/>
            <a:ext cx="9409033" cy="5143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sz="5200" dirty="0" smtClean="0"/>
              <a:t>接口</a:t>
            </a:r>
          </a:p>
        </p:txBody>
      </p:sp>
      <p:sp>
        <p:nvSpPr>
          <p:cNvPr id="40964" name="Rectangle 3"/>
          <p:cNvSpPr>
            <a:spLocks noGrp="1" noChangeArrowheads="1"/>
          </p:cNvSpPr>
          <p:nvPr>
            <p:ph idx="1"/>
          </p:nvPr>
        </p:nvSpPr>
        <p:spPr/>
        <p:txBody>
          <a:bodyPr>
            <a:normAutofit/>
          </a:bodyPr>
          <a:lstStyle/>
          <a:p>
            <a:pPr eaLnBrk="1" hangingPunct="1"/>
            <a:r>
              <a:rPr lang="zh-CN" altLang="en-US" sz="3200" dirty="0" smtClean="0"/>
              <a:t>接口</a:t>
            </a:r>
            <a:r>
              <a:rPr lang="en-US" altLang="zh-CN" sz="3200" dirty="0" smtClean="0"/>
              <a:t>(Interface)</a:t>
            </a:r>
            <a:r>
              <a:rPr lang="zh-CN" altLang="en-US" sz="3200" dirty="0" smtClean="0"/>
              <a:t>是类、子系统或构件提供的操作的集合</a:t>
            </a:r>
          </a:p>
          <a:p>
            <a:pPr lvl="1" eaLnBrk="1" hangingPunct="1"/>
            <a:r>
              <a:rPr lang="zh-CN" altLang="en-US" sz="2800" dirty="0" smtClean="0"/>
              <a:t>接口允许用户以公开的方式定义多态，并且和实现没有直接联系</a:t>
            </a:r>
          </a:p>
          <a:p>
            <a:pPr lvl="1" eaLnBrk="1" hangingPunct="1"/>
            <a:r>
              <a:rPr lang="zh-CN" altLang="en-US" sz="2800" dirty="0" smtClean="0"/>
              <a:t>接口支持“即插即用”的结构</a:t>
            </a:r>
            <a:endParaRPr lang="en-US" altLang="zh-CN" sz="2800" dirty="0" smtClean="0"/>
          </a:p>
        </p:txBody>
      </p:sp>
      <p:sp>
        <p:nvSpPr>
          <p:cNvPr id="4096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02DF201-8D8B-4F3E-A87C-1F0572051AF9}" type="slidenum">
              <a:rPr lang="en-US" altLang="zh-CN" sz="1400" b="0" smtClean="0">
                <a:solidFill>
                  <a:srgbClr val="4D4D4D"/>
                </a:solidFill>
                <a:latin typeface="Arial" charset="0"/>
              </a:rPr>
              <a:pPr eaLnBrk="1" hangingPunct="1"/>
              <a:t>34</a:t>
            </a:fld>
            <a:r>
              <a:rPr lang="en-US" altLang="zh-CN" sz="1400" b="0" dirty="0" smtClean="0">
                <a:solidFill>
                  <a:srgbClr val="4D4D4D"/>
                </a:solidFill>
                <a:latin typeface="Arial" charset="0"/>
              </a:rPr>
              <a:t>-</a:t>
            </a:r>
          </a:p>
        </p:txBody>
      </p:sp>
      <p:grpSp>
        <p:nvGrpSpPr>
          <p:cNvPr id="2" name="Group 4"/>
          <p:cNvGrpSpPr>
            <a:grpSpLocks/>
          </p:cNvGrpSpPr>
          <p:nvPr/>
        </p:nvGrpSpPr>
        <p:grpSpPr bwMode="auto">
          <a:xfrm>
            <a:off x="1208461" y="3929860"/>
            <a:ext cx="8630643" cy="2469134"/>
            <a:chOff x="571" y="2341"/>
            <a:chExt cx="4078" cy="1555"/>
          </a:xfrm>
        </p:grpSpPr>
        <p:pic>
          <p:nvPicPr>
            <p:cNvPr id="40970"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1" y="2341"/>
              <a:ext cx="1946" cy="1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1"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61" y="2341"/>
              <a:ext cx="1588" cy="15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 name="Group 7"/>
          <p:cNvGrpSpPr>
            <a:grpSpLocks/>
          </p:cNvGrpSpPr>
          <p:nvPr/>
        </p:nvGrpSpPr>
        <p:grpSpPr bwMode="auto">
          <a:xfrm>
            <a:off x="3214799" y="5155694"/>
            <a:ext cx="5280395" cy="1608510"/>
            <a:chOff x="1519" y="3113"/>
            <a:chExt cx="2495" cy="1013"/>
          </a:xfrm>
        </p:grpSpPr>
        <p:sp>
          <p:nvSpPr>
            <p:cNvPr id="40967" name="Line 8"/>
            <p:cNvSpPr>
              <a:spLocks noChangeShapeType="1"/>
            </p:cNvSpPr>
            <p:nvPr/>
          </p:nvSpPr>
          <p:spPr bwMode="auto">
            <a:xfrm flipH="1" flipV="1">
              <a:off x="1701" y="3113"/>
              <a:ext cx="998" cy="680"/>
            </a:xfrm>
            <a:prstGeom prst="line">
              <a:avLst/>
            </a:prstGeom>
            <a:noFill/>
            <a:ln w="38100">
              <a:solidFill>
                <a:srgbClr val="FF0000"/>
              </a:solidFill>
              <a:miter lim="800000"/>
              <a:headEnd/>
              <a:tailEnd type="triangle" w="lg"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0968" name="Line 9"/>
            <p:cNvSpPr>
              <a:spLocks noChangeShapeType="1"/>
            </p:cNvSpPr>
            <p:nvPr/>
          </p:nvSpPr>
          <p:spPr bwMode="auto">
            <a:xfrm flipV="1">
              <a:off x="2835" y="3158"/>
              <a:ext cx="861" cy="635"/>
            </a:xfrm>
            <a:prstGeom prst="line">
              <a:avLst/>
            </a:prstGeom>
            <a:noFill/>
            <a:ln w="38100">
              <a:solidFill>
                <a:srgbClr val="FF0000"/>
              </a:solidFill>
              <a:miter lim="800000"/>
              <a:headEnd/>
              <a:tailEnd type="triangle" w="lg"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014794" name="Text Box 10"/>
            <p:cNvSpPr txBox="1">
              <a:spLocks noChangeArrowheads="1"/>
            </p:cNvSpPr>
            <p:nvPr/>
          </p:nvSpPr>
          <p:spPr bwMode="auto">
            <a:xfrm>
              <a:off x="1519" y="3748"/>
              <a:ext cx="2495" cy="378"/>
            </a:xfrm>
            <a:prstGeom prst="rect">
              <a:avLst/>
            </a:prstGeom>
            <a:noFill/>
            <a:ln w="9525">
              <a:noFill/>
              <a:miter lim="800000"/>
              <a:headEnd/>
              <a:tailEnd/>
            </a:ln>
            <a:effectLst/>
          </p:spPr>
          <p:txBody>
            <a:bodyPr>
              <a:spAutoFit/>
            </a:bodyPr>
            <a:lstStyle/>
            <a:p>
              <a:pPr>
                <a:spcBef>
                  <a:spcPct val="50000"/>
                </a:spcBef>
                <a:defRPr/>
              </a:pPr>
              <a:r>
                <a:rPr lang="zh-CN" altLang="en-US" sz="3300" dirty="0">
                  <a:solidFill>
                    <a:schemeClr val="hlink"/>
                  </a:solidFill>
                  <a:effectLst>
                    <a:outerShdw blurRad="38100" dist="38100" dir="2700000" algn="tl">
                      <a:srgbClr val="C0C0C0"/>
                    </a:outerShdw>
                  </a:effectLst>
                </a:rPr>
                <a:t>实现</a:t>
              </a:r>
              <a:r>
                <a:rPr lang="en-US" altLang="zh-CN" sz="3300" dirty="0">
                  <a:solidFill>
                    <a:schemeClr val="hlink"/>
                  </a:solidFill>
                  <a:effectLst>
                    <a:outerShdw blurRad="38100" dist="38100" dir="2700000" algn="tl">
                      <a:srgbClr val="C0C0C0"/>
                    </a:outerShdw>
                  </a:effectLst>
                </a:rPr>
                <a:t>(Realization)</a:t>
              </a:r>
              <a:r>
                <a:rPr lang="zh-CN" altLang="en-US" sz="3300" dirty="0">
                  <a:solidFill>
                    <a:schemeClr val="hlink"/>
                  </a:solidFill>
                  <a:effectLst>
                    <a:outerShdw blurRad="38100" dist="38100" dir="2700000" algn="tl">
                      <a:srgbClr val="C0C0C0"/>
                    </a:outerShdw>
                  </a:effectLst>
                </a:rPr>
                <a:t>关系</a:t>
              </a:r>
              <a:endParaRPr lang="en-US" altLang="zh-CN" sz="3300" dirty="0">
                <a:solidFill>
                  <a:schemeClr val="hlink"/>
                </a:solidFill>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smtClean="0"/>
              <a:t>子系统与接口</a:t>
            </a:r>
            <a:endParaRPr lang="en-US" altLang="zh-CN" smtClean="0"/>
          </a:p>
        </p:txBody>
      </p:sp>
      <p:sp>
        <p:nvSpPr>
          <p:cNvPr id="41988" name="Rectangle 3"/>
          <p:cNvSpPr>
            <a:spLocks noGrp="1" noChangeArrowheads="1"/>
          </p:cNvSpPr>
          <p:nvPr>
            <p:ph idx="1"/>
          </p:nvPr>
        </p:nvSpPr>
        <p:spPr/>
        <p:txBody>
          <a:bodyPr>
            <a:normAutofit/>
          </a:bodyPr>
          <a:lstStyle/>
          <a:p>
            <a:pPr eaLnBrk="1" hangingPunct="1"/>
            <a:r>
              <a:rPr lang="zh-CN" altLang="en-US" sz="3200" dirty="0" smtClean="0"/>
              <a:t>子系统</a:t>
            </a:r>
            <a:r>
              <a:rPr lang="en-US" altLang="zh-CN" sz="3200" dirty="0" smtClean="0"/>
              <a:t>(Subsystem)</a:t>
            </a:r>
            <a:r>
              <a:rPr lang="zh-CN" altLang="en-US" sz="3200" dirty="0" smtClean="0"/>
              <a:t>是一种</a:t>
            </a:r>
            <a:r>
              <a:rPr lang="zh-CN" altLang="en-US" sz="3200" dirty="0" smtClean="0">
                <a:solidFill>
                  <a:srgbClr val="00B0F0"/>
                </a:solidFill>
              </a:rPr>
              <a:t>介于包和类之间</a:t>
            </a:r>
            <a:r>
              <a:rPr lang="zh-CN" altLang="en-US" sz="3200" dirty="0" smtClean="0"/>
              <a:t>的一种设计机制，它实现一个或多个接口所定义的行为</a:t>
            </a:r>
          </a:p>
          <a:p>
            <a:pPr lvl="1" eaLnBrk="1" hangingPunct="1"/>
            <a:r>
              <a:rPr lang="zh-CN" altLang="en-US" sz="2800" dirty="0" smtClean="0"/>
              <a:t>具有包的语义：能够包含其它模型元素</a:t>
            </a:r>
          </a:p>
          <a:p>
            <a:pPr lvl="1" eaLnBrk="1" hangingPunct="1"/>
            <a:r>
              <a:rPr lang="zh-CN" altLang="en-US" sz="2800" dirty="0" smtClean="0"/>
              <a:t>具有类的语义：具有行为</a:t>
            </a:r>
            <a:endParaRPr lang="en-US" altLang="zh-CN" sz="2800" dirty="0" smtClean="0"/>
          </a:p>
        </p:txBody>
      </p:sp>
      <p:sp>
        <p:nvSpPr>
          <p:cNvPr id="4198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071D76AC-C979-4239-A227-C69B4F3818A1}" type="slidenum">
              <a:rPr lang="en-US" altLang="zh-CN" sz="1400" b="0" smtClean="0">
                <a:solidFill>
                  <a:srgbClr val="4D4D4D"/>
                </a:solidFill>
                <a:latin typeface="Arial" charset="0"/>
              </a:rPr>
              <a:pPr eaLnBrk="1" hangingPunct="1"/>
              <a:t>35</a:t>
            </a:fld>
            <a:r>
              <a:rPr lang="en-US" altLang="zh-CN" sz="1400" b="0" dirty="0" smtClean="0">
                <a:solidFill>
                  <a:srgbClr val="4D4D4D"/>
                </a:solidFill>
                <a:latin typeface="Arial" charset="0"/>
              </a:rPr>
              <a:t>-</a:t>
            </a:r>
          </a:p>
        </p:txBody>
      </p:sp>
      <p:pic>
        <p:nvPicPr>
          <p:cNvPr id="41989"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3116" y="4144174"/>
            <a:ext cx="5047592" cy="1186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990"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71396" y="4144174"/>
            <a:ext cx="4321671" cy="1211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smtClean="0"/>
              <a:t>子系统的作用</a:t>
            </a:r>
          </a:p>
        </p:txBody>
      </p:sp>
      <p:sp>
        <p:nvSpPr>
          <p:cNvPr id="43012" name="Rectangle 3"/>
          <p:cNvSpPr>
            <a:spLocks noGrp="1" noChangeArrowheads="1"/>
          </p:cNvSpPr>
          <p:nvPr>
            <p:ph idx="1"/>
          </p:nvPr>
        </p:nvSpPr>
        <p:spPr/>
        <p:txBody>
          <a:bodyPr>
            <a:normAutofit/>
          </a:bodyPr>
          <a:lstStyle/>
          <a:p>
            <a:pPr eaLnBrk="1" hangingPunct="1"/>
            <a:r>
              <a:rPr lang="zh-CN" altLang="en-US" sz="3200" dirty="0" smtClean="0"/>
              <a:t>完全封装了行为</a:t>
            </a:r>
          </a:p>
          <a:p>
            <a:pPr eaLnBrk="1" hangingPunct="1"/>
            <a:r>
              <a:rPr lang="zh-CN" altLang="en-US" sz="3200" dirty="0" smtClean="0"/>
              <a:t>利用清晰的接口代表所拥有的能力</a:t>
            </a:r>
            <a:r>
              <a:rPr lang="en-US" altLang="zh-CN" sz="3200" dirty="0" smtClean="0"/>
              <a:t>(</a:t>
            </a:r>
            <a:r>
              <a:rPr lang="zh-CN" altLang="en-US" sz="3200" dirty="0" smtClean="0"/>
              <a:t>便于复用</a:t>
            </a:r>
            <a:r>
              <a:rPr lang="en-US" altLang="zh-CN" sz="3200" dirty="0" smtClean="0"/>
              <a:t>)</a:t>
            </a:r>
          </a:p>
          <a:p>
            <a:pPr eaLnBrk="1" hangingPunct="1"/>
            <a:r>
              <a:rPr lang="zh-CN" altLang="en-US" sz="3200" dirty="0" smtClean="0"/>
              <a:t>可以定义不同的实现</a:t>
            </a:r>
          </a:p>
        </p:txBody>
      </p:sp>
      <p:sp>
        <p:nvSpPr>
          <p:cNvPr id="4301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B70D6B4F-73EB-4913-9FA5-4EC23E00065B}" type="slidenum">
              <a:rPr lang="en-US" altLang="zh-CN" sz="1400" b="0" smtClean="0">
                <a:solidFill>
                  <a:srgbClr val="4D4D4D"/>
                </a:solidFill>
                <a:latin typeface="Arial" charset="0"/>
              </a:rPr>
              <a:pPr eaLnBrk="1" hangingPunct="1"/>
              <a:t>36</a:t>
            </a:fld>
            <a:r>
              <a:rPr lang="en-US" altLang="zh-CN" sz="1400" b="0" dirty="0" smtClean="0">
                <a:solidFill>
                  <a:srgbClr val="4D4D4D"/>
                </a:solidFill>
                <a:latin typeface="Arial" charset="0"/>
              </a:rPr>
              <a:t>-</a:t>
            </a:r>
          </a:p>
        </p:txBody>
      </p:sp>
      <p:pic>
        <p:nvPicPr>
          <p:cNvPr id="43013"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3483" y="3302765"/>
            <a:ext cx="7680383" cy="3440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smtClean="0"/>
              <a:t>子系统 </a:t>
            </a:r>
            <a:r>
              <a:rPr lang="en-US" altLang="zh-CN" smtClean="0"/>
              <a:t>VS. </a:t>
            </a:r>
            <a:r>
              <a:rPr lang="zh-CN" altLang="en-US" smtClean="0"/>
              <a:t>包</a:t>
            </a:r>
          </a:p>
        </p:txBody>
      </p:sp>
      <p:sp>
        <p:nvSpPr>
          <p:cNvPr id="44036" name="Rectangle 3"/>
          <p:cNvSpPr>
            <a:spLocks noGrp="1" noChangeArrowheads="1"/>
          </p:cNvSpPr>
          <p:nvPr>
            <p:ph sz="half" idx="1"/>
          </p:nvPr>
        </p:nvSpPr>
        <p:spPr>
          <a:noFill/>
        </p:spPr>
        <p:txBody>
          <a:bodyPr>
            <a:normAutofit/>
          </a:bodyPr>
          <a:lstStyle/>
          <a:p>
            <a:pPr eaLnBrk="1" hangingPunct="1"/>
            <a:r>
              <a:rPr lang="zh-CN" altLang="en-US" sz="3200" dirty="0" smtClean="0"/>
              <a:t>子系统：</a:t>
            </a:r>
          </a:p>
          <a:p>
            <a:pPr lvl="1" eaLnBrk="1" hangingPunct="1"/>
            <a:r>
              <a:rPr lang="zh-CN" altLang="en-US" sz="2800" dirty="0" smtClean="0"/>
              <a:t>提供行为</a:t>
            </a:r>
          </a:p>
          <a:p>
            <a:pPr lvl="1" eaLnBrk="1" hangingPunct="1"/>
            <a:r>
              <a:rPr lang="zh-CN" altLang="en-US" sz="2800" dirty="0" smtClean="0"/>
              <a:t>完全封装实现细节</a:t>
            </a:r>
          </a:p>
          <a:p>
            <a:pPr lvl="1" eaLnBrk="1" hangingPunct="1"/>
            <a:r>
              <a:rPr lang="zh-CN" altLang="en-US" sz="2800" dirty="0" smtClean="0"/>
              <a:t>容易替换</a:t>
            </a:r>
          </a:p>
        </p:txBody>
      </p:sp>
      <p:sp>
        <p:nvSpPr>
          <p:cNvPr id="44037" name="Rectangle 4"/>
          <p:cNvSpPr>
            <a:spLocks noGrp="1" noChangeArrowheads="1"/>
          </p:cNvSpPr>
          <p:nvPr>
            <p:ph sz="half" idx="2"/>
          </p:nvPr>
        </p:nvSpPr>
        <p:spPr/>
        <p:txBody>
          <a:bodyPr>
            <a:normAutofit/>
          </a:bodyPr>
          <a:lstStyle/>
          <a:p>
            <a:pPr eaLnBrk="1" hangingPunct="1"/>
            <a:r>
              <a:rPr lang="zh-CN" altLang="en-US" sz="3200" dirty="0" smtClean="0"/>
              <a:t>包：</a:t>
            </a:r>
          </a:p>
          <a:p>
            <a:pPr lvl="1" eaLnBrk="1" hangingPunct="1"/>
            <a:r>
              <a:rPr lang="zh-CN" altLang="en-US" sz="2800" dirty="0" smtClean="0"/>
              <a:t>不提供行为</a:t>
            </a:r>
          </a:p>
          <a:p>
            <a:pPr lvl="1" eaLnBrk="1" hangingPunct="1"/>
            <a:r>
              <a:rPr lang="zh-CN" altLang="en-US" sz="2800" dirty="0" smtClean="0"/>
              <a:t>不完全封装实现细节</a:t>
            </a:r>
          </a:p>
          <a:p>
            <a:pPr lvl="1" eaLnBrk="1" hangingPunct="1"/>
            <a:r>
              <a:rPr lang="zh-CN" altLang="en-US" sz="2800" dirty="0" smtClean="0"/>
              <a:t>难以替换</a:t>
            </a:r>
          </a:p>
        </p:txBody>
      </p:sp>
      <p:sp>
        <p:nvSpPr>
          <p:cNvPr id="44034"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6FC1AF1-E977-4B8B-A593-9AB90F41669B}" type="slidenum">
              <a:rPr lang="en-US" altLang="zh-CN" sz="1400" b="0" smtClean="0">
                <a:solidFill>
                  <a:srgbClr val="4D4D4D"/>
                </a:solidFill>
                <a:latin typeface="Arial" charset="0"/>
              </a:rPr>
              <a:pPr eaLnBrk="1" hangingPunct="1"/>
              <a:t>37</a:t>
            </a:fld>
            <a:r>
              <a:rPr lang="en-US" altLang="zh-CN" sz="1400" b="0" dirty="0" smtClean="0">
                <a:solidFill>
                  <a:srgbClr val="4D4D4D"/>
                </a:solidFill>
                <a:latin typeface="Arial" charset="0"/>
              </a:rPr>
              <a:t>-</a:t>
            </a:r>
          </a:p>
        </p:txBody>
      </p:sp>
      <p:pic>
        <p:nvPicPr>
          <p:cNvPr id="44038"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19561" y="3324296"/>
            <a:ext cx="6719543" cy="2901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1017862" name="Text Box 6"/>
          <p:cNvSpPr txBox="1">
            <a:spLocks noChangeArrowheads="1"/>
          </p:cNvSpPr>
          <p:nvPr/>
        </p:nvSpPr>
        <p:spPr bwMode="auto">
          <a:xfrm>
            <a:off x="3121678" y="6087185"/>
            <a:ext cx="6046529" cy="771633"/>
          </a:xfrm>
          <a:prstGeom prst="rect">
            <a:avLst/>
          </a:prstGeom>
          <a:noFill/>
          <a:ln w="9525">
            <a:noFill/>
            <a:miter lim="800000"/>
            <a:headEnd/>
            <a:tailEnd/>
          </a:ln>
          <a:effectLst/>
        </p:spPr>
        <p:txBody>
          <a:bodyPr lIns="108850" tIns="54425" rIns="108850" bIns="54425">
            <a:spAutoFit/>
          </a:bodyPr>
          <a:lstStyle/>
          <a:p>
            <a:pPr algn="ctr" latinLnBrk="1">
              <a:spcBef>
                <a:spcPct val="50000"/>
              </a:spcBef>
              <a:defRPr/>
            </a:pPr>
            <a:r>
              <a:rPr lang="zh-CN" altLang="en-US" sz="4300" u="sng" dirty="0">
                <a:solidFill>
                  <a:schemeClr val="hlink"/>
                </a:solidFill>
                <a:effectLst>
                  <a:outerShdw blurRad="38100" dist="38100" dir="2700000" algn="tl">
                    <a:srgbClr val="C0C0C0"/>
                  </a:outerShdw>
                </a:effectLst>
                <a:latin typeface="Gulim" pitchFamily="34" charset="-127"/>
              </a:rPr>
              <a:t>关键在于封装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17862"/>
                                        </p:tgtEl>
                                        <p:attrNameLst>
                                          <p:attrName>style.visibility</p:attrName>
                                        </p:attrNameLst>
                                      </p:cBhvr>
                                      <p:to>
                                        <p:strVal val="visible"/>
                                      </p:to>
                                    </p:set>
                                    <p:anim calcmode="lin" valueType="num">
                                      <p:cBhvr>
                                        <p:cTn id="7" dur="500" fill="hold"/>
                                        <p:tgtEl>
                                          <p:spTgt spid="1017862"/>
                                        </p:tgtEl>
                                        <p:attrNameLst>
                                          <p:attrName>ppt_w</p:attrName>
                                        </p:attrNameLst>
                                      </p:cBhvr>
                                      <p:tavLst>
                                        <p:tav tm="0">
                                          <p:val>
                                            <p:fltVal val="0"/>
                                          </p:val>
                                        </p:tav>
                                        <p:tav tm="100000">
                                          <p:val>
                                            <p:strVal val="#ppt_w"/>
                                          </p:val>
                                        </p:tav>
                                      </p:tavLst>
                                    </p:anim>
                                    <p:anim calcmode="lin" valueType="num">
                                      <p:cBhvr>
                                        <p:cTn id="8" dur="500" fill="hold"/>
                                        <p:tgtEl>
                                          <p:spTgt spid="10178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6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smtClean="0"/>
              <a:t>子系统的主要用途</a:t>
            </a:r>
          </a:p>
        </p:txBody>
      </p:sp>
      <p:sp>
        <p:nvSpPr>
          <p:cNvPr id="45060" name="Rectangle 3"/>
          <p:cNvSpPr>
            <a:spLocks noGrp="1" noChangeArrowheads="1"/>
          </p:cNvSpPr>
          <p:nvPr>
            <p:ph idx="1"/>
          </p:nvPr>
        </p:nvSpPr>
        <p:spPr/>
        <p:txBody>
          <a:bodyPr>
            <a:normAutofit/>
          </a:bodyPr>
          <a:lstStyle/>
          <a:p>
            <a:pPr eaLnBrk="1" hangingPunct="1"/>
            <a:r>
              <a:rPr lang="zh-CN" altLang="en-US" sz="3200" dirty="0" smtClean="0"/>
              <a:t>子系统可以将系统划分成独立的部分，它们将被实现为独立的构件，这些构件在</a:t>
            </a:r>
            <a:r>
              <a:rPr lang="zh-CN" altLang="en-US" sz="3200" smtClean="0"/>
              <a:t>保持接口不</a:t>
            </a:r>
            <a:r>
              <a:rPr lang="zh-CN" altLang="en-US" sz="3200" dirty="0" smtClean="0"/>
              <a:t>变的情况下，可以</a:t>
            </a:r>
          </a:p>
          <a:p>
            <a:pPr lvl="1" eaLnBrk="1" hangingPunct="1"/>
            <a:r>
              <a:rPr kumimoji="0" lang="zh-CN" altLang="en-US" sz="2800" dirty="0" smtClean="0"/>
              <a:t>独立地开发和</a:t>
            </a:r>
            <a:r>
              <a:rPr lang="zh-CN" altLang="en-US" sz="2800" dirty="0" smtClean="0"/>
              <a:t>部署</a:t>
            </a:r>
          </a:p>
          <a:p>
            <a:pPr lvl="1" eaLnBrk="1" hangingPunct="1"/>
            <a:r>
              <a:rPr lang="zh-CN" altLang="en-US" sz="2800" dirty="0" smtClean="0"/>
              <a:t>适应变更，而不影响到其它系统</a:t>
            </a:r>
          </a:p>
          <a:p>
            <a:pPr eaLnBrk="1" hangingPunct="1"/>
            <a:r>
              <a:rPr lang="zh-CN" altLang="en-US" sz="3200" dirty="0" smtClean="0"/>
              <a:t>子系统也可</a:t>
            </a:r>
            <a:r>
              <a:rPr lang="zh-CN" altLang="en-US" sz="3200" smtClean="0"/>
              <a:t>用于</a:t>
            </a:r>
            <a:endParaRPr lang="en-US" altLang="zh-CN" sz="2800" dirty="0" smtClean="0"/>
          </a:p>
          <a:p>
            <a:pPr lvl="1" eaLnBrk="1" hangingPunct="1"/>
            <a:r>
              <a:rPr lang="zh-CN" altLang="en-US" sz="2800" dirty="0" smtClean="0"/>
              <a:t>表示设计中的既存产品或外部系统</a:t>
            </a:r>
            <a:endParaRPr lang="en-US" altLang="zh-CN" sz="2800" dirty="0" smtClean="0"/>
          </a:p>
        </p:txBody>
      </p:sp>
      <p:sp>
        <p:nvSpPr>
          <p:cNvPr id="450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34BDA9B8-7B60-4688-9E2E-78FF8436A4B1}" type="slidenum">
              <a:rPr lang="en-US" altLang="zh-CN" sz="1400" b="0" smtClean="0">
                <a:solidFill>
                  <a:srgbClr val="4D4D4D"/>
                </a:solidFill>
                <a:latin typeface="Arial" charset="0"/>
              </a:rPr>
              <a:pPr eaLnBrk="1" hangingPunct="1"/>
              <a:t>38</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sz="5200" dirty="0" smtClean="0"/>
              <a:t>候选子系统</a:t>
            </a:r>
            <a:endParaRPr lang="en-US" altLang="zh-CN" sz="5200" dirty="0" smtClean="0"/>
          </a:p>
        </p:txBody>
      </p:sp>
      <p:sp>
        <p:nvSpPr>
          <p:cNvPr id="46084" name="Rectangle 3"/>
          <p:cNvSpPr>
            <a:spLocks noGrp="1" noChangeArrowheads="1"/>
          </p:cNvSpPr>
          <p:nvPr>
            <p:ph idx="1"/>
          </p:nvPr>
        </p:nvSpPr>
        <p:spPr/>
        <p:txBody>
          <a:bodyPr>
            <a:normAutofit lnSpcReduction="10000"/>
          </a:bodyPr>
          <a:lstStyle/>
          <a:p>
            <a:pPr eaLnBrk="1" hangingPunct="1"/>
            <a:r>
              <a:rPr lang="zh-CN" altLang="en-US" dirty="0" smtClean="0"/>
              <a:t>可能发展为子系统的分析类</a:t>
            </a:r>
          </a:p>
          <a:p>
            <a:pPr lvl="1" eaLnBrk="1" hangingPunct="1"/>
            <a:r>
              <a:rPr lang="zh-CN" altLang="en-US" dirty="0" smtClean="0"/>
              <a:t>提供复杂服务和</a:t>
            </a:r>
            <a:r>
              <a:rPr lang="en-US" altLang="zh-CN" dirty="0" smtClean="0"/>
              <a:t>(</a:t>
            </a:r>
            <a:r>
              <a:rPr lang="zh-CN" altLang="en-US" dirty="0" smtClean="0"/>
              <a:t>或</a:t>
            </a:r>
            <a:r>
              <a:rPr lang="en-US" altLang="zh-CN" dirty="0" smtClean="0"/>
              <a:t>)</a:t>
            </a:r>
            <a:r>
              <a:rPr lang="zh-CN" altLang="en-US" dirty="0" smtClean="0"/>
              <a:t>通用功能的类</a:t>
            </a:r>
            <a:endParaRPr kumimoji="0" lang="zh-CN" altLang="en-US" dirty="0" smtClean="0"/>
          </a:p>
          <a:p>
            <a:pPr lvl="1" eaLnBrk="1" hangingPunct="1"/>
            <a:r>
              <a:rPr lang="zh-CN" altLang="en-US" dirty="0" smtClean="0"/>
              <a:t>边界类中的外部系统接口</a:t>
            </a:r>
            <a:endParaRPr lang="en-US" altLang="zh-CN" dirty="0" smtClean="0"/>
          </a:p>
          <a:p>
            <a:pPr lvl="2"/>
            <a:r>
              <a:rPr kumimoji="0" lang="zh-CN" altLang="en-US" dirty="0" smtClean="0"/>
              <a:t>表示既存产品或外部系统，如</a:t>
            </a:r>
          </a:p>
          <a:p>
            <a:pPr lvl="3"/>
            <a:r>
              <a:rPr kumimoji="0" lang="zh-CN" altLang="en-US" dirty="0" smtClean="0"/>
              <a:t>通信软件</a:t>
            </a:r>
          </a:p>
          <a:p>
            <a:pPr lvl="3"/>
            <a:r>
              <a:rPr kumimoji="0" lang="zh-CN" altLang="en-US" dirty="0" smtClean="0"/>
              <a:t>数据库访问支持</a:t>
            </a:r>
          </a:p>
          <a:p>
            <a:pPr lvl="3"/>
            <a:r>
              <a:rPr kumimoji="0" lang="zh-CN" altLang="en-US" dirty="0" smtClean="0"/>
              <a:t>类型和数据结构</a:t>
            </a:r>
          </a:p>
          <a:p>
            <a:pPr lvl="3"/>
            <a:r>
              <a:rPr kumimoji="0" lang="zh-CN" altLang="en-US" dirty="0" smtClean="0"/>
              <a:t>通用程序</a:t>
            </a:r>
          </a:p>
          <a:p>
            <a:pPr lvl="3"/>
            <a:r>
              <a:rPr kumimoji="0" lang="zh-CN" altLang="en-US" dirty="0" smtClean="0"/>
              <a:t>专业应用软件产品</a:t>
            </a:r>
          </a:p>
        </p:txBody>
      </p:sp>
      <p:sp>
        <p:nvSpPr>
          <p:cNvPr id="460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76619CC9-F34E-4120-B021-CEF99A2A811D}" type="slidenum">
              <a:rPr lang="en-US" altLang="zh-CN" sz="1400" b="0" smtClean="0">
                <a:solidFill>
                  <a:srgbClr val="4D4D4D"/>
                </a:solidFill>
                <a:latin typeface="Arial" charset="0"/>
              </a:rPr>
              <a:pPr eaLnBrk="1" hangingPunct="1"/>
              <a:t>39</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smtClean="0"/>
              <a:t>内容概要</a:t>
            </a:r>
            <a:endParaRPr lang="en-US" altLang="zh-CN" dirty="0" smtClean="0"/>
          </a:p>
        </p:txBody>
      </p:sp>
      <p:sp>
        <p:nvSpPr>
          <p:cNvPr id="975875" name="Rectangle 3"/>
          <p:cNvSpPr>
            <a:spLocks noGrp="1" noChangeArrowheads="1"/>
          </p:cNvSpPr>
          <p:nvPr>
            <p:ph idx="1"/>
          </p:nvPr>
        </p:nvSpPr>
        <p:spPr/>
        <p:txBody>
          <a:bodyPr/>
          <a:lstStyle/>
          <a:p>
            <a:pPr eaLnBrk="1" hangingPunct="1">
              <a:lnSpc>
                <a:spcPct val="150000"/>
              </a:lnSpc>
              <a:defRPr/>
            </a:pPr>
            <a:r>
              <a:rPr lang="zh-CN" altLang="en-US" dirty="0" smtClean="0">
                <a:solidFill>
                  <a:schemeClr val="hlink"/>
                </a:solidFill>
                <a:effectLst>
                  <a:outerShdw blurRad="38100" dist="38100" dir="2700000" algn="tl">
                    <a:srgbClr val="C0C0C0"/>
                  </a:outerShdw>
                </a:effectLst>
              </a:rPr>
              <a:t>过渡到设计</a:t>
            </a:r>
          </a:p>
          <a:p>
            <a:pPr eaLnBrk="1" hangingPunct="1">
              <a:lnSpc>
                <a:spcPct val="150000"/>
              </a:lnSpc>
              <a:defRPr/>
            </a:pPr>
            <a:r>
              <a:rPr lang="zh-CN" altLang="en-US" dirty="0" smtClean="0"/>
              <a:t>架构设计基础</a:t>
            </a:r>
          </a:p>
          <a:p>
            <a:pPr eaLnBrk="1" hangingPunct="1">
              <a:lnSpc>
                <a:spcPct val="150000"/>
              </a:lnSpc>
              <a:defRPr/>
            </a:pPr>
            <a:r>
              <a:rPr lang="zh-CN" altLang="en-US" dirty="0" smtClean="0"/>
              <a:t>确定设计元素</a:t>
            </a:r>
          </a:p>
          <a:p>
            <a:pPr eaLnBrk="1" hangingPunct="1">
              <a:lnSpc>
                <a:spcPct val="150000"/>
              </a:lnSpc>
              <a:defRPr/>
            </a:pPr>
            <a:r>
              <a:rPr lang="zh-CN" altLang="en-US" dirty="0" smtClean="0"/>
              <a:t>引入设计机制</a:t>
            </a:r>
          </a:p>
        </p:txBody>
      </p:sp>
      <p:sp>
        <p:nvSpPr>
          <p:cNvPr id="717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651BDA1B-78ED-45AE-843A-CB04DACC48B6}" type="slidenum">
              <a:rPr lang="en-US" altLang="zh-CN" sz="1400" b="0" smtClean="0">
                <a:solidFill>
                  <a:srgbClr val="4D4D4D"/>
                </a:solidFill>
                <a:latin typeface="Arial" charset="0"/>
              </a:rPr>
              <a:pPr eaLnBrk="1" hangingPunct="1"/>
              <a:t>4</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sz="5200" dirty="0" smtClean="0"/>
              <a:t>确定子系统</a:t>
            </a:r>
            <a:endParaRPr lang="en-US" altLang="zh-CN" sz="5200" dirty="0" smtClean="0"/>
          </a:p>
        </p:txBody>
      </p:sp>
      <p:sp>
        <p:nvSpPr>
          <p:cNvPr id="47108" name="Rectangle 3"/>
          <p:cNvSpPr>
            <a:spLocks noGrp="1" noChangeArrowheads="1"/>
          </p:cNvSpPr>
          <p:nvPr>
            <p:ph idx="1"/>
          </p:nvPr>
        </p:nvSpPr>
        <p:spPr/>
        <p:txBody>
          <a:bodyPr/>
          <a:lstStyle/>
          <a:p>
            <a:pPr eaLnBrk="1" hangingPunct="1"/>
            <a:r>
              <a:rPr lang="zh-CN" altLang="en-US" smtClean="0"/>
              <a:t>如果分析类相当复杂，以致它所包含的行为无法由单个类</a:t>
            </a:r>
            <a:r>
              <a:rPr lang="en-US" altLang="zh-CN" smtClean="0"/>
              <a:t>(</a:t>
            </a:r>
            <a:r>
              <a:rPr lang="zh-CN" altLang="en-US" smtClean="0"/>
              <a:t>或几个类的简单组合</a:t>
            </a:r>
            <a:r>
              <a:rPr lang="en-US" altLang="zh-CN" smtClean="0"/>
              <a:t>)</a:t>
            </a:r>
            <a:r>
              <a:rPr lang="zh-CN" altLang="en-US" smtClean="0"/>
              <a:t>来独自负责执行，此时应该考虑将该分析类映射到设计子系统</a:t>
            </a:r>
          </a:p>
          <a:p>
            <a:pPr lvl="1" eaLnBrk="1" hangingPunct="1"/>
            <a:r>
              <a:rPr lang="zh-CN" altLang="en-US" smtClean="0"/>
              <a:t>使用设计子系统来封装协作</a:t>
            </a:r>
          </a:p>
          <a:p>
            <a:pPr lvl="1" eaLnBrk="1" hangingPunct="1"/>
            <a:r>
              <a:rPr lang="zh-CN" altLang="en-US" smtClean="0"/>
              <a:t>子系统客户在完全不知道内部设计的情况下可以很方便的使用它提供的服务</a:t>
            </a:r>
          </a:p>
          <a:p>
            <a:pPr lvl="1" eaLnBrk="1" hangingPunct="1"/>
            <a:r>
              <a:rPr lang="zh-CN" altLang="en-US" smtClean="0"/>
              <a:t>子系统内部的实现细节则延迟到子系统设计阶段</a:t>
            </a:r>
            <a:endParaRPr lang="en-US" altLang="zh-CN" smtClean="0"/>
          </a:p>
        </p:txBody>
      </p:sp>
      <p:sp>
        <p:nvSpPr>
          <p:cNvPr id="4710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3767153-0BBF-452C-A750-D1E4FE69D1D0}" type="slidenum">
              <a:rPr lang="en-US" altLang="zh-CN" sz="1400" b="0" smtClean="0">
                <a:solidFill>
                  <a:srgbClr val="4D4D4D"/>
                </a:solidFill>
                <a:latin typeface="Arial" charset="0"/>
              </a:rPr>
              <a:pPr eaLnBrk="1" hangingPunct="1"/>
              <a:t>40</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sz="5200" dirty="0" smtClean="0"/>
              <a:t>确定子系统示意图</a:t>
            </a:r>
            <a:endParaRPr lang="en-US" altLang="zh-CN" sz="5200" dirty="0" smtClean="0"/>
          </a:p>
        </p:txBody>
      </p:sp>
      <p:sp>
        <p:nvSpPr>
          <p:cNvPr id="4813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D7C7CE24-C45E-4C6F-9D4F-3124CE1AF9CE}" type="slidenum">
              <a:rPr lang="en-US" altLang="zh-CN" sz="1400" b="0" smtClean="0">
                <a:solidFill>
                  <a:srgbClr val="4D4D4D"/>
                </a:solidFill>
                <a:latin typeface="Arial" charset="0"/>
              </a:rPr>
              <a:pPr eaLnBrk="1" hangingPunct="1"/>
              <a:t>41</a:t>
            </a:fld>
            <a:r>
              <a:rPr lang="en-US" altLang="zh-CN" sz="1400" b="0" dirty="0" smtClean="0">
                <a:solidFill>
                  <a:srgbClr val="4D4D4D"/>
                </a:solidFill>
                <a:latin typeface="Arial" charset="0"/>
              </a:rPr>
              <a:t>-</a:t>
            </a:r>
          </a:p>
        </p:txBody>
      </p:sp>
      <p:grpSp>
        <p:nvGrpSpPr>
          <p:cNvPr id="2" name="Group 3"/>
          <p:cNvGrpSpPr>
            <a:grpSpLocks/>
          </p:cNvGrpSpPr>
          <p:nvPr/>
        </p:nvGrpSpPr>
        <p:grpSpPr bwMode="auto">
          <a:xfrm>
            <a:off x="3599982" y="3683115"/>
            <a:ext cx="7339644" cy="3032827"/>
            <a:chOff x="1701" y="2024"/>
            <a:chExt cx="3468" cy="1910"/>
          </a:xfrm>
        </p:grpSpPr>
        <p:pic>
          <p:nvPicPr>
            <p:cNvPr id="4813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01" y="2704"/>
              <a:ext cx="3468" cy="1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9" name="AutoShape 5"/>
            <p:cNvSpPr>
              <a:spLocks noChangeArrowheads="1"/>
            </p:cNvSpPr>
            <p:nvPr/>
          </p:nvSpPr>
          <p:spPr bwMode="auto">
            <a:xfrm>
              <a:off x="3334" y="2024"/>
              <a:ext cx="408" cy="545"/>
            </a:xfrm>
            <a:prstGeom prst="downArrow">
              <a:avLst>
                <a:gd name="adj1" fmla="val 50000"/>
                <a:gd name="adj2" fmla="val 33395"/>
              </a:avLst>
            </a:prstGeom>
            <a:solidFill>
              <a:schemeClr val="hlink"/>
            </a:solidFill>
            <a:ln w="9525">
              <a:solidFill>
                <a:srgbClr val="800000"/>
              </a:solidFill>
              <a:miter lim="800000"/>
              <a:headEnd/>
              <a:tailEnd/>
            </a:ln>
          </p:spPr>
          <p:txBody>
            <a:bodyPr wrap="none" anchor="ctr"/>
            <a:lstStyle/>
            <a:p>
              <a:endParaRPr lang="zh-CN" altLang="en-US"/>
            </a:p>
          </p:txBody>
        </p:sp>
      </p:grpSp>
      <p:grpSp>
        <p:nvGrpSpPr>
          <p:cNvPr id="48133" name="Group 6"/>
          <p:cNvGrpSpPr>
            <a:grpSpLocks/>
          </p:cNvGrpSpPr>
          <p:nvPr/>
        </p:nvGrpSpPr>
        <p:grpSpPr bwMode="auto">
          <a:xfrm>
            <a:off x="814812" y="1522027"/>
            <a:ext cx="7487792" cy="3528242"/>
            <a:chOff x="385" y="663"/>
            <a:chExt cx="3538" cy="2222"/>
          </a:xfrm>
        </p:grpSpPr>
        <p:pic>
          <p:nvPicPr>
            <p:cNvPr id="48134"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07" y="935"/>
              <a:ext cx="816" cy="9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8135" name="Group 8"/>
            <p:cNvGrpSpPr>
              <a:grpSpLocks/>
            </p:cNvGrpSpPr>
            <p:nvPr/>
          </p:nvGrpSpPr>
          <p:grpSpPr bwMode="auto">
            <a:xfrm>
              <a:off x="385" y="663"/>
              <a:ext cx="2540" cy="2222"/>
              <a:chOff x="385" y="663"/>
              <a:chExt cx="2540" cy="2222"/>
            </a:xfrm>
          </p:grpSpPr>
          <p:pic>
            <p:nvPicPr>
              <p:cNvPr id="48136" name="Picture 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5" y="663"/>
                <a:ext cx="1004" cy="2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7" name="Text Box 10"/>
              <p:cNvSpPr txBox="1">
                <a:spLocks noChangeArrowheads="1"/>
              </p:cNvSpPr>
              <p:nvPr/>
            </p:nvSpPr>
            <p:spPr bwMode="auto">
              <a:xfrm>
                <a:off x="1247" y="799"/>
                <a:ext cx="167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hlink"/>
                    </a:solidFill>
                  </a:rPr>
                  <a:t>Superman Class</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sz="5200" dirty="0" smtClean="0"/>
              <a:t>确定子系统的接口</a:t>
            </a:r>
            <a:endParaRPr lang="en-US" altLang="zh-CN" sz="5200" dirty="0" smtClean="0"/>
          </a:p>
        </p:txBody>
      </p:sp>
      <p:sp>
        <p:nvSpPr>
          <p:cNvPr id="49156" name="Rectangle 3"/>
          <p:cNvSpPr>
            <a:spLocks noGrp="1" noChangeArrowheads="1"/>
          </p:cNvSpPr>
          <p:nvPr>
            <p:ph idx="1"/>
          </p:nvPr>
        </p:nvSpPr>
        <p:spPr/>
        <p:txBody>
          <a:bodyPr>
            <a:normAutofit fontScale="92500" lnSpcReduction="20000"/>
          </a:bodyPr>
          <a:lstStyle/>
          <a:p>
            <a:pPr eaLnBrk="1" hangingPunct="1"/>
            <a:r>
              <a:rPr lang="zh-CN" altLang="en-US" dirty="0" smtClean="0"/>
              <a:t>目的</a:t>
            </a:r>
          </a:p>
          <a:p>
            <a:pPr lvl="1" eaLnBrk="1" hangingPunct="1"/>
            <a:r>
              <a:rPr lang="zh-CN" altLang="en-US" dirty="0" smtClean="0"/>
              <a:t>基于子系统的职责确定其接口</a:t>
            </a:r>
          </a:p>
          <a:p>
            <a:pPr eaLnBrk="1" hangingPunct="1"/>
            <a:r>
              <a:rPr lang="zh-CN" altLang="en-US" dirty="0" smtClean="0"/>
              <a:t>步骤</a:t>
            </a:r>
          </a:p>
          <a:p>
            <a:pPr lvl="1" eaLnBrk="1" hangingPunct="1"/>
            <a:r>
              <a:rPr lang="zh-CN" altLang="en-US" dirty="0" smtClean="0"/>
              <a:t>为每个子系统确定一个备选接口集</a:t>
            </a:r>
          </a:p>
          <a:p>
            <a:pPr lvl="1" eaLnBrk="1" hangingPunct="1"/>
            <a:r>
              <a:rPr lang="zh-CN" altLang="en-US" dirty="0" smtClean="0"/>
              <a:t>寻找接口之间的相似点</a:t>
            </a:r>
          </a:p>
          <a:p>
            <a:pPr lvl="1" eaLnBrk="1" hangingPunct="1"/>
            <a:r>
              <a:rPr lang="zh-CN" altLang="en-US" dirty="0" smtClean="0"/>
              <a:t>定义接口依赖关系</a:t>
            </a:r>
          </a:p>
          <a:p>
            <a:pPr lvl="1" eaLnBrk="1" hangingPunct="1"/>
            <a:r>
              <a:rPr lang="zh-CN" altLang="en-US" dirty="0" smtClean="0"/>
              <a:t>将接口映射到子系统</a:t>
            </a:r>
          </a:p>
          <a:p>
            <a:pPr lvl="1" eaLnBrk="1" hangingPunct="1"/>
            <a:r>
              <a:rPr lang="zh-CN" altLang="en-US" dirty="0" smtClean="0"/>
              <a:t>定义接口所指定的行为</a:t>
            </a:r>
          </a:p>
          <a:p>
            <a:pPr lvl="1" eaLnBrk="1" hangingPunct="1"/>
            <a:r>
              <a:rPr lang="zh-CN" altLang="en-US" dirty="0" smtClean="0"/>
              <a:t>将接口打包</a:t>
            </a:r>
          </a:p>
        </p:txBody>
      </p:sp>
      <p:sp>
        <p:nvSpPr>
          <p:cNvPr id="4915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06A3FBE9-6D1A-4D52-90F4-7B1233EE9BB7}" type="slidenum">
              <a:rPr lang="en-US" altLang="zh-CN" sz="1400" b="0" smtClean="0">
                <a:solidFill>
                  <a:srgbClr val="4D4D4D"/>
                </a:solidFill>
                <a:latin typeface="Arial" charset="0"/>
              </a:rPr>
              <a:pPr eaLnBrk="1" hangingPunct="1"/>
              <a:t>42</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5200" dirty="0" smtClean="0"/>
              <a:t>指南：确定接口</a:t>
            </a:r>
          </a:p>
        </p:txBody>
      </p:sp>
      <p:sp>
        <p:nvSpPr>
          <p:cNvPr id="50180" name="Rectangle 3"/>
          <p:cNvSpPr>
            <a:spLocks noGrp="1" noChangeArrowheads="1"/>
          </p:cNvSpPr>
          <p:nvPr>
            <p:ph idx="1"/>
          </p:nvPr>
        </p:nvSpPr>
        <p:spPr>
          <a:xfrm>
            <a:off x="609521" y="1643844"/>
            <a:ext cx="10971372" cy="4857784"/>
          </a:xfrm>
        </p:spPr>
        <p:txBody>
          <a:bodyPr>
            <a:noAutofit/>
          </a:bodyPr>
          <a:lstStyle/>
          <a:p>
            <a:pPr eaLnBrk="1" hangingPunct="1"/>
            <a:r>
              <a:rPr lang="zh-CN" altLang="en-US" sz="3200" dirty="0" smtClean="0"/>
              <a:t>接口名</a:t>
            </a:r>
          </a:p>
          <a:p>
            <a:pPr lvl="1" eaLnBrk="1" hangingPunct="1"/>
            <a:r>
              <a:rPr lang="zh-CN" altLang="en-US" sz="2800" dirty="0" smtClean="0"/>
              <a:t>反映在系统中的作用</a:t>
            </a:r>
          </a:p>
          <a:p>
            <a:pPr eaLnBrk="1" hangingPunct="1"/>
            <a:r>
              <a:rPr lang="zh-CN" altLang="en-US" sz="3200" dirty="0" smtClean="0"/>
              <a:t>接口描述</a:t>
            </a:r>
          </a:p>
          <a:p>
            <a:pPr lvl="1" eaLnBrk="1" hangingPunct="1"/>
            <a:r>
              <a:rPr lang="zh-CN" altLang="en-US" sz="2800" dirty="0" smtClean="0"/>
              <a:t>表达职责</a:t>
            </a:r>
          </a:p>
          <a:p>
            <a:pPr eaLnBrk="1" hangingPunct="1"/>
            <a:r>
              <a:rPr lang="zh-CN" altLang="en-US" sz="3200" dirty="0" smtClean="0"/>
              <a:t>操作定义</a:t>
            </a:r>
          </a:p>
          <a:p>
            <a:pPr lvl="1" eaLnBrk="1" hangingPunct="1"/>
            <a:r>
              <a:rPr lang="zh-CN" altLang="en-US" sz="2800" dirty="0" smtClean="0"/>
              <a:t>名称应反映出操作的结果</a:t>
            </a:r>
          </a:p>
          <a:p>
            <a:pPr lvl="1" eaLnBrk="1" hangingPunct="1"/>
            <a:r>
              <a:rPr lang="zh-CN" altLang="en-US" sz="2800" dirty="0" smtClean="0"/>
              <a:t>说明操作做什么，以及所有参数和结果</a:t>
            </a:r>
          </a:p>
          <a:p>
            <a:pPr eaLnBrk="1" hangingPunct="1"/>
            <a:r>
              <a:rPr lang="zh-CN" altLang="en-US" sz="3200" dirty="0" smtClean="0"/>
              <a:t>接口文档</a:t>
            </a:r>
          </a:p>
          <a:p>
            <a:pPr lvl="1" eaLnBrk="1" hangingPunct="1"/>
            <a:r>
              <a:rPr lang="zh-CN" altLang="en-US" sz="2800" dirty="0" smtClean="0"/>
              <a:t>约束规则、交互图、状态图、测试计划</a:t>
            </a:r>
            <a:r>
              <a:rPr lang="en-US" altLang="zh-CN" sz="2800" dirty="0" smtClean="0"/>
              <a:t>…</a:t>
            </a:r>
          </a:p>
        </p:txBody>
      </p:sp>
      <p:sp>
        <p:nvSpPr>
          <p:cNvPr id="5017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D57C9105-DEFB-4844-AB07-4E9B665B376B}" type="slidenum">
              <a:rPr lang="en-US" altLang="zh-CN" sz="1400" b="0" smtClean="0">
                <a:solidFill>
                  <a:srgbClr val="4D4D4D"/>
                </a:solidFill>
                <a:latin typeface="Arial" charset="0"/>
              </a:rPr>
              <a:pPr eaLnBrk="1" hangingPunct="1"/>
              <a:t>43</a:t>
            </a:fld>
            <a:r>
              <a:rPr lang="en-US" altLang="zh-CN" sz="1400" b="0" dirty="0" smtClean="0">
                <a:solidFill>
                  <a:srgbClr val="4D4D4D"/>
                </a:solidFill>
                <a:latin typeface="Arial" charset="0"/>
              </a:rPr>
              <a:t>-</a:t>
            </a:r>
          </a:p>
        </p:txBody>
      </p:sp>
      <p:pic>
        <p:nvPicPr>
          <p:cNvPr id="50181"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22183" y="1622640"/>
            <a:ext cx="3026439" cy="25215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4" name="Picture 1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24940" y="3215974"/>
            <a:ext cx="6913868" cy="23771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203" name="Rectangle 2"/>
          <p:cNvSpPr>
            <a:spLocks noGrp="1" noChangeArrowheads="1"/>
          </p:cNvSpPr>
          <p:nvPr>
            <p:ph type="title"/>
          </p:nvPr>
        </p:nvSpPr>
        <p:spPr/>
        <p:txBody>
          <a:bodyPr/>
          <a:lstStyle/>
          <a:p>
            <a:pPr eaLnBrk="1" hangingPunct="1"/>
            <a:r>
              <a:rPr lang="zh-CN" altLang="en-US" sz="5200" dirty="0" smtClean="0"/>
              <a:t>实例：确定子系统和接口</a:t>
            </a:r>
            <a:endParaRPr lang="en-US" altLang="zh-CN" sz="5200" dirty="0" smtClean="0"/>
          </a:p>
        </p:txBody>
      </p:sp>
      <p:sp>
        <p:nvSpPr>
          <p:cNvPr id="1026051" name="Rectangle 3"/>
          <p:cNvSpPr>
            <a:spLocks noGrp="1" noChangeArrowheads="1"/>
          </p:cNvSpPr>
          <p:nvPr>
            <p:ph idx="1"/>
          </p:nvPr>
        </p:nvSpPr>
        <p:spPr/>
        <p:txBody>
          <a:bodyPr>
            <a:normAutofit/>
          </a:bodyPr>
          <a:lstStyle/>
          <a:p>
            <a:pPr eaLnBrk="1" hangingPunct="1">
              <a:lnSpc>
                <a:spcPct val="90000"/>
              </a:lnSpc>
            </a:pPr>
            <a:r>
              <a:rPr lang="zh-CN" altLang="en-US" sz="3200" dirty="0" smtClean="0"/>
              <a:t>考虑“旅游业务申请系统</a:t>
            </a:r>
            <a:r>
              <a:rPr lang="en-US" altLang="zh-CN" sz="3200" dirty="0" smtClean="0"/>
              <a:t>”</a:t>
            </a:r>
            <a:r>
              <a:rPr lang="zh-CN" altLang="en-US" sz="3200" dirty="0" smtClean="0"/>
              <a:t>中的下列用例模型的分析和设计策略</a:t>
            </a:r>
          </a:p>
          <a:p>
            <a:pPr eaLnBrk="1" hangingPunct="1">
              <a:lnSpc>
                <a:spcPct val="90000"/>
              </a:lnSpc>
            </a:pPr>
            <a:endParaRPr lang="zh-CN" altLang="en-US" sz="3200" dirty="0" smtClean="0"/>
          </a:p>
          <a:p>
            <a:pPr eaLnBrk="1" hangingPunct="1">
              <a:lnSpc>
                <a:spcPct val="90000"/>
              </a:lnSpc>
            </a:pPr>
            <a:endParaRPr lang="zh-CN" altLang="en-US" sz="3200" dirty="0" smtClean="0"/>
          </a:p>
          <a:p>
            <a:pPr eaLnBrk="1" hangingPunct="1">
              <a:lnSpc>
                <a:spcPct val="90000"/>
              </a:lnSpc>
            </a:pPr>
            <a:endParaRPr lang="zh-CN" altLang="en-US" sz="3200" dirty="0" smtClean="0"/>
          </a:p>
          <a:p>
            <a:pPr eaLnBrk="1" hangingPunct="1">
              <a:lnSpc>
                <a:spcPct val="90000"/>
              </a:lnSpc>
            </a:pPr>
            <a:endParaRPr lang="zh-CN" altLang="en-US" sz="3200" dirty="0" smtClean="0"/>
          </a:p>
          <a:p>
            <a:pPr eaLnBrk="1" hangingPunct="1">
              <a:lnSpc>
                <a:spcPct val="90000"/>
              </a:lnSpc>
            </a:pPr>
            <a:endParaRPr lang="zh-CN" altLang="en-US" sz="3200" dirty="0" smtClean="0"/>
          </a:p>
          <a:p>
            <a:pPr eaLnBrk="1" hangingPunct="1">
              <a:lnSpc>
                <a:spcPct val="90000"/>
              </a:lnSpc>
            </a:pPr>
            <a:endParaRPr lang="en-US" altLang="zh-CN" sz="3200" dirty="0" smtClean="0"/>
          </a:p>
          <a:p>
            <a:pPr eaLnBrk="1" hangingPunct="1">
              <a:lnSpc>
                <a:spcPct val="90000"/>
              </a:lnSpc>
            </a:pPr>
            <a:endParaRPr lang="en-US" altLang="zh-CN" sz="3200" dirty="0" smtClean="0"/>
          </a:p>
          <a:p>
            <a:pPr eaLnBrk="1" hangingPunct="1">
              <a:lnSpc>
                <a:spcPct val="90000"/>
              </a:lnSpc>
            </a:pPr>
            <a:r>
              <a:rPr lang="zh-CN" altLang="en-US" sz="3200" dirty="0" smtClean="0"/>
              <a:t>添加接口和子系统后，</a:t>
            </a:r>
            <a:r>
              <a:rPr lang="zh-CN" altLang="en-US" sz="3200" dirty="0" smtClean="0">
                <a:solidFill>
                  <a:srgbClr val="FF0000"/>
                </a:solidFill>
              </a:rPr>
              <a:t>软件架构也会相应的调整</a:t>
            </a:r>
            <a:endParaRPr lang="en-US" altLang="zh-CN" sz="3200" dirty="0" smtClean="0">
              <a:solidFill>
                <a:srgbClr val="FF0000"/>
              </a:solidFill>
            </a:endParaRPr>
          </a:p>
        </p:txBody>
      </p:sp>
      <p:sp>
        <p:nvSpPr>
          <p:cNvPr id="5120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AEBD167F-FF58-4809-9559-CEE829D50537}" type="slidenum">
              <a:rPr lang="en-US" altLang="zh-CN" sz="1400" b="0" smtClean="0">
                <a:solidFill>
                  <a:srgbClr val="4D4D4D"/>
                </a:solidFill>
                <a:latin typeface="Arial" charset="0"/>
              </a:rPr>
              <a:pPr eaLnBrk="1" hangingPunct="1"/>
              <a:t>44</a:t>
            </a:fld>
            <a:r>
              <a:rPr lang="en-US" altLang="zh-CN" sz="1400" b="0" dirty="0" smtClean="0">
                <a:solidFill>
                  <a:srgbClr val="4D4D4D"/>
                </a:solidFill>
                <a:latin typeface="Arial" charset="0"/>
              </a:rPr>
              <a:t>-</a:t>
            </a:r>
          </a:p>
        </p:txBody>
      </p:sp>
      <p:sp>
        <p:nvSpPr>
          <p:cNvPr id="51209" name="AutoShape 21"/>
          <p:cNvSpPr>
            <a:spLocks noChangeArrowheads="1"/>
          </p:cNvSpPr>
          <p:nvPr/>
        </p:nvSpPr>
        <p:spPr bwMode="auto">
          <a:xfrm rot="14400000">
            <a:off x="4833972" y="4005170"/>
            <a:ext cx="284678" cy="1456594"/>
          </a:xfrm>
          <a:prstGeom prst="downArrow">
            <a:avLst>
              <a:gd name="adj1" fmla="val 50000"/>
              <a:gd name="adj2" fmla="val 121296"/>
            </a:avLst>
          </a:prstGeom>
          <a:solidFill>
            <a:schemeClr val="hlink"/>
          </a:solidFill>
          <a:ln w="9525">
            <a:solidFill>
              <a:srgbClr val="800000"/>
            </a:solidFill>
            <a:miter lim="800000"/>
            <a:headEnd/>
            <a:tailEnd/>
          </a:ln>
        </p:spPr>
        <p:txBody>
          <a:bodyPr wrap="none" lIns="108850" tIns="54425" rIns="108850" bIns="54425" anchor="ctr"/>
          <a:lstStyle/>
          <a:p>
            <a:endParaRPr lang="zh-CN" altLang="en-US"/>
          </a:p>
        </p:txBody>
      </p:sp>
      <p:pic>
        <p:nvPicPr>
          <p:cNvPr id="51213" name="Picture 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5806" y="4484924"/>
            <a:ext cx="1998152" cy="1230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15" name="Picture 1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2937" y="2891287"/>
            <a:ext cx="4923928" cy="1026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211" name="AutoShape 11"/>
          <p:cNvSpPr>
            <a:spLocks noChangeArrowheads="1"/>
          </p:cNvSpPr>
          <p:nvPr/>
        </p:nvSpPr>
        <p:spPr bwMode="auto">
          <a:xfrm>
            <a:off x="2834689" y="3640237"/>
            <a:ext cx="340678" cy="690022"/>
          </a:xfrm>
          <a:prstGeom prst="downArrow">
            <a:avLst>
              <a:gd name="adj1" fmla="val 50000"/>
              <a:gd name="adj2" fmla="val 80907"/>
            </a:avLst>
          </a:prstGeom>
          <a:solidFill>
            <a:schemeClr val="hlink"/>
          </a:solidFill>
          <a:ln w="9525">
            <a:solidFill>
              <a:srgbClr val="800000"/>
            </a:solidFill>
            <a:miter lim="800000"/>
            <a:headEnd/>
            <a:tailEnd/>
          </a:ln>
        </p:spPr>
        <p:txBody>
          <a:bodyPr wrap="none" lIns="108850" tIns="54425" rIns="108850" bIns="54425"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1211"/>
                                        </p:tgtEl>
                                        <p:attrNameLst>
                                          <p:attrName>style.visibility</p:attrName>
                                        </p:attrNameLst>
                                      </p:cBhvr>
                                      <p:to>
                                        <p:strVal val="visible"/>
                                      </p:to>
                                    </p:set>
                                    <p:anim calcmode="lin" valueType="num">
                                      <p:cBhvr additive="base">
                                        <p:cTn id="7" dur="500"/>
                                        <p:tgtEl>
                                          <p:spTgt spid="51211"/>
                                        </p:tgtEl>
                                        <p:attrNameLst>
                                          <p:attrName>ppt_y</p:attrName>
                                        </p:attrNameLst>
                                      </p:cBhvr>
                                      <p:tavLst>
                                        <p:tav tm="0">
                                          <p:val>
                                            <p:strVal val="#ppt_y-#ppt_h*1.125000"/>
                                          </p:val>
                                        </p:tav>
                                        <p:tav tm="100000">
                                          <p:val>
                                            <p:strVal val="#ppt_y"/>
                                          </p:val>
                                        </p:tav>
                                      </p:tavLst>
                                    </p:anim>
                                    <p:animEffect transition="in" filter="wipe(down)">
                                      <p:cBhvr>
                                        <p:cTn id="8" dur="500"/>
                                        <p:tgtEl>
                                          <p:spTgt spid="51211"/>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1213"/>
                                        </p:tgtEl>
                                        <p:attrNameLst>
                                          <p:attrName>style.visibility</p:attrName>
                                        </p:attrNameLst>
                                      </p:cBhvr>
                                      <p:to>
                                        <p:strVal val="visible"/>
                                      </p:to>
                                    </p:set>
                                    <p:animEffect transition="in" filter="dissolve">
                                      <p:cBhvr>
                                        <p:cTn id="13" dur="500"/>
                                        <p:tgtEl>
                                          <p:spTgt spid="5121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51209"/>
                                        </p:tgtEl>
                                        <p:attrNameLst>
                                          <p:attrName>style.visibility</p:attrName>
                                        </p:attrNameLst>
                                      </p:cBhvr>
                                      <p:to>
                                        <p:strVal val="visible"/>
                                      </p:to>
                                    </p:set>
                                    <p:anim calcmode="lin" valueType="num">
                                      <p:cBhvr additive="base">
                                        <p:cTn id="18" dur="500"/>
                                        <p:tgtEl>
                                          <p:spTgt spid="51209"/>
                                        </p:tgtEl>
                                        <p:attrNameLst>
                                          <p:attrName>ppt_x</p:attrName>
                                        </p:attrNameLst>
                                      </p:cBhvr>
                                      <p:tavLst>
                                        <p:tav tm="0">
                                          <p:val>
                                            <p:strVal val="#ppt_x-#ppt_w*1.125000"/>
                                          </p:val>
                                        </p:tav>
                                        <p:tav tm="100000">
                                          <p:val>
                                            <p:strVal val="#ppt_x"/>
                                          </p:val>
                                        </p:tav>
                                      </p:tavLst>
                                    </p:anim>
                                    <p:animEffect transition="in" filter="wipe(right)">
                                      <p:cBhvr>
                                        <p:cTn id="19" dur="500"/>
                                        <p:tgtEl>
                                          <p:spTgt spid="5120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1214"/>
                                        </p:tgtEl>
                                        <p:attrNameLst>
                                          <p:attrName>style.visibility</p:attrName>
                                        </p:attrNameLst>
                                      </p:cBhvr>
                                      <p:to>
                                        <p:strVal val="visible"/>
                                      </p:to>
                                    </p:set>
                                    <p:animEffect transition="in" filter="barn(inVertical)">
                                      <p:cBhvr>
                                        <p:cTn id="24" dur="500"/>
                                        <p:tgtEl>
                                          <p:spTgt spid="5121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026051">
                                            <p:txEl>
                                              <p:pRg st="8" end="8"/>
                                            </p:txEl>
                                          </p:spTgt>
                                        </p:tgtEl>
                                        <p:attrNameLst>
                                          <p:attrName>style.visibility</p:attrName>
                                        </p:attrNameLst>
                                      </p:cBhvr>
                                      <p:to>
                                        <p:strVal val="visible"/>
                                      </p:to>
                                    </p:set>
                                    <p:animEffect transition="in" filter="dissolve">
                                      <p:cBhvr>
                                        <p:cTn id="29" dur="500"/>
                                        <p:tgtEl>
                                          <p:spTgt spid="10260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animBg="1"/>
      <p:bldP spid="512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dirty="0" smtClean="0"/>
              <a:t>内容概要</a:t>
            </a:r>
            <a:endParaRPr lang="en-US" altLang="zh-CN" dirty="0" smtClean="0"/>
          </a:p>
        </p:txBody>
      </p:sp>
      <p:sp>
        <p:nvSpPr>
          <p:cNvPr id="1028099" name="Rectangle 3"/>
          <p:cNvSpPr>
            <a:spLocks noGrp="1" noChangeArrowheads="1"/>
          </p:cNvSpPr>
          <p:nvPr>
            <p:ph idx="1"/>
          </p:nvPr>
        </p:nvSpPr>
        <p:spPr/>
        <p:txBody>
          <a:bodyPr/>
          <a:lstStyle/>
          <a:p>
            <a:pPr eaLnBrk="1" hangingPunct="1">
              <a:lnSpc>
                <a:spcPct val="150000"/>
              </a:lnSpc>
              <a:defRPr/>
            </a:pPr>
            <a:r>
              <a:rPr lang="zh-CN" altLang="en-US" dirty="0" smtClean="0">
                <a:solidFill>
                  <a:schemeClr val="bg1">
                    <a:lumMod val="50000"/>
                  </a:schemeClr>
                </a:solidFill>
              </a:rPr>
              <a:t>过渡到设计</a:t>
            </a:r>
          </a:p>
          <a:p>
            <a:pPr eaLnBrk="1" hangingPunct="1">
              <a:lnSpc>
                <a:spcPct val="150000"/>
              </a:lnSpc>
              <a:defRPr/>
            </a:pPr>
            <a:r>
              <a:rPr lang="zh-CN" altLang="en-US" dirty="0" smtClean="0">
                <a:solidFill>
                  <a:schemeClr val="bg1">
                    <a:lumMod val="50000"/>
                  </a:schemeClr>
                </a:solidFill>
              </a:rPr>
              <a:t>架构设计基础</a:t>
            </a:r>
          </a:p>
          <a:p>
            <a:pPr eaLnBrk="1" hangingPunct="1">
              <a:lnSpc>
                <a:spcPct val="150000"/>
              </a:lnSpc>
              <a:defRPr/>
            </a:pPr>
            <a:r>
              <a:rPr lang="zh-CN" altLang="en-US" dirty="0" smtClean="0">
                <a:solidFill>
                  <a:schemeClr val="bg1">
                    <a:lumMod val="50000"/>
                  </a:schemeClr>
                </a:solidFill>
              </a:rPr>
              <a:t>确定设计元素</a:t>
            </a:r>
          </a:p>
          <a:p>
            <a:pPr eaLnBrk="1" hangingPunct="1">
              <a:lnSpc>
                <a:spcPct val="150000"/>
              </a:lnSpc>
              <a:defRPr/>
            </a:pPr>
            <a:r>
              <a:rPr lang="zh-CN" altLang="en-US" dirty="0" smtClean="0">
                <a:solidFill>
                  <a:schemeClr val="hlink"/>
                </a:solidFill>
                <a:effectLst>
                  <a:outerShdw blurRad="38100" dist="38100" dir="2700000" algn="tl">
                    <a:srgbClr val="C0C0C0"/>
                  </a:outerShdw>
                </a:effectLst>
              </a:rPr>
              <a:t>引入设计机制</a:t>
            </a:r>
          </a:p>
        </p:txBody>
      </p:sp>
      <p:sp>
        <p:nvSpPr>
          <p:cNvPr id="5222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AB03E7BA-A9D8-484D-853B-7678B01C7D11}" type="slidenum">
              <a:rPr lang="en-US" altLang="zh-CN" sz="1400" b="0" smtClean="0">
                <a:solidFill>
                  <a:srgbClr val="4D4D4D"/>
                </a:solidFill>
                <a:latin typeface="Arial" charset="0"/>
              </a:rPr>
              <a:pPr eaLnBrk="1" hangingPunct="1"/>
              <a:t>45</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sz="5200" dirty="0" smtClean="0"/>
              <a:t>架构机制</a:t>
            </a:r>
            <a:endParaRPr lang="en-US" altLang="zh-CN" sz="5200" dirty="0" smtClean="0"/>
          </a:p>
        </p:txBody>
      </p:sp>
      <p:sp>
        <p:nvSpPr>
          <p:cNvPr id="53252" name="Rectangle 3"/>
          <p:cNvSpPr>
            <a:spLocks noGrp="1" noChangeArrowheads="1"/>
          </p:cNvSpPr>
          <p:nvPr>
            <p:ph idx="1"/>
          </p:nvPr>
        </p:nvSpPr>
        <p:spPr>
          <a:xfrm>
            <a:off x="609521" y="1572406"/>
            <a:ext cx="10971372" cy="5000660"/>
          </a:xfrm>
        </p:spPr>
        <p:txBody>
          <a:bodyPr>
            <a:normAutofit/>
          </a:bodyPr>
          <a:lstStyle/>
          <a:p>
            <a:pPr eaLnBrk="1" hangingPunct="1"/>
            <a:r>
              <a:rPr lang="zh-CN" altLang="en-US" sz="3600" dirty="0" smtClean="0"/>
              <a:t>三类架构机制</a:t>
            </a:r>
          </a:p>
          <a:p>
            <a:pPr lvl="1" eaLnBrk="1" hangingPunct="1"/>
            <a:r>
              <a:rPr lang="zh-CN" altLang="en-US" sz="3200" dirty="0" smtClean="0"/>
              <a:t>分析机制、设计机制、实现机制</a:t>
            </a:r>
            <a:endParaRPr lang="en-US" altLang="zh-CN" sz="3200" dirty="0" smtClean="0"/>
          </a:p>
          <a:p>
            <a:pPr eaLnBrk="1" hangingPunct="1"/>
            <a:r>
              <a:rPr lang="zh-CN" altLang="en-US" sz="3600" dirty="0" smtClean="0"/>
              <a:t>设计机制</a:t>
            </a:r>
            <a:r>
              <a:rPr lang="en-US" altLang="zh-CN" sz="3600" dirty="0" smtClean="0"/>
              <a:t>(Design Mechanisms)</a:t>
            </a:r>
            <a:r>
              <a:rPr lang="zh-CN" altLang="en-US" sz="3600" dirty="0" smtClean="0"/>
              <a:t>用于实现相应的分析机制，即在分析机制的框架中添加实现细节</a:t>
            </a:r>
          </a:p>
          <a:p>
            <a:pPr lvl="1" eaLnBrk="1" hangingPunct="1"/>
            <a:r>
              <a:rPr lang="zh-CN" altLang="en-US" sz="3200" dirty="0" smtClean="0"/>
              <a:t>设计模式也是设计机制的一种</a:t>
            </a:r>
            <a:endParaRPr lang="en-US" altLang="zh-CN" sz="3200" dirty="0" smtClean="0"/>
          </a:p>
          <a:p>
            <a:pPr eaLnBrk="1" hangingPunct="1"/>
            <a:r>
              <a:rPr lang="zh-CN" altLang="en-US" sz="3600" dirty="0" smtClean="0">
                <a:solidFill>
                  <a:schemeClr val="bg2">
                    <a:lumMod val="50000"/>
                  </a:schemeClr>
                </a:solidFill>
              </a:rPr>
              <a:t>实现机制</a:t>
            </a:r>
            <a:r>
              <a:rPr lang="en-US" altLang="zh-CN" sz="3600" dirty="0" smtClean="0">
                <a:solidFill>
                  <a:schemeClr val="bg2">
                    <a:lumMod val="50000"/>
                  </a:schemeClr>
                </a:solidFill>
              </a:rPr>
              <a:t>(Implementation)</a:t>
            </a:r>
            <a:r>
              <a:rPr lang="zh-CN" altLang="en-US" sz="3600" dirty="0" smtClean="0">
                <a:solidFill>
                  <a:schemeClr val="bg2">
                    <a:lumMod val="50000"/>
                  </a:schemeClr>
                </a:solidFill>
              </a:rPr>
              <a:t>则是运用特定的实现技术来编码实现相应的设计机制</a:t>
            </a:r>
            <a:endParaRPr lang="en-US" altLang="zh-CN" sz="3600" dirty="0" smtClean="0">
              <a:solidFill>
                <a:schemeClr val="bg2">
                  <a:lumMod val="50000"/>
                </a:schemeClr>
              </a:solidFill>
            </a:endParaRPr>
          </a:p>
        </p:txBody>
      </p:sp>
      <p:sp>
        <p:nvSpPr>
          <p:cNvPr id="5325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DAD5458E-E0BA-4375-8622-B4D23535BA3B}" type="slidenum">
              <a:rPr lang="en-US" altLang="zh-CN" sz="1400" b="0" smtClean="0">
                <a:solidFill>
                  <a:srgbClr val="4D4D4D"/>
                </a:solidFill>
                <a:latin typeface="Arial" charset="0"/>
              </a:rPr>
              <a:pPr eaLnBrk="1" hangingPunct="1"/>
              <a:t>46</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sz="5200" dirty="0" smtClean="0"/>
              <a:t>应用架构机制</a:t>
            </a:r>
            <a:endParaRPr lang="en-US" altLang="zh-CN" sz="5200" dirty="0" smtClean="0"/>
          </a:p>
        </p:txBody>
      </p:sp>
      <p:sp>
        <p:nvSpPr>
          <p:cNvPr id="55300" name="Rectangle 3"/>
          <p:cNvSpPr>
            <a:spLocks noGrp="1" noChangeArrowheads="1"/>
          </p:cNvSpPr>
          <p:nvPr>
            <p:ph idx="1"/>
          </p:nvPr>
        </p:nvSpPr>
        <p:spPr/>
        <p:txBody>
          <a:bodyPr/>
          <a:lstStyle/>
          <a:p>
            <a:pPr eaLnBrk="1" hangingPunct="1"/>
            <a:r>
              <a:rPr lang="zh-CN" altLang="en-US" smtClean="0"/>
              <a:t>架构机制可以被视为模式</a:t>
            </a:r>
            <a:r>
              <a:rPr lang="en-US" altLang="zh-CN" smtClean="0"/>
              <a:t>(</a:t>
            </a:r>
            <a:r>
              <a:rPr lang="zh-CN" altLang="en-US" smtClean="0"/>
              <a:t>参数化协作</a:t>
            </a:r>
            <a:r>
              <a:rPr lang="en-US" altLang="zh-CN" smtClean="0"/>
              <a:t>)</a:t>
            </a:r>
          </a:p>
        </p:txBody>
      </p:sp>
      <p:sp>
        <p:nvSpPr>
          <p:cNvPr id="5529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8586ED0D-8B4E-45B0-B9D7-017951DE53B4}" type="slidenum">
              <a:rPr lang="en-US" altLang="zh-CN" sz="1400" b="0" smtClean="0">
                <a:solidFill>
                  <a:srgbClr val="4D4D4D"/>
                </a:solidFill>
                <a:latin typeface="Arial" charset="0"/>
              </a:rPr>
              <a:pPr eaLnBrk="1" hangingPunct="1"/>
              <a:t>47</a:t>
            </a:fld>
            <a:r>
              <a:rPr lang="en-US" altLang="zh-CN" sz="1400" b="0" dirty="0" smtClean="0">
                <a:solidFill>
                  <a:srgbClr val="4D4D4D"/>
                </a:solidFill>
                <a:latin typeface="Arial" charset="0"/>
              </a:rPr>
              <a:t>-</a:t>
            </a:r>
          </a:p>
        </p:txBody>
      </p:sp>
      <p:pic>
        <p:nvPicPr>
          <p:cNvPr id="55301"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2641" y="2715414"/>
            <a:ext cx="9983016" cy="329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sz="5200" dirty="0" smtClean="0"/>
              <a:t>实例：系统中的架构机制</a:t>
            </a:r>
            <a:endParaRPr lang="en-US" altLang="zh-CN" sz="5200" dirty="0" smtClean="0"/>
          </a:p>
        </p:txBody>
      </p:sp>
      <p:sp>
        <p:nvSpPr>
          <p:cNvPr id="56324" name="Rectangle 3"/>
          <p:cNvSpPr>
            <a:spLocks noGrp="1" noChangeArrowheads="1"/>
          </p:cNvSpPr>
          <p:nvPr>
            <p:ph idx="1"/>
          </p:nvPr>
        </p:nvSpPr>
        <p:spPr/>
        <p:txBody>
          <a:bodyPr/>
          <a:lstStyle/>
          <a:p>
            <a:pPr eaLnBrk="1" hangingPunct="1"/>
            <a:r>
              <a:rPr lang="zh-CN" altLang="en-US" smtClean="0"/>
              <a:t>旅游申请系统中的分析机制</a:t>
            </a:r>
          </a:p>
          <a:p>
            <a:pPr lvl="1" eaLnBrk="1" hangingPunct="1"/>
            <a:r>
              <a:rPr lang="zh-CN" altLang="en-US" smtClean="0"/>
              <a:t>持久性、</a:t>
            </a:r>
            <a:r>
              <a:rPr kumimoji="0" lang="zh-CN" altLang="en-US" smtClean="0"/>
              <a:t>安全性、遗留接口</a:t>
            </a:r>
            <a:r>
              <a:rPr kumimoji="0" lang="zh-CN" altLang="en-US" smtClean="0">
                <a:solidFill>
                  <a:srgbClr val="4D4D4D"/>
                </a:solidFill>
              </a:rPr>
              <a:t>、分布</a:t>
            </a:r>
            <a:r>
              <a:rPr kumimoji="0" lang="en-US" altLang="zh-CN" smtClean="0">
                <a:solidFill>
                  <a:srgbClr val="4D4D4D"/>
                </a:solidFill>
              </a:rPr>
              <a:t>…</a:t>
            </a:r>
          </a:p>
          <a:p>
            <a:pPr eaLnBrk="1" hangingPunct="1"/>
            <a:r>
              <a:rPr kumimoji="0" lang="zh-CN" altLang="en-US" smtClean="0"/>
              <a:t>旅店预订系统中的架构机制</a:t>
            </a:r>
          </a:p>
          <a:p>
            <a:pPr lvl="1" eaLnBrk="1" hangingPunct="1"/>
            <a:r>
              <a:rPr kumimoji="0" lang="zh-CN" altLang="en-US" smtClean="0"/>
              <a:t>持久性</a:t>
            </a:r>
            <a:r>
              <a:rPr kumimoji="0" lang="en-US" altLang="zh-CN" smtClean="0"/>
              <a:t>…</a:t>
            </a:r>
          </a:p>
          <a:p>
            <a:pPr eaLnBrk="1" hangingPunct="1"/>
            <a:r>
              <a:rPr kumimoji="0" lang="zh-CN" altLang="en-US" smtClean="0"/>
              <a:t>医院预约挂号系统中的分析机制</a:t>
            </a:r>
          </a:p>
          <a:p>
            <a:pPr lvl="1" eaLnBrk="1" hangingPunct="1"/>
            <a:r>
              <a:rPr kumimoji="0" lang="zh-CN" altLang="en-US" smtClean="0"/>
              <a:t>持久性、外部接口、分布、安全性</a:t>
            </a:r>
            <a:endParaRPr kumimoji="0" lang="en-US" altLang="zh-CN" smtClean="0"/>
          </a:p>
        </p:txBody>
      </p:sp>
      <p:sp>
        <p:nvSpPr>
          <p:cNvPr id="5632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7CB9637B-FE6A-4E73-8CED-6D57287107DD}" type="slidenum">
              <a:rPr lang="en-US" altLang="zh-CN" sz="1400" b="0" smtClean="0">
                <a:solidFill>
                  <a:srgbClr val="4D4D4D"/>
                </a:solidFill>
                <a:latin typeface="Arial" charset="0"/>
              </a:rPr>
              <a:pPr eaLnBrk="1" hangingPunct="1"/>
              <a:t>48</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sz="5200" dirty="0" smtClean="0"/>
              <a:t>定义设计机制</a:t>
            </a:r>
            <a:endParaRPr lang="en-US" altLang="zh-CN" sz="5200" dirty="0" smtClean="0"/>
          </a:p>
        </p:txBody>
      </p:sp>
      <p:sp>
        <p:nvSpPr>
          <p:cNvPr id="57348" name="Rectangle 3"/>
          <p:cNvSpPr>
            <a:spLocks noGrp="1" noChangeArrowheads="1"/>
          </p:cNvSpPr>
          <p:nvPr>
            <p:ph idx="1"/>
          </p:nvPr>
        </p:nvSpPr>
        <p:spPr/>
        <p:txBody>
          <a:bodyPr/>
          <a:lstStyle/>
          <a:p>
            <a:pPr eaLnBrk="1" hangingPunct="1"/>
            <a:r>
              <a:rPr lang="zh-CN" altLang="en-US" dirty="0" smtClean="0"/>
              <a:t>本阶段目的：为分析机制选定合适的设计机制，并描述其设计原理，以便构件设计时使用</a:t>
            </a:r>
          </a:p>
          <a:p>
            <a:pPr eaLnBrk="1" hangingPunct="1"/>
            <a:r>
              <a:rPr kumimoji="0" lang="zh-CN" altLang="en-US" dirty="0" smtClean="0"/>
              <a:t>从分析机制到设计机制：持久性</a:t>
            </a:r>
            <a:endParaRPr kumimoji="0" lang="en-US" altLang="zh-CN" dirty="0" smtClean="0"/>
          </a:p>
          <a:p>
            <a:pPr lvl="1" eaLnBrk="1" hangingPunct="1"/>
            <a:r>
              <a:rPr kumimoji="0" lang="zh-CN" altLang="en-US" sz="3600" dirty="0" smtClean="0"/>
              <a:t>持久性</a:t>
            </a:r>
            <a:r>
              <a:rPr lang="zh-CN" altLang="en-US" sz="3600" dirty="0" smtClean="0"/>
              <a:t>：</a:t>
            </a:r>
            <a:r>
              <a:rPr kumimoji="0" lang="en-US" altLang="zh-CN" sz="3600" dirty="0" smtClean="0"/>
              <a:t>RDBMS:JDBC</a:t>
            </a:r>
          </a:p>
          <a:p>
            <a:pPr eaLnBrk="1" hangingPunct="1"/>
            <a:endParaRPr kumimoji="0" lang="zh-CN" altLang="en-US" dirty="0" smtClean="0"/>
          </a:p>
        </p:txBody>
      </p:sp>
      <p:sp>
        <p:nvSpPr>
          <p:cNvPr id="573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7032A964-3ABA-4EC9-BF4C-DE139DCB650F}" type="slidenum">
              <a:rPr lang="en-US" altLang="zh-CN" sz="1400" b="0" smtClean="0">
                <a:solidFill>
                  <a:srgbClr val="4D4D4D"/>
                </a:solidFill>
                <a:latin typeface="Arial" charset="0"/>
              </a:rPr>
              <a:pPr eaLnBrk="1" hangingPunct="1"/>
              <a:t>49</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dirty="0" smtClean="0"/>
              <a:t>软件设计</a:t>
            </a:r>
          </a:p>
        </p:txBody>
      </p:sp>
      <p:sp>
        <p:nvSpPr>
          <p:cNvPr id="978947" name="Rectangle 3"/>
          <p:cNvSpPr>
            <a:spLocks noGrp="1" noChangeArrowheads="1"/>
          </p:cNvSpPr>
          <p:nvPr>
            <p:ph idx="1"/>
          </p:nvPr>
        </p:nvSpPr>
        <p:spPr/>
        <p:txBody>
          <a:bodyPr>
            <a:normAutofit lnSpcReduction="10000"/>
          </a:bodyPr>
          <a:lstStyle/>
          <a:p>
            <a:pPr eaLnBrk="1" hangingPunct="1">
              <a:defRPr/>
            </a:pPr>
            <a:r>
              <a:rPr lang="en-US" altLang="zh-CN" dirty="0" smtClean="0"/>
              <a:t>IEEE</a:t>
            </a:r>
            <a:r>
              <a:rPr lang="zh-CN" altLang="en-US" dirty="0" smtClean="0"/>
              <a:t>：</a:t>
            </a:r>
            <a:r>
              <a:rPr lang="zh-CN" altLang="en-US" dirty="0"/>
              <a:t>设计是架构、构件、接口、以及系统其它特征定义的过程</a:t>
            </a:r>
          </a:p>
          <a:p>
            <a:pPr eaLnBrk="1" hangingPunct="1">
              <a:defRPr/>
            </a:pPr>
            <a:r>
              <a:rPr lang="zh-CN" altLang="en-US" dirty="0" smtClean="0"/>
              <a:t>软件设计（的结果）必须</a:t>
            </a:r>
          </a:p>
          <a:p>
            <a:pPr lvl="1" eaLnBrk="1" hangingPunct="1">
              <a:defRPr/>
            </a:pPr>
            <a:r>
              <a:rPr lang="zh-CN" altLang="en-US" dirty="0" smtClean="0"/>
              <a:t>描述系统的架构（</a:t>
            </a:r>
            <a:r>
              <a:rPr lang="en-US" altLang="zh-CN" u="sng" dirty="0" smtClean="0">
                <a:solidFill>
                  <a:srgbClr val="660066"/>
                </a:solidFill>
                <a:effectLst>
                  <a:outerShdw blurRad="38100" dist="38100" dir="2700000" algn="tl">
                    <a:srgbClr val="C0C0C0"/>
                  </a:outerShdw>
                </a:effectLst>
              </a:rPr>
              <a:t>architecture</a:t>
            </a:r>
            <a:r>
              <a:rPr lang="zh-CN" altLang="en-US" dirty="0" smtClean="0"/>
              <a:t>）</a:t>
            </a:r>
          </a:p>
          <a:p>
            <a:pPr lvl="2" eaLnBrk="1" hangingPunct="1">
              <a:defRPr/>
            </a:pPr>
            <a:r>
              <a:rPr lang="zh-CN" altLang="en-US" dirty="0" smtClean="0"/>
              <a:t>系统如何分解（</a:t>
            </a:r>
            <a:r>
              <a:rPr lang="en-US" altLang="zh-CN" dirty="0" smtClean="0"/>
              <a:t>decompose</a:t>
            </a:r>
            <a:r>
              <a:rPr lang="zh-CN" altLang="en-US" dirty="0" smtClean="0"/>
              <a:t>）和组织（</a:t>
            </a:r>
            <a:r>
              <a:rPr lang="en-US" altLang="zh-CN" dirty="0" smtClean="0"/>
              <a:t>organize</a:t>
            </a:r>
            <a:r>
              <a:rPr lang="zh-CN" altLang="en-US" dirty="0" smtClean="0"/>
              <a:t>）构件</a:t>
            </a:r>
          </a:p>
          <a:p>
            <a:pPr lvl="1" eaLnBrk="1" hangingPunct="1">
              <a:defRPr/>
            </a:pPr>
            <a:r>
              <a:rPr lang="zh-CN" altLang="en-US" dirty="0" smtClean="0"/>
              <a:t>描述构件间的接口（</a:t>
            </a:r>
            <a:r>
              <a:rPr lang="en-US" altLang="zh-CN" u="sng" dirty="0" smtClean="0">
                <a:solidFill>
                  <a:srgbClr val="660066"/>
                </a:solidFill>
                <a:effectLst>
                  <a:outerShdw blurRad="38100" dist="38100" dir="2700000" algn="tl">
                    <a:srgbClr val="C0C0C0"/>
                  </a:outerShdw>
                </a:effectLst>
              </a:rPr>
              <a:t>interface</a:t>
            </a:r>
            <a:r>
              <a:rPr lang="zh-CN" altLang="en-US" dirty="0" smtClean="0"/>
              <a:t>）</a:t>
            </a:r>
          </a:p>
          <a:p>
            <a:pPr lvl="1" eaLnBrk="1" hangingPunct="1">
              <a:defRPr/>
            </a:pPr>
            <a:r>
              <a:rPr lang="zh-CN" altLang="en-US" dirty="0" smtClean="0"/>
              <a:t>描述构件（</a:t>
            </a:r>
            <a:r>
              <a:rPr lang="en-US" altLang="zh-CN" u="sng" dirty="0" smtClean="0">
                <a:solidFill>
                  <a:srgbClr val="660066"/>
                </a:solidFill>
                <a:effectLst>
                  <a:outerShdw blurRad="38100" dist="38100" dir="2700000" algn="tl">
                    <a:srgbClr val="C0C0C0"/>
                  </a:outerShdw>
                </a:effectLst>
              </a:rPr>
              <a:t>component</a:t>
            </a:r>
            <a:r>
              <a:rPr lang="zh-CN" altLang="en-US" dirty="0" smtClean="0"/>
              <a:t>）：必须详细到可进一步构造的程度</a:t>
            </a:r>
          </a:p>
        </p:txBody>
      </p:sp>
      <p:sp>
        <p:nvSpPr>
          <p:cNvPr id="921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F18023A9-AB52-45D9-A8CB-35B91ECF13DF}" type="slidenum">
              <a:rPr lang="en-US" altLang="zh-CN" sz="1400" b="0" smtClean="0">
                <a:solidFill>
                  <a:srgbClr val="4D4D4D"/>
                </a:solidFill>
                <a:latin typeface="Arial" charset="0"/>
              </a:rPr>
              <a:pPr eaLnBrk="1" hangingPunct="1"/>
              <a:t>5</a:t>
            </a:fld>
            <a:r>
              <a:rPr lang="en-US" altLang="zh-CN" sz="1400" b="0" dirty="0" smtClean="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C0E90C5F-68E2-430B-A0A8-2B3396F5BF08}" type="slidenum">
              <a:rPr lang="en-US" altLang="zh-CN" sz="1400" b="0" smtClean="0">
                <a:solidFill>
                  <a:srgbClr val="4D4D4D"/>
                </a:solidFill>
                <a:latin typeface="Arial" charset="0"/>
              </a:rPr>
              <a:pPr eaLnBrk="1" hangingPunct="1"/>
              <a:t>50</a:t>
            </a:fld>
            <a:r>
              <a:rPr lang="en-US" altLang="zh-CN" sz="1400" b="0" dirty="0" smtClean="0">
                <a:solidFill>
                  <a:srgbClr val="4D4D4D"/>
                </a:solidFill>
                <a:latin typeface="Arial" charset="0"/>
              </a:rPr>
              <a:t>-</a:t>
            </a:r>
          </a:p>
        </p:txBody>
      </p:sp>
      <p:pic>
        <p:nvPicPr>
          <p:cNvPr id="59396"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99995" y="1761891"/>
            <a:ext cx="9695187" cy="4525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2"/>
          <p:cNvSpPr txBox="1">
            <a:spLocks noChangeArrowheads="1"/>
          </p:cNvSpPr>
          <p:nvPr/>
        </p:nvSpPr>
        <p:spPr>
          <a:xfrm>
            <a:off x="609521" y="155484"/>
            <a:ext cx="10971372" cy="1253018"/>
          </a:xfrm>
          <a:prstGeom prst="rect">
            <a:avLst/>
          </a:prstGeom>
        </p:spPr>
        <p:txBody>
          <a:bodyPr vert="horz" lIns="108850" tIns="54425" rIns="54425" bIns="54425" rtlCol="0" anchor="ctr">
            <a:normAutofit/>
            <a:scene3d>
              <a:camera prst="orthographicFront"/>
              <a:lightRig rig="threePt" dir="t">
                <a:rot lat="0" lon="0" rev="4800000"/>
              </a:lightRig>
            </a:scene3d>
            <a:sp3d prstMaterial="matte">
              <a:bevelT w="50800" h="10160"/>
            </a:sp3d>
          </a:bodyPr>
          <a:lstStyle/>
          <a:p>
            <a:pPr lvl="0" fontAlgn="auto">
              <a:spcAft>
                <a:spcPts val="0"/>
              </a:spcAft>
            </a:pPr>
            <a:r>
              <a:rPr kumimoji="0" lang="en-US" altLang="zh-CN" sz="4900" dirty="0" smtClean="0">
                <a:solidFill>
                  <a:srgbClr val="F0AD00">
                    <a:satMod val="150000"/>
                  </a:srgbClr>
                </a:solidFill>
                <a:latin typeface="Times New Roman"/>
                <a:ea typeface="华文楷体"/>
                <a:cs typeface="+mj-cs"/>
              </a:rPr>
              <a:t>“</a:t>
            </a:r>
            <a:r>
              <a:rPr kumimoji="0" lang="zh-CN" altLang="en-US" sz="4900" dirty="0" smtClean="0">
                <a:solidFill>
                  <a:srgbClr val="F0AD00">
                    <a:satMod val="150000"/>
                  </a:srgbClr>
                </a:solidFill>
                <a:latin typeface="Times New Roman"/>
                <a:ea typeface="华文楷体"/>
                <a:cs typeface="+mj-cs"/>
              </a:rPr>
              <a:t>持久性</a:t>
            </a:r>
            <a:r>
              <a:rPr kumimoji="0" lang="en-US" altLang="zh-CN" sz="4900" dirty="0" smtClean="0">
                <a:solidFill>
                  <a:srgbClr val="F0AD00">
                    <a:satMod val="150000"/>
                  </a:srgbClr>
                </a:solidFill>
                <a:latin typeface="Times New Roman"/>
                <a:ea typeface="华文楷体"/>
                <a:cs typeface="+mj-cs"/>
              </a:rPr>
              <a:t>-RDBMS:JDBC”</a:t>
            </a:r>
            <a:r>
              <a:rPr kumimoji="0" lang="zh-CN" altLang="en-US" sz="4900" dirty="0" smtClean="0">
                <a:solidFill>
                  <a:srgbClr val="F0AD00">
                    <a:satMod val="150000"/>
                  </a:srgbClr>
                </a:solidFill>
                <a:latin typeface="Times New Roman"/>
                <a:ea typeface="华文楷体"/>
                <a:cs typeface="+mj-cs"/>
              </a:rPr>
              <a:t>类图</a:t>
            </a:r>
            <a:endParaRPr kumimoji="0" lang="en-US" altLang="zh-CN" sz="52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sz="5200" dirty="0" smtClean="0"/>
              <a:t>描述机制的典型应用场景</a:t>
            </a:r>
          </a:p>
        </p:txBody>
      </p:sp>
      <p:sp>
        <p:nvSpPr>
          <p:cNvPr id="60420" name="Rectangle 3"/>
          <p:cNvSpPr>
            <a:spLocks noGrp="1" noChangeArrowheads="1"/>
          </p:cNvSpPr>
          <p:nvPr>
            <p:ph idx="1"/>
          </p:nvPr>
        </p:nvSpPr>
        <p:spPr/>
        <p:txBody>
          <a:bodyPr/>
          <a:lstStyle/>
          <a:p>
            <a:pPr eaLnBrk="1" hangingPunct="1"/>
            <a:r>
              <a:rPr lang="zh-CN" altLang="en-US" smtClean="0"/>
              <a:t>对于持久性机制，其应用场景主要有：</a:t>
            </a:r>
          </a:p>
          <a:p>
            <a:pPr lvl="1" eaLnBrk="1" hangingPunct="1"/>
            <a:r>
              <a:rPr lang="zh-CN" altLang="en-US" smtClean="0"/>
              <a:t>初始化，建立数据库连接</a:t>
            </a:r>
          </a:p>
          <a:p>
            <a:pPr lvl="1" eaLnBrk="1" hangingPunct="1"/>
            <a:r>
              <a:rPr lang="zh-CN" altLang="en-US" smtClean="0"/>
              <a:t>插入数据</a:t>
            </a:r>
            <a:r>
              <a:rPr lang="en-US" altLang="zh-CN" smtClean="0"/>
              <a:t>(Create)</a:t>
            </a:r>
          </a:p>
          <a:p>
            <a:pPr lvl="1" eaLnBrk="1" hangingPunct="1"/>
            <a:r>
              <a:rPr lang="zh-CN" altLang="en-US" smtClean="0"/>
              <a:t>读取数据</a:t>
            </a:r>
            <a:r>
              <a:rPr lang="en-US" altLang="zh-CN" smtClean="0"/>
              <a:t>(Read)</a:t>
            </a:r>
          </a:p>
          <a:p>
            <a:pPr lvl="1" eaLnBrk="1" hangingPunct="1"/>
            <a:r>
              <a:rPr lang="zh-CN" altLang="en-US" smtClean="0"/>
              <a:t>更新数据</a:t>
            </a:r>
            <a:r>
              <a:rPr lang="en-US" altLang="zh-CN" smtClean="0"/>
              <a:t>(Update)</a:t>
            </a:r>
          </a:p>
          <a:p>
            <a:pPr lvl="1" eaLnBrk="1" hangingPunct="1"/>
            <a:r>
              <a:rPr lang="zh-CN" altLang="en-US" smtClean="0"/>
              <a:t>删除数据</a:t>
            </a:r>
            <a:r>
              <a:rPr lang="en-US" altLang="zh-CN" smtClean="0"/>
              <a:t>(Delete)</a:t>
            </a:r>
          </a:p>
        </p:txBody>
      </p:sp>
      <p:sp>
        <p:nvSpPr>
          <p:cNvPr id="6041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90DB6B94-3F3B-4EC1-A481-FA5CC9503774}" type="slidenum">
              <a:rPr lang="en-US" altLang="zh-CN" sz="1400" b="0" smtClean="0">
                <a:solidFill>
                  <a:srgbClr val="4D4D4D"/>
                </a:solidFill>
                <a:latin typeface="Arial" charset="0"/>
              </a:rPr>
              <a:pPr eaLnBrk="1" hangingPunct="1"/>
              <a:t>51</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zh-CN" altLang="en-US" sz="5200" dirty="0" smtClean="0"/>
              <a:t>示例：读取数据动态交互图</a:t>
            </a:r>
            <a:endParaRPr lang="en-US" altLang="zh-CN" sz="5200" dirty="0" smtClean="0"/>
          </a:p>
        </p:txBody>
      </p:sp>
      <p:sp>
        <p:nvSpPr>
          <p:cNvPr id="6144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DC367B1E-B535-4D01-8DFC-5677D3321D8E}" type="slidenum">
              <a:rPr lang="en-US" altLang="zh-CN" sz="1400" b="0" smtClean="0">
                <a:solidFill>
                  <a:srgbClr val="4D4D4D"/>
                </a:solidFill>
                <a:latin typeface="Arial" charset="0"/>
              </a:rPr>
              <a:pPr eaLnBrk="1" hangingPunct="1"/>
              <a:t>52</a:t>
            </a:fld>
            <a:r>
              <a:rPr lang="en-US" altLang="zh-CN" sz="1400" b="0" dirty="0" smtClean="0">
                <a:solidFill>
                  <a:srgbClr val="4D4D4D"/>
                </a:solidFill>
                <a:latin typeface="Arial" charset="0"/>
              </a:rPr>
              <a:t>-</a:t>
            </a:r>
          </a:p>
        </p:txBody>
      </p:sp>
      <p:pic>
        <p:nvPicPr>
          <p:cNvPr id="1026" name="图片 2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9308" y="1500968"/>
            <a:ext cx="10662310" cy="5299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zh-CN" altLang="en-US" dirty="0" smtClean="0"/>
              <a:t>内容概要</a:t>
            </a:r>
            <a:endParaRPr lang="en-US" altLang="zh-CN" dirty="0" smtClean="0"/>
          </a:p>
        </p:txBody>
      </p:sp>
      <p:sp>
        <p:nvSpPr>
          <p:cNvPr id="1039363" name="Rectangle 3"/>
          <p:cNvSpPr>
            <a:spLocks noGrp="1" noChangeArrowheads="1"/>
          </p:cNvSpPr>
          <p:nvPr>
            <p:ph idx="1"/>
          </p:nvPr>
        </p:nvSpPr>
        <p:spPr/>
        <p:txBody>
          <a:bodyPr/>
          <a:lstStyle/>
          <a:p>
            <a:pPr eaLnBrk="1" hangingPunct="1">
              <a:defRPr/>
            </a:pPr>
            <a:r>
              <a:rPr lang="zh-CN" altLang="en-US" dirty="0" smtClean="0">
                <a:solidFill>
                  <a:schemeClr val="bg1">
                    <a:lumMod val="50000"/>
                  </a:schemeClr>
                </a:solidFill>
              </a:rPr>
              <a:t>过渡到设计</a:t>
            </a:r>
          </a:p>
          <a:p>
            <a:pPr eaLnBrk="1" hangingPunct="1">
              <a:defRPr/>
            </a:pPr>
            <a:r>
              <a:rPr lang="zh-CN" altLang="en-US" dirty="0" smtClean="0">
                <a:solidFill>
                  <a:schemeClr val="bg1">
                    <a:lumMod val="50000"/>
                  </a:schemeClr>
                </a:solidFill>
              </a:rPr>
              <a:t>架构设计基础</a:t>
            </a:r>
          </a:p>
          <a:p>
            <a:pPr eaLnBrk="1" hangingPunct="1">
              <a:defRPr/>
            </a:pPr>
            <a:r>
              <a:rPr lang="zh-CN" altLang="en-US" dirty="0" smtClean="0">
                <a:solidFill>
                  <a:schemeClr val="bg1">
                    <a:lumMod val="50000"/>
                  </a:schemeClr>
                </a:solidFill>
              </a:rPr>
              <a:t>确定设计元素</a:t>
            </a:r>
            <a:endParaRPr lang="en-US" altLang="zh-CN" dirty="0" smtClean="0">
              <a:solidFill>
                <a:schemeClr val="bg1">
                  <a:lumMod val="50000"/>
                </a:schemeClr>
              </a:solidFill>
            </a:endParaRPr>
          </a:p>
          <a:p>
            <a:pPr lvl="1">
              <a:defRPr/>
            </a:pPr>
            <a:r>
              <a:rPr lang="zh-CN" altLang="en-US" dirty="0" smtClean="0">
                <a:solidFill>
                  <a:schemeClr val="bg1">
                    <a:lumMod val="50000"/>
                  </a:schemeClr>
                </a:solidFill>
              </a:rPr>
              <a:t>设计类、包、子系统、接口</a:t>
            </a:r>
          </a:p>
          <a:p>
            <a:pPr eaLnBrk="1" hangingPunct="1">
              <a:defRPr/>
            </a:pPr>
            <a:r>
              <a:rPr lang="zh-CN" altLang="en-US" dirty="0" smtClean="0">
                <a:solidFill>
                  <a:schemeClr val="bg1">
                    <a:lumMod val="50000"/>
                  </a:schemeClr>
                </a:solidFill>
              </a:rPr>
              <a:t>引入设计</a:t>
            </a:r>
            <a:r>
              <a:rPr lang="zh-CN" altLang="en-US" dirty="0" smtClean="0">
                <a:solidFill>
                  <a:schemeClr val="bg1">
                    <a:lumMod val="50000"/>
                  </a:schemeClr>
                </a:solidFill>
              </a:rPr>
              <a:t>机制</a:t>
            </a:r>
            <a:endParaRPr lang="zh-CN" altLang="en-US" dirty="0" smtClean="0">
              <a:solidFill>
                <a:schemeClr val="bg1">
                  <a:lumMod val="50000"/>
                </a:schemeClr>
              </a:solidFill>
            </a:endParaRPr>
          </a:p>
        </p:txBody>
      </p:sp>
      <p:sp>
        <p:nvSpPr>
          <p:cNvPr id="6349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B5FF0B93-201F-4CA4-9391-1D09FA1926AB}" type="slidenum">
              <a:rPr lang="en-US" altLang="zh-CN" sz="1400" b="0" smtClean="0">
                <a:solidFill>
                  <a:srgbClr val="4D4D4D"/>
                </a:solidFill>
                <a:latin typeface="Arial" charset="0"/>
              </a:rPr>
              <a:pPr eaLnBrk="1" hangingPunct="1"/>
              <a:t>53</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2206338" y="1929263"/>
            <a:ext cx="7771388" cy="1756182"/>
          </a:xfrm>
        </p:spPr>
        <p:txBody>
          <a:bodyPr/>
          <a:lstStyle/>
          <a:p>
            <a:pPr eaLnBrk="1" hangingPunct="1">
              <a:defRPr/>
            </a:pPr>
            <a:r>
              <a:rPr lang="zh-CN" altLang="en-US" sz="8800" dirty="0"/>
              <a:t>谢 谢</a:t>
            </a:r>
            <a:r>
              <a:rPr lang="en-US" altLang="zh-CN" sz="8800" dirty="0"/>
              <a:t>!</a:t>
            </a:r>
            <a:endParaRPr lang="zh-CN" altLang="en-US" sz="8800" dirty="0"/>
          </a:p>
        </p:txBody>
      </p:sp>
      <p:sp>
        <p:nvSpPr>
          <p:cNvPr id="114691" name="Rectangle 3"/>
          <p:cNvSpPr>
            <a:spLocks noGrp="1" noChangeArrowheads="1"/>
          </p:cNvSpPr>
          <p:nvPr>
            <p:ph type="subTitle" idx="1"/>
          </p:nvPr>
        </p:nvSpPr>
        <p:spPr/>
        <p:txBody>
          <a:bodyPr/>
          <a:lstStyle/>
          <a:p>
            <a:pPr eaLnBrk="1" hangingPunct="1"/>
            <a:endParaRPr lang="zh-CN" altLang="en-US" dirty="0"/>
          </a:p>
        </p:txBody>
      </p:sp>
    </p:spTree>
    <p:extLst>
      <p:ext uri="{BB962C8B-B14F-4D97-AF65-F5344CB8AC3E}">
        <p14:creationId xmlns="" xmlns:p14="http://schemas.microsoft.com/office/powerpoint/2010/main" val="3936470057"/>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dirty="0" smtClean="0"/>
              <a:t>软件设计方法</a:t>
            </a:r>
            <a:endParaRPr lang="en-US" altLang="zh-CN" dirty="0" smtClean="0"/>
          </a:p>
        </p:txBody>
      </p:sp>
      <p:sp>
        <p:nvSpPr>
          <p:cNvPr id="10244" name="Rectangle 3"/>
          <p:cNvSpPr>
            <a:spLocks noGrp="1" noChangeArrowheads="1"/>
          </p:cNvSpPr>
          <p:nvPr>
            <p:ph idx="1"/>
          </p:nvPr>
        </p:nvSpPr>
        <p:spPr/>
        <p:txBody>
          <a:bodyPr/>
          <a:lstStyle/>
          <a:p>
            <a:pPr eaLnBrk="1" hangingPunct="1"/>
            <a:r>
              <a:rPr lang="en-US" altLang="zh-CN" dirty="0" smtClean="0"/>
              <a:t>D-</a:t>
            </a:r>
            <a:r>
              <a:rPr lang="zh-CN" altLang="en-US" dirty="0" smtClean="0"/>
              <a:t>设计（</a:t>
            </a:r>
            <a:r>
              <a:rPr lang="en-US" altLang="zh-CN" dirty="0" smtClean="0"/>
              <a:t>Decomposition design</a:t>
            </a:r>
            <a:r>
              <a:rPr lang="zh-CN" altLang="en-US" dirty="0" smtClean="0"/>
              <a:t>）</a:t>
            </a:r>
          </a:p>
          <a:p>
            <a:pPr lvl="1" eaLnBrk="1" hangingPunct="1"/>
            <a:r>
              <a:rPr lang="zh-CN" altLang="en-US" dirty="0" smtClean="0"/>
              <a:t>将系统映射为构件片（</a:t>
            </a:r>
            <a:r>
              <a:rPr lang="en-US" altLang="zh-CN" dirty="0" smtClean="0"/>
              <a:t>component pieces</a:t>
            </a:r>
            <a:r>
              <a:rPr lang="zh-CN" altLang="en-US" dirty="0" smtClean="0"/>
              <a:t>）</a:t>
            </a:r>
          </a:p>
          <a:p>
            <a:pPr eaLnBrk="1" hangingPunct="1"/>
            <a:r>
              <a:rPr lang="en-US" altLang="zh-CN" dirty="0" smtClean="0">
                <a:solidFill>
                  <a:srgbClr val="4D4D4D"/>
                </a:solidFill>
              </a:rPr>
              <a:t>FP-</a:t>
            </a:r>
            <a:r>
              <a:rPr lang="zh-CN" altLang="en-US" dirty="0" smtClean="0">
                <a:solidFill>
                  <a:srgbClr val="4D4D4D"/>
                </a:solidFill>
              </a:rPr>
              <a:t>设计（</a:t>
            </a:r>
            <a:r>
              <a:rPr lang="en-US" altLang="zh-CN" dirty="0" smtClean="0">
                <a:solidFill>
                  <a:srgbClr val="4D4D4D"/>
                </a:solidFill>
              </a:rPr>
              <a:t>Family Pattern design</a:t>
            </a:r>
            <a:r>
              <a:rPr lang="zh-CN" altLang="en-US" dirty="0" smtClean="0">
                <a:solidFill>
                  <a:srgbClr val="4D4D4D"/>
                </a:solidFill>
              </a:rPr>
              <a:t>）</a:t>
            </a:r>
          </a:p>
          <a:p>
            <a:pPr lvl="1" eaLnBrk="1" hangingPunct="1"/>
            <a:r>
              <a:rPr lang="zh-CN" altLang="en-US" dirty="0" smtClean="0">
                <a:solidFill>
                  <a:srgbClr val="4D4D4D"/>
                </a:solidFill>
              </a:rPr>
              <a:t>目标是探求一定范围的通用性</a:t>
            </a:r>
          </a:p>
          <a:p>
            <a:pPr eaLnBrk="1" hangingPunct="1"/>
            <a:r>
              <a:rPr lang="en-US" altLang="zh-CN" dirty="0" smtClean="0">
                <a:solidFill>
                  <a:srgbClr val="4D4D4D"/>
                </a:solidFill>
              </a:rPr>
              <a:t>I-</a:t>
            </a:r>
            <a:r>
              <a:rPr lang="zh-CN" altLang="en-US" dirty="0" smtClean="0">
                <a:solidFill>
                  <a:srgbClr val="4D4D4D"/>
                </a:solidFill>
              </a:rPr>
              <a:t>设计（</a:t>
            </a:r>
            <a:r>
              <a:rPr lang="en-US" altLang="zh-CN" dirty="0" smtClean="0">
                <a:solidFill>
                  <a:srgbClr val="4D4D4D"/>
                </a:solidFill>
              </a:rPr>
              <a:t>Invention design</a:t>
            </a:r>
            <a:r>
              <a:rPr lang="zh-CN" altLang="en-US" dirty="0" smtClean="0">
                <a:solidFill>
                  <a:srgbClr val="4D4D4D"/>
                </a:solidFill>
              </a:rPr>
              <a:t>）</a:t>
            </a:r>
          </a:p>
          <a:p>
            <a:pPr lvl="1" eaLnBrk="1" hangingPunct="1"/>
            <a:r>
              <a:rPr lang="zh-CN" altLang="en-US" dirty="0" smtClean="0">
                <a:solidFill>
                  <a:srgbClr val="4D4D4D"/>
                </a:solidFill>
              </a:rPr>
              <a:t>基于概念化原型作系统分析，定义系统以满足所发现的需要和需求</a:t>
            </a:r>
          </a:p>
          <a:p>
            <a:pPr eaLnBrk="1" hangingPunct="1"/>
            <a:endParaRPr lang="zh-CN" altLang="en-US" dirty="0" smtClean="0">
              <a:solidFill>
                <a:srgbClr val="4D4D4D"/>
              </a:solidFill>
            </a:endParaRPr>
          </a:p>
        </p:txBody>
      </p:sp>
      <p:sp>
        <p:nvSpPr>
          <p:cNvPr id="1024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2D1E4264-7668-49C8-812B-971E649FCEB4}" type="slidenum">
              <a:rPr lang="en-US" altLang="zh-CN" sz="1400" b="0" smtClean="0">
                <a:solidFill>
                  <a:srgbClr val="4D4D4D"/>
                </a:solidFill>
                <a:latin typeface="Arial" charset="0"/>
              </a:rPr>
              <a:pPr eaLnBrk="1" hangingPunct="1"/>
              <a:t>6</a:t>
            </a:fld>
            <a:r>
              <a:rPr lang="en-US" altLang="zh-CN" sz="1400" b="0" dirty="0" smtClean="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smtClean="0"/>
              <a:t>从分析到设计</a:t>
            </a:r>
          </a:p>
        </p:txBody>
      </p:sp>
      <p:sp>
        <p:nvSpPr>
          <p:cNvPr id="11268" name="Rectangle 3"/>
          <p:cNvSpPr>
            <a:spLocks noGrp="1" noChangeArrowheads="1"/>
          </p:cNvSpPr>
          <p:nvPr>
            <p:ph idx="1"/>
          </p:nvPr>
        </p:nvSpPr>
        <p:spPr>
          <a:xfrm>
            <a:off x="609521" y="1775602"/>
            <a:ext cx="10971372" cy="5083985"/>
          </a:xfrm>
        </p:spPr>
        <p:txBody>
          <a:bodyPr>
            <a:normAutofit/>
          </a:bodyPr>
          <a:lstStyle/>
          <a:p>
            <a:pPr eaLnBrk="1" hangingPunct="1"/>
            <a:r>
              <a:rPr lang="zh-CN" altLang="en-US" sz="3200" dirty="0" smtClean="0"/>
              <a:t>分析是设计的输入，设计是分析的细化</a:t>
            </a:r>
            <a:endParaRPr lang="en-US" altLang="zh-CN" sz="3200" dirty="0" smtClean="0"/>
          </a:p>
          <a:p>
            <a:pPr lvl="1" eaLnBrk="1" hangingPunct="1"/>
            <a:r>
              <a:rPr lang="zh-CN" altLang="en-US" sz="2800" dirty="0" smtClean="0"/>
              <a:t>方法相同，但关注点不同</a:t>
            </a:r>
          </a:p>
          <a:p>
            <a:pPr eaLnBrk="1" hangingPunct="1"/>
            <a:r>
              <a:rPr lang="zh-CN" altLang="en-US" sz="3200" dirty="0" smtClean="0"/>
              <a:t>分析：做什么</a:t>
            </a:r>
            <a:r>
              <a:rPr lang="en-US" altLang="zh-CN" sz="3200" dirty="0" smtClean="0"/>
              <a:t>(What)</a:t>
            </a:r>
          </a:p>
          <a:p>
            <a:pPr lvl="1" eaLnBrk="1" hangingPunct="1"/>
            <a:r>
              <a:rPr lang="zh-CN" altLang="en-US" sz="2800" dirty="0" smtClean="0"/>
              <a:t>分析有效地确定了将要构建的内容</a:t>
            </a:r>
          </a:p>
          <a:p>
            <a:pPr lvl="1" eaLnBrk="1" hangingPunct="1"/>
            <a:r>
              <a:rPr lang="zh-CN" altLang="en-US" sz="2800" dirty="0" smtClean="0">
                <a:solidFill>
                  <a:srgbClr val="000000"/>
                </a:solidFill>
              </a:rPr>
              <a:t>分析重点关注业务</a:t>
            </a:r>
            <a:r>
              <a:rPr lang="en-US" altLang="zh-CN" sz="2800" dirty="0" smtClean="0">
                <a:solidFill>
                  <a:srgbClr val="000000"/>
                </a:solidFill>
              </a:rPr>
              <a:t>(business)</a:t>
            </a:r>
            <a:r>
              <a:rPr lang="zh-CN" altLang="en-US" sz="2800" dirty="0" smtClean="0">
                <a:solidFill>
                  <a:srgbClr val="000000"/>
                </a:solidFill>
              </a:rPr>
              <a:t>问题</a:t>
            </a:r>
            <a:endParaRPr lang="en-US" altLang="zh-CN" sz="2800" dirty="0" smtClean="0">
              <a:solidFill>
                <a:srgbClr val="000000"/>
              </a:solidFill>
            </a:endParaRPr>
          </a:p>
          <a:p>
            <a:pPr eaLnBrk="1" hangingPunct="1"/>
            <a:r>
              <a:rPr lang="zh-CN" altLang="en-US" sz="3200" dirty="0" smtClean="0">
                <a:solidFill>
                  <a:srgbClr val="000000"/>
                </a:solidFill>
              </a:rPr>
              <a:t>设计：怎么做</a:t>
            </a:r>
            <a:r>
              <a:rPr lang="en-US" altLang="zh-CN" sz="3200" dirty="0" smtClean="0">
                <a:solidFill>
                  <a:srgbClr val="000000"/>
                </a:solidFill>
              </a:rPr>
              <a:t>(How)</a:t>
            </a:r>
          </a:p>
          <a:p>
            <a:pPr lvl="1" eaLnBrk="1" hangingPunct="1"/>
            <a:r>
              <a:rPr lang="zh-CN" altLang="en-US" sz="2800" dirty="0" smtClean="0"/>
              <a:t>设计定义如何构建目标系统：采用何种技术、何种平台来实现分析模型</a:t>
            </a:r>
          </a:p>
          <a:p>
            <a:pPr lvl="1" eaLnBrk="1" hangingPunct="1"/>
            <a:r>
              <a:rPr lang="zh-CN" altLang="en-US" sz="2800" dirty="0" smtClean="0">
                <a:solidFill>
                  <a:srgbClr val="000000"/>
                </a:solidFill>
              </a:rPr>
              <a:t>设计关注于系统的技术</a:t>
            </a:r>
            <a:r>
              <a:rPr lang="en-US" altLang="zh-CN" sz="2800" dirty="0" smtClean="0">
                <a:solidFill>
                  <a:srgbClr val="000000"/>
                </a:solidFill>
              </a:rPr>
              <a:t>(technical)</a:t>
            </a:r>
            <a:r>
              <a:rPr lang="zh-CN" altLang="en-US" sz="2800" dirty="0" smtClean="0">
                <a:solidFill>
                  <a:srgbClr val="000000"/>
                </a:solidFill>
              </a:rPr>
              <a:t>和实现</a:t>
            </a:r>
            <a:r>
              <a:rPr lang="en-US" altLang="zh-CN" sz="2800" dirty="0" smtClean="0">
                <a:solidFill>
                  <a:srgbClr val="000000"/>
                </a:solidFill>
              </a:rPr>
              <a:t>(implementation)</a:t>
            </a:r>
            <a:r>
              <a:rPr lang="zh-CN" altLang="en-US" sz="2800" dirty="0" smtClean="0">
                <a:solidFill>
                  <a:srgbClr val="000000"/>
                </a:solidFill>
              </a:rPr>
              <a:t>细节</a:t>
            </a:r>
            <a:endParaRPr lang="en-US" altLang="zh-CN" sz="2800" dirty="0" smtClean="0">
              <a:solidFill>
                <a:srgbClr val="000000"/>
              </a:solidFill>
            </a:endParaRPr>
          </a:p>
        </p:txBody>
      </p:sp>
      <p:sp>
        <p:nvSpPr>
          <p:cNvPr id="1126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A1158EB-241E-4B93-A545-B7E0ABCF9904}" type="slidenum">
              <a:rPr lang="en-US" altLang="zh-CN" sz="1400" b="0" smtClean="0">
                <a:solidFill>
                  <a:srgbClr val="4D4D4D"/>
                </a:solidFill>
                <a:latin typeface="Arial" charset="0"/>
              </a:rPr>
              <a:pPr eaLnBrk="1" hangingPunct="1"/>
              <a:t>7</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smtClean="0"/>
              <a:t>回顾：从需求到分析</a:t>
            </a:r>
          </a:p>
        </p:txBody>
      </p:sp>
      <p:sp>
        <p:nvSpPr>
          <p:cNvPr id="1229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E0FEFF08-7C6C-4136-A269-F51269CE28BA}" type="slidenum">
              <a:rPr lang="en-US" altLang="zh-CN" sz="1400" b="0" smtClean="0">
                <a:solidFill>
                  <a:srgbClr val="4D4D4D"/>
                </a:solidFill>
                <a:latin typeface="Arial" charset="0"/>
              </a:rPr>
              <a:pPr eaLnBrk="1" hangingPunct="1"/>
              <a:t>8</a:t>
            </a:fld>
            <a:r>
              <a:rPr lang="en-US" altLang="zh-CN" sz="1400" b="0" dirty="0" smtClean="0">
                <a:solidFill>
                  <a:srgbClr val="4D4D4D"/>
                </a:solidFill>
                <a:latin typeface="Arial" charset="0"/>
              </a:rPr>
              <a:t>-</a:t>
            </a:r>
          </a:p>
        </p:txBody>
      </p:sp>
      <p:pic>
        <p:nvPicPr>
          <p:cNvPr id="12292"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1426" y="1557699"/>
            <a:ext cx="4833837" cy="36505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83044" name="AutoShape 4"/>
          <p:cNvSpPr>
            <a:spLocks noChangeArrowheads="1"/>
          </p:cNvSpPr>
          <p:nvPr/>
        </p:nvSpPr>
        <p:spPr bwMode="auto">
          <a:xfrm>
            <a:off x="4926959" y="3070936"/>
            <a:ext cx="2495226" cy="863800"/>
          </a:xfrm>
          <a:prstGeom prst="notchedRightArrow">
            <a:avLst>
              <a:gd name="adj1" fmla="val 49778"/>
              <a:gd name="adj2" fmla="val 51543"/>
            </a:avLst>
          </a:prstGeom>
          <a:solidFill>
            <a:srgbClr val="FFFF99"/>
          </a:solidFill>
          <a:ln w="9525">
            <a:solidFill>
              <a:srgbClr val="800000"/>
            </a:solidFill>
            <a:miter lim="800000"/>
            <a:headEnd/>
            <a:tailEnd/>
          </a:ln>
          <a:effectLst/>
        </p:spPr>
        <p:txBody>
          <a:bodyPr wrap="none" lIns="108850" tIns="54425" rIns="108850" bIns="54425" anchor="ctr"/>
          <a:lstStyle/>
          <a:p>
            <a:pPr algn="ctr">
              <a:defRPr/>
            </a:pPr>
            <a:r>
              <a:rPr lang="en-US" altLang="zh-CN" sz="2400" b="0" dirty="0">
                <a:effectLst>
                  <a:outerShdw blurRad="38100" dist="38100" dir="2700000" algn="tl">
                    <a:srgbClr val="FFFFFF"/>
                  </a:outerShdw>
                </a:effectLst>
              </a:rPr>
              <a:t>Analysis workflow</a:t>
            </a:r>
          </a:p>
        </p:txBody>
      </p:sp>
      <p:grpSp>
        <p:nvGrpSpPr>
          <p:cNvPr id="12294" name="Group 5"/>
          <p:cNvGrpSpPr>
            <a:grpSpLocks/>
          </p:cNvGrpSpPr>
          <p:nvPr/>
        </p:nvGrpSpPr>
        <p:grpSpPr bwMode="auto">
          <a:xfrm>
            <a:off x="7517422" y="1557699"/>
            <a:ext cx="3858182" cy="3650507"/>
            <a:chOff x="3552" y="1162"/>
            <a:chExt cx="1823" cy="2299"/>
          </a:xfrm>
        </p:grpSpPr>
        <p:pic>
          <p:nvPicPr>
            <p:cNvPr id="1229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52" y="1162"/>
              <a:ext cx="1823" cy="2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6"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06" y="1616"/>
              <a:ext cx="1619" cy="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7" name="Text Box 8"/>
            <p:cNvSpPr txBox="1">
              <a:spLocks noChangeArrowheads="1"/>
            </p:cNvSpPr>
            <p:nvPr/>
          </p:nvSpPr>
          <p:spPr bwMode="auto">
            <a:xfrm>
              <a:off x="4414" y="2931"/>
              <a:ext cx="953"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700" b="0" dirty="0">
                  <a:latin typeface="Arial" charset="0"/>
                </a:rPr>
                <a:t>Analysis Class</a:t>
              </a:r>
            </a:p>
          </p:txBody>
        </p:sp>
        <p:pic>
          <p:nvPicPr>
            <p:cNvPr id="12298" name="Picture 9"/>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688" y="2418"/>
              <a:ext cx="862" cy="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2299" name="Picture 10"/>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324" y="2418"/>
              <a:ext cx="998" cy="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smtClean="0"/>
              <a:t>从分析到设计</a:t>
            </a:r>
          </a:p>
        </p:txBody>
      </p:sp>
      <p:sp>
        <p:nvSpPr>
          <p:cNvPr id="133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4066DD5F-90AF-44F0-A3E8-56DCD27AC2EC}" type="slidenum">
              <a:rPr lang="en-US" altLang="zh-CN" sz="1400" b="0" smtClean="0">
                <a:solidFill>
                  <a:srgbClr val="4D4D4D"/>
                </a:solidFill>
                <a:latin typeface="Arial" charset="0"/>
              </a:rPr>
              <a:pPr eaLnBrk="1" hangingPunct="1"/>
              <a:t>9</a:t>
            </a:fld>
            <a:r>
              <a:rPr lang="en-US" altLang="zh-CN" sz="1400" b="0" dirty="0" smtClean="0">
                <a:solidFill>
                  <a:srgbClr val="4D4D4D"/>
                </a:solidFill>
                <a:latin typeface="Arial" charset="0"/>
              </a:rPr>
              <a:t>-</a:t>
            </a:r>
          </a:p>
        </p:txBody>
      </p:sp>
      <p:grpSp>
        <p:nvGrpSpPr>
          <p:cNvPr id="13316" name="Group 3"/>
          <p:cNvGrpSpPr>
            <a:grpSpLocks/>
          </p:cNvGrpSpPr>
          <p:nvPr/>
        </p:nvGrpSpPr>
        <p:grpSpPr bwMode="auto">
          <a:xfrm>
            <a:off x="7094144" y="1557699"/>
            <a:ext cx="4203153" cy="3672737"/>
            <a:chOff x="3257" y="1389"/>
            <a:chExt cx="1986" cy="2313"/>
          </a:xfrm>
        </p:grpSpPr>
        <p:pic>
          <p:nvPicPr>
            <p:cNvPr id="1332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24" y="1389"/>
              <a:ext cx="1819" cy="2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57" y="1752"/>
              <a:ext cx="1619" cy="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6"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13" y="1842"/>
              <a:ext cx="635" cy="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7"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561" y="2341"/>
              <a:ext cx="771"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8"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422" y="2341"/>
              <a:ext cx="681" cy="4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9" name="Picture 9"/>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515" y="2931"/>
              <a:ext cx="544" cy="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30" name="Picture 10"/>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037" y="2997"/>
              <a:ext cx="567" cy="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31" name="Text Box 11"/>
            <p:cNvSpPr txBox="1">
              <a:spLocks noChangeArrowheads="1"/>
            </p:cNvSpPr>
            <p:nvPr/>
          </p:nvSpPr>
          <p:spPr bwMode="auto">
            <a:xfrm>
              <a:off x="3515" y="2795"/>
              <a:ext cx="953"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700" b="0" dirty="0">
                  <a:latin typeface="Arial" charset="0"/>
                </a:rPr>
                <a:t>Design Class</a:t>
              </a:r>
            </a:p>
          </p:txBody>
        </p:sp>
        <p:sp>
          <p:nvSpPr>
            <p:cNvPr id="13332" name="Text Box 12"/>
            <p:cNvSpPr txBox="1">
              <a:spLocks noChangeArrowheads="1"/>
            </p:cNvSpPr>
            <p:nvPr/>
          </p:nvSpPr>
          <p:spPr bwMode="auto">
            <a:xfrm>
              <a:off x="3470" y="3374"/>
              <a:ext cx="953"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700" b="0" dirty="0">
                  <a:latin typeface="Arial" charset="0"/>
                </a:rPr>
                <a:t>Subsystem</a:t>
              </a:r>
            </a:p>
          </p:txBody>
        </p:sp>
        <p:pic>
          <p:nvPicPr>
            <p:cNvPr id="13333" name="Picture 13"/>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558" y="2931"/>
              <a:ext cx="544"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84078" name="AutoShape 14"/>
          <p:cNvSpPr>
            <a:spLocks noChangeArrowheads="1"/>
          </p:cNvSpPr>
          <p:nvPr/>
        </p:nvSpPr>
        <p:spPr bwMode="auto">
          <a:xfrm>
            <a:off x="4865584" y="3070936"/>
            <a:ext cx="2495224" cy="863800"/>
          </a:xfrm>
          <a:prstGeom prst="notchedRightArrow">
            <a:avLst>
              <a:gd name="adj1" fmla="val 49778"/>
              <a:gd name="adj2" fmla="val 51543"/>
            </a:avLst>
          </a:prstGeom>
          <a:solidFill>
            <a:srgbClr val="FFFF99"/>
          </a:solidFill>
          <a:ln w="9525">
            <a:solidFill>
              <a:srgbClr val="800000"/>
            </a:solidFill>
            <a:miter lim="800000"/>
            <a:headEnd/>
            <a:tailEnd/>
          </a:ln>
          <a:effectLst/>
        </p:spPr>
        <p:txBody>
          <a:bodyPr wrap="none" lIns="108850" tIns="54425" rIns="108850" bIns="54425" anchor="ctr"/>
          <a:lstStyle/>
          <a:p>
            <a:pPr algn="ctr">
              <a:defRPr/>
            </a:pPr>
            <a:r>
              <a:rPr lang="en-US" altLang="zh-CN" sz="2400" b="0" dirty="0">
                <a:effectLst>
                  <a:outerShdw blurRad="38100" dist="38100" dir="2700000" algn="tl">
                    <a:srgbClr val="FFFFFF"/>
                  </a:outerShdw>
                </a:effectLst>
              </a:rPr>
              <a:t>Design workflow</a:t>
            </a:r>
          </a:p>
        </p:txBody>
      </p:sp>
      <p:grpSp>
        <p:nvGrpSpPr>
          <p:cNvPr id="13318" name="Group 15"/>
          <p:cNvGrpSpPr>
            <a:grpSpLocks/>
          </p:cNvGrpSpPr>
          <p:nvPr/>
        </p:nvGrpSpPr>
        <p:grpSpPr bwMode="auto">
          <a:xfrm>
            <a:off x="797880" y="1629153"/>
            <a:ext cx="3858180" cy="3650508"/>
            <a:chOff x="3552" y="1162"/>
            <a:chExt cx="1823" cy="2299"/>
          </a:xfrm>
        </p:grpSpPr>
        <p:pic>
          <p:nvPicPr>
            <p:cNvPr id="13319" name="Picture 1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552" y="1162"/>
              <a:ext cx="1823" cy="2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0" name="Picture 17"/>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3606" y="1616"/>
              <a:ext cx="1619" cy="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21" name="Text Box 18"/>
            <p:cNvSpPr txBox="1">
              <a:spLocks noChangeArrowheads="1"/>
            </p:cNvSpPr>
            <p:nvPr/>
          </p:nvSpPr>
          <p:spPr bwMode="auto">
            <a:xfrm>
              <a:off x="4414" y="2931"/>
              <a:ext cx="953"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700" b="0" dirty="0">
                  <a:latin typeface="Arial" charset="0"/>
                </a:rPr>
                <a:t>Analysis Class</a:t>
              </a:r>
            </a:p>
          </p:txBody>
        </p:sp>
        <p:pic>
          <p:nvPicPr>
            <p:cNvPr id="13322" name="Picture 19"/>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3688" y="2418"/>
              <a:ext cx="862" cy="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3323" name="Picture 20"/>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4324" y="2418"/>
              <a:ext cx="998" cy="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自定义 1">
      <a:majorFont>
        <a:latin typeface="Times New Roman"/>
        <a:ea typeface="华文楷体"/>
        <a:cs typeface=""/>
      </a:majorFont>
      <a:minorFont>
        <a:latin typeface="Times New Roman"/>
        <a:ea typeface="华文楷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3360</TotalTime>
  <Words>2517</Words>
  <Application>Microsoft Office PowerPoint</Application>
  <PresentationFormat>自定义</PresentationFormat>
  <Paragraphs>352</Paragraphs>
  <Slides>54</Slides>
  <Notes>7</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模块</vt:lpstr>
      <vt:lpstr>面向对象系统分析与设计</vt:lpstr>
      <vt:lpstr>面向对象的设计 - 架构设计</vt:lpstr>
      <vt:lpstr>内容概要</vt:lpstr>
      <vt:lpstr>内容概要</vt:lpstr>
      <vt:lpstr>软件设计</vt:lpstr>
      <vt:lpstr>软件设计方法</vt:lpstr>
      <vt:lpstr>从分析到设计</vt:lpstr>
      <vt:lpstr>回顾：从需求到分析</vt:lpstr>
      <vt:lpstr>从分析到设计</vt:lpstr>
      <vt:lpstr>分析 VS. 设计</vt:lpstr>
      <vt:lpstr>从分析模型到设计模型</vt:lpstr>
      <vt:lpstr>保留分析模型</vt:lpstr>
      <vt:lpstr>内容概要</vt:lpstr>
      <vt:lpstr>架构和架构设计</vt:lpstr>
      <vt:lpstr>架构设计的主要工作</vt:lpstr>
      <vt:lpstr>UML和架构设计</vt:lpstr>
      <vt:lpstr>包（package）</vt:lpstr>
      <vt:lpstr>依赖关系</vt:lpstr>
      <vt:lpstr>依赖关系&amp;包元素的可见性</vt:lpstr>
      <vt:lpstr>包设计原则</vt:lpstr>
      <vt:lpstr>包设计原则：无环依赖原则</vt:lpstr>
      <vt:lpstr>内容概要</vt:lpstr>
      <vt:lpstr>设计元素</vt:lpstr>
      <vt:lpstr>从分析类到设计元素</vt:lpstr>
      <vt:lpstr>分析类到设计元素的映射-1</vt:lpstr>
      <vt:lpstr>分析类到设计元素的映射-2</vt:lpstr>
      <vt:lpstr>打包设计类</vt:lpstr>
      <vt:lpstr>封装技巧：功能相关的类(1)</vt:lpstr>
      <vt:lpstr>封装技巧：功能相关的类(2)</vt:lpstr>
      <vt:lpstr>封装技巧：边界类(1)</vt:lpstr>
      <vt:lpstr>封装技巧：边界类(2)</vt:lpstr>
      <vt:lpstr>实例：旅游申请系统分包考虑</vt:lpstr>
      <vt:lpstr>实例：旅游申请系统分包结果</vt:lpstr>
      <vt:lpstr>接口</vt:lpstr>
      <vt:lpstr>子系统与接口</vt:lpstr>
      <vt:lpstr>子系统的作用</vt:lpstr>
      <vt:lpstr>子系统 VS. 包</vt:lpstr>
      <vt:lpstr>子系统的主要用途</vt:lpstr>
      <vt:lpstr>候选子系统</vt:lpstr>
      <vt:lpstr>确定子系统</vt:lpstr>
      <vt:lpstr>确定子系统示意图</vt:lpstr>
      <vt:lpstr>确定子系统的接口</vt:lpstr>
      <vt:lpstr>指南：确定接口</vt:lpstr>
      <vt:lpstr>实例：确定子系统和接口</vt:lpstr>
      <vt:lpstr>内容概要</vt:lpstr>
      <vt:lpstr>架构机制</vt:lpstr>
      <vt:lpstr>应用架构机制</vt:lpstr>
      <vt:lpstr>实例：系统中的架构机制</vt:lpstr>
      <vt:lpstr>定义设计机制</vt:lpstr>
      <vt:lpstr>幻灯片 50</vt:lpstr>
      <vt:lpstr>描述机制的典型应用场景</vt:lpstr>
      <vt:lpstr>示例：读取数据动态交互图</vt:lpstr>
      <vt:lpstr>内容概要</vt:lpstr>
      <vt:lpstr>谢 谢!</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lastModifiedBy>xs</cp:lastModifiedBy>
  <cp:revision>647</cp:revision>
  <cp:lastPrinted>1601-01-01T00:00:00Z</cp:lastPrinted>
  <dcterms:created xsi:type="dcterms:W3CDTF">2005-09-05T02:45:08Z</dcterms:created>
  <dcterms:modified xsi:type="dcterms:W3CDTF">2023-11-20T17:59:58Z</dcterms:modified>
  <cp:category>UML</cp:category>
</cp:coreProperties>
</file>