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69"/>
  </p:handoutMasterIdLst>
  <p:sldIdLst>
    <p:sldId id="278" r:id="rId4"/>
    <p:sldId id="312" r:id="rId5"/>
    <p:sldId id="284" r:id="rId7"/>
    <p:sldId id="285" r:id="rId8"/>
    <p:sldId id="287" r:id="rId9"/>
    <p:sldId id="288" r:id="rId10"/>
    <p:sldId id="290" r:id="rId11"/>
    <p:sldId id="294" r:id="rId12"/>
    <p:sldId id="313" r:id="rId13"/>
    <p:sldId id="318" r:id="rId14"/>
    <p:sldId id="317" r:id="rId15"/>
    <p:sldId id="302" r:id="rId16"/>
    <p:sldId id="286" r:id="rId17"/>
    <p:sldId id="289" r:id="rId18"/>
    <p:sldId id="319" r:id="rId19"/>
    <p:sldId id="320" r:id="rId20"/>
    <p:sldId id="339" r:id="rId21"/>
    <p:sldId id="340" r:id="rId22"/>
    <p:sldId id="356" r:id="rId23"/>
    <p:sldId id="349" r:id="rId24"/>
    <p:sldId id="387" r:id="rId25"/>
    <p:sldId id="388" r:id="rId26"/>
    <p:sldId id="391" r:id="rId27"/>
    <p:sldId id="396" r:id="rId28"/>
    <p:sldId id="382" r:id="rId29"/>
    <p:sldId id="402" r:id="rId30"/>
    <p:sldId id="423" r:id="rId31"/>
    <p:sldId id="425" r:id="rId32"/>
    <p:sldId id="385" r:id="rId33"/>
    <p:sldId id="437" r:id="rId34"/>
    <p:sldId id="427" r:id="rId35"/>
    <p:sldId id="431" r:id="rId36"/>
    <p:sldId id="483" r:id="rId37"/>
    <p:sldId id="539" r:id="rId38"/>
    <p:sldId id="540" r:id="rId39"/>
    <p:sldId id="541" r:id="rId40"/>
    <p:sldId id="542" r:id="rId41"/>
    <p:sldId id="543" r:id="rId42"/>
    <p:sldId id="493" r:id="rId43"/>
    <p:sldId id="510" r:id="rId44"/>
    <p:sldId id="534" r:id="rId45"/>
    <p:sldId id="535" r:id="rId46"/>
    <p:sldId id="536" r:id="rId47"/>
    <p:sldId id="519" r:id="rId48"/>
    <p:sldId id="552" r:id="rId49"/>
    <p:sldId id="532" r:id="rId50"/>
    <p:sldId id="553" r:id="rId51"/>
    <p:sldId id="520" r:id="rId52"/>
    <p:sldId id="521" r:id="rId53"/>
    <p:sldId id="513" r:id="rId54"/>
    <p:sldId id="304" r:id="rId55"/>
    <p:sldId id="260" r:id="rId56"/>
    <p:sldId id="261" r:id="rId57"/>
    <p:sldId id="262" r:id="rId58"/>
    <p:sldId id="271" r:id="rId59"/>
    <p:sldId id="263" r:id="rId60"/>
    <p:sldId id="272" r:id="rId61"/>
    <p:sldId id="273" r:id="rId62"/>
    <p:sldId id="265" r:id="rId63"/>
    <p:sldId id="266" r:id="rId64"/>
    <p:sldId id="275" r:id="rId65"/>
    <p:sldId id="276" r:id="rId66"/>
    <p:sldId id="274" r:id="rId67"/>
    <p:sldId id="554" r:id="rId68"/>
  </p:sldIdLst>
  <p:sldSz cx="12192000" cy="6858000"/>
  <p:notesSz cx="9144000" cy="6858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showGuides="1">
      <p:cViewPr varScale="1">
        <p:scale>
          <a:sx n="155" d="100"/>
          <a:sy n="155" d="100"/>
        </p:scale>
        <p:origin x="162" y="288"/>
      </p:cViewPr>
      <p:guideLst>
        <p:guide orient="horz" pos="2160"/>
        <p:guide pos="3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3" Type="http://schemas.openxmlformats.org/officeDocument/2006/relationships/tags" Target="tags/tag2.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3.xml"/><Relationship Id="rId69" Type="http://schemas.openxmlformats.org/officeDocument/2006/relationships/handoutMaster" Target="handoutMasters/handoutMaster1.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7794D0E-E848-4098-A947-3352D089C6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B934758-982E-4A48-947F-2CD608433FA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5DD088-3A57-4AAD-8514-636C7E100E2E}"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5DD088-3A57-4AAD-8514-636C7E100E2E}"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2857500" y="514350"/>
            <a:ext cx="3429000" cy="2571750"/>
          </a:xfrm>
        </p:spPr>
      </p:sp>
      <p:sp>
        <p:nvSpPr>
          <p:cNvPr id="4813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8132" name="灯片编号占位符 3"/>
          <p:cNvSpPr>
            <a:spLocks noGrp="1"/>
          </p:cNvSpPr>
          <p:nvPr>
            <p:ph type="sldNum" sz="quarter" idx="5"/>
          </p:nvPr>
        </p:nvSpPr>
        <p:spPr>
          <a:noFill/>
          <a:ln>
            <a:miter lim="800000"/>
          </a:ln>
        </p:spPr>
        <p:txBody>
          <a:bodyPr/>
          <a:lstStyle/>
          <a:p>
            <a:fld id="{AE0663B2-B766-4C54-A600-138DA83F2EBB}" type="slidenum">
              <a:rPr lang="en-US" altLang="zh-CN"/>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5DD088-3A57-4AAD-8514-636C7E100E2E}"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5DD088-3A57-4AAD-8514-636C7E100E2E}"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816864" y="1600200"/>
            <a:ext cx="10871200" cy="44958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7" name="矩形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3" name="灯片编号占位符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0C913308-F349-4B6D-A68A-DD1791B4A57B}" type="slidenum">
              <a:rPr lang="zh-CN" altLang="en-US" smtClean="0"/>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812800" y="1589567"/>
            <a:ext cx="5181600" cy="4572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459868" y="1589567"/>
            <a:ext cx="5181600" cy="4572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812800" y="2438400"/>
            <a:ext cx="5181600" cy="35814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400800" y="2438400"/>
            <a:ext cx="5181600" cy="35814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endParaRPr kumimoji="0" lang="zh-CN" altLang="en-US"/>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endParaRPr kumimoji="0"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9" name="内容占位符 8"/>
          <p:cNvSpPr>
            <a:spLocks noGrp="1"/>
          </p:cNvSpPr>
          <p:nvPr>
            <p:ph sz="quarter" idx="1"/>
          </p:nvPr>
        </p:nvSpPr>
        <p:spPr>
          <a:xfrm>
            <a:off x="3149600" y="1752600"/>
            <a:ext cx="8534400" cy="44196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endParaRPr kumimoji="0" lang="zh-CN" altLang="en-US"/>
          </a:p>
        </p:txBody>
      </p:sp>
      <p:sp>
        <p:nvSpPr>
          <p:cNvPr id="8" name="矩形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日期占位符 11"/>
          <p:cNvSpPr>
            <a:spLocks noGrp="1"/>
          </p:cNvSpPr>
          <p:nvPr>
            <p:ph type="dt" sz="half" idx="10"/>
          </p:nvPr>
        </p:nvSpPr>
        <p:spPr>
          <a:xfrm>
            <a:off x="8331200" y="6248401"/>
            <a:ext cx="3556000" cy="365125"/>
          </a:xfrm>
        </p:spPr>
        <p:txBody>
          <a:bodyPr rtlCol="0"/>
          <a:lstStyle/>
          <a:p>
            <a:fld id="{530820CF-B880-4189-942D-D702A7CBA730}" type="datetimeFigureOut">
              <a:rPr lang="zh-CN" altLang="en-US" smtClean="0"/>
            </a:fld>
            <a:endParaRPr lang="zh-CN" altLang="en-US"/>
          </a:p>
        </p:txBody>
      </p:sp>
      <p:sp>
        <p:nvSpPr>
          <p:cNvPr id="13" name="灯片编号占位符 12"/>
          <p:cNvSpPr>
            <a:spLocks noGrp="1"/>
          </p:cNvSpPr>
          <p:nvPr>
            <p:ph type="sldNum" sz="quarter" idx="11"/>
          </p:nvPr>
        </p:nvSpPr>
        <p:spPr>
          <a:xfrm>
            <a:off x="0" y="4667249"/>
            <a:ext cx="1930400" cy="663578"/>
          </a:xfrm>
        </p:spPr>
        <p:txBody>
          <a:bodyPr rtlCol="0"/>
          <a:lstStyle>
            <a:lvl1pPr>
              <a:defRPr sz="2800"/>
            </a:lvl1pPr>
          </a:lstStyle>
          <a:p>
            <a:fld id="{0C913308-F349-4B6D-A68A-DD1791B4A57B}" type="slidenum">
              <a:rPr lang="zh-CN" altLang="en-US" smtClean="0"/>
            </a:fld>
            <a:endParaRPr lang="zh-CN" altLang="en-US"/>
          </a:p>
        </p:txBody>
      </p:sp>
      <p:sp>
        <p:nvSpPr>
          <p:cNvPr id="14" name="页脚占位符 13"/>
          <p:cNvSpPr>
            <a:spLocks noGrp="1"/>
          </p:cNvSpPr>
          <p:nvPr>
            <p:ph type="ftr" sz="quarter" idx="12"/>
          </p:nvPr>
        </p:nvSpPr>
        <p:spPr>
          <a:xfrm>
            <a:off x="2133600" y="6248207"/>
            <a:ext cx="6096000" cy="365125"/>
          </a:xfrm>
        </p:spPr>
        <p:txBody>
          <a:bodyPr rtlCol="0"/>
          <a:lstStyle/>
          <a:p>
            <a:endParaRPr lang="zh-CN" alt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37600" y="609601"/>
            <a:ext cx="27432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609600"/>
            <a:ext cx="7416800" cy="5516564"/>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8737600" y="6248403"/>
            <a:ext cx="29464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609602" y="6248208"/>
            <a:ext cx="7431311" cy="365125"/>
          </a:xfrm>
        </p:spPr>
        <p:txBody>
          <a:bodyPr/>
          <a:lstStyle/>
          <a:p>
            <a:endParaRPr lang="zh-CN" altLang="en-US"/>
          </a:p>
        </p:txBody>
      </p:sp>
      <p:sp>
        <p:nvSpPr>
          <p:cNvPr id="7" name="矩形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矩形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矩形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灯片编号占位符 5"/>
          <p:cNvSpPr>
            <a:spLocks noGrp="1"/>
          </p:cNvSpPr>
          <p:nvPr>
            <p:ph type="sldNum" sz="quarter" idx="12"/>
          </p:nvPr>
        </p:nvSpPr>
        <p:spPr>
          <a:xfrm rot="5400000">
            <a:off x="8075084" y="103716"/>
            <a:ext cx="533400" cy="325968"/>
          </a:xfrm>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4FF4441-8188-40E7-A7C4-BBDA102B9C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CA8639-7053-4147-B629-A0120F5482E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F4441-8188-40E7-A7C4-BBDA102B9C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A8639-7053-4147-B629-A0120F5482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812800" y="228600"/>
            <a:ext cx="108712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灯片编号占位符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7.e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TCP</a:t>
            </a:r>
            <a:r>
              <a:rPr lang="zh-CN" altLang="en-US"/>
              <a:t>端口</a:t>
            </a:r>
            <a:endParaRPr lang="zh-CN" altLang="en-US"/>
          </a:p>
        </p:txBody>
      </p:sp>
      <p:sp>
        <p:nvSpPr>
          <p:cNvPr id="4" name="TextBox 3"/>
          <p:cNvSpPr txBox="1"/>
          <p:nvPr/>
        </p:nvSpPr>
        <p:spPr>
          <a:xfrm>
            <a:off x="1847528" y="1916833"/>
            <a:ext cx="8568952" cy="1322070"/>
          </a:xfrm>
          <a:prstGeom prst="rect">
            <a:avLst/>
          </a:prstGeom>
          <a:noFill/>
        </p:spPr>
        <p:txBody>
          <a:bodyPr wrap="square" rtlCol="0">
            <a:spAutoFit/>
          </a:bodyPr>
          <a:lstStyle/>
          <a:p>
            <a:r>
              <a:rPr lang="en-US" altLang="zh-CN" sz="2000" dirty="0"/>
              <a:t>TCP(Transmission Control </a:t>
            </a:r>
            <a:r>
              <a:rPr lang="en-US" altLang="zh-CN" sz="2000" dirty="0" err="1"/>
              <a:t>Protocal</a:t>
            </a:r>
            <a:r>
              <a:rPr lang="en-US" altLang="zh-CN" sz="2000" dirty="0"/>
              <a:t>) </a:t>
            </a:r>
            <a:r>
              <a:rPr lang="zh-CN" altLang="en-US" sz="2000" dirty="0"/>
              <a:t>是面向连接的通信协议，通过三次握手建立连接，通信完成时要拆除连接，由于</a:t>
            </a:r>
            <a:r>
              <a:rPr lang="en-US" altLang="zh-CN" sz="2000" dirty="0"/>
              <a:t>TCP</a:t>
            </a:r>
            <a:r>
              <a:rPr lang="zh-CN" altLang="en-US" sz="2000" dirty="0"/>
              <a:t>是面向连接的所以只能用于端到端的通信。</a:t>
            </a:r>
            <a:endParaRPr lang="en-US" altLang="zh-CN" sz="2000" dirty="0"/>
          </a:p>
          <a:p>
            <a:r>
              <a:rPr lang="en-US" altLang="zh-CN" sz="2000" dirty="0"/>
              <a:t>TCP</a:t>
            </a:r>
            <a:r>
              <a:rPr lang="zh-CN" altLang="en-US" sz="2000" dirty="0"/>
              <a:t>端口只是一个</a:t>
            </a:r>
            <a:r>
              <a:rPr lang="en-US" altLang="zh-CN" sz="2000" dirty="0"/>
              <a:t>16</a:t>
            </a:r>
            <a:r>
              <a:rPr lang="zh-CN" altLang="en-US" sz="2000" dirty="0"/>
              <a:t>位宽、用来识别服务器上特定程序的数字。</a:t>
            </a:r>
            <a:endParaRPr lang="zh-CN" altLang="en-US" sz="2000" dirty="0"/>
          </a:p>
        </p:txBody>
      </p:sp>
      <p:pic>
        <p:nvPicPr>
          <p:cNvPr id="5122" name="Picture 2"/>
          <p:cNvPicPr>
            <a:picLocks noChangeAspect="1" noChangeArrowheads="1"/>
          </p:cNvPicPr>
          <p:nvPr/>
        </p:nvPicPr>
        <p:blipFill>
          <a:blip r:embed="rId1" cstate="print"/>
          <a:srcRect/>
          <a:stretch>
            <a:fillRect/>
          </a:stretch>
        </p:blipFill>
        <p:spPr bwMode="auto">
          <a:xfrm>
            <a:off x="2638475" y="3240272"/>
            <a:ext cx="2520280" cy="3528392"/>
          </a:xfrm>
          <a:prstGeom prst="rect">
            <a:avLst/>
          </a:prstGeom>
          <a:noFill/>
          <a:ln w="9525">
            <a:noFill/>
            <a:miter lim="800000"/>
            <a:headEnd/>
            <a:tailEnd/>
          </a:ln>
        </p:spPr>
      </p:pic>
      <p:sp>
        <p:nvSpPr>
          <p:cNvPr id="6" name="TextBox 5"/>
          <p:cNvSpPr txBox="1"/>
          <p:nvPr/>
        </p:nvSpPr>
        <p:spPr>
          <a:xfrm>
            <a:off x="5591944" y="3429001"/>
            <a:ext cx="4637906" cy="1322070"/>
          </a:xfrm>
          <a:prstGeom prst="rect">
            <a:avLst/>
          </a:prstGeom>
          <a:noFill/>
        </p:spPr>
        <p:txBody>
          <a:bodyPr wrap="square" rtlCol="0">
            <a:spAutoFit/>
          </a:bodyPr>
          <a:lstStyle/>
          <a:p>
            <a:r>
              <a:rPr lang="zh-CN" altLang="en-US" sz="2000" dirty="0"/>
              <a:t>这些数字代表在服务器上执行软件的逻辑识别。注意，你在及其的背后找不到这些端口插孔。每个服务器上都有</a:t>
            </a:r>
            <a:r>
              <a:rPr lang="en-US" altLang="zh-CN" sz="2000" dirty="0"/>
              <a:t>65536</a:t>
            </a:r>
            <a:r>
              <a:rPr lang="zh-CN" altLang="en-US" sz="2000" dirty="0"/>
              <a:t>个端口（</a:t>
            </a:r>
            <a:r>
              <a:rPr lang="en-US" altLang="zh-CN" sz="2000" dirty="0"/>
              <a:t>0~65535</a:t>
            </a:r>
            <a:r>
              <a:rPr lang="zh-CN" altLang="en-US" sz="2000" dirty="0"/>
              <a:t>）。</a:t>
            </a:r>
            <a:endParaRPr lang="zh-CN" altLang="en-US" sz="2000" dirty="0"/>
          </a:p>
        </p:txBody>
      </p:sp>
      <p:sp>
        <p:nvSpPr>
          <p:cNvPr id="7" name="TextBox 6"/>
          <p:cNvSpPr txBox="1"/>
          <p:nvPr/>
        </p:nvSpPr>
        <p:spPr>
          <a:xfrm>
            <a:off x="5591943" y="4869161"/>
            <a:ext cx="4380731" cy="1322070"/>
          </a:xfrm>
          <a:prstGeom prst="rect">
            <a:avLst/>
          </a:prstGeom>
          <a:noFill/>
        </p:spPr>
        <p:txBody>
          <a:bodyPr wrap="square" rtlCol="0">
            <a:spAutoFit/>
          </a:bodyPr>
          <a:lstStyle/>
          <a:p>
            <a:r>
              <a:rPr lang="zh-CN" altLang="en-US" sz="2000" dirty="0"/>
              <a:t>在编写服务器程序时，你会加入程序代码来指定想要使用哪个端口号。对于聊天程序，我们选择</a:t>
            </a:r>
            <a:r>
              <a:rPr lang="en-US" altLang="zh-CN" sz="2000" dirty="0"/>
              <a:t>5000.</a:t>
            </a:r>
            <a:r>
              <a:rPr lang="zh-CN" altLang="en-US" sz="2000" dirty="0"/>
              <a:t>没有特定理由，只是因为介于</a:t>
            </a:r>
            <a:r>
              <a:rPr lang="en-US" altLang="zh-CN" sz="2000" dirty="0"/>
              <a:t>1024-65535</a:t>
            </a:r>
            <a:r>
              <a:rPr lang="zh-CN" altLang="en-US" sz="2000" dirty="0"/>
              <a:t>之间。</a:t>
            </a:r>
            <a:endParaRPr lang="zh-CN" altLang="en-US" sz="2000" dirty="0"/>
          </a:p>
        </p:txBody>
      </p:sp>
      <p:sp>
        <p:nvSpPr>
          <p:cNvPr id="8" name="TextBox 4"/>
          <p:cNvSpPr txBox="1"/>
          <p:nvPr/>
        </p:nvSpPr>
        <p:spPr>
          <a:xfrm>
            <a:off x="3495358" y="768446"/>
            <a:ext cx="8563296" cy="706755"/>
          </a:xfrm>
          <a:prstGeom prst="rect">
            <a:avLst/>
          </a:prstGeom>
          <a:noFill/>
        </p:spPr>
        <p:txBody>
          <a:bodyPr wrap="square" rtlCol="0">
            <a:spAutoFit/>
          </a:bodyPr>
          <a:lstStyle/>
          <a:p>
            <a:r>
              <a:rPr lang="zh-CN" altLang="en-US" sz="2000" dirty="0">
                <a:solidFill>
                  <a:srgbClr val="FF0000"/>
                </a:solidFill>
              </a:rPr>
              <a:t>从</a:t>
            </a:r>
            <a:r>
              <a:rPr lang="en-US" altLang="zh-CN" sz="2000" dirty="0">
                <a:solidFill>
                  <a:srgbClr val="FF0000"/>
                </a:solidFill>
              </a:rPr>
              <a:t>0~1023</a:t>
            </a:r>
            <a:r>
              <a:rPr lang="zh-CN" altLang="en-US" sz="2000" dirty="0">
                <a:solidFill>
                  <a:srgbClr val="FF0000"/>
                </a:solidFill>
              </a:rPr>
              <a:t>的</a:t>
            </a:r>
            <a:r>
              <a:rPr lang="en-US" altLang="zh-CN" sz="2000" dirty="0">
                <a:solidFill>
                  <a:srgbClr val="FF0000"/>
                </a:solidFill>
              </a:rPr>
              <a:t>TCP</a:t>
            </a:r>
            <a:r>
              <a:rPr lang="zh-CN" altLang="en-US" sz="2000" dirty="0">
                <a:solidFill>
                  <a:srgbClr val="FF0000"/>
                </a:solidFill>
              </a:rPr>
              <a:t>端口号是保留给已知的特定服务的，你不应该使用这些端口。</a:t>
            </a:r>
            <a:endParaRPr lang="en-US" altLang="zh-CN" sz="2000" dirty="0">
              <a:solidFill>
                <a:srgbClr val="FF0000"/>
              </a:solidFill>
            </a:endParaRPr>
          </a:p>
        </p:txBody>
      </p:sp>
      <p:sp>
        <p:nvSpPr>
          <p:cNvPr id="9" name="TextBox 5"/>
          <p:cNvSpPr txBox="1"/>
          <p:nvPr/>
        </p:nvSpPr>
        <p:spPr>
          <a:xfrm>
            <a:off x="3495923" y="1204797"/>
            <a:ext cx="8424936" cy="398780"/>
          </a:xfrm>
          <a:prstGeom prst="rect">
            <a:avLst/>
          </a:prstGeom>
          <a:noFill/>
        </p:spPr>
        <p:txBody>
          <a:bodyPr wrap="square" rtlCol="0">
            <a:spAutoFit/>
          </a:bodyPr>
          <a:lstStyle/>
          <a:p>
            <a:r>
              <a:rPr lang="zh-CN" altLang="en-US" sz="2000" dirty="0">
                <a:solidFill>
                  <a:srgbClr val="FF0000"/>
                </a:solidFill>
              </a:rPr>
              <a:t>我们从</a:t>
            </a:r>
            <a:r>
              <a:rPr lang="en-US" altLang="zh-CN" sz="2000" dirty="0">
                <a:solidFill>
                  <a:srgbClr val="FF0000"/>
                </a:solidFill>
              </a:rPr>
              <a:t>1024-65535</a:t>
            </a:r>
            <a:r>
              <a:rPr lang="zh-CN" altLang="en-US" sz="2000" dirty="0">
                <a:solidFill>
                  <a:srgbClr val="FF0000"/>
                </a:solidFill>
              </a:rPr>
              <a:t>之间挑出</a:t>
            </a:r>
            <a:r>
              <a:rPr lang="en-US" altLang="zh-CN" sz="2000" dirty="0">
                <a:solidFill>
                  <a:srgbClr val="FF0000"/>
                </a:solidFill>
              </a:rPr>
              <a:t>5000</a:t>
            </a:r>
            <a:r>
              <a:rPr lang="zh-CN" altLang="en-US" sz="2000" dirty="0">
                <a:solidFill>
                  <a:srgbClr val="FF0000"/>
                </a:solidFill>
              </a:rPr>
              <a:t>这个端口给聊天服务器使用</a:t>
            </a:r>
            <a:r>
              <a:rPr lang="zh-CN" altLang="en-US" sz="2000" dirty="0"/>
              <a:t>。</a:t>
            </a:r>
            <a:endParaRPr lang="en-US" altLang="zh-C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919536" y="1556793"/>
            <a:ext cx="763270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US" altLang="zh-CN" sz="2000" b="1" dirty="0">
                <a:latin typeface="Times New Roman" panose="02020603050405020304" pitchFamily="18" charset="0"/>
                <a:cs typeface="Times New Roman" panose="02020603050405020304" pitchFamily="18" charset="0"/>
              </a:rPr>
              <a:t>0</a:t>
            </a:r>
            <a:r>
              <a:rPr lang="zh-CN" altLang="zh-CN" sz="2000" b="1" dirty="0">
                <a:latin typeface="Times New Roman" panose="02020603050405020304" pitchFamily="18" charset="0"/>
                <a:cs typeface="Times New Roman" panose="02020603050405020304" pitchFamily="18" charset="0"/>
              </a:rPr>
              <a:t>位</a:t>
            </a:r>
            <a:r>
              <a:rPr lang="zh-CN" altLang="en-US" sz="2000" b="1" dirty="0">
                <a:latin typeface="Times New Roman" panose="02020603050405020304" pitchFamily="18" charset="0"/>
                <a:cs typeface="Times New Roman" panose="02020603050405020304" pitchFamily="18" charset="0"/>
              </a:rPr>
              <a:t>压缩：</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50000"/>
              </a:lnSpc>
            </a:pPr>
            <a:r>
              <a:rPr lang="zh-CN" altLang="en-US" sz="2000" b="1" dirty="0"/>
              <a:t>地址 </a:t>
            </a:r>
            <a:r>
              <a:rPr lang="en-US" altLang="zh-CN" sz="2000" b="1" dirty="0"/>
              <a:t>FEDC:0000:0000:0000:00DC:0000:7076:0010</a:t>
            </a:r>
            <a:r>
              <a:rPr lang="zh-CN" altLang="en-US" sz="2000" b="1" dirty="0"/>
              <a:t>可以写为：</a:t>
            </a:r>
            <a:endParaRPr lang="en-US" altLang="zh-CN" sz="2000" b="1" dirty="0"/>
          </a:p>
          <a:p>
            <a:pPr eaLnBrk="1" hangingPunct="1">
              <a:lnSpc>
                <a:spcPct val="150000"/>
              </a:lnSpc>
            </a:pPr>
            <a:r>
              <a:rPr lang="en-US" altLang="zh-CN" sz="2000" b="1" dirty="0"/>
              <a:t>        </a:t>
            </a:r>
            <a:r>
              <a:rPr lang="en-US" altLang="zh-CN" sz="2000" b="1" dirty="0">
                <a:solidFill>
                  <a:srgbClr val="FF0000"/>
                </a:solidFill>
              </a:rPr>
              <a:t>FEDC::DC:0:7076:10</a:t>
            </a:r>
            <a:endParaRPr lang="zh-CN" altLang="zh-CN" sz="2000" b="1" dirty="0">
              <a:solidFill>
                <a:srgbClr val="FF0000"/>
              </a:solidFill>
            </a:endParaRPr>
          </a:p>
          <a:p>
            <a:pPr eaLnBrk="1" hangingPunct="1">
              <a:lnSpc>
                <a:spcPct val="150000"/>
              </a:lnSpc>
            </a:pPr>
            <a:r>
              <a:rPr lang="en-US" altLang="zh-CN" sz="2000" dirty="0"/>
              <a:t>    </a:t>
            </a:r>
            <a:r>
              <a:rPr lang="zh-CN" altLang="zh-CN" sz="2000" dirty="0"/>
              <a:t>①</a:t>
            </a:r>
            <a:r>
              <a:rPr lang="en-US" altLang="zh-CN" sz="2000" dirty="0"/>
              <a:t> </a:t>
            </a:r>
            <a:r>
              <a:rPr lang="zh-CN" altLang="zh-CN" sz="2000" dirty="0"/>
              <a:t>在使用零压缩法时，不能将一个位段的有效</a:t>
            </a:r>
            <a:r>
              <a:rPr lang="en-US" altLang="zh-CN" sz="2000" dirty="0"/>
              <a:t>0</a:t>
            </a:r>
            <a:r>
              <a:rPr lang="zh-CN" altLang="zh-CN" sz="2000" dirty="0"/>
              <a:t>压缩掉。</a:t>
            </a:r>
            <a:endParaRPr lang="zh-CN" altLang="zh-CN" sz="2000" dirty="0"/>
          </a:p>
          <a:p>
            <a:pPr eaLnBrk="1" hangingPunct="1">
              <a:lnSpc>
                <a:spcPct val="150000"/>
              </a:lnSpc>
            </a:pPr>
            <a:r>
              <a:rPr lang="en-US" altLang="zh-CN" sz="2000" dirty="0"/>
              <a:t>    </a:t>
            </a:r>
            <a:r>
              <a:rPr lang="zh-CN" altLang="zh-CN" sz="2000" dirty="0"/>
              <a:t>②</a:t>
            </a:r>
            <a:r>
              <a:rPr lang="en-US" altLang="zh-CN" sz="2000" dirty="0"/>
              <a:t> </a:t>
            </a:r>
            <a:r>
              <a:rPr lang="zh-CN" altLang="zh-CN" sz="2000" dirty="0"/>
              <a:t>冒号在一个地址中只能出现一次。</a:t>
            </a:r>
            <a:endParaRPr lang="en-US" altLang="zh-CN" sz="2000" dirty="0"/>
          </a:p>
        </p:txBody>
      </p:sp>
      <p:sp>
        <p:nvSpPr>
          <p:cNvPr id="5" name="矩形 1"/>
          <p:cNvSpPr>
            <a:spLocks noChangeArrowheads="1"/>
          </p:cNvSpPr>
          <p:nvPr/>
        </p:nvSpPr>
        <p:spPr bwMode="auto">
          <a:xfrm>
            <a:off x="2011645" y="4293096"/>
            <a:ext cx="83518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US" altLang="zh-CN" sz="2000" dirty="0">
                <a:latin typeface="Times New Roman" panose="02020603050405020304" pitchFamily="18" charset="0"/>
                <a:cs typeface="Times New Roman" panose="02020603050405020304" pitchFamily="18" charset="0"/>
              </a:rPr>
              <a:t>IPv4</a:t>
            </a:r>
            <a:r>
              <a:rPr lang="zh-CN" altLang="zh-CN" sz="2000" dirty="0">
                <a:latin typeface="Times New Roman" panose="02020603050405020304" pitchFamily="18" charset="0"/>
                <a:cs typeface="Times New Roman" panose="02020603050405020304" pitchFamily="18" charset="0"/>
              </a:rPr>
              <a:t>地址嵌入</a:t>
            </a:r>
            <a:r>
              <a:rPr lang="en-US" altLang="zh-CN" sz="2000" dirty="0">
                <a:latin typeface="Times New Roman" panose="02020603050405020304" pitchFamily="18" charset="0"/>
                <a:cs typeface="Times New Roman" panose="02020603050405020304" pitchFamily="18" charset="0"/>
              </a:rPr>
              <a:t>IPv6</a:t>
            </a:r>
            <a:r>
              <a:rPr lang="zh-CN" altLang="zh-CN" sz="2000" dirty="0">
                <a:latin typeface="Times New Roman" panose="02020603050405020304" pitchFamily="18" charset="0"/>
                <a:cs typeface="Times New Roman" panose="02020603050405020304" pitchFamily="18" charset="0"/>
              </a:rPr>
              <a:t>地址中，格式：</a:t>
            </a:r>
            <a:r>
              <a:rPr lang="en-US" altLang="zh-CN" sz="2400" b="1" dirty="0">
                <a:latin typeface="Times New Roman" panose="02020603050405020304" pitchFamily="18" charset="0"/>
                <a:cs typeface="Times New Roman" panose="02020603050405020304" pitchFamily="18" charset="0"/>
              </a:rPr>
              <a:t>x: x: x: x: x: x:d.d.d.d</a:t>
            </a:r>
            <a:endParaRPr lang="zh-CN" altLang="zh-CN" sz="2400" b="1" dirty="0">
              <a:latin typeface="Times New Roman" panose="02020603050405020304" pitchFamily="18" charset="0"/>
              <a:cs typeface="Times New Roman" panose="02020603050405020304" pitchFamily="18" charset="0"/>
            </a:endParaRPr>
          </a:p>
          <a:p>
            <a:pPr eaLnBrk="1" hangingPunct="1">
              <a:lnSpc>
                <a:spcPct val="150000"/>
              </a:lnSpc>
            </a:pPr>
            <a:r>
              <a:rPr lang="zh-CN" altLang="zh-CN" sz="2000" dirty="0">
                <a:latin typeface="Times New Roman" panose="02020603050405020304" pitchFamily="18" charset="0"/>
                <a:cs typeface="Times New Roman" panose="02020603050405020304" pitchFamily="18" charset="0"/>
              </a:rPr>
              <a:t>其前</a:t>
            </a:r>
            <a:r>
              <a:rPr lang="en-US" altLang="zh-CN" sz="2000" dirty="0">
                <a:latin typeface="Times New Roman" panose="02020603050405020304" pitchFamily="18" charset="0"/>
                <a:cs typeface="Times New Roman" panose="02020603050405020304" pitchFamily="18" charset="0"/>
              </a:rPr>
              <a:t>96</a:t>
            </a:r>
            <a:r>
              <a:rPr lang="zh-CN" altLang="zh-CN" sz="2000" dirty="0">
                <a:latin typeface="Times New Roman" panose="02020603050405020304" pitchFamily="18" charset="0"/>
                <a:cs typeface="Times New Roman" panose="02020603050405020304" pitchFamily="18" charset="0"/>
              </a:rPr>
              <a:t>位采用冒分十六进制表示，后</a:t>
            </a:r>
            <a:r>
              <a:rPr lang="en-US" altLang="zh-CN" sz="2000" dirty="0">
                <a:latin typeface="Times New Roman" panose="02020603050405020304" pitchFamily="18" charset="0"/>
                <a:cs typeface="Times New Roman" panose="02020603050405020304" pitchFamily="18" charset="0"/>
              </a:rPr>
              <a:t>32</a:t>
            </a:r>
            <a:r>
              <a:rPr lang="zh-CN" altLang="zh-CN" sz="2000" dirty="0">
                <a:latin typeface="Times New Roman" panose="02020603050405020304" pitchFamily="18" charset="0"/>
                <a:cs typeface="Times New Roman" panose="02020603050405020304" pitchFamily="18" charset="0"/>
              </a:rPr>
              <a:t>位地址使用</a:t>
            </a:r>
            <a:r>
              <a:rPr lang="en-US" altLang="zh-CN" sz="2000" dirty="0">
                <a:latin typeface="Times New Roman" panose="02020603050405020304" pitchFamily="18" charset="0"/>
                <a:cs typeface="Times New Roman" panose="02020603050405020304" pitchFamily="18" charset="0"/>
              </a:rPr>
              <a:t>IPv4</a:t>
            </a:r>
            <a:r>
              <a:rPr lang="zh-CN" altLang="zh-CN" sz="2000" dirty="0">
                <a:latin typeface="Times New Roman" panose="02020603050405020304" pitchFamily="18" charset="0"/>
                <a:cs typeface="Times New Roman" panose="02020603050405020304" pitchFamily="18" charset="0"/>
              </a:rPr>
              <a:t>的点分十进制表示</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eaLnBrk="1" hangingPunct="1">
              <a:lnSpc>
                <a:spcPct val="150000"/>
              </a:lnSpc>
            </a:pPr>
            <a:r>
              <a:rPr lang="zh-CN" altLang="zh-CN" sz="2000" dirty="0">
                <a:latin typeface="Times New Roman" panose="02020603050405020304" pitchFamily="18" charset="0"/>
                <a:cs typeface="Times New Roman" panose="02020603050405020304" pitchFamily="18" charset="0"/>
              </a:rPr>
              <a:t>例如</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::192.168.0.1  </a:t>
            </a:r>
            <a:r>
              <a:rPr lang="zh-CN" altLang="zh-CN"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  ::FFFF:192.168.0.1</a:t>
            </a:r>
            <a:endParaRPr lang="zh-CN" altLang="zh-CN" sz="2000" dirty="0">
              <a:latin typeface="Times New Roman" panose="02020603050405020304" pitchFamily="18" charset="0"/>
              <a:cs typeface="Times New Roman" panose="02020603050405020304" pitchFamily="18" charset="0"/>
            </a:endParaRPr>
          </a:p>
        </p:txBody>
      </p:sp>
      <p:sp>
        <p:nvSpPr>
          <p:cNvPr id="7" name="标题 3"/>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US" altLang="zh-CN"/>
              <a:t>IPv6</a:t>
            </a:r>
            <a:r>
              <a:rPr lang="zh-CN" altLang="en-US"/>
              <a:t>地址格式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US" altLang="zh-CN"/>
              <a:t>IPv6</a:t>
            </a:r>
            <a:r>
              <a:rPr lang="zh-CN" altLang="en-US"/>
              <a:t>前缀格式</a:t>
            </a:r>
            <a:endParaRPr lang="zh-CN" altLang="en-US"/>
          </a:p>
        </p:txBody>
      </p:sp>
      <p:sp>
        <p:nvSpPr>
          <p:cNvPr id="2" name="矩形 1"/>
          <p:cNvSpPr/>
          <p:nvPr/>
        </p:nvSpPr>
        <p:spPr>
          <a:xfrm>
            <a:off x="1752601" y="1448570"/>
            <a:ext cx="8353425" cy="1476375"/>
          </a:xfrm>
          <a:prstGeom prst="rect">
            <a:avLst/>
          </a:prstGeom>
        </p:spPr>
        <p:txBody>
          <a:bodyPr>
            <a:spAutoFit/>
          </a:bodyPr>
          <a:lstStyle/>
          <a:p>
            <a:pPr marL="342900" indent="-342900">
              <a:lnSpc>
                <a:spcPct val="150000"/>
              </a:lnSpc>
              <a:buFont typeface="Wingdings" panose="05000000000000000000" pitchFamily="2" charset="2"/>
              <a:buChar char="Ø"/>
              <a:defRP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不支持子网掩码，它只支持前缀长度表示法。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defRPr/>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前缀是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地址的一部分，用作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路由或子网标识。</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indent="355600">
              <a:lnSpc>
                <a:spcPct val="150000"/>
              </a:lnSpc>
              <a:defRPr/>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格式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地址</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前缀长度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7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1749"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8" name="表格 7"/>
          <p:cNvGraphicFramePr>
            <a:graphicFrameLocks noGrp="1"/>
          </p:cNvGraphicFramePr>
          <p:nvPr/>
        </p:nvGraphicFramePr>
        <p:xfrm>
          <a:off x="1921074" y="3140968"/>
          <a:ext cx="8207375" cy="3422652"/>
        </p:xfrm>
        <a:graphic>
          <a:graphicData uri="http://schemas.openxmlformats.org/drawingml/2006/table">
            <a:tbl>
              <a:tblPr firstRow="1" firstCol="1" bandRow="1">
                <a:tableStyleId>{5C22544A-7EE6-4342-B048-85BDC9FD1C3A}</a:tableStyleId>
              </a:tblPr>
              <a:tblGrid>
                <a:gridCol w="1655874"/>
                <a:gridCol w="1871857"/>
                <a:gridCol w="4679644"/>
              </a:tblGrid>
              <a:tr h="430180">
                <a:tc>
                  <a:txBody>
                    <a:bodyPr/>
                    <a:lstStyle/>
                    <a:p>
                      <a:pPr algn="ctr">
                        <a:lnSpc>
                          <a:spcPct val="115000"/>
                        </a:lnSpc>
                        <a:spcAft>
                          <a:spcPts val="0"/>
                        </a:spcAft>
                      </a:pPr>
                      <a:r>
                        <a:rPr lang="zh-CN" sz="1800" b="0" kern="100" dirty="0">
                          <a:solidFill>
                            <a:schemeClr val="tx2"/>
                          </a:solidFill>
                          <a:effectLst/>
                          <a:latin typeface="楷体" panose="02010609060101010101" pitchFamily="49" charset="-122"/>
                          <a:ea typeface="楷体" panose="02010609060101010101" pitchFamily="49" charset="-122"/>
                        </a:rPr>
                        <a:t>地址类型</a:t>
                      </a:r>
                      <a:endParaRPr lang="zh-CN" sz="1800" b="0" kern="100" dirty="0">
                        <a:solidFill>
                          <a:schemeClr val="tx2"/>
                        </a:solidFill>
                        <a:effectLst/>
                        <a:latin typeface="楷体" panose="02010609060101010101" pitchFamily="49" charset="-122"/>
                        <a:ea typeface="楷体" panose="02010609060101010101" pitchFamily="49" charset="-122"/>
                      </a:endParaRPr>
                    </a:p>
                  </a:txBody>
                  <a:tcPr marL="68567" marR="68567" marT="0" marB="0" anchor="ctr"/>
                </a:tc>
                <a:tc>
                  <a:txBody>
                    <a:bodyPr/>
                    <a:lstStyle/>
                    <a:p>
                      <a:pPr algn="ctr">
                        <a:lnSpc>
                          <a:spcPct val="115000"/>
                        </a:lnSpc>
                        <a:spcAft>
                          <a:spcPts val="0"/>
                        </a:spcAft>
                      </a:pPr>
                      <a:r>
                        <a:rPr lang="en-US" sz="1800" b="0" kern="100" dirty="0">
                          <a:solidFill>
                            <a:schemeClr val="tx2"/>
                          </a:solidFill>
                          <a:effectLst/>
                          <a:latin typeface="楷体" panose="02010609060101010101" pitchFamily="49" charset="-122"/>
                          <a:ea typeface="楷体" panose="02010609060101010101" pitchFamily="49" charset="-122"/>
                        </a:rPr>
                        <a:t>IPv6</a:t>
                      </a:r>
                      <a:r>
                        <a:rPr lang="zh-CN" sz="1800" b="0" kern="100" dirty="0">
                          <a:solidFill>
                            <a:schemeClr val="tx2"/>
                          </a:solidFill>
                          <a:effectLst/>
                          <a:latin typeface="楷体" panose="02010609060101010101" pitchFamily="49" charset="-122"/>
                          <a:ea typeface="楷体" panose="02010609060101010101" pitchFamily="49" charset="-122"/>
                        </a:rPr>
                        <a:t>前缀表示</a:t>
                      </a:r>
                      <a:endParaRPr lang="zh-CN" sz="1800" b="0" kern="100" dirty="0">
                        <a:solidFill>
                          <a:schemeClr val="tx2"/>
                        </a:solidFill>
                        <a:effectLst/>
                        <a:latin typeface="楷体" panose="02010609060101010101" pitchFamily="49" charset="-122"/>
                        <a:ea typeface="楷体" panose="02010609060101010101" pitchFamily="49" charset="-122"/>
                      </a:endParaRPr>
                    </a:p>
                  </a:txBody>
                  <a:tcPr marL="68567" marR="68567" marT="0" marB="0" anchor="ctr"/>
                </a:tc>
                <a:tc>
                  <a:txBody>
                    <a:bodyPr/>
                    <a:lstStyle/>
                    <a:p>
                      <a:pPr algn="ctr">
                        <a:lnSpc>
                          <a:spcPct val="115000"/>
                        </a:lnSpc>
                        <a:spcAft>
                          <a:spcPts val="0"/>
                        </a:spcAft>
                      </a:pPr>
                      <a:r>
                        <a:rPr lang="zh-CN" sz="1800" b="0" kern="100" dirty="0">
                          <a:solidFill>
                            <a:schemeClr val="tx2"/>
                          </a:solidFill>
                          <a:effectLst/>
                          <a:latin typeface="楷体" panose="02010609060101010101" pitchFamily="49" charset="-122"/>
                          <a:ea typeface="楷体" panose="02010609060101010101" pitchFamily="49" charset="-122"/>
                        </a:rPr>
                        <a:t>含义</a:t>
                      </a:r>
                      <a:endParaRPr lang="zh-CN" sz="1800" b="0" kern="100" dirty="0">
                        <a:solidFill>
                          <a:schemeClr val="tx2"/>
                        </a:solidFill>
                        <a:effectLst/>
                        <a:latin typeface="楷体" panose="02010609060101010101" pitchFamily="49" charset="-122"/>
                        <a:ea typeface="楷体" panose="02010609060101010101" pitchFamily="49" charset="-122"/>
                      </a:endParaRPr>
                    </a:p>
                  </a:txBody>
                  <a:tcPr marL="68567" marR="68567" marT="0" marB="0" anchor="ctr"/>
                </a:tc>
              </a:tr>
              <a:tr h="432650">
                <a:tc>
                  <a:txBody>
                    <a:bodyPr/>
                    <a:lstStyle/>
                    <a:p>
                      <a:pPr algn="just">
                        <a:lnSpc>
                          <a:spcPct val="115000"/>
                        </a:lnSpc>
                        <a:spcAft>
                          <a:spcPts val="0"/>
                        </a:spcAft>
                      </a:pPr>
                      <a:r>
                        <a:rPr lang="zh-CN" sz="1800" b="0" kern="100" dirty="0">
                          <a:solidFill>
                            <a:schemeClr val="tx1"/>
                          </a:solidFill>
                          <a:effectLst/>
                        </a:rPr>
                        <a:t>未指定</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::/128</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表示不存在的地址，不能被分配给任意节点</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r>
              <a:tr h="432650">
                <a:tc>
                  <a:txBody>
                    <a:bodyPr/>
                    <a:lstStyle/>
                    <a:p>
                      <a:pPr algn="just">
                        <a:lnSpc>
                          <a:spcPct val="115000"/>
                        </a:lnSpc>
                        <a:spcAft>
                          <a:spcPts val="0"/>
                        </a:spcAft>
                      </a:pPr>
                      <a:r>
                        <a:rPr lang="zh-CN" sz="1800" b="0" kern="100" dirty="0">
                          <a:solidFill>
                            <a:schemeClr val="tx1"/>
                          </a:solidFill>
                          <a:effectLst/>
                        </a:rPr>
                        <a:t>环回地址</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::1/28</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表示节点自身，不能被分配给任意物理接口</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r>
              <a:tr h="432650">
                <a:tc>
                  <a:txBody>
                    <a:bodyPr/>
                    <a:lstStyle/>
                    <a:p>
                      <a:pPr algn="just">
                        <a:lnSpc>
                          <a:spcPct val="115000"/>
                        </a:lnSpc>
                        <a:spcAft>
                          <a:spcPts val="0"/>
                        </a:spcAft>
                      </a:pPr>
                      <a:r>
                        <a:rPr lang="zh-CN" sz="1800" b="0" kern="100" dirty="0">
                          <a:solidFill>
                            <a:schemeClr val="tx1"/>
                          </a:solidFill>
                          <a:effectLst/>
                        </a:rPr>
                        <a:t>组播地址</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FF00::/8</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表示发送给某个组播地址</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r>
              <a:tr h="630936">
                <a:tc>
                  <a:txBody>
                    <a:bodyPr/>
                    <a:lstStyle/>
                    <a:p>
                      <a:pPr algn="just">
                        <a:lnSpc>
                          <a:spcPct val="115000"/>
                        </a:lnSpc>
                        <a:spcAft>
                          <a:spcPts val="0"/>
                        </a:spcAft>
                      </a:pPr>
                      <a:r>
                        <a:rPr lang="zh-CN" sz="1800" b="0" kern="100" dirty="0">
                          <a:solidFill>
                            <a:schemeClr val="tx1"/>
                          </a:solidFill>
                          <a:effectLst/>
                        </a:rPr>
                        <a:t>链路本地地址</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FE80::/10</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表示仅在本地链路上使用的地址，用于地址配置等场景</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r>
              <a:tr h="432650">
                <a:tc>
                  <a:txBody>
                    <a:bodyPr/>
                    <a:lstStyle/>
                    <a:p>
                      <a:pPr algn="just">
                        <a:lnSpc>
                          <a:spcPct val="115000"/>
                        </a:lnSpc>
                        <a:spcAft>
                          <a:spcPts val="0"/>
                        </a:spcAft>
                      </a:pPr>
                      <a:r>
                        <a:rPr lang="zh-CN" sz="1800" b="0" kern="100" dirty="0">
                          <a:solidFill>
                            <a:schemeClr val="tx1"/>
                          </a:solidFill>
                          <a:effectLst/>
                        </a:rPr>
                        <a:t>站点本地地址</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FEC0::/10</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表示仅用于站点内部的地址，已废除</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r>
              <a:tr h="630936">
                <a:tc>
                  <a:txBody>
                    <a:bodyPr/>
                    <a:lstStyle/>
                    <a:p>
                      <a:pPr algn="just">
                        <a:lnSpc>
                          <a:spcPct val="115000"/>
                        </a:lnSpc>
                        <a:spcAft>
                          <a:spcPts val="0"/>
                        </a:spcAft>
                      </a:pPr>
                      <a:r>
                        <a:rPr lang="zh-CN" sz="1800" b="0" kern="100" dirty="0">
                          <a:solidFill>
                            <a:schemeClr val="tx1"/>
                          </a:solidFill>
                          <a:effectLst/>
                        </a:rPr>
                        <a:t>全球单播地址</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indent="42545" algn="just">
                        <a:lnSpc>
                          <a:spcPct val="115000"/>
                        </a:lnSpc>
                        <a:spcAft>
                          <a:spcPts val="0"/>
                        </a:spcAft>
                      </a:pPr>
                      <a:r>
                        <a:rPr lang="zh-CN" sz="1800" b="0" kern="100" dirty="0">
                          <a:solidFill>
                            <a:schemeClr val="tx1"/>
                          </a:solidFill>
                          <a:effectLst/>
                        </a:rPr>
                        <a:t>其他所有</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表示可被分配到公网的地址，是全球可路由的</a:t>
                      </a:r>
                      <a:endParaRPr lang="zh-CN" sz="1800" b="0" kern="100" dirty="0">
                        <a:solidFill>
                          <a:schemeClr val="tx1"/>
                        </a:solidFill>
                        <a:effectLst/>
                        <a:latin typeface="Times New Roman" panose="02020603050405020304"/>
                        <a:ea typeface="宋体" panose="02010600030101010101" pitchFamily="2" charset="-122"/>
                      </a:endParaRPr>
                    </a:p>
                  </a:txBody>
                  <a:tcPr marL="68567" marR="68567"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Internet</a:t>
            </a:r>
            <a:r>
              <a:rPr lang="zh-CN" altLang="en-US"/>
              <a:t>标准</a:t>
            </a:r>
            <a:endParaRPr lang="zh-CN" altLang="en-US"/>
          </a:p>
        </p:txBody>
      </p:sp>
      <p:sp>
        <p:nvSpPr>
          <p:cNvPr id="3" name="内容占位符 2"/>
          <p:cNvSpPr>
            <a:spLocks noGrp="1"/>
          </p:cNvSpPr>
          <p:nvPr>
            <p:ph idx="1"/>
          </p:nvPr>
        </p:nvSpPr>
        <p:spPr/>
        <p:txBody>
          <a:bodyPr>
            <a:normAutofit fontScale="90000" lnSpcReduction="20000"/>
          </a:bodyPr>
          <a:lstStyle/>
          <a:p>
            <a:r>
              <a:rPr lang="en-US" altLang="zh-CN"/>
              <a:t>Internet</a:t>
            </a:r>
            <a:r>
              <a:rPr lang="zh-CN" altLang="en-US"/>
              <a:t>工程任务组</a:t>
            </a:r>
            <a:endParaRPr lang="en-US" altLang="zh-CN"/>
          </a:p>
          <a:p>
            <a:pPr lvl="1"/>
            <a:r>
              <a:rPr lang="en-US" altLang="zh-CN"/>
              <a:t>Internet Engineering Task Force (IETF)</a:t>
            </a:r>
            <a:endParaRPr lang="en-US" altLang="zh-CN"/>
          </a:p>
          <a:p>
            <a:pPr lvl="1"/>
            <a:r>
              <a:rPr lang="zh-CN" altLang="en-US"/>
              <a:t>开放的民间团体</a:t>
            </a:r>
            <a:endParaRPr lang="en-US" altLang="zh-CN"/>
          </a:p>
          <a:p>
            <a:pPr lvl="1"/>
            <a:r>
              <a:rPr lang="zh-CN" altLang="en-US"/>
              <a:t>跟踪而非引导</a:t>
            </a:r>
            <a:endParaRPr lang="en-US" altLang="zh-CN"/>
          </a:p>
          <a:p>
            <a:pPr lvl="1"/>
            <a:r>
              <a:rPr lang="zh-CN" altLang="en-US"/>
              <a:t>标准：</a:t>
            </a:r>
            <a:r>
              <a:rPr lang="en-US" altLang="zh-CN"/>
              <a:t>TCP/IP</a:t>
            </a:r>
            <a:r>
              <a:rPr lang="zh-CN" altLang="en-US"/>
              <a:t>、</a:t>
            </a:r>
            <a:r>
              <a:rPr lang="en-US" altLang="zh-CN"/>
              <a:t>MIME</a:t>
            </a:r>
            <a:r>
              <a:rPr lang="zh-CN" altLang="en-US"/>
              <a:t>和</a:t>
            </a:r>
            <a:r>
              <a:rPr lang="en-US" altLang="zh-CN"/>
              <a:t>SMTP</a:t>
            </a:r>
            <a:endParaRPr lang="en-US" altLang="zh-CN"/>
          </a:p>
          <a:p>
            <a:pPr lvl="1"/>
            <a:r>
              <a:rPr lang="en-US" altLang="zh-CN"/>
              <a:t>Request for comments, RFC</a:t>
            </a:r>
            <a:endParaRPr lang="en-US" altLang="zh-CN"/>
          </a:p>
          <a:p>
            <a:r>
              <a:rPr lang="zh-CN" altLang="en-US"/>
              <a:t>国际互联网协会</a:t>
            </a:r>
            <a:endParaRPr lang="en-US" altLang="zh-CN"/>
          </a:p>
          <a:p>
            <a:pPr lvl="1"/>
            <a:r>
              <a:rPr lang="en-US" altLang="zh-CN"/>
              <a:t>World Wide Web Consortium (W3C)</a:t>
            </a:r>
            <a:endParaRPr lang="en-US" altLang="zh-CN"/>
          </a:p>
          <a:p>
            <a:pPr lvl="1"/>
            <a:r>
              <a:rPr lang="zh-CN" altLang="en-US"/>
              <a:t>厂商组织，缴纳会费，专家讨论</a:t>
            </a:r>
            <a:r>
              <a:rPr lang="en-US" altLang="zh-CN"/>
              <a:t>+</a:t>
            </a:r>
            <a:r>
              <a:rPr lang="zh-CN" altLang="en-US"/>
              <a:t>总裁批准</a:t>
            </a:r>
            <a:endParaRPr lang="en-US" altLang="zh-CN"/>
          </a:p>
          <a:p>
            <a:pPr lvl="1"/>
            <a:r>
              <a:rPr lang="zh-CN" altLang="en-US"/>
              <a:t>引导标准</a:t>
            </a:r>
            <a:endParaRPr lang="en-US" altLang="zh-CN"/>
          </a:p>
          <a:p>
            <a:pPr lvl="1"/>
            <a:r>
              <a:rPr lang="en-US" altLang="zh-CN"/>
              <a:t>HTTP</a:t>
            </a:r>
            <a:r>
              <a:rPr lang="zh-CN" altLang="en-US"/>
              <a:t>、</a:t>
            </a:r>
            <a:r>
              <a:rPr lang="en-US" altLang="zh-CN"/>
              <a:t>HTML</a:t>
            </a:r>
            <a:r>
              <a:rPr lang="zh-CN" altLang="en-US"/>
              <a:t>和</a:t>
            </a:r>
            <a:r>
              <a:rPr lang="en-US" altLang="zh-CN"/>
              <a:t>XML</a:t>
            </a:r>
            <a:endParaRPr lang="en-US" altLang="zh-CN"/>
          </a:p>
          <a:p>
            <a:pPr lvl="1"/>
            <a:r>
              <a:rPr lang="zh-CN" altLang="en-US"/>
              <a:t>注解</a:t>
            </a:r>
            <a:r>
              <a:rPr lang="en-US" altLang="zh-CN"/>
              <a:t>, </a:t>
            </a:r>
            <a:r>
              <a:rPr lang="zh-CN" altLang="en-US"/>
              <a:t>工作草案，候选推荐，提议推荐，推荐</a:t>
            </a:r>
            <a:endParaRPr lang="en-US" altLang="zh-CN"/>
          </a:p>
          <a:p>
            <a:pPr lvl="1"/>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刷新输出流</a:t>
            </a:r>
            <a:endParaRPr lang="zh-CN" altLang="en-US"/>
          </a:p>
        </p:txBody>
      </p:sp>
      <p:sp>
        <p:nvSpPr>
          <p:cNvPr id="8194" name="内容占位符 4"/>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r>
              <a:rPr lang="zh-CN" altLang="en-US"/>
              <a:t>在写入数据完成后，刷新输出流非常重要。</a:t>
            </a:r>
            <a:endParaRPr lang="en-US" altLang="zh-CN"/>
          </a:p>
          <a:p>
            <a:r>
              <a:rPr lang="en-US" altLang="zh-CN"/>
              <a:t>flush()</a:t>
            </a:r>
            <a:r>
              <a:rPr lang="zh-CN" altLang="en-US"/>
              <a:t>可以强迫缓冲的流发送数据，即使缓冲区还没有满。</a:t>
            </a:r>
            <a:endParaRPr lang="en-US" altLang="zh-CN"/>
          </a:p>
          <a:p>
            <a:endParaRPr lang="en-US" altLang="zh-CN"/>
          </a:p>
          <a:p>
            <a:r>
              <a:rPr lang="zh-CN" altLang="en-US"/>
              <a:t>注意事项：</a:t>
            </a:r>
            <a:endParaRPr lang="en-US" altLang="zh-CN"/>
          </a:p>
          <a:p>
            <a:r>
              <a:rPr lang="en-US" altLang="zh-CN"/>
              <a:t>1 </a:t>
            </a:r>
            <a:r>
              <a:rPr lang="zh-CN" altLang="en-US"/>
              <a:t>刷新操作的时机，有必要时必须进行操作</a:t>
            </a:r>
            <a:endParaRPr lang="en-US" altLang="zh-CN"/>
          </a:p>
          <a:p>
            <a:r>
              <a:rPr lang="en-US" altLang="zh-CN"/>
              <a:t>2 </a:t>
            </a:r>
            <a:r>
              <a:rPr lang="zh-CN" altLang="en-US"/>
              <a:t>关闭流时需要立刻刷新输出所有流，否则数据丢失</a:t>
            </a:r>
            <a:endParaRPr lang="en-US" altLang="zh-CN"/>
          </a:p>
          <a:p>
            <a:r>
              <a:rPr lang="en-US" altLang="zh-CN"/>
              <a:t>3 </a:t>
            </a:r>
            <a:r>
              <a:rPr lang="zh-CN" altLang="en-US"/>
              <a:t>当结束一个流操作时，要调用他的</a:t>
            </a:r>
            <a:r>
              <a:rPr lang="en-US" altLang="zh-CN"/>
              <a:t>close()</a:t>
            </a:r>
            <a:r>
              <a:rPr lang="zh-CN" altLang="en-US"/>
              <a:t>方法将其关闭</a:t>
            </a:r>
            <a:endParaRPr lang="en-US" altLang="zh-CN"/>
          </a:p>
          <a:p>
            <a:r>
              <a:rPr lang="en-US" altLang="zh-CN"/>
              <a:t>4 </a:t>
            </a:r>
            <a:r>
              <a:rPr lang="zh-CN" altLang="en-US"/>
              <a:t>长时间运行应用程序，未关闭流，可能会引起文件句柄，网络端口和其他资源的泄露。</a:t>
            </a:r>
            <a:endParaRPr lang="en-US" altLang="zh-CN"/>
          </a:p>
          <a:p>
            <a:pPr marL="457200" indent="-457200">
              <a:buFont typeface="Wingdings 2" panose="05020102010507070707" pitchFamily="18" charset="2"/>
              <a:buAutoNum type="arabicPeriod"/>
              <a:defRPr/>
            </a:pPr>
            <a:endParaRPr lang="en-US" altLang="zh-CN"/>
          </a:p>
        </p:txBody>
      </p:sp>
      <p:sp>
        <p:nvSpPr>
          <p:cNvPr id="11267"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1268"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126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127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127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127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输入流</a:t>
            </a:r>
            <a:r>
              <a:rPr lang="en-US" altLang="zh-CN"/>
              <a:t>read()</a:t>
            </a:r>
            <a:endParaRPr lang="en-US" altLang="zh-CN"/>
          </a:p>
        </p:txBody>
      </p:sp>
      <p:sp>
        <p:nvSpPr>
          <p:cNvPr id="13314" name="内容占位符 4"/>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US" altLang="zh-CN"/>
              <a:t>read()</a:t>
            </a:r>
            <a:r>
              <a:rPr lang="zh-CN" altLang="en-US"/>
              <a:t>方法是</a:t>
            </a:r>
            <a:r>
              <a:rPr lang="en-US" altLang="zh-CN"/>
              <a:t>InputStream</a:t>
            </a:r>
            <a:r>
              <a:rPr lang="zh-CN" altLang="en-US"/>
              <a:t>的基本方法：</a:t>
            </a:r>
            <a:endParaRPr lang="en-US" altLang="zh-CN"/>
          </a:p>
          <a:p>
            <a:r>
              <a:rPr lang="en-US" altLang="zh-CN"/>
              <a:t>1 </a:t>
            </a:r>
            <a:r>
              <a:rPr lang="zh-CN" altLang="en-US"/>
              <a:t>无参数</a:t>
            </a:r>
            <a:endParaRPr lang="en-US" altLang="zh-CN"/>
          </a:p>
          <a:p>
            <a:r>
              <a:rPr lang="en-US" altLang="zh-CN"/>
              <a:t>2 </a:t>
            </a:r>
            <a:r>
              <a:rPr lang="zh-CN" altLang="en-US"/>
              <a:t>从输入流的源中读取</a:t>
            </a:r>
            <a:r>
              <a:rPr lang="en-US" altLang="zh-CN"/>
              <a:t>1</a:t>
            </a:r>
            <a:r>
              <a:rPr lang="zh-CN" altLang="en-US"/>
              <a:t>字节数据，作为一个</a:t>
            </a:r>
            <a:r>
              <a:rPr lang="en-US" altLang="zh-CN"/>
              <a:t>0</a:t>
            </a:r>
            <a:r>
              <a:rPr lang="zh-CN" altLang="en-US"/>
              <a:t>到</a:t>
            </a:r>
            <a:r>
              <a:rPr lang="en-US" altLang="zh-CN"/>
              <a:t>255</a:t>
            </a:r>
            <a:r>
              <a:rPr lang="zh-CN" altLang="en-US"/>
              <a:t>的</a:t>
            </a:r>
            <a:r>
              <a:rPr lang="en-US" altLang="zh-CN"/>
              <a:t>int</a:t>
            </a:r>
            <a:r>
              <a:rPr lang="zh-CN" altLang="en-US"/>
              <a:t>返回。</a:t>
            </a:r>
            <a:endParaRPr lang="en-US" altLang="zh-CN"/>
          </a:p>
          <a:p>
            <a:r>
              <a:rPr lang="en-US" altLang="zh-CN"/>
              <a:t>3 </a:t>
            </a:r>
            <a:r>
              <a:rPr lang="zh-CN" altLang="en-US"/>
              <a:t>流的结束通过返回</a:t>
            </a:r>
            <a:r>
              <a:rPr lang="en-US" altLang="zh-CN"/>
              <a:t>-1</a:t>
            </a:r>
            <a:r>
              <a:rPr lang="zh-CN" altLang="en-US"/>
              <a:t>来表示。</a:t>
            </a:r>
            <a:endParaRPr lang="en-US" altLang="zh-CN"/>
          </a:p>
          <a:p>
            <a:r>
              <a:rPr lang="en-US" altLang="zh-CN"/>
              <a:t>4 read()</a:t>
            </a:r>
            <a:r>
              <a:rPr lang="zh-CN" altLang="en-US"/>
              <a:t>方法会等待并阻塞其后任何代码的执行，直到有</a:t>
            </a:r>
            <a:r>
              <a:rPr lang="en-US" altLang="zh-CN"/>
              <a:t>1</a:t>
            </a:r>
            <a:r>
              <a:rPr lang="zh-CN" altLang="en-US"/>
              <a:t>个</a:t>
            </a:r>
            <a:r>
              <a:rPr lang="en-US" altLang="zh-CN"/>
              <a:t>byte</a:t>
            </a:r>
            <a:r>
              <a:rPr lang="zh-CN" altLang="en-US"/>
              <a:t>数据可以读取。</a:t>
            </a:r>
            <a:endParaRPr lang="en-US" altLang="zh-CN"/>
          </a:p>
          <a:p>
            <a:r>
              <a:rPr lang="en-US" altLang="zh-CN"/>
              <a:t>5 </a:t>
            </a:r>
            <a:r>
              <a:rPr lang="zh-CN" altLang="en-US"/>
              <a:t>输入和输出可能很慢，如果程序在做其他重要工作，尽量将</a:t>
            </a:r>
            <a:r>
              <a:rPr lang="en-US" altLang="zh-CN"/>
              <a:t>I/O</a:t>
            </a:r>
            <a:r>
              <a:rPr lang="zh-CN" altLang="en-US"/>
              <a:t>放在单独的线程中。</a:t>
            </a:r>
            <a:endParaRPr lang="zh-CN" altLang="en-US"/>
          </a:p>
        </p:txBody>
      </p:sp>
      <p:sp>
        <p:nvSpPr>
          <p:cNvPr id="1433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434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434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434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434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434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434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434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过滤器类</a:t>
            </a:r>
            <a:endParaRPr lang="zh-CN" altLang="en-US"/>
          </a:p>
        </p:txBody>
      </p:sp>
      <p:sp>
        <p:nvSpPr>
          <p:cNvPr id="1536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7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7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40" name="TextBox 39"/>
          <p:cNvSpPr txBox="1"/>
          <p:nvPr/>
        </p:nvSpPr>
        <p:spPr>
          <a:xfrm>
            <a:off x="1631504" y="1700808"/>
            <a:ext cx="8712968" cy="1568450"/>
          </a:xfrm>
          <a:prstGeom prst="rect">
            <a:avLst/>
          </a:prstGeom>
          <a:noFill/>
        </p:spPr>
        <p:txBody>
          <a:bodyPr wrap="square" rtlCol="0">
            <a:spAutoFit/>
          </a:bodyPr>
          <a:lstStyle/>
          <a:p>
            <a:r>
              <a:rPr lang="en-US" altLang="zh-CN" sz="2400" dirty="0"/>
              <a:t>InputStream </a:t>
            </a:r>
            <a:r>
              <a:rPr lang="zh-CN" altLang="en-US" sz="2400" dirty="0"/>
              <a:t>和</a:t>
            </a:r>
            <a:r>
              <a:rPr lang="en-US" altLang="zh-CN" sz="2400" dirty="0" err="1"/>
              <a:t>OutputStream</a:t>
            </a:r>
            <a:r>
              <a:rPr lang="zh-CN" altLang="en-US" sz="2400" dirty="0"/>
              <a:t>：</a:t>
            </a:r>
            <a:endParaRPr lang="en-US" altLang="zh-CN" sz="2400" dirty="0"/>
          </a:p>
          <a:p>
            <a:r>
              <a:rPr lang="en-US" altLang="zh-CN" sz="2400" dirty="0"/>
              <a:t>1 </a:t>
            </a:r>
            <a:r>
              <a:rPr lang="zh-CN" altLang="en-US" sz="2400" dirty="0"/>
              <a:t>是相当原始的类：</a:t>
            </a:r>
            <a:endParaRPr lang="en-US" altLang="zh-CN" sz="2400" dirty="0"/>
          </a:p>
          <a:p>
            <a:r>
              <a:rPr lang="en-US" altLang="zh-CN" sz="2400" dirty="0"/>
              <a:t>2 </a:t>
            </a:r>
            <a:r>
              <a:rPr lang="zh-CN" altLang="en-US" sz="2400" dirty="0"/>
              <a:t>支持单个或者成组地读写字节。</a:t>
            </a:r>
            <a:endParaRPr lang="en-US" altLang="zh-CN" sz="2400" dirty="0"/>
          </a:p>
          <a:p>
            <a:r>
              <a:rPr lang="en-US" altLang="zh-CN" sz="2400" dirty="0"/>
              <a:t>3 </a:t>
            </a:r>
            <a:r>
              <a:rPr lang="zh-CN" altLang="en-US" sz="2400" dirty="0"/>
              <a:t>不能自动确认字节的含义。</a:t>
            </a:r>
            <a:endParaRPr lang="zh-CN" altLang="en-US" sz="2400" dirty="0"/>
          </a:p>
        </p:txBody>
      </p:sp>
      <p:sp>
        <p:nvSpPr>
          <p:cNvPr id="41" name="TextBox 40"/>
          <p:cNvSpPr txBox="1"/>
          <p:nvPr/>
        </p:nvSpPr>
        <p:spPr>
          <a:xfrm>
            <a:off x="1631504" y="3362216"/>
            <a:ext cx="8784976" cy="1938020"/>
          </a:xfrm>
          <a:prstGeom prst="rect">
            <a:avLst/>
          </a:prstGeom>
          <a:noFill/>
        </p:spPr>
        <p:txBody>
          <a:bodyPr wrap="square" rtlCol="0">
            <a:spAutoFit/>
          </a:bodyPr>
          <a:lstStyle/>
          <a:p>
            <a:r>
              <a:rPr lang="zh-CN" altLang="en-US" sz="2400" dirty="0"/>
              <a:t>针对一些常见的数据格式，如果在类库中可以提供这些格式的固定实现，将提供非常大的便捷。</a:t>
            </a:r>
            <a:endParaRPr lang="en-US" altLang="zh-CN" sz="2400" dirty="0"/>
          </a:p>
          <a:p>
            <a:endParaRPr lang="en-US" altLang="zh-CN" sz="2400" dirty="0"/>
          </a:p>
          <a:p>
            <a:r>
              <a:rPr lang="zh-CN" altLang="en-US" sz="2400" dirty="0"/>
              <a:t>例如：</a:t>
            </a:r>
            <a:r>
              <a:rPr lang="en-US" altLang="zh-CN" sz="2400" dirty="0"/>
              <a:t>FTP- zip</a:t>
            </a:r>
            <a:r>
              <a:rPr lang="zh-CN" altLang="en-US" sz="2400" dirty="0"/>
              <a:t>格式数据； </a:t>
            </a:r>
            <a:r>
              <a:rPr lang="en-US" altLang="zh-CN" sz="2400" dirty="0"/>
              <a:t>web</a:t>
            </a:r>
            <a:r>
              <a:rPr lang="zh-CN" altLang="en-US" sz="2400" dirty="0"/>
              <a:t>文本</a:t>
            </a:r>
            <a:r>
              <a:rPr lang="en-US" altLang="zh-CN" sz="2400" dirty="0"/>
              <a:t>-7</a:t>
            </a:r>
            <a:r>
              <a:rPr lang="zh-CN" altLang="en-US" sz="2400" dirty="0"/>
              <a:t>位</a:t>
            </a:r>
            <a:r>
              <a:rPr lang="en-US" altLang="zh-CN" sz="2400" dirty="0"/>
              <a:t>ASCII</a:t>
            </a:r>
            <a:r>
              <a:rPr lang="zh-CN" altLang="en-US" sz="2400" dirty="0"/>
              <a:t>，</a:t>
            </a:r>
            <a:r>
              <a:rPr lang="en-US" altLang="zh-CN" sz="2400" dirty="0"/>
              <a:t>8</a:t>
            </a:r>
            <a:r>
              <a:rPr lang="zh-CN" altLang="en-US" sz="2400" dirty="0"/>
              <a:t>位</a:t>
            </a:r>
            <a:r>
              <a:rPr lang="en-US" altLang="zh-CN" sz="2400" dirty="0"/>
              <a:t>Latin1</a:t>
            </a:r>
            <a:r>
              <a:rPr lang="zh-CN" altLang="en-US" sz="2400" dirty="0"/>
              <a:t>或</a:t>
            </a:r>
            <a:r>
              <a:rPr lang="en-US" altLang="zh-CN" sz="2400" dirty="0"/>
              <a:t>UTF-8</a:t>
            </a:r>
            <a:r>
              <a:rPr lang="zh-CN" altLang="en-US" sz="2400" dirty="0"/>
              <a:t>等</a:t>
            </a:r>
            <a:endParaRPr lang="zh-CN" altLang="en-US" sz="2400" dirty="0"/>
          </a:p>
        </p:txBody>
      </p:sp>
      <p:sp>
        <p:nvSpPr>
          <p:cNvPr id="42" name="TextBox 41"/>
          <p:cNvSpPr txBox="1"/>
          <p:nvPr/>
        </p:nvSpPr>
        <p:spPr>
          <a:xfrm>
            <a:off x="1631504" y="5406316"/>
            <a:ext cx="8496944" cy="829945"/>
          </a:xfrm>
          <a:prstGeom prst="rect">
            <a:avLst/>
          </a:prstGeom>
          <a:noFill/>
        </p:spPr>
        <p:txBody>
          <a:bodyPr wrap="square" rtlCol="0">
            <a:spAutoFit/>
          </a:bodyPr>
          <a:lstStyle/>
          <a:p>
            <a:r>
              <a:rPr lang="zh-CN" altLang="en-US" sz="2400" b="1" dirty="0"/>
              <a:t>因此，</a:t>
            </a:r>
            <a:r>
              <a:rPr lang="en-US" altLang="zh-CN" sz="2400" b="1" dirty="0"/>
              <a:t>java</a:t>
            </a:r>
            <a:r>
              <a:rPr lang="zh-CN" altLang="en-US" sz="2400" b="1" dirty="0"/>
              <a:t>提供了很多过滤器类，可以将原始字节和特定格式进行相互转换。</a:t>
            </a:r>
            <a:endParaRPr lang="zh-CN" altLang="en-US" sz="2400" b="1" dirty="0"/>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PrintStream</a:t>
            </a:r>
            <a:r>
              <a:rPr lang="zh-CN" altLang="en-US"/>
              <a:t>（</a:t>
            </a:r>
            <a:r>
              <a:rPr lang="en-US" altLang="zh-CN"/>
              <a:t>1</a:t>
            </a:r>
            <a:r>
              <a:rPr lang="zh-CN" altLang="en-US"/>
              <a:t>）</a:t>
            </a:r>
            <a:endParaRPr lang="zh-CN" altLang="en-US"/>
          </a:p>
        </p:txBody>
      </p:sp>
      <p:sp>
        <p:nvSpPr>
          <p:cNvPr id="3" name="内容占位符 2"/>
          <p:cNvSpPr>
            <a:spLocks noGrp="1"/>
          </p:cNvSpPr>
          <p:nvPr>
            <p:ph sz="quarter" idx="1"/>
          </p:nvPr>
        </p:nvSpPr>
        <p:spPr/>
        <p:txBody>
          <a:bodyPr/>
          <a:lstStyle/>
          <a:p>
            <a:r>
              <a:rPr lang="zh-CN" altLang="en-US"/>
              <a:t>打印流：是打印输出到控制台。</a:t>
            </a:r>
            <a:endParaRPr lang="en-US" altLang="zh-CN"/>
          </a:p>
          <a:p>
            <a:r>
              <a:rPr lang="en-US" altLang="zh-CN"/>
              <a:t>Public PrintStream(OutputStream out)</a:t>
            </a:r>
            <a:endParaRPr lang="en-US" altLang="zh-CN"/>
          </a:p>
          <a:p>
            <a:r>
              <a:rPr lang="en-US" altLang="zh-CN"/>
              <a:t>Public PrintStream(OutputStream out, boolean autoFlush)</a:t>
            </a:r>
            <a:endParaRPr lang="en-US" altLang="zh-CN"/>
          </a:p>
          <a:p>
            <a:r>
              <a:rPr lang="zh-CN" altLang="en-US"/>
              <a:t>默认状态下：打印流应当显式刷新输出。不过，如果</a:t>
            </a:r>
            <a:r>
              <a:rPr lang="en-US" altLang="zh-CN"/>
              <a:t>autoFlush</a:t>
            </a:r>
            <a:r>
              <a:rPr lang="zh-CN" altLang="en-US"/>
              <a:t>参数为</a:t>
            </a:r>
            <a:r>
              <a:rPr lang="en-US" altLang="zh-CN"/>
              <a:t>true</a:t>
            </a:r>
            <a:r>
              <a:rPr lang="zh-CN" altLang="en-US"/>
              <a:t>，那么每次写入</a:t>
            </a:r>
            <a:r>
              <a:rPr lang="en-US" altLang="zh-CN"/>
              <a:t>1</a:t>
            </a:r>
            <a:r>
              <a:rPr lang="zh-CN" altLang="en-US"/>
              <a:t>个字节数组或换行，或者调用</a:t>
            </a:r>
            <a:r>
              <a:rPr lang="en-US" altLang="zh-CN"/>
              <a:t>println()</a:t>
            </a:r>
            <a:r>
              <a:rPr lang="zh-CN" altLang="en-US"/>
              <a:t>方法时，都会刷新输出流。</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进程与线程（</a:t>
            </a:r>
            <a:r>
              <a:rPr lang="en-US" altLang="zh-CN"/>
              <a:t>2</a:t>
            </a:r>
            <a:r>
              <a:rPr lang="zh-CN" altLang="en-US"/>
              <a:t>）</a:t>
            </a:r>
            <a:endParaRPr lang="zh-CN" altLang="en-US"/>
          </a:p>
        </p:txBody>
      </p:sp>
      <p:sp>
        <p:nvSpPr>
          <p:cNvPr id="3" name="内容占位符 2"/>
          <p:cNvSpPr>
            <a:spLocks noGrp="1"/>
          </p:cNvSpPr>
          <p:nvPr>
            <p:ph sz="quarter" idx="1"/>
          </p:nvPr>
        </p:nvSpPr>
        <p:spPr/>
        <p:txBody>
          <a:bodyPr>
            <a:noAutofit/>
          </a:bodyPr>
          <a:lstStyle/>
          <a:p>
            <a:r>
              <a:rPr lang="zh-CN" altLang="en-US" sz="2400"/>
              <a:t>线程：</a:t>
            </a:r>
            <a:endParaRPr lang="en-US" altLang="zh-CN" sz="2400"/>
          </a:p>
          <a:p>
            <a:r>
              <a:rPr lang="en-US" altLang="zh-CN" sz="2400"/>
              <a:t>1 </a:t>
            </a:r>
            <a:r>
              <a:rPr lang="zh-CN" altLang="en-US" sz="2400"/>
              <a:t>进程的一个实体。</a:t>
            </a:r>
            <a:endParaRPr lang="en-US" altLang="zh-CN" sz="2400"/>
          </a:p>
          <a:p>
            <a:r>
              <a:rPr lang="en-US" altLang="zh-CN" sz="2400"/>
              <a:t>2 </a:t>
            </a:r>
            <a:r>
              <a:rPr lang="zh-CN" altLang="en-US" sz="2400"/>
              <a:t>是</a:t>
            </a:r>
            <a:r>
              <a:rPr lang="en-US" altLang="zh-CN" sz="2400"/>
              <a:t>CPU</a:t>
            </a:r>
            <a:r>
              <a:rPr lang="zh-CN" altLang="en-US" sz="2400"/>
              <a:t>调度和分派的基本单位。它是比进程更小的能独立运行的基本单位。</a:t>
            </a:r>
            <a:endParaRPr lang="en-US" altLang="zh-CN" sz="2400"/>
          </a:p>
          <a:p>
            <a:r>
              <a:rPr lang="en-US" altLang="zh-CN" sz="2400"/>
              <a:t>3 </a:t>
            </a:r>
            <a:r>
              <a:rPr lang="zh-CN" altLang="en-US" sz="2400"/>
              <a:t>线程自己基本上不拥有系统资源，只拥有一点在运行中必不可少的资源（程序计数器，一组寄存器和栈。）</a:t>
            </a:r>
            <a:endParaRPr lang="en-US" altLang="zh-CN" sz="2400"/>
          </a:p>
          <a:p>
            <a:r>
              <a:rPr lang="en-US" altLang="zh-CN" sz="2400"/>
              <a:t>4 </a:t>
            </a:r>
            <a:r>
              <a:rPr lang="zh-CN" altLang="en-US" sz="2400"/>
              <a:t>可与同属一个进程的其他的线程共享进程所拥有的全部资源。</a:t>
            </a:r>
            <a:endParaRPr lang="zh-CN" altLang="en-US" sz="2400"/>
          </a:p>
          <a:p>
            <a:endParaRPr lang="zh-CN" altLang="en-US" sz="2400"/>
          </a:p>
          <a:p>
            <a:r>
              <a:rPr lang="zh-CN" altLang="en-US" sz="2400" dirty="0">
                <a:sym typeface="+mn-ea"/>
              </a:rPr>
              <a:t>一个线程可以创建和撤销另一个线程，同一个进程中的多个线程可以并发执行。</a:t>
            </a:r>
            <a:endParaRPr lang="en-US" altLang="zh-CN" sz="2400" dirty="0"/>
          </a:p>
          <a:p>
            <a:r>
              <a:rPr lang="zh-CN" altLang="en-US" sz="2400" dirty="0">
                <a:sym typeface="+mn-ea"/>
              </a:rPr>
              <a:t>一个程序至少有一个进程，一个进程</a:t>
            </a:r>
            <a:r>
              <a:rPr lang="zh-CN" altLang="en-US" sz="2400" b="1" dirty="0">
                <a:sym typeface="+mn-ea"/>
              </a:rPr>
              <a:t>至少有一个线程</a:t>
            </a:r>
            <a:r>
              <a:rPr lang="zh-CN" altLang="en-US" sz="2400" dirty="0">
                <a:sym typeface="+mn-ea"/>
              </a:rPr>
              <a:t>（主线程）。</a:t>
            </a:r>
            <a:endParaRPr lang="en-US" altLang="zh-CN" sz="2400" dirty="0"/>
          </a:p>
          <a:p>
            <a:r>
              <a:rPr lang="zh-CN" altLang="en-US" sz="2400" dirty="0">
                <a:sym typeface="+mn-ea"/>
              </a:rPr>
              <a:t>进程拥有</a:t>
            </a:r>
            <a:r>
              <a:rPr lang="zh-CN" altLang="en-US" sz="2400" b="1" dirty="0">
                <a:sym typeface="+mn-ea"/>
              </a:rPr>
              <a:t>独立内存单元</a:t>
            </a:r>
            <a:r>
              <a:rPr lang="zh-CN" altLang="en-US" sz="2400" dirty="0">
                <a:sym typeface="+mn-ea"/>
              </a:rPr>
              <a:t>，多个线程共享内存。</a:t>
            </a:r>
            <a:endParaRPr lang="en-US" altLang="zh-CN" sz="2400" dirty="0"/>
          </a:p>
          <a:p>
            <a:r>
              <a:rPr lang="zh-CN" altLang="en-US" sz="2400" dirty="0">
                <a:sym typeface="+mn-ea"/>
              </a:rPr>
              <a:t>创建</a:t>
            </a:r>
            <a:r>
              <a:rPr lang="zh-CN" altLang="en-US" sz="2400" b="1" dirty="0">
                <a:sym typeface="+mn-ea"/>
              </a:rPr>
              <a:t>进程开销大</a:t>
            </a:r>
            <a:r>
              <a:rPr lang="zh-CN" altLang="en-US" sz="2400" dirty="0">
                <a:sym typeface="+mn-ea"/>
              </a:rPr>
              <a:t>，线程</a:t>
            </a:r>
            <a:r>
              <a:rPr lang="zh-CN" altLang="en-US" sz="2400" b="1" dirty="0">
                <a:sym typeface="+mn-ea"/>
              </a:rPr>
              <a:t>开销较小</a:t>
            </a:r>
            <a:r>
              <a:rPr lang="zh-CN" altLang="en-US" sz="2400" dirty="0">
                <a:sym typeface="+mn-ea"/>
              </a:rPr>
              <a:t>。</a:t>
            </a:r>
            <a:endParaRPr lang="zh-CN" altLang="en-US"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ox(i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ox(i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从多进程到多线程</a:t>
            </a:r>
            <a:endParaRPr lang="zh-CN" altLang="en-US"/>
          </a:p>
        </p:txBody>
      </p:sp>
      <p:sp>
        <p:nvSpPr>
          <p:cNvPr id="3" name="内容占位符 2"/>
          <p:cNvSpPr>
            <a:spLocks noGrp="1"/>
          </p:cNvSpPr>
          <p:nvPr>
            <p:ph idx="1"/>
          </p:nvPr>
        </p:nvSpPr>
        <p:spPr/>
        <p:txBody>
          <a:bodyPr>
            <a:normAutofit lnSpcReduction="20000"/>
          </a:bodyPr>
          <a:lstStyle/>
          <a:p>
            <a:r>
              <a:rPr lang="zh-CN" altLang="en-US"/>
              <a:t>提升并发量的方法</a:t>
            </a:r>
            <a:endParaRPr lang="en-US" altLang="zh-CN"/>
          </a:p>
          <a:p>
            <a:pPr lvl="1"/>
            <a:r>
              <a:rPr lang="zh-CN" altLang="en-US"/>
              <a:t>过去：以进程为单位</a:t>
            </a:r>
            <a:endParaRPr lang="en-US" altLang="zh-CN"/>
          </a:p>
          <a:p>
            <a:pPr lvl="2"/>
            <a:r>
              <a:rPr lang="zh-CN" altLang="en-US"/>
              <a:t>多进程：支持几百个进程</a:t>
            </a:r>
            <a:endParaRPr lang="en-US" altLang="zh-CN"/>
          </a:p>
          <a:p>
            <a:pPr lvl="2"/>
            <a:r>
              <a:rPr lang="zh-CN" altLang="en-US"/>
              <a:t>进程池：支持上千个进程</a:t>
            </a:r>
            <a:endParaRPr lang="en-US" altLang="zh-CN"/>
          </a:p>
          <a:p>
            <a:pPr lvl="1"/>
            <a:r>
              <a:rPr lang="zh-CN" altLang="en-US"/>
              <a:t>当前：以线程为单位</a:t>
            </a:r>
            <a:endParaRPr lang="en-US" altLang="zh-CN"/>
          </a:p>
          <a:p>
            <a:pPr lvl="2"/>
            <a:r>
              <a:rPr lang="zh-CN" altLang="en-US"/>
              <a:t>多线程：支持几千个线程</a:t>
            </a:r>
            <a:endParaRPr lang="en-US" altLang="zh-CN"/>
          </a:p>
          <a:p>
            <a:pPr lvl="2"/>
            <a:r>
              <a:rPr lang="zh-CN" altLang="en-US"/>
              <a:t>线程池：支持上万个线程</a:t>
            </a:r>
            <a:endParaRPr lang="zh-CN" altLang="en-US"/>
          </a:p>
          <a:p>
            <a:endParaRPr lang="en-US" altLang="zh-CN"/>
          </a:p>
          <a:p>
            <a:r>
              <a:rPr lang="zh-CN" altLang="en-US"/>
              <a:t>其他</a:t>
            </a:r>
            <a:endParaRPr lang="en-US" altLang="zh-CN"/>
          </a:p>
          <a:p>
            <a:pPr lvl="1"/>
            <a:r>
              <a:rPr lang="zh-CN" altLang="en-US"/>
              <a:t>异步</a:t>
            </a:r>
            <a:r>
              <a:rPr lang="en-US" altLang="zh-CN"/>
              <a:t>I/O</a:t>
            </a:r>
            <a:endParaRPr lang="en-US" altLang="zh-CN"/>
          </a:p>
          <a:p>
            <a:pPr lvl="1"/>
            <a:r>
              <a:rPr lang="zh-CN" altLang="en-US"/>
              <a:t>多个冗余服务器</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线程池（</a:t>
            </a:r>
            <a:r>
              <a:rPr lang="en-US" altLang="zh-CN"/>
              <a:t>Thread Pool</a:t>
            </a:r>
            <a:r>
              <a:rPr lang="zh-CN" altLang="en-US"/>
              <a:t>）</a:t>
            </a:r>
            <a:endParaRPr lang="zh-CN" altLang="en-US"/>
          </a:p>
        </p:txBody>
      </p:sp>
      <p:sp>
        <p:nvSpPr>
          <p:cNvPr id="10243" name="内容占位符 2"/>
          <p:cNvSpPr>
            <a:spLocks noGrp="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zh-CN" altLang="en-US"/>
              <a:t>当需要限制在应用程序中同一时刻运行的线程数时，可使用线程池编程。</a:t>
            </a:r>
            <a:endParaRPr lang="en-US" altLang="zh-CN"/>
          </a:p>
          <a:p>
            <a:r>
              <a:rPr lang="zh-CN" altLang="en-US"/>
              <a:t>原理：把并发执行的任务提交给一个线程池（不用为每个并发执行的任务都启动一个新的线程）。一旦池里有空闲的线程，就会分配给任务一个线程执行。在线程池的内部，任务被插入一个阻塞队列（</a:t>
            </a:r>
            <a:r>
              <a:rPr lang="en-US" altLang="zh-CN"/>
              <a:t>Blocking Queue </a:t>
            </a:r>
            <a:r>
              <a:rPr lang="zh-CN" altLang="en-US"/>
              <a:t>），线程池里的线程会去取这个队列里的任务。当一个新任务插入队列时，一个空闲线程就会成功地从队列中取出任务并且执行它。</a:t>
            </a:r>
            <a:endParaRPr lang="en-US" altLang="zh-CN"/>
          </a:p>
          <a:p>
            <a:r>
              <a:rPr lang="zh-CN" altLang="en-US"/>
              <a:t>多线程服务器的编程实现常用到线程池。每个通过网络到达服务器的连接都被包装成一个任务并且提交给线程池。线程池的线程会并发的处理连接上的请求。</a:t>
            </a:r>
            <a:endParaRPr lang="en-US" altLang="zh-CN"/>
          </a:p>
          <a:p>
            <a:r>
              <a:rPr lang="en-US" altLang="zh-CN"/>
              <a:t>Java5</a:t>
            </a:r>
            <a:r>
              <a:rPr lang="zh-CN" altLang="en-US"/>
              <a:t>以上支持线程池编程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概念</a:t>
            </a:r>
            <a:endParaRPr lang="zh-CN" altLang="en-US"/>
          </a:p>
        </p:txBody>
      </p:sp>
      <p:sp>
        <p:nvSpPr>
          <p:cNvPr id="3" name="内容占位符 2"/>
          <p:cNvSpPr>
            <a:spLocks noGrp="1"/>
          </p:cNvSpPr>
          <p:nvPr>
            <p:ph sz="quarter" idx="1"/>
          </p:nvPr>
        </p:nvSpPr>
        <p:spPr/>
        <p:txBody>
          <a:bodyPr/>
          <a:lstStyle/>
          <a:p>
            <a:r>
              <a:rPr lang="en-US" altLang="zh-CN"/>
              <a:t>Internet</a:t>
            </a:r>
            <a:r>
              <a:rPr lang="zh-CN" altLang="en-US"/>
              <a:t>：中文直译因特网，是由于许多小的网络</a:t>
            </a:r>
            <a:r>
              <a:rPr lang="en-US" altLang="zh-CN"/>
              <a:t>(</a:t>
            </a:r>
            <a:r>
              <a:rPr lang="zh-CN" altLang="en-US"/>
              <a:t>子网</a:t>
            </a:r>
            <a:r>
              <a:rPr lang="en-US" altLang="zh-CN"/>
              <a:t>)</a:t>
            </a:r>
            <a:r>
              <a:rPr lang="zh-CN" altLang="en-US"/>
              <a:t>互联而成的一个广域网，每个子网中连接着若干台计算机</a:t>
            </a:r>
            <a:r>
              <a:rPr lang="en-US" altLang="zh-CN"/>
              <a:t>(</a:t>
            </a:r>
            <a:r>
              <a:rPr lang="zh-CN" altLang="en-US"/>
              <a:t>主机</a:t>
            </a:r>
            <a:r>
              <a:rPr lang="en-US" altLang="zh-CN"/>
              <a:t>)</a:t>
            </a:r>
            <a:r>
              <a:rPr lang="zh-CN" altLang="en-US"/>
              <a:t>。主要由计算机和电缆组成。因为 </a:t>
            </a:r>
            <a:r>
              <a:rPr lang="en-US" altLang="zh-CN"/>
              <a:t>Internet</a:t>
            </a:r>
            <a:r>
              <a:rPr lang="zh-CN" altLang="en-US"/>
              <a:t>是互联网中最大的一个，所以也常将</a:t>
            </a:r>
            <a:r>
              <a:rPr lang="en-US" altLang="zh-CN"/>
              <a:t>Internet</a:t>
            </a:r>
            <a:r>
              <a:rPr lang="zh-CN" altLang="en-US"/>
              <a:t>称为互联网。</a:t>
            </a:r>
            <a:endParaRPr lang="en-US" altLang="zh-CN"/>
          </a:p>
          <a:p>
            <a:r>
              <a:rPr lang="en-US" altLang="zh-CN"/>
              <a:t>Web</a:t>
            </a:r>
            <a:r>
              <a:rPr lang="zh-CN" altLang="en-US"/>
              <a:t>：</a:t>
            </a:r>
            <a:r>
              <a:rPr lang="en-US" altLang="zh-CN"/>
              <a:t>www(world wide web),</a:t>
            </a:r>
            <a:r>
              <a:rPr lang="zh-CN" altLang="en-US"/>
              <a:t> 万维网。它使用超文本技术将遍布全球的各种信息资源链接起来，以便于用户访问。 </a:t>
            </a:r>
            <a:r>
              <a:rPr lang="en-US" altLang="zh-CN"/>
              <a:t>web</a:t>
            </a:r>
            <a:r>
              <a:rPr lang="zh-CN" altLang="en-US"/>
              <a:t>是</a:t>
            </a:r>
            <a:r>
              <a:rPr lang="en-US" altLang="zh-CN"/>
              <a:t>Internet</a:t>
            </a:r>
            <a:r>
              <a:rPr lang="zh-CN" altLang="en-US"/>
              <a:t>上的一个应用层服务， 除了</a:t>
            </a:r>
            <a:r>
              <a:rPr lang="en-US" altLang="zh-CN"/>
              <a:t>web</a:t>
            </a:r>
            <a:r>
              <a:rPr lang="zh-CN" altLang="en-US"/>
              <a:t>外，</a:t>
            </a:r>
            <a:r>
              <a:rPr lang="en-US" altLang="zh-CN"/>
              <a:t>QQ</a:t>
            </a:r>
            <a:r>
              <a:rPr lang="zh-CN" altLang="en-US"/>
              <a:t>、</a:t>
            </a:r>
            <a:r>
              <a:rPr lang="en-US" altLang="zh-CN"/>
              <a:t>E-mail</a:t>
            </a:r>
            <a:r>
              <a:rPr lang="zh-CN" altLang="en-US"/>
              <a:t>等也是</a:t>
            </a:r>
            <a:r>
              <a:rPr lang="en-US" altLang="zh-CN"/>
              <a:t>Internet</a:t>
            </a:r>
            <a:r>
              <a:rPr lang="zh-CN" altLang="en-US"/>
              <a:t>上其他类型的应用层服务。</a:t>
            </a: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类图：</a:t>
            </a:r>
            <a:r>
              <a:rPr lang="en-US" altLang="zh-CN"/>
              <a:t>Executor</a:t>
            </a:r>
            <a:r>
              <a:rPr lang="zh-CN" altLang="en-US"/>
              <a:t>框架</a:t>
            </a:r>
            <a:endParaRPr lang="zh-CN" altLang="en-US"/>
          </a:p>
        </p:txBody>
      </p:sp>
      <p:sp>
        <p:nvSpPr>
          <p:cNvPr id="12291" name="内容占位符 2"/>
          <p:cNvSpPr>
            <a:spLocks noGrp="1"/>
          </p:cNvSpPr>
          <p:nvPr>
            <p:ph idx="1"/>
            <p:custDataLst>
              <p:tags r:id="rId1"/>
            </p:custDataLst>
          </p:nvPr>
        </p:nvSpPr>
        <p:spPr/>
        <p:txBody>
          <a:bodyPr/>
          <a:lstStyle/>
          <a:p>
            <a:r>
              <a:rPr lang="en-US" altLang="zh-CN" sz="2400"/>
              <a:t>Executor</a:t>
            </a:r>
            <a:r>
              <a:rPr lang="zh-CN" altLang="en-US" sz="2400"/>
              <a:t>框架类之间的关系</a:t>
            </a:r>
            <a:endParaRPr lang="en-US" altLang="zh-CN" sz="2400"/>
          </a:p>
          <a:p>
            <a:r>
              <a:rPr lang="zh-CN" altLang="en-US" sz="2400"/>
              <a:t>在</a:t>
            </a:r>
            <a:r>
              <a:rPr lang="en-US" altLang="zh-CN" sz="2400"/>
              <a:t>Executor</a:t>
            </a:r>
            <a:r>
              <a:rPr lang="zh-CN" altLang="en-US" sz="2400"/>
              <a:t>框架中，使用执行器</a:t>
            </a:r>
            <a:r>
              <a:rPr lang="en-US" altLang="zh-CN" sz="2400"/>
              <a:t>(Executor)</a:t>
            </a:r>
            <a:r>
              <a:rPr lang="zh-CN" altLang="en-US" sz="2400"/>
              <a:t>来管理</a:t>
            </a:r>
            <a:r>
              <a:rPr lang="en-US" altLang="zh-CN" sz="2400"/>
              <a:t>Thread</a:t>
            </a:r>
            <a:r>
              <a:rPr lang="zh-CN" altLang="en-US" sz="2400"/>
              <a:t>对象，从而简化了并发编程</a:t>
            </a:r>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pPr>
              <a:buFont typeface="Wingdings" panose="05000000000000000000" pitchFamily="2" charset="2"/>
              <a:buChar char="Ø"/>
            </a:pPr>
            <a:endParaRPr lang="en-US" altLang="zh-CN" sz="2400"/>
          </a:p>
        </p:txBody>
      </p:sp>
      <p:pic>
        <p:nvPicPr>
          <p:cNvPr id="12292" name="图片 1"/>
          <p:cNvPicPr>
            <a:picLocks noChangeAspect="1"/>
          </p:cNvPicPr>
          <p:nvPr/>
        </p:nvPicPr>
        <p:blipFill>
          <a:blip r:embed="rId2" cstate="print"/>
          <a:srcRect/>
          <a:stretch>
            <a:fillRect/>
          </a:stretch>
        </p:blipFill>
        <p:spPr bwMode="auto">
          <a:xfrm>
            <a:off x="1808162" y="2420888"/>
            <a:ext cx="8859838" cy="4318000"/>
          </a:xfrm>
          <a:prstGeom prst="rect">
            <a:avLst/>
          </a:prstGeom>
          <a:noFill/>
          <a:ln w="9525">
            <a:noFill/>
            <a:miter lim="800000"/>
            <a:headEnd/>
            <a:tailEnd/>
          </a:ln>
        </p:spPr>
      </p:pic>
      <p:sp>
        <p:nvSpPr>
          <p:cNvPr id="12293" name="文本框 5"/>
          <p:cNvSpPr txBox="1">
            <a:spLocks noChangeArrowheads="1"/>
          </p:cNvSpPr>
          <p:nvPr/>
        </p:nvSpPr>
        <p:spPr bwMode="auto">
          <a:xfrm>
            <a:off x="2133600" y="5334001"/>
            <a:ext cx="4495800" cy="1076325"/>
          </a:xfrm>
          <a:prstGeom prst="rect">
            <a:avLst/>
          </a:prstGeom>
          <a:noFill/>
          <a:ln w="9525">
            <a:noFill/>
            <a:miter lim="800000"/>
          </a:ln>
        </p:spPr>
        <p:txBody>
          <a:bodyPr>
            <a:spAutoFit/>
          </a:bodyPr>
          <a:lstStyle/>
          <a:p>
            <a:r>
              <a:rPr lang="en-US" altLang="zh-CN" sz="1600" dirty="0"/>
              <a:t>Callable</a:t>
            </a:r>
            <a:r>
              <a:rPr lang="zh-CN" altLang="en-US" sz="1600" dirty="0"/>
              <a:t>接口类似于</a:t>
            </a:r>
            <a:r>
              <a:rPr lang="en-US" altLang="zh-CN" sz="1600" dirty="0"/>
              <a:t>Runnable</a:t>
            </a:r>
            <a:r>
              <a:rPr lang="zh-CN" altLang="en-US" sz="1600" dirty="0"/>
              <a:t>，为那些其实例可能被另一个线程执行的类设计的。</a:t>
            </a:r>
            <a:r>
              <a:rPr lang="en-US" altLang="zh-CN" sz="1600" dirty="0"/>
              <a:t> </a:t>
            </a:r>
            <a:r>
              <a:rPr lang="zh-CN" altLang="en-US" sz="1600" dirty="0"/>
              <a:t>提供一个</a:t>
            </a:r>
            <a:r>
              <a:rPr lang="en-US" altLang="zh-CN" sz="1600" dirty="0"/>
              <a:t>call()</a:t>
            </a:r>
            <a:r>
              <a:rPr lang="zh-CN" altLang="en-US" sz="1600" dirty="0"/>
              <a:t>方法作为线程的执行体。</a:t>
            </a:r>
            <a:r>
              <a:rPr lang="en-US" altLang="zh-CN" sz="1600" dirty="0"/>
              <a:t>call()</a:t>
            </a:r>
            <a:r>
              <a:rPr lang="zh-CN" altLang="en-US" sz="1600" dirty="0"/>
              <a:t>方法比</a:t>
            </a:r>
            <a:r>
              <a:rPr lang="en-US" altLang="zh-CN" sz="1600" dirty="0"/>
              <a:t>run()</a:t>
            </a:r>
            <a:r>
              <a:rPr lang="zh-CN" altLang="en-US" sz="1600" dirty="0"/>
              <a:t>方法更加强大：有返回值，可以抛出异常。</a:t>
            </a:r>
            <a:endParaRPr lang="zh-CN" alt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zh-CN" altLang="en-US"/>
              <a:t>使用</a:t>
            </a:r>
            <a:r>
              <a:rPr lang="en-US" altLang="zh-CN"/>
              <a:t>getHostName</a:t>
            </a:r>
            <a:r>
              <a:rPr lang="zh-CN" altLang="en-US"/>
              <a:t>方法获得域名</a:t>
            </a:r>
            <a:endParaRPr lang="zh-CN" altLang="en-US"/>
          </a:p>
        </p:txBody>
      </p:sp>
      <p:sp>
        <p:nvSpPr>
          <p:cNvPr id="47107"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sz="2000"/>
              <a:t>getHostName</a:t>
            </a:r>
            <a:r>
              <a:rPr lang="zh-CN" altLang="en-US" sz="2000"/>
              <a:t>方法可以得到远程主机的域名，也可以得到本机名，定义如下：</a:t>
            </a:r>
            <a:endParaRPr lang="en-US" altLang="zh-CN" sz="2000"/>
          </a:p>
          <a:p>
            <a:endParaRPr lang="en-US" altLang="zh-CN" sz="2000"/>
          </a:p>
          <a:p>
            <a:r>
              <a:rPr lang="zh-CN" altLang="en-US" sz="2000"/>
              <a:t>三种创建</a:t>
            </a:r>
            <a:r>
              <a:rPr lang="en-US" altLang="zh-CN" sz="2000"/>
              <a:t>InetAddress</a:t>
            </a:r>
            <a:r>
              <a:rPr lang="zh-CN" altLang="en-US" sz="2000"/>
              <a:t>对象的方式，</a:t>
            </a:r>
            <a:r>
              <a:rPr lang="en-US" altLang="zh-CN" sz="2000"/>
              <a:t>getHostName</a:t>
            </a:r>
            <a:r>
              <a:rPr lang="zh-CN" altLang="en-US" sz="2000"/>
              <a:t>返回的值是不同的。</a:t>
            </a:r>
            <a:endParaRPr lang="en-US" altLang="zh-CN" sz="2000"/>
          </a:p>
          <a:p>
            <a:r>
              <a:rPr lang="en-US" altLang="zh-CN" sz="2000"/>
              <a:t>1.</a:t>
            </a:r>
            <a:r>
              <a:rPr lang="zh-CN" altLang="en-US" sz="2000"/>
              <a:t>使用</a:t>
            </a:r>
            <a:r>
              <a:rPr lang="en-US" altLang="zh-CN" sz="2000"/>
              <a:t>getLocalHost</a:t>
            </a:r>
            <a:r>
              <a:rPr lang="zh-CN" altLang="en-US" sz="2000"/>
              <a:t>方法创建</a:t>
            </a:r>
            <a:r>
              <a:rPr lang="en-US" altLang="zh-CN" sz="2000"/>
              <a:t>InetAddress</a:t>
            </a:r>
            <a:r>
              <a:rPr lang="zh-CN" altLang="en-US" sz="2000"/>
              <a:t>对象：</a:t>
            </a:r>
            <a:r>
              <a:rPr lang="en-US" altLang="zh-CN" sz="2000"/>
              <a:t>getHostName</a:t>
            </a:r>
            <a:r>
              <a:rPr lang="zh-CN" altLang="en-US" sz="2000"/>
              <a:t>返回的是本机名。</a:t>
            </a:r>
            <a:endParaRPr lang="en-US" altLang="zh-CN" sz="2000"/>
          </a:p>
          <a:p>
            <a:endParaRPr lang="en-US" altLang="zh-CN" sz="2000"/>
          </a:p>
          <a:p>
            <a:endParaRPr lang="en-US" altLang="zh-CN" sz="2000"/>
          </a:p>
          <a:p>
            <a:r>
              <a:rPr lang="en-US" altLang="zh-CN" sz="2000"/>
              <a:t>2.</a:t>
            </a:r>
            <a:r>
              <a:rPr lang="zh-CN" altLang="en-US" sz="2000"/>
              <a:t>使用域名创建</a:t>
            </a:r>
            <a:r>
              <a:rPr lang="en-US" altLang="zh-CN" sz="2000"/>
              <a:t>InetAddress</a:t>
            </a:r>
            <a:r>
              <a:rPr lang="zh-CN" altLang="en-US" sz="2000"/>
              <a:t>对象：用域名作为</a:t>
            </a:r>
            <a:r>
              <a:rPr lang="en-US" altLang="zh-CN" sz="2000"/>
              <a:t>getByName</a:t>
            </a:r>
            <a:r>
              <a:rPr lang="zh-CN" altLang="en-US" sz="2000"/>
              <a:t>和</a:t>
            </a:r>
            <a:r>
              <a:rPr lang="en-US" altLang="zh-CN" sz="2000"/>
              <a:t>getAllByName</a:t>
            </a:r>
            <a:r>
              <a:rPr lang="zh-CN" altLang="en-US" sz="2000"/>
              <a:t>方法的参数调用这两个方法后，系统会自动记住这个域名。当调用</a:t>
            </a:r>
            <a:r>
              <a:rPr lang="en-US" altLang="zh-CN" sz="2000"/>
              <a:t>getHostName</a:t>
            </a:r>
            <a:r>
              <a:rPr lang="zh-CN" altLang="en-US" sz="2000"/>
              <a:t>方法时，就无需再访问</a:t>
            </a:r>
            <a:r>
              <a:rPr lang="en-US" altLang="zh-CN" sz="2000"/>
              <a:t>DNS</a:t>
            </a:r>
            <a:r>
              <a:rPr lang="zh-CN" altLang="en-US" sz="2000"/>
              <a:t>服务器，而是直接将这个域名返回。</a:t>
            </a:r>
            <a:endParaRPr lang="en-US" altLang="zh-CN" sz="2000"/>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pPr eaLnBrk="1" hangingPunct="1">
              <a:buFont typeface="Wingdings" panose="05000000000000000000" pitchFamily="2" charset="2"/>
              <a:buChar char="Ø"/>
              <a:defRPr/>
            </a:pPr>
            <a:endParaRPr lang="en-US" altLang="zh-CN" sz="2000"/>
          </a:p>
        </p:txBody>
      </p:sp>
      <p:sp>
        <p:nvSpPr>
          <p:cNvPr id="4" name="矩形 3"/>
          <p:cNvSpPr>
            <a:spLocks noChangeArrowheads="1"/>
          </p:cNvSpPr>
          <p:nvPr/>
        </p:nvSpPr>
        <p:spPr bwMode="auto">
          <a:xfrm>
            <a:off x="1189930" y="1980963"/>
            <a:ext cx="8686800" cy="33718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latin typeface="Consolas" panose="020B0609020204030204" pitchFamily="49" charset="0"/>
              </a:rPr>
              <a:t>public String </a:t>
            </a:r>
            <a:r>
              <a:rPr lang="en-US" altLang="zh-CN" sz="1600" b="1" dirty="0" err="1">
                <a:latin typeface="Consolas" panose="020B0609020204030204" pitchFamily="49" charset="0"/>
              </a:rPr>
              <a:t>getHostName</a:t>
            </a:r>
            <a:r>
              <a:rPr lang="en-US" altLang="zh-CN" sz="1600" b="1" dirty="0">
                <a:latin typeface="Consolas" panose="020B0609020204030204" pitchFamily="49" charset="0"/>
              </a:rPr>
              <a:t>()</a:t>
            </a:r>
            <a:endParaRPr lang="en-US" altLang="zh-CN" sz="1600" b="1" dirty="0">
              <a:latin typeface="Consolas" panose="020B0609020204030204" pitchFamily="49" charset="0"/>
            </a:endParaRPr>
          </a:p>
        </p:txBody>
      </p:sp>
      <p:sp>
        <p:nvSpPr>
          <p:cNvPr id="5" name="矩形 4"/>
          <p:cNvSpPr>
            <a:spLocks noChangeArrowheads="1"/>
          </p:cNvSpPr>
          <p:nvPr/>
        </p:nvSpPr>
        <p:spPr bwMode="auto">
          <a:xfrm>
            <a:off x="1189673" y="3279755"/>
            <a:ext cx="8686800" cy="5835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a:latin typeface="Consolas" panose="020B0609020204030204" pitchFamily="49" charset="0"/>
              </a:rPr>
              <a:t>InetAddress</a:t>
            </a:r>
            <a:r>
              <a:rPr lang="en-US" altLang="zh-CN" sz="1600" b="1" dirty="0">
                <a:latin typeface="Consolas" panose="020B0609020204030204" pitchFamily="49" charset="0"/>
              </a:rPr>
              <a:t> address = </a:t>
            </a:r>
            <a:r>
              <a:rPr lang="en-US" altLang="zh-CN" sz="1600" b="1" dirty="0" err="1">
                <a:latin typeface="Consolas" panose="020B0609020204030204" pitchFamily="49" charset="0"/>
              </a:rPr>
              <a:t>InetAddress.getLocalHost</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err="1">
                <a:solidFill>
                  <a:srgbClr val="FF0000"/>
                </a:solidFill>
                <a:latin typeface="Consolas" panose="020B0609020204030204" pitchFamily="49" charset="0"/>
              </a:rPr>
              <a:t>System.out.println</a:t>
            </a:r>
            <a:r>
              <a:rPr lang="en-US" altLang="zh-CN" sz="1600" b="1" dirty="0">
                <a:solidFill>
                  <a:srgbClr val="FF0000"/>
                </a:solidFill>
                <a:latin typeface="Consolas" panose="020B0609020204030204" pitchFamily="49" charset="0"/>
              </a:rPr>
              <a:t>(</a:t>
            </a:r>
            <a:r>
              <a:rPr lang="en-US" altLang="zh-CN" sz="1600" b="1" dirty="0" err="1">
                <a:solidFill>
                  <a:srgbClr val="FF0000"/>
                </a:solidFill>
                <a:latin typeface="Consolas" panose="020B0609020204030204" pitchFamily="49" charset="0"/>
              </a:rPr>
              <a:t>address.getHostName</a:t>
            </a:r>
            <a:r>
              <a:rPr lang="en-US" altLang="zh-CN" sz="1600" b="1" dirty="0">
                <a:solidFill>
                  <a:srgbClr val="FF0000"/>
                </a:solidFill>
                <a:latin typeface="Consolas" panose="020B0609020204030204" pitchFamily="49" charset="0"/>
              </a:rPr>
              <a:t>());  // </a:t>
            </a:r>
            <a:r>
              <a:rPr lang="zh-CN" altLang="en-US" sz="1600" b="1" dirty="0">
                <a:solidFill>
                  <a:srgbClr val="FF0000"/>
                </a:solidFill>
                <a:latin typeface="Consolas" panose="020B0609020204030204" pitchFamily="49" charset="0"/>
              </a:rPr>
              <a:t>输出本机名</a:t>
            </a:r>
            <a:endParaRPr lang="en-US" altLang="zh-CN" sz="1600" b="1" dirty="0">
              <a:solidFill>
                <a:srgbClr val="FF0000"/>
              </a:solidFill>
              <a:latin typeface="Consolas" panose="020B0609020204030204" pitchFamily="49" charset="0"/>
            </a:endParaRPr>
          </a:p>
        </p:txBody>
      </p:sp>
      <p:sp>
        <p:nvSpPr>
          <p:cNvPr id="6" name="矩形 5"/>
          <p:cNvSpPr>
            <a:spLocks noChangeArrowheads="1"/>
          </p:cNvSpPr>
          <p:nvPr/>
        </p:nvSpPr>
        <p:spPr bwMode="auto">
          <a:xfrm>
            <a:off x="1190050" y="5066238"/>
            <a:ext cx="8686800" cy="5835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a:latin typeface="Consolas" panose="020B0609020204030204" pitchFamily="49" charset="0"/>
              </a:rPr>
              <a:t>InetAddress</a:t>
            </a:r>
            <a:r>
              <a:rPr lang="en-US" altLang="zh-CN" sz="1600" b="1" dirty="0">
                <a:latin typeface="Consolas" panose="020B0609020204030204" pitchFamily="49" charset="0"/>
              </a:rPr>
              <a:t> address = </a:t>
            </a:r>
            <a:r>
              <a:rPr lang="en-US" altLang="zh-CN" sz="1600" b="1" dirty="0" err="1">
                <a:latin typeface="Consolas" panose="020B0609020204030204" pitchFamily="49" charset="0"/>
              </a:rPr>
              <a:t>InetAddress.getByName</a:t>
            </a:r>
            <a:r>
              <a:rPr lang="en-US" altLang="zh-CN" sz="1600" b="1" dirty="0">
                <a:latin typeface="Consolas" panose="020B0609020204030204" pitchFamily="49" charset="0"/>
              </a:rPr>
              <a:t>("www.szu.edu.cn");</a:t>
            </a:r>
            <a:endParaRPr lang="en-US" altLang="zh-CN" sz="1600" b="1" dirty="0">
              <a:latin typeface="Consolas" panose="020B0609020204030204" pitchFamily="49" charset="0"/>
            </a:endParaRPr>
          </a:p>
          <a:p>
            <a:r>
              <a:rPr lang="en-US" altLang="zh-CN" sz="1600" b="1" dirty="0" err="1">
                <a:solidFill>
                  <a:srgbClr val="FF0000"/>
                </a:solidFill>
                <a:latin typeface="Consolas" panose="020B0609020204030204" pitchFamily="49" charset="0"/>
              </a:rPr>
              <a:t>System.out.println</a:t>
            </a:r>
            <a:r>
              <a:rPr lang="en-US" altLang="zh-CN" sz="1600" b="1" dirty="0">
                <a:solidFill>
                  <a:srgbClr val="FF0000"/>
                </a:solidFill>
                <a:latin typeface="Consolas" panose="020B0609020204030204" pitchFamily="49" charset="0"/>
              </a:rPr>
              <a:t>(</a:t>
            </a:r>
            <a:r>
              <a:rPr lang="en-US" altLang="zh-CN" sz="1600" b="1" dirty="0" err="1">
                <a:solidFill>
                  <a:srgbClr val="FF0000"/>
                </a:solidFill>
                <a:latin typeface="Consolas" panose="020B0609020204030204" pitchFamily="49" charset="0"/>
              </a:rPr>
              <a:t>address.getHostName</a:t>
            </a:r>
            <a:r>
              <a:rPr lang="en-US" altLang="zh-CN" sz="1600" b="1" dirty="0">
                <a:solidFill>
                  <a:srgbClr val="FF0000"/>
                </a:solidFill>
                <a:latin typeface="Consolas" panose="020B0609020204030204" pitchFamily="49" charset="0"/>
              </a:rPr>
              <a:t>());  // </a:t>
            </a:r>
            <a:r>
              <a:rPr lang="zh-CN" altLang="en-US" sz="1600" b="1" dirty="0">
                <a:solidFill>
                  <a:srgbClr val="FF0000"/>
                </a:solidFill>
                <a:latin typeface="Consolas" panose="020B0609020204030204" pitchFamily="49" charset="0"/>
              </a:rPr>
              <a:t>无需访问</a:t>
            </a:r>
            <a:r>
              <a:rPr lang="en-US" altLang="zh-CN" sz="1600" b="1" dirty="0">
                <a:solidFill>
                  <a:srgbClr val="FF0000"/>
                </a:solidFill>
                <a:latin typeface="Consolas" panose="020B0609020204030204" pitchFamily="49" charset="0"/>
              </a:rPr>
              <a:t>DNS</a:t>
            </a:r>
            <a:r>
              <a:rPr lang="zh-CN" altLang="en-US" sz="1600" b="1" dirty="0">
                <a:solidFill>
                  <a:srgbClr val="FF0000"/>
                </a:solidFill>
                <a:latin typeface="Consolas" panose="020B0609020204030204" pitchFamily="49" charset="0"/>
              </a:rPr>
              <a:t>服务器，直接返回域名</a:t>
            </a:r>
            <a:endParaRPr lang="en-US" altLang="zh-CN" sz="1600" b="1" dirty="0">
              <a:solidFill>
                <a:srgbClr val="FF0000"/>
              </a:solidFill>
              <a:latin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zh-CN" altLang="en-US"/>
              <a:t>使用</a:t>
            </a:r>
            <a:r>
              <a:rPr lang="en-US" altLang="zh-CN"/>
              <a:t>getHostName</a:t>
            </a:r>
            <a:r>
              <a:rPr lang="zh-CN" altLang="en-US"/>
              <a:t>方法获得域名</a:t>
            </a:r>
            <a:endParaRPr lang="zh-CN" altLang="en-US"/>
          </a:p>
        </p:txBody>
      </p:sp>
      <p:sp>
        <p:nvSpPr>
          <p:cNvPr id="47107"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0000"/>
          </a:bodyPr>
          <a:lstStyle/>
          <a:p>
            <a:r>
              <a:rPr lang="en-US" altLang="zh-CN"/>
              <a:t>3.</a:t>
            </a:r>
            <a:r>
              <a:rPr lang="zh-CN" altLang="en-US"/>
              <a:t>使用</a:t>
            </a:r>
            <a:r>
              <a:rPr lang="en-US" altLang="zh-CN"/>
              <a:t>IP</a:t>
            </a:r>
            <a:r>
              <a:rPr lang="zh-CN" altLang="en-US"/>
              <a:t>地址创建</a:t>
            </a:r>
            <a:r>
              <a:rPr lang="en-US" altLang="zh-CN"/>
              <a:t>InetAddress</a:t>
            </a:r>
            <a:r>
              <a:rPr lang="zh-CN" altLang="en-US"/>
              <a:t>对象：使用</a:t>
            </a:r>
            <a:r>
              <a:rPr lang="en-US" altLang="zh-CN"/>
              <a:t>IP</a:t>
            </a:r>
            <a:r>
              <a:rPr lang="zh-CN" altLang="en-US"/>
              <a:t>地址创建</a:t>
            </a:r>
            <a:r>
              <a:rPr lang="en-US" altLang="zh-CN"/>
              <a:t>InetAddress</a:t>
            </a:r>
            <a:r>
              <a:rPr lang="zh-CN" altLang="en-US"/>
              <a:t>对象时（</a:t>
            </a:r>
            <a:r>
              <a:rPr lang="en-US" altLang="zh-CN"/>
              <a:t>getByName</a:t>
            </a:r>
            <a:r>
              <a:rPr lang="zh-CN" altLang="en-US"/>
              <a:t>、</a:t>
            </a:r>
            <a:r>
              <a:rPr lang="en-US" altLang="zh-CN"/>
              <a:t>getAllByName</a:t>
            </a:r>
            <a:r>
              <a:rPr lang="zh-CN" altLang="en-US"/>
              <a:t>和</a:t>
            </a:r>
            <a:r>
              <a:rPr lang="en-US" altLang="zh-CN"/>
              <a:t>getByAddress</a:t>
            </a:r>
            <a:r>
              <a:rPr lang="zh-CN" altLang="en-US"/>
              <a:t>方法都可以通过</a:t>
            </a:r>
            <a:r>
              <a:rPr lang="en-US" altLang="zh-CN"/>
              <a:t>IP</a:t>
            </a:r>
            <a:r>
              <a:rPr lang="zh-CN" altLang="en-US"/>
              <a:t>地址创建</a:t>
            </a:r>
            <a:r>
              <a:rPr lang="en-US" altLang="zh-CN"/>
              <a:t>InetAddress</a:t>
            </a:r>
            <a:r>
              <a:rPr lang="zh-CN" altLang="en-US"/>
              <a:t>对象），并不需要访问</a:t>
            </a:r>
            <a:r>
              <a:rPr lang="en-US" altLang="zh-CN"/>
              <a:t>DNS</a:t>
            </a:r>
            <a:r>
              <a:rPr lang="zh-CN" altLang="en-US"/>
              <a:t>服务器。通过</a:t>
            </a:r>
            <a:r>
              <a:rPr lang="en-US" altLang="zh-CN"/>
              <a:t>DNS</a:t>
            </a:r>
            <a:r>
              <a:rPr lang="zh-CN" altLang="en-US"/>
              <a:t>服务器查找域名的工作就由</a:t>
            </a:r>
            <a:r>
              <a:rPr lang="en-US" altLang="zh-CN"/>
              <a:t>getHostName</a:t>
            </a:r>
            <a:r>
              <a:rPr lang="zh-CN" altLang="en-US"/>
              <a:t>方法来完成。如果这个</a:t>
            </a:r>
            <a:r>
              <a:rPr lang="en-US" altLang="zh-CN"/>
              <a:t>IP</a:t>
            </a:r>
            <a:r>
              <a:rPr lang="zh-CN" altLang="en-US"/>
              <a:t>地址不存在或</a:t>
            </a:r>
            <a:r>
              <a:rPr lang="en-US" altLang="zh-CN"/>
              <a:t>DNS</a:t>
            </a:r>
            <a:r>
              <a:rPr lang="zh-CN" altLang="en-US"/>
              <a:t>服务器不允许进行</a:t>
            </a:r>
            <a:r>
              <a:rPr lang="en-US" altLang="zh-CN"/>
              <a:t>IP</a:t>
            </a:r>
            <a:r>
              <a:rPr lang="zh-CN" altLang="en-US"/>
              <a:t>地址和域名的映像，</a:t>
            </a:r>
            <a:r>
              <a:rPr lang="en-US" altLang="zh-CN"/>
              <a:t>getHostName</a:t>
            </a:r>
            <a:r>
              <a:rPr lang="zh-CN" altLang="en-US"/>
              <a:t>方法就直接返回这个</a:t>
            </a:r>
            <a:r>
              <a:rPr lang="en-US" altLang="zh-CN"/>
              <a:t>IP</a:t>
            </a:r>
            <a:r>
              <a:rPr lang="zh-CN" altLang="en-US"/>
              <a:t>地址。</a:t>
            </a:r>
            <a:endParaRPr lang="en-US" altLang="zh-CN"/>
          </a:p>
          <a:p>
            <a:endParaRPr lang="en-US" altLang="zh-CN"/>
          </a:p>
          <a:p>
            <a:endParaRPr lang="en-US" altLang="zh-CN"/>
          </a:p>
          <a:p>
            <a:endParaRPr lang="en-US" altLang="zh-CN"/>
          </a:p>
          <a:p>
            <a:r>
              <a:rPr lang="zh-CN" altLang="en-US"/>
              <a:t>总结：三种方式，只有通过使用</a:t>
            </a:r>
            <a:r>
              <a:rPr lang="en-US" altLang="zh-CN"/>
              <a:t>IP</a:t>
            </a:r>
            <a:r>
              <a:rPr lang="zh-CN" altLang="en-US"/>
              <a:t>地址创建的</a:t>
            </a:r>
            <a:r>
              <a:rPr lang="en-US" altLang="zh-CN"/>
              <a:t>InetAddress</a:t>
            </a:r>
            <a:r>
              <a:rPr lang="zh-CN" altLang="en-US"/>
              <a:t>对象调用</a:t>
            </a:r>
            <a:r>
              <a:rPr lang="en-US" altLang="zh-CN"/>
              <a:t>getHostName</a:t>
            </a:r>
            <a:r>
              <a:rPr lang="zh-CN" altLang="en-US"/>
              <a:t>方法时才访问</a:t>
            </a:r>
            <a:r>
              <a:rPr lang="en-US" altLang="zh-CN"/>
              <a:t>DNS</a:t>
            </a:r>
            <a:r>
              <a:rPr lang="zh-CN" altLang="en-US"/>
              <a:t>服务器。在其他情况，</a:t>
            </a:r>
            <a:r>
              <a:rPr lang="en-US" altLang="zh-CN"/>
              <a:t>getHostName</a:t>
            </a:r>
            <a:r>
              <a:rPr lang="zh-CN" altLang="en-US"/>
              <a:t>方法并不会访问</a:t>
            </a:r>
            <a:r>
              <a:rPr lang="en-US" altLang="zh-CN"/>
              <a:t>DNS</a:t>
            </a:r>
            <a:r>
              <a:rPr lang="zh-CN" altLang="en-US"/>
              <a:t>服务器，而是直接将域名或本机名返回。</a:t>
            </a:r>
            <a:endParaRPr lang="en-US" altLang="zh-CN"/>
          </a:p>
          <a:p>
            <a:endParaRPr lang="en-US" altLang="zh-CN"/>
          </a:p>
          <a:p>
            <a:r>
              <a:rPr lang="zh-CN" altLang="en-US"/>
              <a:t>下面的代码演示了在不同情况下如何使用</a:t>
            </a:r>
            <a:r>
              <a:rPr lang="en-US" altLang="zh-CN"/>
              <a:t>getHostName</a:t>
            </a:r>
            <a:r>
              <a:rPr lang="zh-CN" altLang="en-US"/>
              <a:t>方法，并计算了各种情况所需的毫秒数。</a:t>
            </a:r>
            <a:endParaRPr lang="en-US" altLang="zh-CN"/>
          </a:p>
          <a:p>
            <a:endParaRPr lang="en-US" altLang="zh-CN"/>
          </a:p>
          <a:p>
            <a:endParaRPr lang="en-US" altLang="zh-CN"/>
          </a:p>
          <a:p>
            <a:pPr eaLnBrk="1" hangingPunct="1">
              <a:buFont typeface="Wingdings" panose="05000000000000000000" pitchFamily="2" charset="2"/>
              <a:buChar char="Ø"/>
              <a:defRPr/>
            </a:pPr>
            <a:endParaRPr lang="en-US" altLang="zh-CN"/>
          </a:p>
        </p:txBody>
      </p:sp>
      <p:sp>
        <p:nvSpPr>
          <p:cNvPr id="5" name="矩形 4"/>
          <p:cNvSpPr>
            <a:spLocks noChangeArrowheads="1"/>
          </p:cNvSpPr>
          <p:nvPr/>
        </p:nvSpPr>
        <p:spPr bwMode="auto">
          <a:xfrm>
            <a:off x="1206560" y="2743503"/>
            <a:ext cx="8686800" cy="10763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err="1">
                <a:latin typeface="Consolas" panose="020B0609020204030204" pitchFamily="49" charset="0"/>
              </a:rPr>
              <a:t>InetAddress</a:t>
            </a:r>
            <a:r>
              <a:rPr lang="en-US" altLang="zh-CN" sz="1600" b="1" dirty="0">
                <a:latin typeface="Consolas" panose="020B0609020204030204" pitchFamily="49" charset="0"/>
              </a:rPr>
              <a:t> address = </a:t>
            </a:r>
            <a:r>
              <a:rPr lang="en-US" altLang="zh-CN" sz="1600" b="1" dirty="0" err="1">
                <a:latin typeface="Consolas" panose="020B0609020204030204" pitchFamily="49" charset="0"/>
              </a:rPr>
              <a:t>InetAddress.getByName</a:t>
            </a:r>
            <a:r>
              <a:rPr lang="en-US" altLang="zh-CN" sz="1600" b="1" dirty="0">
                <a:latin typeface="Consolas" panose="020B0609020204030204" pitchFamily="49" charset="0"/>
              </a:rPr>
              <a:t>("141.146.8.66");</a:t>
            </a:r>
            <a:endParaRPr lang="en-US" altLang="zh-CN" sz="1600" b="1" dirty="0">
              <a:latin typeface="Consolas" panose="020B0609020204030204" pitchFamily="49" charset="0"/>
            </a:endParaRPr>
          </a:p>
          <a:p>
            <a:r>
              <a:rPr lang="en-US" altLang="zh-CN" sz="1600" b="1" dirty="0" err="1">
                <a:solidFill>
                  <a:srgbClr val="FF0000"/>
                </a:solidFill>
                <a:latin typeface="Consolas" panose="020B0609020204030204" pitchFamily="49" charset="0"/>
              </a:rPr>
              <a:t>System.out.println</a:t>
            </a:r>
            <a:r>
              <a:rPr lang="en-US" altLang="zh-CN" sz="1600" b="1" dirty="0">
                <a:solidFill>
                  <a:srgbClr val="FF0000"/>
                </a:solidFill>
                <a:latin typeface="Consolas" panose="020B0609020204030204" pitchFamily="49" charset="0"/>
              </a:rPr>
              <a:t>(</a:t>
            </a:r>
            <a:r>
              <a:rPr lang="en-US" altLang="zh-CN" sz="1600" b="1" dirty="0" err="1">
                <a:solidFill>
                  <a:srgbClr val="FF0000"/>
                </a:solidFill>
                <a:latin typeface="Consolas" panose="020B0609020204030204" pitchFamily="49" charset="0"/>
              </a:rPr>
              <a:t>address.getHostName</a:t>
            </a:r>
            <a:r>
              <a:rPr lang="en-US" altLang="zh-CN" sz="1600" b="1" dirty="0">
                <a:solidFill>
                  <a:srgbClr val="FF0000"/>
                </a:solidFill>
                <a:latin typeface="Consolas" panose="020B0609020204030204" pitchFamily="49" charset="0"/>
              </a:rPr>
              <a:t>());  // </a:t>
            </a:r>
            <a:r>
              <a:rPr lang="zh-CN" altLang="en-US" sz="1600" b="1" dirty="0">
                <a:solidFill>
                  <a:srgbClr val="FF0000"/>
                </a:solidFill>
                <a:latin typeface="Consolas" panose="020B0609020204030204" pitchFamily="49" charset="0"/>
              </a:rPr>
              <a:t>需要访问</a:t>
            </a:r>
            <a:r>
              <a:rPr lang="en-US" altLang="zh-CN" sz="1600" b="1" dirty="0">
                <a:solidFill>
                  <a:srgbClr val="FF0000"/>
                </a:solidFill>
                <a:latin typeface="Consolas" panose="020B0609020204030204" pitchFamily="49" charset="0"/>
              </a:rPr>
              <a:t>DNS</a:t>
            </a:r>
            <a:r>
              <a:rPr lang="zh-CN" altLang="en-US" sz="1600" b="1" dirty="0">
                <a:solidFill>
                  <a:srgbClr val="FF0000"/>
                </a:solidFill>
                <a:latin typeface="Consolas" panose="020B0609020204030204" pitchFamily="49" charset="0"/>
              </a:rPr>
              <a:t>服务器才能得到域名</a:t>
            </a:r>
            <a:endParaRPr lang="zh-CN" altLang="en-US" sz="1600" b="1" dirty="0">
              <a:solidFill>
                <a:srgbClr val="FF0000"/>
              </a:solidFill>
              <a:latin typeface="Consolas" panose="020B0609020204030204" pitchFamily="49" charset="0"/>
            </a:endParaRPr>
          </a:p>
          <a:p>
            <a:r>
              <a:rPr lang="en-US" altLang="zh-CN" sz="1600" b="1" dirty="0" err="1">
                <a:latin typeface="Consolas" panose="020B0609020204030204" pitchFamily="49" charset="0"/>
              </a:rPr>
              <a:t>InetAddress</a:t>
            </a:r>
            <a:r>
              <a:rPr lang="en-US" altLang="zh-CN" sz="1600" b="1" dirty="0">
                <a:latin typeface="Consolas" panose="020B0609020204030204" pitchFamily="49" charset="0"/>
              </a:rPr>
              <a:t> address = </a:t>
            </a:r>
            <a:r>
              <a:rPr lang="en-US" altLang="zh-CN" sz="1600" b="1" dirty="0" err="1">
                <a:latin typeface="Consolas" panose="020B0609020204030204" pitchFamily="49" charset="0"/>
              </a:rPr>
              <a:t>InetAddress.getByName</a:t>
            </a:r>
            <a:r>
              <a:rPr lang="en-US" altLang="zh-CN" sz="1600" b="1" dirty="0">
                <a:latin typeface="Consolas" panose="020B0609020204030204" pitchFamily="49" charset="0"/>
              </a:rPr>
              <a:t>("1.2.3.4");  // IP</a:t>
            </a:r>
            <a:r>
              <a:rPr lang="zh-CN" altLang="en-US" sz="1600" b="1" dirty="0">
                <a:latin typeface="Consolas" panose="020B0609020204030204" pitchFamily="49" charset="0"/>
              </a:rPr>
              <a:t>地址不存在</a:t>
            </a:r>
            <a:endParaRPr lang="zh-CN" altLang="en-US" sz="1600" b="1" dirty="0">
              <a:latin typeface="Consolas" panose="020B0609020204030204" pitchFamily="49" charset="0"/>
            </a:endParaRPr>
          </a:p>
          <a:p>
            <a:r>
              <a:rPr lang="en-US" altLang="zh-CN" sz="1600" b="1" dirty="0" err="1">
                <a:solidFill>
                  <a:srgbClr val="FF0000"/>
                </a:solidFill>
                <a:latin typeface="Consolas" panose="020B0609020204030204" pitchFamily="49" charset="0"/>
              </a:rPr>
              <a:t>System.out.println</a:t>
            </a:r>
            <a:r>
              <a:rPr lang="en-US" altLang="zh-CN" sz="1600" b="1" dirty="0">
                <a:solidFill>
                  <a:srgbClr val="FF0000"/>
                </a:solidFill>
                <a:latin typeface="Consolas" panose="020B0609020204030204" pitchFamily="49" charset="0"/>
              </a:rPr>
              <a:t>(</a:t>
            </a:r>
            <a:r>
              <a:rPr lang="en-US" altLang="zh-CN" sz="1600" b="1" dirty="0" err="1">
                <a:solidFill>
                  <a:srgbClr val="FF0000"/>
                </a:solidFill>
                <a:latin typeface="Consolas" panose="020B0609020204030204" pitchFamily="49" charset="0"/>
              </a:rPr>
              <a:t>address.getHostName</a:t>
            </a:r>
            <a:r>
              <a:rPr lang="en-US" altLang="zh-CN" sz="1600" b="1" dirty="0">
                <a:solidFill>
                  <a:srgbClr val="FF0000"/>
                </a:solidFill>
                <a:latin typeface="Consolas" panose="020B0609020204030204" pitchFamily="49" charset="0"/>
              </a:rPr>
              <a:t>());  // </a:t>
            </a:r>
            <a:r>
              <a:rPr lang="zh-CN" altLang="en-US" sz="1600" b="1" dirty="0">
                <a:solidFill>
                  <a:srgbClr val="FF0000"/>
                </a:solidFill>
                <a:latin typeface="Consolas" panose="020B0609020204030204" pitchFamily="49" charset="0"/>
              </a:rPr>
              <a:t>直接返回</a:t>
            </a:r>
            <a:r>
              <a:rPr lang="en-US" altLang="zh-CN" sz="1600" b="1" dirty="0">
                <a:solidFill>
                  <a:srgbClr val="FF0000"/>
                </a:solidFill>
                <a:latin typeface="Consolas" panose="020B0609020204030204" pitchFamily="49" charset="0"/>
              </a:rPr>
              <a:t>IP</a:t>
            </a:r>
            <a:r>
              <a:rPr lang="zh-CN" altLang="en-US" sz="1600" b="1" dirty="0">
                <a:solidFill>
                  <a:srgbClr val="FF0000"/>
                </a:solidFill>
                <a:latin typeface="Consolas" panose="020B0609020204030204" pitchFamily="49" charset="0"/>
              </a:rPr>
              <a:t>地址</a:t>
            </a:r>
            <a:endParaRPr lang="en-US" altLang="zh-CN" sz="1600" b="1" dirty="0">
              <a:solidFill>
                <a:srgbClr val="FF0000"/>
              </a:solidFill>
              <a:latin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zh-CN" altLang="en-US"/>
              <a:t>使用</a:t>
            </a:r>
            <a:r>
              <a:rPr lang="en-US" altLang="zh-CN"/>
              <a:t>getCanonicalHostName</a:t>
            </a:r>
            <a:r>
              <a:rPr lang="zh-CN" altLang="en-US"/>
              <a:t>方法获得主机名</a:t>
            </a:r>
            <a:endParaRPr lang="zh-CN" altLang="en-US"/>
          </a:p>
        </p:txBody>
      </p:sp>
      <p:sp>
        <p:nvSpPr>
          <p:cNvPr id="47107"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a:bodyPr>
          <a:lstStyle/>
          <a:p>
            <a:r>
              <a:rPr lang="en-US" altLang="zh-CN"/>
              <a:t>getCanonicalHostName</a:t>
            </a:r>
            <a:r>
              <a:rPr lang="zh-CN" altLang="en-US"/>
              <a:t>方法和</a:t>
            </a:r>
            <a:r>
              <a:rPr lang="en-US" altLang="zh-CN"/>
              <a:t>getHostName</a:t>
            </a:r>
            <a:r>
              <a:rPr lang="zh-CN" altLang="en-US"/>
              <a:t>方法功能一样，也是得到远程主机的域名。</a:t>
            </a:r>
            <a:endParaRPr lang="en-US" altLang="zh-CN"/>
          </a:p>
          <a:p>
            <a:r>
              <a:rPr lang="zh-CN" altLang="en-US"/>
              <a:t>但</a:t>
            </a:r>
            <a:r>
              <a:rPr lang="en-US" altLang="zh-CN"/>
              <a:t>getCanonicalHostName</a:t>
            </a:r>
            <a:r>
              <a:rPr lang="zh-CN" altLang="en-US"/>
              <a:t>得到的是主机名，而</a:t>
            </a:r>
            <a:r>
              <a:rPr lang="en-US" altLang="zh-CN"/>
              <a:t>getHostName</a:t>
            </a:r>
            <a:r>
              <a:rPr lang="zh-CN" altLang="en-US"/>
              <a:t>得到的主机别名。  方法定义：</a:t>
            </a:r>
            <a:endParaRPr lang="en-US" altLang="zh-CN"/>
          </a:p>
          <a:p>
            <a:endParaRPr lang="en-US" altLang="zh-CN"/>
          </a:p>
          <a:p>
            <a:r>
              <a:rPr lang="zh-CN" altLang="en-US"/>
              <a:t>该方法的返回值与</a:t>
            </a:r>
            <a:r>
              <a:rPr lang="en-US" altLang="zh-CN"/>
              <a:t>InetAddress</a:t>
            </a:r>
            <a:r>
              <a:rPr lang="zh-CN" altLang="en-US"/>
              <a:t>对象创建方式有关，分三种情况：</a:t>
            </a:r>
            <a:endParaRPr lang="en-US" altLang="zh-CN"/>
          </a:p>
          <a:p>
            <a:r>
              <a:rPr lang="zh-CN" altLang="en-US"/>
              <a:t>一是，若</a:t>
            </a:r>
            <a:r>
              <a:rPr lang="en-US" altLang="zh-CN"/>
              <a:t>InetAddress</a:t>
            </a:r>
            <a:r>
              <a:rPr lang="zh-CN" altLang="en-US"/>
              <a:t>对象是使用</a:t>
            </a:r>
            <a:r>
              <a:rPr lang="en-US" altLang="zh-CN"/>
              <a:t>getLocalHost</a:t>
            </a:r>
            <a:r>
              <a:rPr lang="zh-CN" altLang="en-US"/>
              <a:t>创建的，则该方法的返回值与</a:t>
            </a:r>
            <a:r>
              <a:rPr lang="en-US" altLang="zh-CN"/>
              <a:t>getHostName</a:t>
            </a:r>
            <a:r>
              <a:rPr lang="zh-CN" altLang="en-US"/>
              <a:t>方法得到的一样，都是本机名。</a:t>
            </a:r>
            <a:endParaRPr lang="en-US" altLang="zh-CN"/>
          </a:p>
          <a:p>
            <a:r>
              <a:rPr lang="zh-CN" altLang="en-US"/>
              <a:t>二是，若</a:t>
            </a:r>
            <a:r>
              <a:rPr lang="en-US" altLang="zh-CN"/>
              <a:t>InetAddress</a:t>
            </a:r>
            <a:r>
              <a:rPr lang="zh-CN" altLang="en-US"/>
              <a:t>对象是使用</a:t>
            </a:r>
            <a:r>
              <a:rPr lang="en-US" altLang="zh-CN"/>
              <a:t>IP</a:t>
            </a:r>
            <a:r>
              <a:rPr lang="zh-CN" altLang="en-US"/>
              <a:t>地址创建的，则该方法的返回值与</a:t>
            </a:r>
            <a:r>
              <a:rPr lang="en-US" altLang="zh-CN"/>
              <a:t>getHostName</a:t>
            </a:r>
            <a:r>
              <a:rPr lang="zh-CN" altLang="en-US"/>
              <a:t>方法得到的一样，它们的值可能是主机名，也可能是</a:t>
            </a:r>
            <a:r>
              <a:rPr lang="en-US" altLang="zh-CN"/>
              <a:t>IP</a:t>
            </a:r>
            <a:r>
              <a:rPr lang="zh-CN" altLang="en-US"/>
              <a:t>地址。</a:t>
            </a:r>
            <a:endParaRPr lang="en-US" altLang="zh-CN"/>
          </a:p>
          <a:p>
            <a:r>
              <a:rPr lang="zh-CN" altLang="en-US"/>
              <a:t>三是，若</a:t>
            </a:r>
            <a:r>
              <a:rPr lang="en-US" altLang="zh-CN"/>
              <a:t>InetAddress</a:t>
            </a:r>
            <a:r>
              <a:rPr lang="zh-CN" altLang="en-US"/>
              <a:t>对象是使用域名创建的，在创建</a:t>
            </a:r>
            <a:r>
              <a:rPr lang="en-US" altLang="zh-CN"/>
              <a:t>InetAddress</a:t>
            </a:r>
            <a:r>
              <a:rPr lang="zh-CN" altLang="en-US"/>
              <a:t>对象时，主机名和主机别名若已确定，则该方法不会访问</a:t>
            </a:r>
            <a:r>
              <a:rPr lang="en-US" altLang="zh-CN"/>
              <a:t>DNS</a:t>
            </a:r>
            <a:r>
              <a:rPr lang="zh-CN" altLang="en-US"/>
              <a:t>服务器，直接返回主机别名。否则，则会访问</a:t>
            </a:r>
            <a:r>
              <a:rPr lang="en-US" altLang="zh-CN"/>
              <a:t>DNS</a:t>
            </a:r>
            <a:r>
              <a:rPr lang="zh-CN" altLang="en-US"/>
              <a:t>服务器，则该方法的返回值 取决于</a:t>
            </a:r>
            <a:r>
              <a:rPr lang="en-US" altLang="zh-CN"/>
              <a:t>DNS</a:t>
            </a:r>
            <a:r>
              <a:rPr lang="zh-CN" altLang="en-US"/>
              <a:t>服务器设置。</a:t>
            </a:r>
            <a:endParaRPr lang="en-US" altLang="zh-CN"/>
          </a:p>
          <a:p>
            <a:pPr eaLnBrk="1" hangingPunct="1">
              <a:buFont typeface="Wingdings" panose="05000000000000000000" pitchFamily="2" charset="2"/>
              <a:buChar char="Ø"/>
            </a:pPr>
            <a:endParaRPr lang="en-US" altLang="zh-CN"/>
          </a:p>
        </p:txBody>
      </p:sp>
      <p:sp>
        <p:nvSpPr>
          <p:cNvPr id="6" name="矩形 5"/>
          <p:cNvSpPr>
            <a:spLocks noChangeArrowheads="1"/>
          </p:cNvSpPr>
          <p:nvPr/>
        </p:nvSpPr>
        <p:spPr bwMode="auto">
          <a:xfrm>
            <a:off x="1270769" y="2424178"/>
            <a:ext cx="8348662" cy="33718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latin typeface="Consolas" panose="020B0609020204030204" pitchFamily="49" charset="0"/>
              </a:rPr>
              <a:t>public String </a:t>
            </a:r>
            <a:r>
              <a:rPr lang="en-US" altLang="zh-CN" sz="1600" b="1" dirty="0" err="1">
                <a:latin typeface="Consolas" panose="020B0609020204030204" pitchFamily="49" charset="0"/>
              </a:rPr>
              <a:t>getCanonicalHostName</a:t>
            </a:r>
            <a:r>
              <a:rPr lang="en-US" altLang="zh-CN" sz="1600" b="1" dirty="0">
                <a:latin typeface="Consolas" panose="020B0609020204030204" pitchFamily="49" charset="0"/>
              </a:rPr>
              <a:t>()</a:t>
            </a:r>
            <a:endParaRPr lang="en-US" altLang="zh-CN" sz="1600" b="1" dirty="0">
              <a:solidFill>
                <a:srgbClr val="FF0000"/>
              </a:solidFill>
              <a:latin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zh-CN" altLang="en-US"/>
              <a:t>使用</a:t>
            </a:r>
            <a:r>
              <a:rPr lang="en-US" altLang="zh-CN"/>
              <a:t>getAddress</a:t>
            </a:r>
            <a:r>
              <a:rPr lang="zh-CN" altLang="en-US"/>
              <a:t>方法获得</a:t>
            </a:r>
            <a:r>
              <a:rPr lang="en-US" altLang="zh-CN"/>
              <a:t>IP</a:t>
            </a:r>
            <a:r>
              <a:rPr lang="zh-CN" altLang="en-US"/>
              <a:t>地址</a:t>
            </a:r>
            <a:endParaRPr lang="zh-CN" altLang="en-US"/>
          </a:p>
        </p:txBody>
      </p:sp>
      <p:sp>
        <p:nvSpPr>
          <p:cNvPr id="47107"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0000"/>
          </a:bodyPr>
          <a:lstStyle/>
          <a:p>
            <a:r>
              <a:rPr lang="en-US" altLang="zh-CN"/>
              <a:t>getAddress</a:t>
            </a:r>
            <a:r>
              <a:rPr lang="zh-CN" altLang="en-US"/>
              <a:t>方法和</a:t>
            </a:r>
            <a:r>
              <a:rPr lang="en-US" altLang="zh-CN"/>
              <a:t>getHostAddress</a:t>
            </a:r>
            <a:r>
              <a:rPr lang="zh-CN" altLang="en-US"/>
              <a:t>类似，它们区别是</a:t>
            </a:r>
            <a:r>
              <a:rPr lang="en-US" altLang="zh-CN"/>
              <a:t>getHostAddress</a:t>
            </a:r>
            <a:r>
              <a:rPr lang="zh-CN" altLang="en-US"/>
              <a:t>方法返回的是字符串形式的</a:t>
            </a:r>
            <a:r>
              <a:rPr lang="en-US" altLang="zh-CN"/>
              <a:t>IP</a:t>
            </a:r>
            <a:r>
              <a:rPr lang="zh-CN" altLang="en-US"/>
              <a:t>地址，而</a:t>
            </a:r>
            <a:r>
              <a:rPr lang="en-US" altLang="zh-CN"/>
              <a:t>getAddress</a:t>
            </a:r>
            <a:r>
              <a:rPr lang="zh-CN" altLang="en-US"/>
              <a:t>方法返回的是</a:t>
            </a:r>
            <a:r>
              <a:rPr lang="en-US" altLang="zh-CN"/>
              <a:t>byte</a:t>
            </a:r>
            <a:r>
              <a:rPr lang="zh-CN" altLang="en-US"/>
              <a:t>数组形式的</a:t>
            </a:r>
            <a:r>
              <a:rPr lang="en-US" altLang="zh-CN"/>
              <a:t>IP</a:t>
            </a:r>
            <a:r>
              <a:rPr lang="zh-CN" altLang="en-US"/>
              <a:t>地址。 方法定义：</a:t>
            </a:r>
            <a:endParaRPr lang="en-US" altLang="zh-CN"/>
          </a:p>
          <a:p>
            <a:endParaRPr lang="en-US" altLang="zh-CN"/>
          </a:p>
          <a:p>
            <a:r>
              <a:rPr lang="zh-CN" altLang="en-US"/>
              <a:t>这个方法返回的</a:t>
            </a:r>
            <a:r>
              <a:rPr lang="en-US" altLang="zh-CN"/>
              <a:t>byte</a:t>
            </a:r>
            <a:r>
              <a:rPr lang="zh-CN" altLang="en-US"/>
              <a:t>数组是有符号的。</a:t>
            </a:r>
            <a:endParaRPr lang="en-US" altLang="zh-CN"/>
          </a:p>
          <a:p>
            <a:r>
              <a:rPr lang="zh-CN" altLang="en-US"/>
              <a:t>在</a:t>
            </a:r>
            <a:r>
              <a:rPr lang="en-US" altLang="zh-CN"/>
              <a:t>Java</a:t>
            </a:r>
            <a:r>
              <a:rPr lang="zh-CN" altLang="en-US"/>
              <a:t>中</a:t>
            </a:r>
            <a:r>
              <a:rPr lang="en-US" altLang="zh-CN"/>
              <a:t>byte</a:t>
            </a:r>
            <a:r>
              <a:rPr lang="zh-CN" altLang="en-US"/>
              <a:t>类型的取值范围是</a:t>
            </a:r>
            <a:r>
              <a:rPr lang="en-US" altLang="zh-CN"/>
              <a:t>-128〜127</a:t>
            </a:r>
            <a:r>
              <a:rPr lang="zh-CN" altLang="en-US"/>
              <a:t>。</a:t>
            </a:r>
            <a:endParaRPr lang="en-US" altLang="zh-CN"/>
          </a:p>
          <a:p>
            <a:r>
              <a:rPr lang="zh-CN" altLang="en-US"/>
              <a:t>如果返回的</a:t>
            </a:r>
            <a:r>
              <a:rPr lang="en-US" altLang="zh-CN"/>
              <a:t>IP</a:t>
            </a:r>
            <a:r>
              <a:rPr lang="zh-CN" altLang="en-US"/>
              <a:t>地址的某个字节是大于</a:t>
            </a:r>
            <a:r>
              <a:rPr lang="en-US" altLang="zh-CN"/>
              <a:t>127</a:t>
            </a:r>
            <a:r>
              <a:rPr lang="zh-CN" altLang="en-US"/>
              <a:t>的整数，在</a:t>
            </a:r>
            <a:r>
              <a:rPr lang="en-US" altLang="zh-CN"/>
              <a:t>byte</a:t>
            </a:r>
            <a:r>
              <a:rPr lang="zh-CN" altLang="en-US"/>
              <a:t>数组中就是负数。</a:t>
            </a:r>
            <a:endParaRPr lang="en-US" altLang="zh-CN"/>
          </a:p>
          <a:p>
            <a:r>
              <a:rPr lang="zh-CN" altLang="en-US"/>
              <a:t>由于</a:t>
            </a:r>
            <a:r>
              <a:rPr lang="en-US" altLang="zh-CN"/>
              <a:t>Java</a:t>
            </a:r>
            <a:r>
              <a:rPr lang="zh-CN" altLang="en-US"/>
              <a:t>中没有无符号</a:t>
            </a:r>
            <a:r>
              <a:rPr lang="en-US" altLang="zh-CN"/>
              <a:t>byte</a:t>
            </a:r>
            <a:r>
              <a:rPr lang="zh-CN" altLang="en-US"/>
              <a:t>类型，因此，要想显示正常的</a:t>
            </a:r>
            <a:r>
              <a:rPr lang="en-US" altLang="zh-CN"/>
              <a:t>IP</a:t>
            </a:r>
            <a:r>
              <a:rPr lang="zh-CN" altLang="en-US"/>
              <a:t>地址，必须使用</a:t>
            </a:r>
            <a:r>
              <a:rPr lang="en-US" altLang="zh-CN"/>
              <a:t>int</a:t>
            </a:r>
            <a:r>
              <a:rPr lang="zh-CN" altLang="en-US"/>
              <a:t>或</a:t>
            </a:r>
            <a:r>
              <a:rPr lang="en-US" altLang="zh-CN"/>
              <a:t>long</a:t>
            </a:r>
            <a:r>
              <a:rPr lang="zh-CN" altLang="en-US"/>
              <a:t>类型。</a:t>
            </a:r>
            <a:endParaRPr lang="en-US" altLang="zh-CN"/>
          </a:p>
          <a:p>
            <a:r>
              <a:rPr lang="zh-CN" altLang="en-US"/>
              <a:t>下面代码演示了如何利用</a:t>
            </a:r>
            <a:r>
              <a:rPr lang="en-US" altLang="zh-CN"/>
              <a:t>getAddress</a:t>
            </a:r>
            <a:r>
              <a:rPr lang="zh-CN" altLang="en-US"/>
              <a:t>返回</a:t>
            </a:r>
            <a:r>
              <a:rPr lang="en-US" altLang="zh-CN"/>
              <a:t>IP</a:t>
            </a:r>
            <a:r>
              <a:rPr lang="zh-CN" altLang="en-US"/>
              <a:t>地址，以及如何将</a:t>
            </a:r>
            <a:r>
              <a:rPr lang="en-US" altLang="zh-CN"/>
              <a:t>IP</a:t>
            </a:r>
            <a:r>
              <a:rPr lang="zh-CN" altLang="en-US"/>
              <a:t>地址转换成正整数形式。</a:t>
            </a:r>
            <a:endParaRPr lang="zh-CN" altLang="en-US"/>
          </a:p>
        </p:txBody>
      </p:sp>
      <p:sp>
        <p:nvSpPr>
          <p:cNvPr id="6" name="矩形 5"/>
          <p:cNvSpPr>
            <a:spLocks noChangeArrowheads="1"/>
          </p:cNvSpPr>
          <p:nvPr/>
        </p:nvSpPr>
        <p:spPr bwMode="auto">
          <a:xfrm>
            <a:off x="1919537" y="2801244"/>
            <a:ext cx="8348663" cy="33718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latin typeface="Consolas" panose="020B0609020204030204" pitchFamily="49" charset="0"/>
              </a:rPr>
              <a:t>public byte[] </a:t>
            </a:r>
            <a:r>
              <a:rPr lang="en-US" altLang="zh-CN" sz="1600" b="1" dirty="0" err="1">
                <a:latin typeface="Consolas" panose="020B0609020204030204" pitchFamily="49" charset="0"/>
              </a:rPr>
              <a:t>getAddress</a:t>
            </a:r>
            <a:r>
              <a:rPr lang="en-US" altLang="zh-CN" sz="1600" b="1" dirty="0">
                <a:latin typeface="Consolas" panose="020B0609020204030204" pitchFamily="49" charset="0"/>
              </a:rPr>
              <a:t>()</a:t>
            </a:r>
            <a:endParaRPr lang="en-US" altLang="zh-CN" sz="1600" b="1" dirty="0">
              <a:solidFill>
                <a:srgbClr val="FF0000"/>
              </a:solidFill>
              <a:latin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分解</a:t>
            </a:r>
            <a:r>
              <a:rPr lang="en-US" altLang="zh-CN"/>
              <a:t>URL</a:t>
            </a:r>
            <a:endParaRPr lang="en-US" altLang="zh-CN"/>
          </a:p>
        </p:txBody>
      </p:sp>
      <p:sp>
        <p:nvSpPr>
          <p:cNvPr id="3" name="内容占位符 2"/>
          <p:cNvSpPr>
            <a:spLocks noGrp="1"/>
          </p:cNvSpPr>
          <p:nvPr>
            <p:ph idx="1"/>
          </p:nvPr>
        </p:nvSpPr>
        <p:spPr/>
        <p:txBody>
          <a:bodyPr/>
          <a:lstStyle/>
          <a:p>
            <a:r>
              <a:rPr lang="en-US" altLang="zh-CN" sz="2400"/>
              <a:t>URL</a:t>
            </a:r>
            <a:r>
              <a:rPr lang="zh-CN" altLang="en-US" sz="2400"/>
              <a:t>的</a:t>
            </a:r>
            <a:r>
              <a:rPr lang="en-US" altLang="zh-CN" sz="2400"/>
              <a:t>5</a:t>
            </a:r>
            <a:r>
              <a:rPr lang="zh-CN" altLang="en-US" sz="2400"/>
              <a:t>部分</a:t>
            </a:r>
            <a:endParaRPr lang="en-US" altLang="zh-CN" sz="2400"/>
          </a:p>
          <a:p>
            <a:pPr lvl="1"/>
            <a:r>
              <a:rPr lang="zh-CN" altLang="en-US" sz="2000"/>
              <a:t>模式（</a:t>
            </a:r>
            <a:r>
              <a:rPr lang="en-US" altLang="zh-CN" sz="2000"/>
              <a:t>scheme)</a:t>
            </a:r>
            <a:r>
              <a:rPr lang="zh-CN" altLang="en-US" sz="2000"/>
              <a:t>，即协议</a:t>
            </a:r>
            <a:endParaRPr lang="en-US" altLang="zh-CN" sz="2000"/>
          </a:p>
          <a:p>
            <a:pPr lvl="1"/>
            <a:r>
              <a:rPr lang="zh-CN" altLang="en-US" sz="2000"/>
              <a:t>授权机构（</a:t>
            </a:r>
            <a:r>
              <a:rPr lang="en-US" altLang="zh-CN" sz="2000"/>
              <a:t>authority</a:t>
            </a:r>
            <a:r>
              <a:rPr lang="zh-CN" altLang="en-US" sz="2000"/>
              <a:t>）</a:t>
            </a:r>
            <a:endParaRPr lang="en-US" altLang="zh-CN" sz="2000"/>
          </a:p>
          <a:p>
            <a:pPr lvl="1"/>
            <a:r>
              <a:rPr lang="zh-CN" altLang="en-US" sz="2000"/>
              <a:t>路径（</a:t>
            </a:r>
            <a:r>
              <a:rPr lang="en-US" altLang="zh-CN" sz="2000"/>
              <a:t>path</a:t>
            </a:r>
            <a:r>
              <a:rPr lang="zh-CN" altLang="en-US" sz="2000"/>
              <a:t>）</a:t>
            </a:r>
            <a:endParaRPr lang="en-US" altLang="zh-CN" sz="2000"/>
          </a:p>
          <a:p>
            <a:pPr lvl="1"/>
            <a:r>
              <a:rPr lang="zh-CN" altLang="en-US" sz="2000"/>
              <a:t>片段标识符（</a:t>
            </a:r>
            <a:r>
              <a:rPr lang="en-US" altLang="zh-CN" sz="2000"/>
              <a:t>fragment identifier/section /ref</a:t>
            </a:r>
            <a:r>
              <a:rPr lang="zh-CN" altLang="en-US" sz="2000"/>
              <a:t>）</a:t>
            </a:r>
            <a:endParaRPr lang="en-US" altLang="zh-CN" sz="2000"/>
          </a:p>
          <a:p>
            <a:pPr lvl="1"/>
            <a:r>
              <a:rPr lang="zh-CN" altLang="en-US" sz="2000"/>
              <a:t>查询字符串（</a:t>
            </a:r>
            <a:r>
              <a:rPr lang="en-US" altLang="zh-CN" sz="2000"/>
              <a:t>query string</a:t>
            </a:r>
            <a:r>
              <a:rPr lang="zh-CN" altLang="en-US" sz="2000"/>
              <a:t>）</a:t>
            </a:r>
            <a:endParaRPr lang="zh-CN" altLang="en-US" sz="2000"/>
          </a:p>
        </p:txBody>
      </p:sp>
      <p:grpSp>
        <p:nvGrpSpPr>
          <p:cNvPr id="4" name="Group 82"/>
          <p:cNvGrpSpPr/>
          <p:nvPr/>
        </p:nvGrpSpPr>
        <p:grpSpPr bwMode="auto">
          <a:xfrm>
            <a:off x="1815776" y="4005064"/>
            <a:ext cx="1524000" cy="1524000"/>
            <a:chOff x="240" y="2112"/>
            <a:chExt cx="1004" cy="960"/>
          </a:xfrm>
        </p:grpSpPr>
        <p:sp>
          <p:nvSpPr>
            <p:cNvPr id="5" name="Rectangle 83"/>
            <p:cNvSpPr>
              <a:spLocks noChangeArrowheads="1"/>
            </p:cNvSpPr>
            <p:nvPr/>
          </p:nvSpPr>
          <p:spPr bwMode="auto">
            <a:xfrm>
              <a:off x="240" y="2112"/>
              <a:ext cx="528" cy="384"/>
            </a:xfrm>
            <a:prstGeom prst="rect">
              <a:avLst/>
            </a:prstGeom>
            <a:solidFill>
              <a:srgbClr val="FFFFCC"/>
            </a:solidFill>
            <a:ln w="9525">
              <a:solidFill>
                <a:schemeClr val="hlink"/>
              </a:solidFill>
              <a:miter lim="800000"/>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6" name="AutoShape 84"/>
            <p:cNvSpPr/>
            <p:nvPr/>
          </p:nvSpPr>
          <p:spPr bwMode="auto">
            <a:xfrm>
              <a:off x="336" y="2688"/>
              <a:ext cx="908" cy="384"/>
            </a:xfrm>
            <a:prstGeom prst="borderCallout1">
              <a:avLst>
                <a:gd name="adj1" fmla="val 18750"/>
                <a:gd name="adj2" fmla="val -5287"/>
                <a:gd name="adj3" fmla="val -48958"/>
                <a:gd name="adj4" fmla="val -5727"/>
              </a:avLst>
            </a:prstGeom>
            <a:solidFill>
              <a:srgbClr val="FFFFCC"/>
            </a:solidFill>
            <a:ln w="9525">
              <a:solidFill>
                <a:schemeClr val="hlink"/>
              </a:solidFill>
              <a:miter lim="800000"/>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400" dirty="0">
                  <a:solidFill>
                    <a:srgbClr val="CC0000"/>
                  </a:solidFill>
                  <a:latin typeface="Comic Sans MS" panose="030F0702030302020204" pitchFamily="66" charset="0"/>
                  <a:ea typeface="宋体" panose="02010600030101010101" pitchFamily="2" charset="-122"/>
                </a:rPr>
                <a:t>Protocol</a:t>
              </a:r>
              <a:endParaRPr lang="en-US" altLang="zh-CN" sz="2400" dirty="0">
                <a:solidFill>
                  <a:srgbClr val="CC0000"/>
                </a:solidFill>
                <a:latin typeface="Comic Sans MS" panose="030F0702030302020204" pitchFamily="66" charset="0"/>
                <a:ea typeface="宋体" panose="02010600030101010101" pitchFamily="2" charset="-122"/>
              </a:endParaRPr>
            </a:p>
          </p:txBody>
        </p:sp>
      </p:grpSp>
      <p:grpSp>
        <p:nvGrpSpPr>
          <p:cNvPr id="7" name="Group 85"/>
          <p:cNvGrpSpPr/>
          <p:nvPr/>
        </p:nvGrpSpPr>
        <p:grpSpPr bwMode="auto">
          <a:xfrm>
            <a:off x="2136143" y="4005064"/>
            <a:ext cx="2656303" cy="2590800"/>
            <a:chOff x="530" y="2352"/>
            <a:chExt cx="2254" cy="1632"/>
          </a:xfrm>
        </p:grpSpPr>
        <p:sp>
          <p:nvSpPr>
            <p:cNvPr id="8" name="Rectangle 86"/>
            <p:cNvSpPr>
              <a:spLocks noChangeArrowheads="1"/>
            </p:cNvSpPr>
            <p:nvPr/>
          </p:nvSpPr>
          <p:spPr bwMode="auto">
            <a:xfrm>
              <a:off x="1104" y="2352"/>
              <a:ext cx="1680" cy="384"/>
            </a:xfrm>
            <a:prstGeom prst="rect">
              <a:avLst/>
            </a:prstGeom>
            <a:solidFill>
              <a:srgbClr val="FFFFCC"/>
            </a:solidFill>
            <a:ln w="9525">
              <a:solidFill>
                <a:schemeClr val="hlink"/>
              </a:solidFill>
              <a:miter lim="800000"/>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9" name="AutoShape 87"/>
            <p:cNvSpPr/>
            <p:nvPr/>
          </p:nvSpPr>
          <p:spPr bwMode="auto">
            <a:xfrm>
              <a:off x="530" y="3408"/>
              <a:ext cx="895" cy="576"/>
            </a:xfrm>
            <a:prstGeom prst="borderCallout1">
              <a:avLst>
                <a:gd name="adj1" fmla="val 12500"/>
                <a:gd name="adj2" fmla="val 106630"/>
                <a:gd name="adj3" fmla="val -116667"/>
                <a:gd name="adj4" fmla="val 117819"/>
              </a:avLst>
            </a:prstGeom>
            <a:solidFill>
              <a:srgbClr val="FFFFCC"/>
            </a:solidFill>
            <a:ln w="9525">
              <a:solidFill>
                <a:schemeClr val="hlink"/>
              </a:solidFill>
              <a:miter lim="800000"/>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400" dirty="0">
                  <a:solidFill>
                    <a:srgbClr val="CC0000"/>
                  </a:solidFill>
                  <a:latin typeface="Comic Sans MS" panose="030F0702030302020204" pitchFamily="66" charset="0"/>
                  <a:ea typeface="宋体" panose="02010600030101010101" pitchFamily="2" charset="-122"/>
                </a:rPr>
                <a:t>Host Name</a:t>
              </a:r>
              <a:endParaRPr lang="en-US" altLang="zh-CN" sz="2400" dirty="0">
                <a:solidFill>
                  <a:srgbClr val="CC0000"/>
                </a:solidFill>
                <a:latin typeface="Comic Sans MS" panose="030F0702030302020204" pitchFamily="66" charset="0"/>
                <a:ea typeface="宋体" panose="02010600030101010101" pitchFamily="2" charset="-122"/>
              </a:endParaRPr>
            </a:p>
          </p:txBody>
        </p:sp>
      </p:grpSp>
      <p:grpSp>
        <p:nvGrpSpPr>
          <p:cNvPr id="10" name="Group 98"/>
          <p:cNvGrpSpPr/>
          <p:nvPr/>
        </p:nvGrpSpPr>
        <p:grpSpPr bwMode="auto">
          <a:xfrm>
            <a:off x="3577418" y="4011414"/>
            <a:ext cx="1873250" cy="2538412"/>
            <a:chOff x="1519" y="2209"/>
            <a:chExt cx="1180" cy="1599"/>
          </a:xfrm>
        </p:grpSpPr>
        <p:sp>
          <p:nvSpPr>
            <p:cNvPr id="11" name="Rectangle 89"/>
            <p:cNvSpPr>
              <a:spLocks noChangeArrowheads="1"/>
            </p:cNvSpPr>
            <p:nvPr/>
          </p:nvSpPr>
          <p:spPr bwMode="auto">
            <a:xfrm>
              <a:off x="2438" y="2209"/>
              <a:ext cx="261" cy="373"/>
            </a:xfrm>
            <a:prstGeom prst="rect">
              <a:avLst/>
            </a:prstGeom>
            <a:solidFill>
              <a:srgbClr val="FFFFCC"/>
            </a:solidFill>
            <a:ln w="9525">
              <a:solidFill>
                <a:schemeClr val="hlink"/>
              </a:solidFill>
              <a:miter lim="800000"/>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12" name="AutoShape 90"/>
            <p:cNvSpPr/>
            <p:nvPr/>
          </p:nvSpPr>
          <p:spPr bwMode="auto">
            <a:xfrm>
              <a:off x="1519" y="3249"/>
              <a:ext cx="862" cy="559"/>
            </a:xfrm>
            <a:prstGeom prst="borderCallout1">
              <a:avLst>
                <a:gd name="adj1" fmla="val 12880"/>
                <a:gd name="adj2" fmla="val 105569"/>
                <a:gd name="adj3" fmla="val -117708"/>
                <a:gd name="adj4" fmla="val 121116"/>
              </a:avLst>
            </a:prstGeom>
            <a:solidFill>
              <a:srgbClr val="FFFFCC"/>
            </a:solidFill>
            <a:ln w="9525">
              <a:solidFill>
                <a:schemeClr val="hlink"/>
              </a:solidFill>
              <a:miter lim="800000"/>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200" dirty="0">
                  <a:solidFill>
                    <a:srgbClr val="CC0000"/>
                  </a:solidFill>
                  <a:latin typeface="Comic Sans MS" panose="030F0702030302020204" pitchFamily="66" charset="0"/>
                  <a:ea typeface="宋体" panose="02010600030101010101" pitchFamily="2" charset="-122"/>
                </a:rPr>
                <a:t>Port Number</a:t>
              </a:r>
              <a:endParaRPr lang="en-US" altLang="zh-CN" sz="2200" dirty="0">
                <a:solidFill>
                  <a:srgbClr val="CC0000"/>
                </a:solidFill>
                <a:latin typeface="Comic Sans MS" panose="030F0702030302020204" pitchFamily="66" charset="0"/>
                <a:ea typeface="宋体" panose="02010600030101010101" pitchFamily="2" charset="-122"/>
              </a:endParaRPr>
            </a:p>
          </p:txBody>
        </p:sp>
      </p:grpSp>
      <p:grpSp>
        <p:nvGrpSpPr>
          <p:cNvPr id="13" name="Group 91"/>
          <p:cNvGrpSpPr/>
          <p:nvPr/>
        </p:nvGrpSpPr>
        <p:grpSpPr bwMode="auto">
          <a:xfrm>
            <a:off x="5193856" y="4006651"/>
            <a:ext cx="2998290" cy="2590800"/>
            <a:chOff x="2880" y="2352"/>
            <a:chExt cx="1632" cy="1632"/>
          </a:xfrm>
        </p:grpSpPr>
        <p:sp>
          <p:nvSpPr>
            <p:cNvPr id="14" name="Rectangle 92"/>
            <p:cNvSpPr>
              <a:spLocks noChangeArrowheads="1"/>
            </p:cNvSpPr>
            <p:nvPr/>
          </p:nvSpPr>
          <p:spPr bwMode="auto">
            <a:xfrm>
              <a:off x="3072" y="2352"/>
              <a:ext cx="1440" cy="384"/>
            </a:xfrm>
            <a:prstGeom prst="rect">
              <a:avLst/>
            </a:prstGeom>
            <a:solidFill>
              <a:srgbClr val="FFFFCC"/>
            </a:solidFill>
            <a:ln w="9525">
              <a:solidFill>
                <a:schemeClr val="hlink"/>
              </a:solidFill>
              <a:miter lim="800000"/>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15" name="AutoShape 93"/>
            <p:cNvSpPr/>
            <p:nvPr/>
          </p:nvSpPr>
          <p:spPr bwMode="auto">
            <a:xfrm>
              <a:off x="2880" y="3408"/>
              <a:ext cx="940" cy="576"/>
            </a:xfrm>
            <a:prstGeom prst="borderCallout1">
              <a:avLst>
                <a:gd name="adj1" fmla="val 12500"/>
                <a:gd name="adj2" fmla="val 107694"/>
                <a:gd name="adj3" fmla="val -115106"/>
                <a:gd name="adj4" fmla="val 158014"/>
              </a:avLst>
            </a:prstGeom>
            <a:solidFill>
              <a:srgbClr val="FFFFCC"/>
            </a:solidFill>
            <a:ln w="9525">
              <a:solidFill>
                <a:schemeClr val="hlink"/>
              </a:solidFill>
              <a:miter lim="800000"/>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000" dirty="0">
                  <a:solidFill>
                    <a:srgbClr val="CC0000"/>
                  </a:solidFill>
                  <a:latin typeface="Comic Sans MS" panose="030F0702030302020204" pitchFamily="66" charset="0"/>
                  <a:ea typeface="宋体" panose="02010600030101010101" pitchFamily="2" charset="-122"/>
                </a:rPr>
                <a:t>Path &amp; File Name</a:t>
              </a:r>
              <a:endParaRPr lang="en-US" altLang="zh-CN" sz="2000" dirty="0">
                <a:solidFill>
                  <a:srgbClr val="CC0000"/>
                </a:solidFill>
                <a:latin typeface="Comic Sans MS" panose="030F0702030302020204" pitchFamily="66" charset="0"/>
                <a:ea typeface="宋体" panose="02010600030101010101" pitchFamily="2" charset="-122"/>
              </a:endParaRPr>
            </a:p>
          </p:txBody>
        </p:sp>
      </p:grpSp>
      <p:grpSp>
        <p:nvGrpSpPr>
          <p:cNvPr id="16" name="Group 97"/>
          <p:cNvGrpSpPr/>
          <p:nvPr/>
        </p:nvGrpSpPr>
        <p:grpSpPr bwMode="auto">
          <a:xfrm>
            <a:off x="8240368" y="4020939"/>
            <a:ext cx="3006493" cy="2438400"/>
            <a:chOff x="3243" y="2205"/>
            <a:chExt cx="2366" cy="1536"/>
          </a:xfrm>
        </p:grpSpPr>
        <p:sp>
          <p:nvSpPr>
            <p:cNvPr id="17" name="Rectangle 95"/>
            <p:cNvSpPr>
              <a:spLocks noChangeArrowheads="1"/>
            </p:cNvSpPr>
            <p:nvPr/>
          </p:nvSpPr>
          <p:spPr bwMode="auto">
            <a:xfrm>
              <a:off x="4241" y="2205"/>
              <a:ext cx="1368" cy="384"/>
            </a:xfrm>
            <a:prstGeom prst="rect">
              <a:avLst/>
            </a:prstGeom>
            <a:solidFill>
              <a:srgbClr val="FFFFCC"/>
            </a:solidFill>
            <a:ln w="9525">
              <a:solidFill>
                <a:schemeClr val="hlink"/>
              </a:solidFill>
              <a:miter lim="800000"/>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18" name="AutoShape 96"/>
            <p:cNvSpPr/>
            <p:nvPr/>
          </p:nvSpPr>
          <p:spPr bwMode="auto">
            <a:xfrm>
              <a:off x="3243" y="3357"/>
              <a:ext cx="1663" cy="384"/>
            </a:xfrm>
            <a:prstGeom prst="borderCallout1">
              <a:avLst>
                <a:gd name="adj1" fmla="val 18750"/>
                <a:gd name="adj2" fmla="val 104745"/>
                <a:gd name="adj3" fmla="val -200000"/>
                <a:gd name="adj4" fmla="val 120750"/>
              </a:avLst>
            </a:prstGeom>
            <a:solidFill>
              <a:srgbClr val="FFFFCC"/>
            </a:solidFill>
            <a:ln w="9525">
              <a:solidFill>
                <a:schemeClr val="hlink"/>
              </a:solidFill>
              <a:miter lim="800000"/>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400" dirty="0">
                  <a:solidFill>
                    <a:srgbClr val="CC0000"/>
                  </a:solidFill>
                  <a:latin typeface="Comic Sans MS" panose="030F0702030302020204" pitchFamily="66" charset="0"/>
                  <a:ea typeface="宋体" panose="02010600030101010101" pitchFamily="2" charset="-122"/>
                </a:rPr>
                <a:t>Reference</a:t>
              </a:r>
              <a:endParaRPr lang="en-US" altLang="zh-CN" sz="2400" dirty="0">
                <a:solidFill>
                  <a:srgbClr val="CC0000"/>
                </a:solidFill>
                <a:latin typeface="Comic Sans MS" panose="030F0702030302020204" pitchFamily="66" charset="0"/>
                <a:ea typeface="宋体" panose="02010600030101010101" pitchFamily="2" charset="-122"/>
              </a:endParaRPr>
            </a:p>
          </p:txBody>
        </p:sp>
      </p:grpSp>
      <p:grpSp>
        <p:nvGrpSpPr>
          <p:cNvPr id="19" name="Group 97"/>
          <p:cNvGrpSpPr/>
          <p:nvPr/>
        </p:nvGrpSpPr>
        <p:grpSpPr bwMode="auto">
          <a:xfrm>
            <a:off x="8003946" y="4011797"/>
            <a:ext cx="1362050" cy="1669183"/>
            <a:chOff x="3450" y="2194"/>
            <a:chExt cx="2159" cy="1559"/>
          </a:xfrm>
        </p:grpSpPr>
        <p:sp>
          <p:nvSpPr>
            <p:cNvPr id="20" name="Rectangle 95"/>
            <p:cNvSpPr>
              <a:spLocks noChangeArrowheads="1"/>
            </p:cNvSpPr>
            <p:nvPr/>
          </p:nvSpPr>
          <p:spPr bwMode="auto">
            <a:xfrm>
              <a:off x="4241" y="2194"/>
              <a:ext cx="1368" cy="578"/>
            </a:xfrm>
            <a:prstGeom prst="rect">
              <a:avLst/>
            </a:prstGeom>
            <a:solidFill>
              <a:srgbClr val="FFFFCC"/>
            </a:solidFill>
            <a:ln w="9525">
              <a:solidFill>
                <a:schemeClr val="hlink"/>
              </a:solidFill>
              <a:miter lim="800000"/>
            </a:ln>
          </p:spPr>
          <p:txBody>
            <a:bodyPr wrap="none" anchor="ct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eaLnBrk="1" hangingPunct="1"/>
              <a:endParaRPr lang="he-IL"/>
            </a:p>
          </p:txBody>
        </p:sp>
        <p:sp>
          <p:nvSpPr>
            <p:cNvPr id="21" name="AutoShape 96"/>
            <p:cNvSpPr/>
            <p:nvPr/>
          </p:nvSpPr>
          <p:spPr bwMode="auto">
            <a:xfrm>
              <a:off x="3450" y="3234"/>
              <a:ext cx="1859" cy="519"/>
            </a:xfrm>
            <a:prstGeom prst="borderCallout1">
              <a:avLst>
                <a:gd name="adj1" fmla="val 4779"/>
                <a:gd name="adj2" fmla="val 70910"/>
                <a:gd name="adj3" fmla="val -88227"/>
                <a:gd name="adj4" fmla="val 89857"/>
              </a:avLst>
            </a:prstGeom>
            <a:solidFill>
              <a:srgbClr val="FFFFCC"/>
            </a:solidFill>
            <a:ln w="9525">
              <a:solidFill>
                <a:schemeClr val="hlink"/>
              </a:solidFill>
              <a:miter lim="800000"/>
            </a:ln>
          </p:spPr>
          <p:txBody>
            <a:bodyPr/>
            <a:lstStyle>
              <a:lvl1pPr eaLnBrk="0" hangingPunct="0">
                <a:defRPr sz="1600">
                  <a:solidFill>
                    <a:schemeClr val="tx1"/>
                  </a:solidFill>
                  <a:latin typeface="Times New Roman" panose="02020603050405020304" pitchFamily="18" charset="0"/>
                  <a:cs typeface="Arial" panose="020B0604020202020204" pitchFamily="34" charset="0"/>
                </a:defRPr>
              </a:lvl1pPr>
              <a:lvl2pPr marL="742950" indent="-285750" eaLnBrk="0" hangingPunct="0">
                <a:defRPr sz="1600">
                  <a:solidFill>
                    <a:schemeClr val="tx1"/>
                  </a:solidFill>
                  <a:latin typeface="Times New Roman" panose="02020603050405020304" pitchFamily="18" charset="0"/>
                  <a:cs typeface="Arial" panose="020B0604020202020204" pitchFamily="34" charset="0"/>
                </a:defRPr>
              </a:lvl2pPr>
              <a:lvl3pPr marL="1143000" indent="-228600" eaLnBrk="0" hangingPunct="0">
                <a:defRPr sz="1600">
                  <a:solidFill>
                    <a:schemeClr val="tx1"/>
                  </a:solidFill>
                  <a:latin typeface="Times New Roman" panose="02020603050405020304" pitchFamily="18" charset="0"/>
                  <a:cs typeface="Arial" panose="020B0604020202020204" pitchFamily="34" charset="0"/>
                </a:defRPr>
              </a:lvl3pPr>
              <a:lvl4pPr marL="1600200" indent="-228600" eaLnBrk="0" hangingPunct="0">
                <a:defRPr sz="1600">
                  <a:solidFill>
                    <a:schemeClr val="tx1"/>
                  </a:solidFill>
                  <a:latin typeface="Times New Roman" panose="02020603050405020304" pitchFamily="18" charset="0"/>
                  <a:cs typeface="Arial" panose="020B0604020202020204" pitchFamily="34" charset="0"/>
                </a:defRPr>
              </a:lvl4pPr>
              <a:lvl5pPr marL="2057400" indent="-228600" eaLnBrk="0" hangingPunct="0">
                <a:defRPr sz="16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lnSpc>
                  <a:spcPct val="80000"/>
                </a:lnSpc>
                <a:spcBef>
                  <a:spcPct val="20000"/>
                </a:spcBef>
                <a:spcAft>
                  <a:spcPct val="0"/>
                </a:spcAft>
                <a:buClr>
                  <a:schemeClr val="accent1"/>
                </a:buClr>
                <a:buSzPct val="65000"/>
                <a:buFont typeface="Wingdings" panose="05000000000000000000" pitchFamily="2" charset="2"/>
                <a:defRPr sz="1600">
                  <a:solidFill>
                    <a:schemeClr val="tx1"/>
                  </a:solidFill>
                  <a:latin typeface="Times New Roman" panose="02020603050405020304" pitchFamily="18" charset="0"/>
                  <a:cs typeface="Arial" panose="020B0604020202020204" pitchFamily="34" charset="0"/>
                </a:defRPr>
              </a:lvl9pPr>
            </a:lstStyle>
            <a:p>
              <a:pPr algn="ctr" rtl="1" eaLnBrk="1" hangingPunct="1">
                <a:lnSpc>
                  <a:spcPct val="100000"/>
                </a:lnSpc>
                <a:spcBef>
                  <a:spcPct val="0"/>
                </a:spcBef>
                <a:buClrTx/>
                <a:buSzTx/>
                <a:buFontTx/>
                <a:buNone/>
              </a:pPr>
              <a:r>
                <a:rPr lang="en-US" altLang="zh-CN" sz="2400" dirty="0">
                  <a:solidFill>
                    <a:srgbClr val="CC0000"/>
                  </a:solidFill>
                  <a:latin typeface="Comic Sans MS" panose="030F0702030302020204" pitchFamily="66" charset="0"/>
                  <a:ea typeface="宋体" panose="02010600030101010101" pitchFamily="2" charset="-122"/>
                </a:rPr>
                <a:t>query</a:t>
              </a:r>
              <a:endParaRPr lang="en-US" altLang="zh-CN" sz="2400" dirty="0">
                <a:solidFill>
                  <a:srgbClr val="CC0000"/>
                </a:solidFill>
                <a:latin typeface="Comic Sans MS" panose="030F0702030302020204" pitchFamily="66" charset="0"/>
                <a:ea typeface="宋体" panose="02010600030101010101" pitchFamily="2" charset="-122"/>
              </a:endParaRPr>
            </a:p>
          </p:txBody>
        </p:sp>
      </p:grpSp>
      <p:sp>
        <p:nvSpPr>
          <p:cNvPr id="22" name="矩形 21"/>
          <p:cNvSpPr/>
          <p:nvPr/>
        </p:nvSpPr>
        <p:spPr>
          <a:xfrm>
            <a:off x="1309370" y="4128770"/>
            <a:ext cx="10203815" cy="374015"/>
          </a:xfrm>
          <a:prstGeom prst="rect">
            <a:avLst/>
          </a:prstGeom>
        </p:spPr>
        <p:txBody>
          <a:bodyPr wrap="square">
            <a:spAutoFit/>
          </a:bodyPr>
          <a:lstStyle/>
          <a:p>
            <a:pPr lvl="1">
              <a:lnSpc>
                <a:spcPct val="80000"/>
              </a:lnSpc>
            </a:pPr>
            <a:r>
              <a:rPr lang="en-US" altLang="zh-CN" sz="2300" dirty="0"/>
              <a:t>http://www.szu.edu.cn:80/path1/path2/index.jsp?q=szu#Networking</a:t>
            </a:r>
            <a:endParaRPr lang="en-US" altLang="zh-CN" sz="23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URL</a:t>
            </a:r>
            <a:endParaRPr lang="en-US" altLang="zh-CN"/>
          </a:p>
        </p:txBody>
      </p:sp>
      <p:sp>
        <p:nvSpPr>
          <p:cNvPr id="3" name="内容占位符 2"/>
          <p:cNvSpPr>
            <a:spLocks noGrp="1"/>
          </p:cNvSpPr>
          <p:nvPr>
            <p:ph sz="quarter" idx="1"/>
          </p:nvPr>
        </p:nvSpPr>
        <p:spPr/>
        <p:txBody>
          <a:bodyPr>
            <a:normAutofit lnSpcReduction="20000"/>
          </a:bodyPr>
          <a:lstStyle/>
          <a:p>
            <a:r>
              <a:rPr lang="en-US" altLang="zh-CN"/>
              <a:t>URL</a:t>
            </a:r>
            <a:r>
              <a:rPr lang="zh-CN" altLang="en-US"/>
              <a:t>语法：</a:t>
            </a:r>
            <a:endParaRPr lang="en-US" altLang="zh-CN"/>
          </a:p>
          <a:p>
            <a:r>
              <a:rPr lang="en-US" altLang="zh-CN"/>
              <a:t>protocal://userInfo@host:port/path?query#fragment</a:t>
            </a:r>
            <a:endParaRPr lang="en-US" altLang="zh-CN"/>
          </a:p>
          <a:p>
            <a:r>
              <a:rPr lang="zh-CN" altLang="en-US"/>
              <a:t>协议包括：</a:t>
            </a:r>
            <a:r>
              <a:rPr lang="en-US" altLang="zh-CN"/>
              <a:t>file, ftp, http, https, magnet, telnet</a:t>
            </a:r>
            <a:endParaRPr lang="en-US" altLang="zh-CN"/>
          </a:p>
          <a:p>
            <a:r>
              <a:rPr lang="en-US" altLang="zh-CN"/>
              <a:t>host</a:t>
            </a:r>
            <a:r>
              <a:rPr lang="zh-CN" altLang="en-US"/>
              <a:t>：可以是主机名，也可以是</a:t>
            </a:r>
            <a:r>
              <a:rPr lang="en-US" altLang="zh-CN"/>
              <a:t>IP</a:t>
            </a:r>
            <a:r>
              <a:rPr lang="zh-CN" altLang="en-US"/>
              <a:t>地址。</a:t>
            </a:r>
            <a:endParaRPr lang="en-US" altLang="zh-CN"/>
          </a:p>
          <a:p>
            <a:r>
              <a:rPr lang="zh-CN" altLang="en-US"/>
              <a:t>用户信息</a:t>
            </a:r>
            <a:r>
              <a:rPr lang="en-US" altLang="zh-CN"/>
              <a:t>userInfo</a:t>
            </a:r>
            <a:r>
              <a:rPr lang="zh-CN" altLang="en-US"/>
              <a:t>：是指服务器的登录信息。</a:t>
            </a:r>
            <a:endParaRPr lang="en-US" altLang="zh-CN"/>
          </a:p>
          <a:p>
            <a:r>
              <a:rPr lang="zh-CN" altLang="en-US"/>
              <a:t>端口号：如默认，不需要。如：</a:t>
            </a:r>
            <a:r>
              <a:rPr lang="en-US" altLang="zh-CN"/>
              <a:t>http 80</a:t>
            </a:r>
            <a:endParaRPr lang="en-US" altLang="zh-CN"/>
          </a:p>
          <a:p>
            <a:r>
              <a:rPr lang="zh-CN" altLang="en-US"/>
              <a:t>路径：指服务器上特定的目录</a:t>
            </a:r>
            <a:endParaRPr lang="en-US" altLang="zh-CN"/>
          </a:p>
          <a:p>
            <a:r>
              <a:rPr lang="zh-CN" altLang="en-US"/>
              <a:t>查询</a:t>
            </a:r>
            <a:r>
              <a:rPr lang="en-US" altLang="zh-CN"/>
              <a:t>query:</a:t>
            </a:r>
            <a:r>
              <a:rPr lang="zh-CN" altLang="en-US"/>
              <a:t>字符串向服务器提供附加参数</a:t>
            </a:r>
            <a:endParaRPr lang="en-US" altLang="zh-CN"/>
          </a:p>
          <a:p>
            <a:r>
              <a:rPr lang="zh-CN" altLang="en-US"/>
              <a:t>片段：指向远程资源的某个特定部分，</a:t>
            </a:r>
            <a:r>
              <a:rPr lang="en-US" altLang="zh-CN"/>
              <a:t>html anchor </a:t>
            </a:r>
            <a:r>
              <a:rPr lang="zh-CN" altLang="en-US"/>
              <a:t>标记文档中的某个点。</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比较两个</a:t>
            </a:r>
            <a:r>
              <a:rPr lang="en-US" altLang="zh-CN"/>
              <a:t>url</a:t>
            </a:r>
            <a:endParaRPr lang="en-US" altLang="zh-CN"/>
          </a:p>
        </p:txBody>
      </p:sp>
      <p:sp>
        <p:nvSpPr>
          <p:cNvPr id="3" name="内容占位符 2"/>
          <p:cNvSpPr>
            <a:spLocks noGrp="1"/>
          </p:cNvSpPr>
          <p:nvPr>
            <p:ph idx="1"/>
          </p:nvPr>
        </p:nvSpPr>
        <p:spPr/>
        <p:txBody>
          <a:bodyPr>
            <a:normAutofit fontScale="70000"/>
          </a:bodyPr>
          <a:lstStyle/>
          <a:p>
            <a:r>
              <a:rPr lang="zh-CN" altLang="en-US"/>
              <a:t>明明两个</a:t>
            </a:r>
            <a:r>
              <a:rPr lang="en-US" altLang="zh-CN"/>
              <a:t>url</a:t>
            </a:r>
            <a:r>
              <a:rPr lang="zh-CN" altLang="en-US"/>
              <a:t>字符串不一样，为什么比较结果是一样？</a:t>
            </a:r>
            <a:endParaRPr lang="en-US" altLang="zh-CN"/>
          </a:p>
          <a:p>
            <a:r>
              <a:rPr lang="zh-CN" altLang="en-US"/>
              <a:t>因</a:t>
            </a:r>
            <a:r>
              <a:rPr lang="en-US" altLang="zh-CN"/>
              <a:t>URL</a:t>
            </a:r>
            <a:r>
              <a:rPr lang="zh-CN" altLang="en-US"/>
              <a:t>类的</a:t>
            </a:r>
            <a:r>
              <a:rPr lang="en-US" altLang="zh-CN"/>
              <a:t>equals()</a:t>
            </a:r>
            <a:r>
              <a:rPr lang="zh-CN" altLang="en-US"/>
              <a:t>方法会尝试用</a:t>
            </a:r>
            <a:r>
              <a:rPr lang="en-US" altLang="zh-CN"/>
              <a:t>DNS</a:t>
            </a:r>
            <a:r>
              <a:rPr lang="zh-CN" altLang="en-US"/>
              <a:t>解析</a:t>
            </a:r>
            <a:r>
              <a:rPr lang="en-US" altLang="zh-CN"/>
              <a:t>url</a:t>
            </a:r>
            <a:r>
              <a:rPr lang="zh-CN" altLang="en-US"/>
              <a:t>中的主机，判断两个主机是否相同。</a:t>
            </a:r>
            <a:endParaRPr lang="en-US" altLang="zh-CN"/>
          </a:p>
          <a:p>
            <a:r>
              <a:rPr lang="zh-CN" altLang="en-US"/>
              <a:t>但不会具体比较两个</a:t>
            </a:r>
            <a:r>
              <a:rPr lang="en-US" altLang="zh-CN"/>
              <a:t>url</a:t>
            </a:r>
            <a:r>
              <a:rPr lang="zh-CN" altLang="en-US"/>
              <a:t>标识的资源。</a:t>
            </a:r>
            <a:endParaRPr lang="en-US" altLang="zh-CN"/>
          </a:p>
          <a:p>
            <a:r>
              <a:rPr lang="zh-CN" altLang="en-US"/>
              <a:t>例如：该方法的比较结果会返回</a:t>
            </a:r>
            <a:endParaRPr lang="en-US" altLang="zh-CN"/>
          </a:p>
          <a:p>
            <a:r>
              <a:rPr lang="en-US" altLang="zh-CN"/>
              <a:t>http://www.oreilly.com</a:t>
            </a:r>
            <a:r>
              <a:rPr lang="zh-CN" altLang="en-US"/>
              <a:t>与</a:t>
            </a:r>
            <a:r>
              <a:rPr lang="en-US" altLang="zh-CN"/>
              <a:t>http://www.oreilly.com/index.html</a:t>
            </a:r>
            <a:r>
              <a:rPr lang="zh-CN" altLang="en-US"/>
              <a:t>是不等的。</a:t>
            </a:r>
            <a:endParaRPr lang="en-US" altLang="zh-CN"/>
          </a:p>
          <a:p>
            <a:r>
              <a:rPr lang="en-US" altLang="zh-CN"/>
              <a:t>http://www.oreilly.com</a:t>
            </a:r>
            <a:r>
              <a:rPr lang="zh-CN" altLang="en-US"/>
              <a:t>与</a:t>
            </a:r>
            <a:r>
              <a:rPr lang="en-US" altLang="zh-CN"/>
              <a:t>http://www.oreilly.com:80</a:t>
            </a:r>
            <a:r>
              <a:rPr lang="zh-CN" altLang="en-US"/>
              <a:t>是不等的。</a:t>
            </a:r>
            <a:endParaRPr lang="en-US" altLang="zh-CN"/>
          </a:p>
          <a:p>
            <a:r>
              <a:rPr lang="zh-CN" altLang="en-US"/>
              <a:t>用</a:t>
            </a:r>
            <a:r>
              <a:rPr lang="en-US" altLang="zh-CN"/>
              <a:t>sameFile()</a:t>
            </a:r>
            <a:r>
              <a:rPr lang="zh-CN" altLang="en-US"/>
              <a:t>方法检查两个</a:t>
            </a:r>
            <a:r>
              <a:rPr lang="en-US" altLang="zh-CN"/>
              <a:t>url</a:t>
            </a:r>
            <a:r>
              <a:rPr lang="zh-CN" altLang="en-US"/>
              <a:t>是否指向相同资源。</a:t>
            </a:r>
            <a:endParaRPr lang="en-US" altLang="zh-CN"/>
          </a:p>
          <a:p>
            <a:r>
              <a:rPr lang="zh-CN" altLang="en-US"/>
              <a:t>例如：</a:t>
            </a:r>
            <a:r>
              <a:rPr lang="en-US" altLang="zh-CN"/>
              <a:t>http://www.oreilly.com/index.html#p1 </a:t>
            </a:r>
            <a:r>
              <a:rPr lang="zh-CN" altLang="en-US"/>
              <a:t>与 </a:t>
            </a:r>
            <a:r>
              <a:rPr lang="en-US" altLang="zh-CN"/>
              <a:t>http://www.oreilly.com/index.html#q2</a:t>
            </a:r>
            <a:endParaRPr lang="en-US" altLang="zh-CN"/>
          </a:p>
          <a:p>
            <a:r>
              <a:rPr lang="zh-CN" altLang="en-US"/>
              <a:t>用</a:t>
            </a:r>
            <a:r>
              <a:rPr lang="en-US" altLang="zh-CN"/>
              <a:t>sameFile()</a:t>
            </a:r>
            <a:r>
              <a:rPr lang="zh-CN" altLang="en-US"/>
              <a:t>方法检查返回结果是： 两个是相等的，即指向相同的资源。</a:t>
            </a:r>
            <a:endParaRPr lang="en-US" altLang="zh-CN"/>
          </a:p>
          <a:p>
            <a:r>
              <a:rPr lang="zh-CN" altLang="en-US"/>
              <a:t>用</a:t>
            </a:r>
            <a:r>
              <a:rPr lang="en-US" altLang="zh-CN"/>
              <a:t>equals()</a:t>
            </a:r>
            <a:r>
              <a:rPr lang="zh-CN" altLang="en-US"/>
              <a:t>方法返回结果是 ：两个是不等的。</a:t>
            </a:r>
            <a:endParaRPr lang="en-US" altLang="zh-CN"/>
          </a:p>
          <a:p>
            <a:r>
              <a:rPr lang="zh-CN" altLang="en-US"/>
              <a:t>局限：</a:t>
            </a:r>
            <a:r>
              <a:rPr lang="en-US" altLang="zh-CN"/>
              <a:t>sameFile()</a:t>
            </a:r>
            <a:r>
              <a:rPr lang="zh-CN" altLang="en-US"/>
              <a:t>方法比较时不考虑片段标识符。</a:t>
            </a:r>
            <a:endParaRPr lang="en-US" altLang="zh-CN"/>
          </a:p>
          <a:p>
            <a:endParaRPr lang="en-US" altLang="zh-CN"/>
          </a:p>
        </p:txBody>
      </p:sp>
      <p:sp>
        <p:nvSpPr>
          <p:cNvPr id="47108" name="灯片编号占位符 1"/>
          <p:cNvSpPr>
            <a:spLocks noGrp="1"/>
          </p:cNvSpPr>
          <p:nvPr>
            <p:ph type="sldNum" sz="quarter" idx="12"/>
          </p:nvPr>
        </p:nvSpPr>
        <p:spPr/>
        <p:txBody>
          <a:bodyPr>
            <a:normAutofit fontScale="70000"/>
          </a:bodyPr>
          <a:lstStyle/>
          <a:p>
            <a:endParaRPr lang="en-US" altLang="zh-CN"/>
          </a:p>
          <a:p>
            <a:endParaRPr lang="en-US" altLang="zh-CN"/>
          </a:p>
          <a:p>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a:t>URL</a:t>
            </a:r>
            <a:r>
              <a:rPr lang="zh-CN" altLang="en-US"/>
              <a:t>和</a:t>
            </a:r>
            <a:r>
              <a:rPr lang="en-US" altLang="zh-CN"/>
              <a:t>URI</a:t>
            </a:r>
            <a:r>
              <a:rPr lang="zh-CN" altLang="en-US"/>
              <a:t>的选用</a:t>
            </a:r>
            <a:endParaRPr lang="zh-CN" altLang="en-US"/>
          </a:p>
        </p:txBody>
      </p:sp>
      <p:sp>
        <p:nvSpPr>
          <p:cNvPr id="50179" name="内容占位符 2"/>
          <p:cNvSpPr>
            <a:spLocks noGrp="1"/>
          </p:cNvSpPr>
          <p:nvPr>
            <p:ph idx="1"/>
          </p:nvPr>
        </p:nvSpPr>
        <p:spPr/>
        <p:txBody>
          <a:bodyPr/>
          <a:lstStyle/>
          <a:p>
            <a:pPr lvl="1"/>
            <a:r>
              <a:rPr lang="zh-CN" altLang="en-US"/>
              <a:t>编程实现网络数据获取功能时选用</a:t>
            </a:r>
            <a:r>
              <a:rPr lang="en-US" altLang="zh-CN"/>
              <a:t>URL</a:t>
            </a:r>
            <a:r>
              <a:rPr lang="zh-CN" altLang="en-US"/>
              <a:t>类</a:t>
            </a:r>
            <a:endParaRPr lang="en-US" altLang="zh-CN"/>
          </a:p>
          <a:p>
            <a:pPr lvl="1"/>
            <a:r>
              <a:rPr lang="zh-CN" altLang="en-US"/>
              <a:t>比如 想要下载一个</a:t>
            </a:r>
            <a:r>
              <a:rPr lang="en-US" altLang="zh-CN"/>
              <a:t>url</a:t>
            </a:r>
            <a:r>
              <a:rPr lang="zh-CN" altLang="en-US"/>
              <a:t>的内容。</a:t>
            </a:r>
            <a:endParaRPr lang="en-US" altLang="zh-CN"/>
          </a:p>
          <a:p>
            <a:pPr lvl="1"/>
            <a:r>
              <a:rPr lang="zh-CN" altLang="en-US"/>
              <a:t>编程用于解析和处理统一资源定位符相关的字符串时选用</a:t>
            </a:r>
            <a:r>
              <a:rPr lang="en-US" altLang="zh-CN"/>
              <a:t>URI</a:t>
            </a:r>
            <a:r>
              <a:rPr lang="zh-CN" altLang="en-US"/>
              <a:t>类。</a:t>
            </a:r>
            <a:endParaRPr lang="en-US" altLang="zh-CN"/>
          </a:p>
          <a:p>
            <a:pPr lvl="1"/>
            <a:r>
              <a:rPr lang="en-US" altLang="zh-CN"/>
              <a:t>URI</a:t>
            </a:r>
            <a:r>
              <a:rPr lang="zh-CN" altLang="en-US"/>
              <a:t>类无网络获取功能。</a:t>
            </a:r>
            <a:endParaRPr lang="en-US" altLang="zh-CN"/>
          </a:p>
          <a:p>
            <a:pPr lvl="1"/>
            <a:r>
              <a:rPr lang="zh-CN" altLang="en-US"/>
              <a:t>比如 想要表示一个</a:t>
            </a:r>
            <a:r>
              <a:rPr lang="en-US" altLang="zh-CN"/>
              <a:t>XML</a:t>
            </a:r>
            <a:r>
              <a:rPr lang="zh-CN" altLang="en-US"/>
              <a:t>命名空间。</a:t>
            </a:r>
            <a:endParaRPr lang="en-US" altLang="zh-CN"/>
          </a:p>
          <a:p>
            <a:pPr lvl="1"/>
            <a:endParaRPr lang="en-US" altLang="zh-CN"/>
          </a:p>
        </p:txBody>
      </p:sp>
      <p:sp>
        <p:nvSpPr>
          <p:cNvPr id="50180" name="灯片编号占位符 1"/>
          <p:cNvSpPr>
            <a:spLocks noGrp="1"/>
          </p:cNvSpPr>
          <p:nvPr>
            <p:ph type="sldNum" sz="quarter" idx="12"/>
          </p:nvPr>
        </p:nvSpPr>
        <p:spPr/>
        <p:txBody>
          <a:bodyPr>
            <a:normAutofit fontScale="70000"/>
          </a:bodyPr>
          <a:lstStyle/>
          <a:p>
            <a:endParaRPr lang="en-US" altLang="zh-CN"/>
          </a:p>
          <a:p>
            <a:endParaRPr lang="en-US" altLang="zh-CN"/>
          </a:p>
          <a:p>
            <a:endParaRPr lang="en-US" altLang="zh-CN"/>
          </a:p>
          <a:p>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0179">
                                            <p:txEl>
                                              <p:pRg st="3" end="3"/>
                                            </p:txEl>
                                          </p:spTgt>
                                        </p:tgtEl>
                                        <p:attrNameLst>
                                          <p:attrName>style.visibility</p:attrName>
                                        </p:attrNameLst>
                                      </p:cBhvr>
                                      <p:to>
                                        <p:strVal val="visible"/>
                                      </p:to>
                                    </p:set>
                                    <p:anim calcmode="lin" valueType="num">
                                      <p:cBhvr additive="base">
                                        <p:cTn id="25"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0179">
                                            <p:txEl>
                                              <p:pRg st="4" end="4"/>
                                            </p:txEl>
                                          </p:spTgt>
                                        </p:tgtEl>
                                        <p:attrNameLst>
                                          <p:attrName>style.visibility</p:attrName>
                                        </p:attrNameLst>
                                      </p:cBhvr>
                                      <p:to>
                                        <p:strVal val="visible"/>
                                      </p:to>
                                    </p:set>
                                    <p:anim calcmode="lin" valueType="num">
                                      <p:cBhvr additive="base">
                                        <p:cTn id="31"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绝对</a:t>
            </a:r>
            <a:r>
              <a:rPr lang="en-US" altLang="zh-CN"/>
              <a:t>URI</a:t>
            </a:r>
            <a:r>
              <a:rPr lang="zh-CN" altLang="en-US"/>
              <a:t>转相对</a:t>
            </a:r>
            <a:r>
              <a:rPr lang="en-US" altLang="zh-CN"/>
              <a:t>URI</a:t>
            </a:r>
            <a:endParaRPr lang="en-US" altLang="zh-CN"/>
          </a:p>
        </p:txBody>
      </p:sp>
      <p:sp>
        <p:nvSpPr>
          <p:cNvPr id="3" name="内容占位符 2"/>
          <p:cNvSpPr>
            <a:spLocks noGrp="1"/>
          </p:cNvSpPr>
          <p:nvPr>
            <p:ph sz="quarter" idx="1"/>
          </p:nvPr>
        </p:nvSpPr>
        <p:spPr/>
        <p:txBody>
          <a:bodyPr/>
          <a:lstStyle/>
          <a:p>
            <a:r>
              <a:rPr lang="en-US" altLang="zh-CN"/>
              <a:t>Public URI relativize(URL uri)</a:t>
            </a:r>
            <a:endParaRPr lang="en-US" altLang="zh-CN"/>
          </a:p>
          <a:p>
            <a:r>
              <a:rPr lang="en-US" altLang="zh-CN"/>
              <a:t>URI absolute = new URI(“http://www.example.com/images/logo.png”);</a:t>
            </a:r>
            <a:endParaRPr lang="en-US" altLang="zh-CN"/>
          </a:p>
          <a:p>
            <a:r>
              <a:rPr lang="en-US" altLang="zh-CN"/>
              <a:t>URI top = new URI(“http://www.example.com/”);</a:t>
            </a:r>
            <a:endParaRPr lang="en-US" altLang="zh-CN"/>
          </a:p>
          <a:p>
            <a:r>
              <a:rPr lang="en-US" altLang="zh-CN"/>
              <a:t>URI relative = top.relativize(absolute);</a:t>
            </a:r>
            <a:endParaRPr lang="en-US" altLang="zh-CN"/>
          </a:p>
          <a:p>
            <a:r>
              <a:rPr lang="en-US" altLang="zh-CN"/>
              <a:t>URI</a:t>
            </a:r>
            <a:r>
              <a:rPr lang="zh-CN" altLang="en-US"/>
              <a:t>对象</a:t>
            </a:r>
            <a:r>
              <a:rPr lang="en-US" altLang="zh-CN"/>
              <a:t>relative</a:t>
            </a:r>
            <a:r>
              <a:rPr lang="zh-CN" altLang="en-US"/>
              <a:t>包含相对</a:t>
            </a:r>
            <a:r>
              <a:rPr lang="en-US" altLang="zh-CN"/>
              <a:t>URI</a:t>
            </a:r>
            <a:r>
              <a:rPr lang="zh-CN" altLang="en-US"/>
              <a:t>：</a:t>
            </a:r>
            <a:endParaRPr lang="en-US" altLang="zh-CN"/>
          </a:p>
          <a:p>
            <a:r>
              <a:rPr lang="en-US" altLang="zh-CN"/>
              <a:t>Images/logo.png</a:t>
            </a:r>
            <a:endParaRPr lang="en-US" altLang="zh-CN"/>
          </a:p>
          <a:p>
            <a:endParaRPr lang="en-US" altLang="zh-CN"/>
          </a:p>
          <a:p>
            <a:endParaRPr lang="en-US" altLang="zh-CN"/>
          </a:p>
          <a:p>
            <a:pPr>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电路交换（线路交换）</a:t>
            </a:r>
            <a:endParaRPr lang="zh-CN" altLang="en-US"/>
          </a:p>
        </p:txBody>
      </p:sp>
      <p:sp>
        <p:nvSpPr>
          <p:cNvPr id="9218" name="内容占位符 4"/>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r>
              <a:rPr lang="zh-CN" altLang="zh-CN"/>
              <a:t>①</a:t>
            </a:r>
            <a:r>
              <a:rPr lang="en-US" altLang="zh-CN"/>
              <a:t> </a:t>
            </a:r>
            <a:r>
              <a:rPr lang="zh-CN" altLang="zh-CN"/>
              <a:t>线路建立：</a:t>
            </a:r>
            <a:r>
              <a:rPr lang="zh-CN" altLang="en-US"/>
              <a:t>发送方提出</a:t>
            </a:r>
            <a:r>
              <a:rPr lang="zh-CN" altLang="zh-CN"/>
              <a:t>连接请求</a:t>
            </a:r>
            <a:r>
              <a:rPr lang="zh-CN" altLang="en-US"/>
              <a:t>，</a:t>
            </a:r>
            <a:r>
              <a:rPr lang="zh-CN" altLang="zh-CN"/>
              <a:t>完成逐个结点的接续过程</a:t>
            </a:r>
            <a:r>
              <a:rPr lang="zh-CN" altLang="en-US"/>
              <a:t>。</a:t>
            </a:r>
            <a:r>
              <a:rPr lang="zh-CN" altLang="zh-CN"/>
              <a:t>建立由源站到目的站的传输链路</a:t>
            </a:r>
            <a:r>
              <a:rPr lang="zh-CN" altLang="en-US"/>
              <a:t>。</a:t>
            </a:r>
            <a:endParaRPr lang="en-US" altLang="zh-CN"/>
          </a:p>
          <a:p>
            <a:r>
              <a:rPr lang="en-US" altLang="zh-CN"/>
              <a:t>    </a:t>
            </a:r>
            <a:r>
              <a:rPr lang="zh-CN" altLang="zh-CN"/>
              <a:t>② 数据传输：全双工传输</a:t>
            </a:r>
            <a:endParaRPr lang="en-US" altLang="zh-CN"/>
          </a:p>
          <a:p>
            <a:r>
              <a:rPr lang="en-US" altLang="zh-CN"/>
              <a:t>    </a:t>
            </a:r>
            <a:r>
              <a:rPr lang="zh-CN" altLang="zh-CN"/>
              <a:t>③</a:t>
            </a:r>
            <a:r>
              <a:rPr lang="en-US" altLang="zh-CN"/>
              <a:t> </a:t>
            </a:r>
            <a:r>
              <a:rPr lang="zh-CN" altLang="zh-CN"/>
              <a:t>电路拆除：数据传输</a:t>
            </a:r>
            <a:r>
              <a:rPr lang="zh-CN" altLang="en-US"/>
              <a:t>结束</a:t>
            </a:r>
            <a:r>
              <a:rPr lang="zh-CN" altLang="zh-CN"/>
              <a:t>，由源站</a:t>
            </a:r>
            <a:r>
              <a:rPr lang="zh-CN" altLang="en-US"/>
              <a:t>（</a:t>
            </a:r>
            <a:r>
              <a:rPr lang="zh-CN" altLang="zh-CN"/>
              <a:t>目的站</a:t>
            </a:r>
            <a:r>
              <a:rPr lang="zh-CN" altLang="en-US"/>
              <a:t>）</a:t>
            </a:r>
            <a:r>
              <a:rPr lang="zh-CN" altLang="zh-CN"/>
              <a:t>提出终止通信</a:t>
            </a:r>
            <a:r>
              <a:rPr lang="zh-CN" altLang="en-US"/>
              <a:t>。</a:t>
            </a:r>
            <a:r>
              <a:rPr lang="zh-CN" altLang="zh-CN"/>
              <a:t>各</a:t>
            </a:r>
            <a:r>
              <a:rPr lang="zh-CN" altLang="en-US"/>
              <a:t>结点</a:t>
            </a:r>
            <a:r>
              <a:rPr lang="zh-CN" altLang="zh-CN"/>
              <a:t>拆除</a:t>
            </a:r>
            <a:r>
              <a:rPr lang="zh-CN" altLang="en-US"/>
              <a:t>相应</a:t>
            </a:r>
            <a:r>
              <a:rPr lang="zh-CN" altLang="zh-CN"/>
              <a:t>的连接，释放信道资源。</a:t>
            </a:r>
            <a:endParaRPr lang="zh-CN" altLang="zh-CN"/>
          </a:p>
        </p:txBody>
      </p:sp>
      <p:sp>
        <p:nvSpPr>
          <p:cNvPr id="921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Bookman Old Style" panose="02050604050505020204" charset="0"/>
            </a:endParaRPr>
          </a:p>
        </p:txBody>
      </p:sp>
      <p:sp>
        <p:nvSpPr>
          <p:cNvPr id="922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Bookman Old Style" panose="02050604050505020204" charset="0"/>
            </a:endParaRPr>
          </a:p>
        </p:txBody>
      </p:sp>
      <p:sp>
        <p:nvSpPr>
          <p:cNvPr id="922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Bookman Old Style" panose="02050604050505020204" charset="0"/>
            </a:endParaRPr>
          </a:p>
        </p:txBody>
      </p:sp>
      <p:sp>
        <p:nvSpPr>
          <p:cNvPr id="9222"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Bookman Old Style" panose="02050604050505020204" charset="0"/>
            </a:endParaRPr>
          </a:p>
        </p:txBody>
      </p:sp>
      <p:sp>
        <p:nvSpPr>
          <p:cNvPr id="922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prstClr val="black"/>
              </a:solidFill>
              <a:latin typeface="Bookman Old Style" panose="02050604050505020204" charset="0"/>
            </a:endParaRPr>
          </a:p>
        </p:txBody>
      </p:sp>
      <p:pic>
        <p:nvPicPr>
          <p:cNvPr id="9224"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67075" y="5019675"/>
            <a:ext cx="5657850" cy="1609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a:t>网页表单输入的处理</a:t>
            </a:r>
            <a:endParaRPr lang="zh-CN" altLang="en-US"/>
          </a:p>
        </p:txBody>
      </p:sp>
      <p:sp>
        <p:nvSpPr>
          <p:cNvPr id="62467" name="内容占位符 2"/>
          <p:cNvSpPr>
            <a:spLocks noGrp="1"/>
          </p:cNvSpPr>
          <p:nvPr>
            <p:ph idx="1"/>
          </p:nvPr>
        </p:nvSpPr>
        <p:spPr/>
        <p:txBody>
          <a:bodyPr/>
          <a:lstStyle/>
          <a:p>
            <a:r>
              <a:rPr lang="zh-CN" altLang="en-US"/>
              <a:t>互联网应用程序常需要处理表单输入。</a:t>
            </a:r>
            <a:endParaRPr lang="en-US" altLang="zh-CN"/>
          </a:p>
          <a:p>
            <a:r>
              <a:rPr lang="en-US" altLang="zh-CN"/>
              <a:t>1.</a:t>
            </a:r>
            <a:r>
              <a:rPr lang="zh-CN" altLang="en-US"/>
              <a:t>编程时需先弄清楚程序希望得到什么输入</a:t>
            </a:r>
            <a:endParaRPr lang="en-US" altLang="zh-CN"/>
          </a:p>
          <a:p>
            <a:r>
              <a:rPr lang="en-US" altLang="zh-CN"/>
              <a:t>2.</a:t>
            </a:r>
            <a:r>
              <a:rPr lang="zh-CN" altLang="en-US"/>
              <a:t>创建一个查询字符串，包括必要的名值对输入</a:t>
            </a:r>
            <a:endParaRPr lang="en-US" altLang="zh-CN"/>
          </a:p>
          <a:p>
            <a:r>
              <a:rPr lang="en-US" altLang="zh-CN"/>
              <a:t>3.</a:t>
            </a:r>
            <a:r>
              <a:rPr lang="zh-CN" altLang="en-US"/>
              <a:t>构造一个包含此查询串的</a:t>
            </a:r>
            <a:r>
              <a:rPr lang="en-US" altLang="zh-CN"/>
              <a:t>URL,</a:t>
            </a:r>
            <a:r>
              <a:rPr lang="zh-CN" altLang="en-US"/>
              <a:t>打开</a:t>
            </a:r>
            <a:r>
              <a:rPr lang="en-US" altLang="zh-CN"/>
              <a:t>URL</a:t>
            </a:r>
            <a:r>
              <a:rPr lang="zh-CN" altLang="en-US"/>
              <a:t>连接，读取得到输入流</a:t>
            </a:r>
            <a:endParaRPr lang="en-US" altLang="zh-CN"/>
          </a:p>
          <a:p>
            <a:r>
              <a:rPr lang="zh-CN" altLang="en-US"/>
              <a:t>例如：一个</a:t>
            </a:r>
            <a:r>
              <a:rPr lang="en-US" altLang="zh-CN"/>
              <a:t>360</a:t>
            </a:r>
            <a:r>
              <a:rPr lang="zh-CN" altLang="en-US"/>
              <a:t>购物网站的表单处理程序如何处理搜索访问表单？</a:t>
            </a:r>
            <a:r>
              <a:rPr lang="en-US" altLang="zh-CN"/>
              <a:t>http://gouwu.360.cn</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a:t>HTTP</a:t>
            </a:r>
            <a:r>
              <a:rPr lang="zh-CN" altLang="en-US"/>
              <a:t>的工作机制</a:t>
            </a:r>
            <a:endParaRPr lang="zh-CN" altLang="en-US"/>
          </a:p>
        </p:txBody>
      </p:sp>
      <p:sp>
        <p:nvSpPr>
          <p:cNvPr id="7" name="内容占位符 4"/>
          <p:cNvSpPr>
            <a:spLocks noGrp="1"/>
          </p:cNvSpPr>
          <p:nvPr>
            <p:ph idx="1"/>
          </p:nvPr>
        </p:nvSpPr>
        <p:spPr/>
        <p:txBody>
          <a:bodyPr>
            <a:normAutofit fontScale="90000"/>
          </a:bodyPr>
          <a:lstStyle/>
          <a:p>
            <a:r>
              <a:rPr lang="zh-CN" altLang="zh-CN"/>
              <a:t>无状态协议的概念</a:t>
            </a:r>
            <a:endParaRPr lang="zh-CN" altLang="zh-CN"/>
          </a:p>
          <a:p>
            <a:r>
              <a:rPr lang="en-US" altLang="zh-CN"/>
              <a:t>HTTP</a:t>
            </a:r>
            <a:r>
              <a:rPr lang="zh-CN" altLang="zh-CN"/>
              <a:t>使用面向连接的</a:t>
            </a:r>
            <a:r>
              <a:rPr lang="en-US" altLang="zh-CN"/>
              <a:t>TCP</a:t>
            </a:r>
            <a:r>
              <a:rPr lang="zh-CN" altLang="zh-CN"/>
              <a:t>协议</a:t>
            </a:r>
            <a:r>
              <a:rPr lang="zh-CN" altLang="en-US"/>
              <a:t>，</a:t>
            </a:r>
            <a:r>
              <a:rPr lang="zh-CN" altLang="zh-CN"/>
              <a:t>客户端</a:t>
            </a:r>
            <a:r>
              <a:rPr lang="en-US" altLang="zh-CN"/>
              <a:t>Web</a:t>
            </a:r>
            <a:r>
              <a:rPr lang="zh-CN" altLang="zh-CN"/>
              <a:t>浏览器</a:t>
            </a:r>
            <a:r>
              <a:rPr lang="zh-CN" altLang="en-US"/>
              <a:t>要</a:t>
            </a:r>
            <a:r>
              <a:rPr lang="zh-CN" altLang="zh-CN"/>
              <a:t>与</a:t>
            </a:r>
            <a:r>
              <a:rPr lang="en-US" altLang="zh-CN"/>
              <a:t>Web</a:t>
            </a:r>
            <a:r>
              <a:rPr lang="zh-CN" altLang="zh-CN"/>
              <a:t>服务器之间建立一个</a:t>
            </a:r>
            <a:r>
              <a:rPr lang="en-US" altLang="zh-CN"/>
              <a:t>TCP</a:t>
            </a:r>
            <a:r>
              <a:rPr lang="zh-CN" altLang="zh-CN"/>
              <a:t>连接。</a:t>
            </a:r>
            <a:endParaRPr lang="en-US" altLang="zh-CN"/>
          </a:p>
          <a:p>
            <a:r>
              <a:rPr lang="en-US" altLang="zh-CN"/>
              <a:t>TCP</a:t>
            </a:r>
            <a:r>
              <a:rPr lang="zh-CN" altLang="zh-CN"/>
              <a:t>连接建立后，浏览器进程发送</a:t>
            </a:r>
            <a:r>
              <a:rPr lang="en-US" altLang="zh-CN"/>
              <a:t>HTTP</a:t>
            </a:r>
            <a:r>
              <a:rPr lang="zh-CN" altLang="zh-CN"/>
              <a:t>请求报文，并接收应答报文。</a:t>
            </a:r>
            <a:endParaRPr lang="en-US" altLang="zh-CN"/>
          </a:p>
          <a:p>
            <a:r>
              <a:rPr lang="en-US" altLang="zh-CN"/>
              <a:t>Web</a:t>
            </a:r>
            <a:r>
              <a:rPr lang="zh-CN" altLang="zh-CN"/>
              <a:t>服务器接收</a:t>
            </a:r>
            <a:r>
              <a:rPr lang="en-US" altLang="zh-CN"/>
              <a:t>HTTP</a:t>
            </a:r>
            <a:r>
              <a:rPr lang="zh-CN" altLang="zh-CN"/>
              <a:t>请求报文，并发送应答报文。</a:t>
            </a:r>
            <a:endParaRPr lang="en-US" altLang="zh-CN"/>
          </a:p>
          <a:p>
            <a:r>
              <a:rPr lang="en-US" altLang="zh-CN"/>
              <a:t>TCP</a:t>
            </a:r>
            <a:r>
              <a:rPr lang="zh-CN" altLang="zh-CN"/>
              <a:t>提供可靠服务</a:t>
            </a:r>
            <a:r>
              <a:rPr lang="zh-CN" altLang="en-US"/>
              <a:t>保证</a:t>
            </a:r>
            <a:r>
              <a:rPr lang="zh-CN" altLang="zh-CN"/>
              <a:t>客户进程发送的</a:t>
            </a:r>
            <a:r>
              <a:rPr lang="en-US" altLang="zh-CN"/>
              <a:t>HTTP</a:t>
            </a:r>
            <a:r>
              <a:rPr lang="zh-CN" altLang="zh-CN"/>
              <a:t>请求</a:t>
            </a:r>
            <a:r>
              <a:rPr lang="zh-CN" altLang="en-US"/>
              <a:t>正确</a:t>
            </a:r>
            <a:r>
              <a:rPr lang="zh-CN" altLang="zh-CN"/>
              <a:t>到达服务器端。服务器进程发送</a:t>
            </a:r>
            <a:r>
              <a:rPr lang="en-US" altLang="zh-CN"/>
              <a:t>HTTP</a:t>
            </a:r>
            <a:r>
              <a:rPr lang="zh-CN" altLang="zh-CN"/>
              <a:t>应答报文也</a:t>
            </a:r>
            <a:r>
              <a:rPr lang="zh-CN" altLang="en-US"/>
              <a:t>正确</a:t>
            </a:r>
            <a:r>
              <a:rPr lang="zh-CN" altLang="zh-CN"/>
              <a:t>达到客户端。</a:t>
            </a:r>
            <a:endParaRPr lang="en-US" altLang="zh-CN"/>
          </a:p>
          <a:p>
            <a:r>
              <a:rPr lang="en-US" altLang="zh-CN"/>
              <a:t>Web</a:t>
            </a:r>
            <a:r>
              <a:rPr lang="zh-CN" altLang="zh-CN"/>
              <a:t>服务器发送</a:t>
            </a:r>
            <a:r>
              <a:rPr lang="en-US" altLang="zh-CN"/>
              <a:t>HTTP</a:t>
            </a:r>
            <a:r>
              <a:rPr lang="zh-CN" altLang="zh-CN"/>
              <a:t>应答报文时，不保存浏览器的任何请求状态信息</a:t>
            </a:r>
            <a:r>
              <a:rPr lang="zh-CN" altLang="en-US"/>
              <a:t>（属于无状态协议）</a:t>
            </a:r>
            <a:endParaRPr lang="zh-CN" altLang="en-US"/>
          </a:p>
        </p:txBody>
      </p:sp>
      <p:sp>
        <p:nvSpPr>
          <p:cNvPr id="6148" name="灯片编号占位符 5"/>
          <p:cNvSpPr>
            <a:spLocks noGrp="1"/>
          </p:cNvSpPr>
          <p:nvPr>
            <p:ph type="sldNum" sz="quarter" idx="12"/>
          </p:nvPr>
        </p:nvSpPr>
        <p:spPr/>
        <p:txBody>
          <a:bodyPr>
            <a:normAutofit fontScale="70000"/>
          </a:bodyPr>
          <a:lstStyle/>
          <a:p>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保存会话数据的两种技术</a:t>
            </a:r>
            <a:endParaRPr lang="zh-CN" altLang="en-US"/>
          </a:p>
        </p:txBody>
      </p:sp>
      <p:sp>
        <p:nvSpPr>
          <p:cNvPr id="3" name="内容占位符 2"/>
          <p:cNvSpPr>
            <a:spLocks noGrp="1"/>
          </p:cNvSpPr>
          <p:nvPr>
            <p:ph idx="1"/>
          </p:nvPr>
        </p:nvSpPr>
        <p:spPr/>
        <p:txBody>
          <a:bodyPr>
            <a:normAutofit fontScale="90000"/>
          </a:bodyPr>
          <a:lstStyle/>
          <a:p>
            <a:r>
              <a:rPr lang="en-US" altLang="zh-CN"/>
              <a:t>Cookie</a:t>
            </a:r>
            <a:endParaRPr lang="en-US" altLang="zh-CN"/>
          </a:p>
          <a:p>
            <a:pPr lvl="1"/>
            <a:r>
              <a:rPr lang="en-US" altLang="zh-CN"/>
              <a:t>Cookie</a:t>
            </a:r>
            <a:r>
              <a:rPr lang="zh-CN" altLang="en-US"/>
              <a:t>是客户端技术，程序把每个用户的数据以</a:t>
            </a:r>
            <a:r>
              <a:rPr lang="en-US" altLang="zh-CN"/>
              <a:t>cookie</a:t>
            </a:r>
            <a:r>
              <a:rPr lang="zh-CN" altLang="en-US"/>
              <a:t>的形式写给用户各自的浏览器。当用户使用浏览器再去访问服务器中的</a:t>
            </a:r>
            <a:r>
              <a:rPr lang="en-US" altLang="zh-CN"/>
              <a:t>web</a:t>
            </a:r>
            <a:r>
              <a:rPr lang="zh-CN" altLang="en-US"/>
              <a:t>资源时，就会带着各自的数据去。这样，</a:t>
            </a:r>
            <a:r>
              <a:rPr lang="en-US" altLang="zh-CN"/>
              <a:t>web</a:t>
            </a:r>
            <a:r>
              <a:rPr lang="zh-CN" altLang="en-US"/>
              <a:t>资源处理的就是用户各自的数据了。</a:t>
            </a:r>
            <a:endParaRPr lang="en-US" altLang="zh-CN"/>
          </a:p>
          <a:p>
            <a:r>
              <a:rPr lang="en-US" altLang="zh-CN"/>
              <a:t>Session     </a:t>
            </a:r>
            <a:endParaRPr lang="en-US" altLang="zh-CN"/>
          </a:p>
          <a:p>
            <a:r>
              <a:rPr lang="en-US" altLang="zh-CN"/>
              <a:t>     Session</a:t>
            </a:r>
            <a:r>
              <a:rPr lang="zh-CN" altLang="en-US"/>
              <a:t>是服务器端技术，利用这个技术，服务器在运行时可以为每一个用户的浏览器创建一个其独享的</a:t>
            </a:r>
            <a:r>
              <a:rPr lang="en-US" altLang="zh-CN"/>
              <a:t>session</a:t>
            </a:r>
            <a:r>
              <a:rPr lang="zh-CN" altLang="en-US"/>
              <a:t>对象，由于</a:t>
            </a:r>
            <a:r>
              <a:rPr lang="en-US" altLang="zh-CN"/>
              <a:t>session</a:t>
            </a:r>
            <a:r>
              <a:rPr lang="zh-CN" altLang="en-US"/>
              <a:t>为用户浏览器独享，所以用户在访问服务器的</a:t>
            </a:r>
            <a:r>
              <a:rPr lang="en-US" altLang="zh-CN"/>
              <a:t>web</a:t>
            </a:r>
            <a:r>
              <a:rPr lang="zh-CN" altLang="en-US"/>
              <a:t>资源时，可以把各自的数据放在各自的</a:t>
            </a:r>
            <a:r>
              <a:rPr lang="en-US" altLang="zh-CN"/>
              <a:t>session</a:t>
            </a:r>
            <a:r>
              <a:rPr lang="zh-CN" altLang="en-US"/>
              <a:t>中，当用户再去访问服务器中的其它</a:t>
            </a:r>
            <a:r>
              <a:rPr lang="en-US" altLang="zh-CN"/>
              <a:t>web</a:t>
            </a:r>
            <a:r>
              <a:rPr lang="zh-CN" altLang="en-US"/>
              <a:t>资源时，其它</a:t>
            </a:r>
            <a:r>
              <a:rPr lang="en-US" altLang="zh-CN"/>
              <a:t>web</a:t>
            </a:r>
            <a:r>
              <a:rPr lang="zh-CN" altLang="en-US"/>
              <a:t>资源再从用户各自的</a:t>
            </a:r>
            <a:r>
              <a:rPr lang="en-US" altLang="zh-CN"/>
              <a:t>session</a:t>
            </a:r>
            <a:r>
              <a:rPr lang="zh-CN" altLang="en-US"/>
              <a:t>中取出数据为用户服务。</a:t>
            </a:r>
            <a:endParaRPr lang="zh-CN" altLang="en-US"/>
          </a:p>
        </p:txBody>
      </p:sp>
      <p:sp>
        <p:nvSpPr>
          <p:cNvPr id="10244" name="灯片编号占位符 3"/>
          <p:cNvSpPr>
            <a:spLocks noGrp="1"/>
          </p:cNvSpPr>
          <p:nvPr>
            <p:ph type="sldNum" sz="quarter" idx="12"/>
          </p:nvPr>
        </p:nvSpPr>
        <p:spPr/>
        <p:txBody>
          <a:bodyPr>
            <a:normAutofit fontScale="70000"/>
          </a:bodyPr>
          <a:lstStyle/>
          <a:p>
            <a:r>
              <a:rPr lang="en-US" altLang="zh-CN"/>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a:t>URL</a:t>
            </a:r>
            <a:r>
              <a:rPr lang="zh-CN" altLang="en-US"/>
              <a:t>与</a:t>
            </a:r>
            <a:r>
              <a:rPr lang="en-US" altLang="zh-CN"/>
              <a:t>URLConnection</a:t>
            </a:r>
            <a:r>
              <a:rPr lang="zh-CN" altLang="en-US"/>
              <a:t>区别</a:t>
            </a:r>
            <a:endParaRPr lang="zh-CN" altLang="en-US"/>
          </a:p>
        </p:txBody>
      </p:sp>
      <p:sp>
        <p:nvSpPr>
          <p:cNvPr id="15363" name="内容占位符 2"/>
          <p:cNvSpPr>
            <a:spLocks noGrp="1"/>
          </p:cNvSpPr>
          <p:nvPr>
            <p:ph idx="1"/>
          </p:nvPr>
        </p:nvSpPr>
        <p:spPr/>
        <p:txBody>
          <a:bodyPr/>
          <a:lstStyle/>
          <a:p>
            <a:r>
              <a:rPr lang="en-US" altLang="zh-CN"/>
              <a:t>URLConnection</a:t>
            </a:r>
            <a:r>
              <a:rPr lang="zh-CN" altLang="en-US"/>
              <a:t>提供了对</a:t>
            </a:r>
            <a:r>
              <a:rPr lang="en-US" altLang="zh-CN"/>
              <a:t>HTTP</a:t>
            </a:r>
            <a:r>
              <a:rPr lang="zh-CN" altLang="en-US"/>
              <a:t>头信息访问</a:t>
            </a:r>
            <a:endParaRPr lang="en-US" altLang="zh-CN"/>
          </a:p>
          <a:p>
            <a:r>
              <a:rPr lang="en-US" altLang="zh-CN"/>
              <a:t>URLConnection</a:t>
            </a:r>
            <a:r>
              <a:rPr lang="zh-CN" altLang="en-US"/>
              <a:t>可以配置发给服务器的参数</a:t>
            </a:r>
            <a:endParaRPr lang="en-US" altLang="zh-CN"/>
          </a:p>
          <a:p>
            <a:r>
              <a:rPr lang="en-US" altLang="zh-CN"/>
              <a:t>URLConnection</a:t>
            </a:r>
            <a:r>
              <a:rPr lang="zh-CN" altLang="en-US"/>
              <a:t>可向服务器发送数据</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getContentLength</a:t>
            </a:r>
            <a:r>
              <a:rPr lang="en-US" altLang="zh-CN"/>
              <a:t>()</a:t>
            </a:r>
            <a:endParaRPr lang="en-US" altLang="zh-CN"/>
          </a:p>
        </p:txBody>
      </p:sp>
      <p:sp>
        <p:nvSpPr>
          <p:cNvPr id="4" name="TextBox 3"/>
          <p:cNvSpPr txBox="1"/>
          <p:nvPr/>
        </p:nvSpPr>
        <p:spPr>
          <a:xfrm>
            <a:off x="1847528" y="1772817"/>
            <a:ext cx="8496944" cy="460375"/>
          </a:xfrm>
          <a:prstGeom prst="rect">
            <a:avLst/>
          </a:prstGeom>
          <a:noFill/>
        </p:spPr>
        <p:txBody>
          <a:bodyPr wrap="square" rtlCol="0">
            <a:spAutoFit/>
          </a:bodyPr>
          <a:lstStyle/>
          <a:p>
            <a:r>
              <a:rPr lang="en-US" altLang="zh-CN" sz="2400" dirty="0"/>
              <a:t>Q:</a:t>
            </a:r>
            <a:r>
              <a:rPr lang="zh-CN" altLang="en-US" sz="2400" dirty="0"/>
              <a:t>如何获取二进制文件并且保存在磁盘中？</a:t>
            </a:r>
            <a:endParaRPr lang="zh-CN" altLang="en-US" sz="2400" dirty="0"/>
          </a:p>
        </p:txBody>
      </p:sp>
      <p:sp>
        <p:nvSpPr>
          <p:cNvPr id="5" name="TextBox 4"/>
          <p:cNvSpPr txBox="1"/>
          <p:nvPr/>
        </p:nvSpPr>
        <p:spPr>
          <a:xfrm>
            <a:off x="816864" y="2420889"/>
            <a:ext cx="9383592" cy="1383665"/>
          </a:xfrm>
          <a:prstGeom prst="rect">
            <a:avLst/>
          </a:prstGeom>
          <a:noFill/>
        </p:spPr>
        <p:txBody>
          <a:bodyPr wrap="square" rtlCol="0">
            <a:spAutoFit/>
          </a:bodyPr>
          <a:lstStyle/>
          <a:p>
            <a:r>
              <a:rPr lang="zh-CN" altLang="en-US" sz="2800" dirty="0"/>
              <a:t>问题：</a:t>
            </a:r>
            <a:r>
              <a:rPr lang="en-US" altLang="zh-CN" sz="2800" dirty="0"/>
              <a:t>URL</a:t>
            </a:r>
            <a:r>
              <a:rPr lang="zh-CN" altLang="en-US" sz="2800" dirty="0"/>
              <a:t>类中</a:t>
            </a:r>
            <a:r>
              <a:rPr lang="en-US" altLang="zh-CN" sz="2800" dirty="0" err="1"/>
              <a:t>openstream</a:t>
            </a:r>
            <a:r>
              <a:rPr lang="en-US" altLang="zh-CN" sz="2800" dirty="0"/>
              <a:t>()</a:t>
            </a:r>
            <a:r>
              <a:rPr lang="zh-CN" altLang="en-US" sz="2800" dirty="0"/>
              <a:t>可以下载文本文件，但是</a:t>
            </a:r>
            <a:r>
              <a:rPr lang="en-US" altLang="zh-CN" sz="2800" dirty="0"/>
              <a:t>HTTP</a:t>
            </a:r>
            <a:r>
              <a:rPr lang="zh-CN" altLang="en-US" sz="2800" dirty="0"/>
              <a:t>服务器并不总会在数据发送完后就立刻关闭连接，因此，无法判断停止读取的时机，也会造成信息不准确。</a:t>
            </a:r>
            <a:endParaRPr lang="zh-CN" altLang="en-US" sz="2800" dirty="0"/>
          </a:p>
        </p:txBody>
      </p:sp>
      <p:sp>
        <p:nvSpPr>
          <p:cNvPr id="6" name="TextBox 5"/>
          <p:cNvSpPr txBox="1"/>
          <p:nvPr/>
        </p:nvSpPr>
        <p:spPr>
          <a:xfrm>
            <a:off x="1404204" y="4206098"/>
            <a:ext cx="9383592" cy="2061210"/>
          </a:xfrm>
          <a:prstGeom prst="rect">
            <a:avLst/>
          </a:prstGeom>
          <a:noFill/>
        </p:spPr>
        <p:txBody>
          <a:bodyPr wrap="square" rtlCol="0">
            <a:spAutoFit/>
          </a:bodyPr>
          <a:lstStyle/>
          <a:p>
            <a:r>
              <a:rPr lang="zh-CN" altLang="en-US" sz="3200" b="1" dirty="0"/>
              <a:t>解决思路：</a:t>
            </a:r>
            <a:endParaRPr lang="en-US" altLang="zh-CN" sz="3200" b="1" dirty="0"/>
          </a:p>
          <a:p>
            <a:r>
              <a:rPr lang="zh-CN" altLang="en-US" sz="3200" dirty="0"/>
              <a:t>利用</a:t>
            </a:r>
            <a:r>
              <a:rPr lang="en-US" altLang="zh-CN" sz="3200" dirty="0" err="1"/>
              <a:t>URLConnection</a:t>
            </a:r>
            <a:r>
              <a:rPr lang="zh-CN" altLang="en-US" sz="3200" dirty="0"/>
              <a:t>的</a:t>
            </a:r>
            <a:r>
              <a:rPr lang="en-US" altLang="zh-CN" sz="3200" dirty="0" err="1"/>
              <a:t>getContentLength</a:t>
            </a:r>
            <a:r>
              <a:rPr lang="en-US" altLang="zh-CN" sz="3200" dirty="0"/>
              <a:t>()</a:t>
            </a:r>
            <a:r>
              <a:rPr lang="zh-CN" altLang="en-US" sz="3200" dirty="0"/>
              <a:t>方法，得到需要下载文件的长度，然后以此为终止条件，读取相应的字节数。</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a:t>
            </a:r>
            <a:r>
              <a:rPr lang="en-US" altLang="zh-CN"/>
              <a:t>1</a:t>
            </a:r>
            <a:r>
              <a:rPr lang="zh-CN" altLang="en-US"/>
              <a:t>）</a:t>
            </a:r>
            <a:endParaRPr lang="zh-CN" altLang="en-US"/>
          </a:p>
        </p:txBody>
      </p:sp>
      <p:pic>
        <p:nvPicPr>
          <p:cNvPr id="3074" name="Picture 2"/>
          <p:cNvPicPr>
            <a:picLocks noChangeAspect="1" noChangeArrowheads="1"/>
          </p:cNvPicPr>
          <p:nvPr/>
        </p:nvPicPr>
        <p:blipFill>
          <a:blip r:embed="rId1" cstate="print"/>
          <a:srcRect/>
          <a:stretch>
            <a:fillRect/>
          </a:stretch>
        </p:blipFill>
        <p:spPr bwMode="auto">
          <a:xfrm>
            <a:off x="939913" y="1861542"/>
            <a:ext cx="9998664" cy="4363512"/>
          </a:xfrm>
          <a:prstGeom prst="rect">
            <a:avLst/>
          </a:prstGeom>
          <a:noFill/>
          <a:ln w="9525">
            <a:noFill/>
            <a:miter lim="800000"/>
            <a:headEnd/>
            <a:tailEnd/>
          </a:ln>
        </p:spPr>
      </p:pic>
      <p:sp>
        <p:nvSpPr>
          <p:cNvPr id="5" name="TextBox 4"/>
          <p:cNvSpPr txBox="1"/>
          <p:nvPr/>
        </p:nvSpPr>
        <p:spPr>
          <a:xfrm>
            <a:off x="1601524" y="1461432"/>
            <a:ext cx="2448272" cy="398780"/>
          </a:xfrm>
          <a:prstGeom prst="rect">
            <a:avLst/>
          </a:prstGeom>
          <a:noFill/>
        </p:spPr>
        <p:txBody>
          <a:bodyPr wrap="square" rtlCol="0">
            <a:spAutoFit/>
          </a:bodyPr>
          <a:lstStyle/>
          <a:p>
            <a:r>
              <a:rPr lang="en-US" altLang="zh-CN" sz="2000" dirty="0"/>
              <a:t>main()</a:t>
            </a:r>
            <a:r>
              <a:rPr lang="zh-CN" altLang="en-US" sz="2000" dirty="0"/>
              <a:t>方法：</a:t>
            </a:r>
            <a:endParaRPr lang="zh-CN" altLang="en-US" sz="2000" dirty="0"/>
          </a:p>
        </p:txBody>
      </p:sp>
      <p:sp>
        <p:nvSpPr>
          <p:cNvPr id="6" name="TextBox 5"/>
          <p:cNvSpPr txBox="1"/>
          <p:nvPr/>
        </p:nvSpPr>
        <p:spPr>
          <a:xfrm>
            <a:off x="1726777" y="6225054"/>
            <a:ext cx="8424936" cy="368300"/>
          </a:xfrm>
          <a:prstGeom prst="rect">
            <a:avLst/>
          </a:prstGeom>
          <a:noFill/>
        </p:spPr>
        <p:txBody>
          <a:bodyPr wrap="square" rtlCol="0">
            <a:spAutoFit/>
          </a:bodyPr>
          <a:lstStyle/>
          <a:p>
            <a:r>
              <a:rPr lang="zh-CN" altLang="en-US" dirty="0"/>
              <a:t>作用：循环处理命令行输入的</a:t>
            </a:r>
            <a:r>
              <a:rPr lang="en-US" altLang="zh-CN" dirty="0"/>
              <a:t>URL</a:t>
            </a:r>
            <a:r>
              <a:rPr lang="zh-CN" altLang="en-US" dirty="0"/>
              <a:t>，将各个</a:t>
            </a:r>
            <a:r>
              <a:rPr lang="en-US" altLang="zh-CN" dirty="0"/>
              <a:t>URL</a:t>
            </a:r>
            <a:r>
              <a:rPr lang="zh-CN" altLang="en-US" dirty="0"/>
              <a:t>传递给</a:t>
            </a:r>
            <a:r>
              <a:rPr lang="en-US" altLang="zh-CN" dirty="0" err="1"/>
              <a:t>saveBianryFile</a:t>
            </a:r>
            <a:r>
              <a:rPr lang="en-US" altLang="zh-CN" dirty="0"/>
              <a:t>()</a:t>
            </a:r>
            <a:r>
              <a:rPr lang="zh-CN" altLang="en-US" dirty="0"/>
              <a:t>方法。</a:t>
            </a:r>
            <a:endParaRPr lang="zh-CN" altLang="en-US" dirty="0"/>
          </a:p>
        </p:txBody>
      </p:sp>
      <p:sp>
        <p:nvSpPr>
          <p:cNvPr id="7" name="矩形 6"/>
          <p:cNvSpPr/>
          <p:nvPr/>
        </p:nvSpPr>
        <p:spPr>
          <a:xfrm>
            <a:off x="2999656" y="3429000"/>
            <a:ext cx="345638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a:t>
            </a:r>
            <a:r>
              <a:rPr lang="en-US" altLang="zh-CN"/>
              <a:t>2</a:t>
            </a:r>
            <a:r>
              <a:rPr lang="zh-CN" altLang="en-US"/>
              <a:t>）</a:t>
            </a:r>
            <a:endParaRPr lang="zh-CN" altLang="en-US"/>
          </a:p>
        </p:txBody>
      </p:sp>
      <p:pic>
        <p:nvPicPr>
          <p:cNvPr id="4098" name="Picture 2"/>
          <p:cNvPicPr>
            <a:picLocks noChangeAspect="1" noChangeArrowheads="1"/>
          </p:cNvPicPr>
          <p:nvPr/>
        </p:nvPicPr>
        <p:blipFill>
          <a:blip r:embed="rId1" cstate="print"/>
          <a:srcRect/>
          <a:stretch>
            <a:fillRect/>
          </a:stretch>
        </p:blipFill>
        <p:spPr bwMode="auto">
          <a:xfrm>
            <a:off x="522509" y="2038869"/>
            <a:ext cx="10733374" cy="2218337"/>
          </a:xfrm>
          <a:prstGeom prst="rect">
            <a:avLst/>
          </a:prstGeom>
          <a:noFill/>
          <a:ln w="9525">
            <a:noFill/>
            <a:miter lim="800000"/>
            <a:headEnd/>
            <a:tailEnd/>
          </a:ln>
        </p:spPr>
      </p:pic>
      <p:sp>
        <p:nvSpPr>
          <p:cNvPr id="5" name="TextBox 4"/>
          <p:cNvSpPr txBox="1"/>
          <p:nvPr/>
        </p:nvSpPr>
        <p:spPr>
          <a:xfrm>
            <a:off x="1991544" y="1492423"/>
            <a:ext cx="4896544" cy="460375"/>
          </a:xfrm>
          <a:prstGeom prst="rect">
            <a:avLst/>
          </a:prstGeom>
          <a:noFill/>
        </p:spPr>
        <p:txBody>
          <a:bodyPr wrap="square" rtlCol="0">
            <a:spAutoFit/>
          </a:bodyPr>
          <a:lstStyle/>
          <a:p>
            <a:r>
              <a:rPr lang="en-US" altLang="zh-CN" sz="2400" dirty="0" err="1"/>
              <a:t>saveBinaryFile</a:t>
            </a:r>
            <a:r>
              <a:rPr lang="zh-CN" altLang="en-US" sz="2400" dirty="0"/>
              <a:t>方法：</a:t>
            </a:r>
            <a:r>
              <a:rPr lang="en-US" altLang="zh-CN" sz="2400" dirty="0"/>
              <a:t>part1</a:t>
            </a:r>
            <a:endParaRPr lang="en-US" altLang="zh-CN" sz="2400" dirty="0"/>
          </a:p>
        </p:txBody>
      </p:sp>
      <p:sp>
        <p:nvSpPr>
          <p:cNvPr id="9" name="TextBox 8"/>
          <p:cNvSpPr txBox="1"/>
          <p:nvPr/>
        </p:nvSpPr>
        <p:spPr>
          <a:xfrm>
            <a:off x="1991544" y="4509120"/>
            <a:ext cx="8352928" cy="922020"/>
          </a:xfrm>
          <a:prstGeom prst="rect">
            <a:avLst/>
          </a:prstGeom>
          <a:noFill/>
        </p:spPr>
        <p:txBody>
          <a:bodyPr wrap="square" rtlCol="0">
            <a:spAutoFit/>
          </a:bodyPr>
          <a:lstStyle/>
          <a:p>
            <a:r>
              <a:rPr lang="en-US" altLang="zh-CN" dirty="0"/>
              <a:t>1: </a:t>
            </a:r>
            <a:r>
              <a:rPr lang="en-US" altLang="zh-CN" dirty="0" err="1"/>
              <a:t>saveBinaryFile</a:t>
            </a:r>
            <a:r>
              <a:rPr lang="zh-CN" altLang="en-US" dirty="0"/>
              <a:t>方法打开指向</a:t>
            </a:r>
            <a:r>
              <a:rPr lang="en-US" altLang="zh-CN" dirty="0"/>
              <a:t>URL</a:t>
            </a:r>
            <a:r>
              <a:rPr lang="zh-CN" altLang="en-US" dirty="0"/>
              <a:t>的</a:t>
            </a:r>
            <a:r>
              <a:rPr lang="en-US" altLang="zh-CN" dirty="0" err="1"/>
              <a:t>URLConnection</a:t>
            </a:r>
            <a:r>
              <a:rPr lang="en-US" altLang="zh-CN" dirty="0"/>
              <a:t> </a:t>
            </a:r>
            <a:r>
              <a:rPr lang="en-US" altLang="zh-CN" dirty="0" err="1"/>
              <a:t>uc</a:t>
            </a:r>
            <a:endParaRPr lang="en-US" altLang="zh-CN" dirty="0"/>
          </a:p>
          <a:p>
            <a:r>
              <a:rPr lang="en-US" altLang="zh-CN" dirty="0"/>
              <a:t>2</a:t>
            </a:r>
            <a:r>
              <a:rPr lang="zh-CN" altLang="en-US" dirty="0"/>
              <a:t>：将内容类型保存在变量</a:t>
            </a:r>
            <a:r>
              <a:rPr lang="en-US" altLang="zh-CN" dirty="0" err="1"/>
              <a:t>ContentType</a:t>
            </a:r>
            <a:r>
              <a:rPr lang="zh-CN" altLang="en-US" dirty="0"/>
              <a:t>中</a:t>
            </a:r>
            <a:endParaRPr lang="en-US" altLang="zh-CN" dirty="0"/>
          </a:p>
          <a:p>
            <a:r>
              <a:rPr lang="en-US" altLang="zh-CN" dirty="0"/>
              <a:t>3</a:t>
            </a:r>
            <a:r>
              <a:rPr lang="zh-CN" altLang="en-US" dirty="0"/>
              <a:t>：内容长度保存在变量</a:t>
            </a:r>
            <a:r>
              <a:rPr lang="en-US" altLang="zh-CN" dirty="0" err="1"/>
              <a:t>contentLength</a:t>
            </a:r>
            <a:r>
              <a:rPr lang="zh-CN" altLang="en-US" dirty="0"/>
              <a:t>中</a:t>
            </a:r>
            <a:endParaRPr lang="en-US" altLang="zh-CN" dirty="0"/>
          </a:p>
        </p:txBody>
      </p:sp>
      <p:sp>
        <p:nvSpPr>
          <p:cNvPr id="10" name="TextBox 9"/>
          <p:cNvSpPr txBox="1"/>
          <p:nvPr/>
        </p:nvSpPr>
        <p:spPr>
          <a:xfrm>
            <a:off x="2063552" y="5517232"/>
            <a:ext cx="8280920" cy="521970"/>
          </a:xfrm>
          <a:prstGeom prst="rect">
            <a:avLst/>
          </a:prstGeom>
          <a:noFill/>
        </p:spPr>
        <p:txBody>
          <a:bodyPr wrap="square" rtlCol="0">
            <a:spAutoFit/>
          </a:bodyPr>
          <a:lstStyle/>
          <a:p>
            <a:r>
              <a:rPr lang="en-US" altLang="zh-CN" sz="2800" dirty="0"/>
              <a:t>Q: if </a:t>
            </a:r>
            <a:r>
              <a:rPr lang="zh-CN" altLang="en-US" sz="2800" dirty="0"/>
              <a:t>语句的作用是？</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blinds(horizontal)">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blinds(horizontal)">
                                      <p:cBhvr>
                                        <p:cTn id="2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a:t>具体实现（</a:t>
            </a:r>
            <a:r>
              <a:rPr lang="en-US" altLang="zh-CN"/>
              <a:t>3</a:t>
            </a:r>
            <a:r>
              <a:rPr lang="zh-CN" altLang="en-US"/>
              <a:t>）</a:t>
            </a:r>
            <a:endParaRPr lang="zh-CN" altLang="en-US"/>
          </a:p>
        </p:txBody>
      </p:sp>
      <p:sp>
        <p:nvSpPr>
          <p:cNvPr id="5" name="TextBox 4"/>
          <p:cNvSpPr txBox="1"/>
          <p:nvPr/>
        </p:nvSpPr>
        <p:spPr>
          <a:xfrm>
            <a:off x="1802558" y="1424000"/>
            <a:ext cx="4896544" cy="460375"/>
          </a:xfrm>
          <a:prstGeom prst="rect">
            <a:avLst/>
          </a:prstGeom>
          <a:noFill/>
        </p:spPr>
        <p:txBody>
          <a:bodyPr wrap="square" rtlCol="0">
            <a:spAutoFit/>
          </a:bodyPr>
          <a:lstStyle/>
          <a:p>
            <a:r>
              <a:rPr lang="en-US" altLang="zh-CN" sz="2400" dirty="0" err="1"/>
              <a:t>saveBinaryFile</a:t>
            </a:r>
            <a:r>
              <a:rPr lang="zh-CN" altLang="en-US" sz="2400" dirty="0"/>
              <a:t>方法：</a:t>
            </a:r>
            <a:r>
              <a:rPr lang="en-US" altLang="zh-CN" sz="2400" dirty="0"/>
              <a:t>part2</a:t>
            </a:r>
            <a:endParaRPr lang="en-US" altLang="zh-CN" sz="2400" dirty="0"/>
          </a:p>
        </p:txBody>
      </p:sp>
      <p:pic>
        <p:nvPicPr>
          <p:cNvPr id="5122" name="Picture 2"/>
          <p:cNvPicPr>
            <a:picLocks noChangeAspect="1" noChangeArrowheads="1"/>
          </p:cNvPicPr>
          <p:nvPr/>
        </p:nvPicPr>
        <p:blipFill>
          <a:blip r:embed="rId1" cstate="print"/>
          <a:srcRect/>
          <a:stretch>
            <a:fillRect/>
          </a:stretch>
        </p:blipFill>
        <p:spPr bwMode="auto">
          <a:xfrm>
            <a:off x="1061302" y="1885665"/>
            <a:ext cx="9442100" cy="3587563"/>
          </a:xfrm>
          <a:prstGeom prst="rect">
            <a:avLst/>
          </a:prstGeom>
          <a:noFill/>
          <a:ln w="9525">
            <a:noFill/>
            <a:miter lim="800000"/>
            <a:headEnd/>
            <a:tailEnd/>
          </a:ln>
        </p:spPr>
      </p:pic>
      <p:sp>
        <p:nvSpPr>
          <p:cNvPr id="7" name="TextBox 6"/>
          <p:cNvSpPr txBox="1"/>
          <p:nvPr/>
        </p:nvSpPr>
        <p:spPr>
          <a:xfrm>
            <a:off x="2351584" y="5445225"/>
            <a:ext cx="7488832" cy="1198880"/>
          </a:xfrm>
          <a:prstGeom prst="rect">
            <a:avLst/>
          </a:prstGeom>
          <a:noFill/>
        </p:spPr>
        <p:txBody>
          <a:bodyPr wrap="square" rtlCol="0">
            <a:spAutoFit/>
          </a:bodyPr>
          <a:lstStyle/>
          <a:p>
            <a:r>
              <a:rPr lang="en-US" altLang="zh-CN" dirty="0"/>
              <a:t>1 </a:t>
            </a:r>
            <a:r>
              <a:rPr lang="zh-CN" altLang="en-US" dirty="0"/>
              <a:t>字节数组</a:t>
            </a:r>
            <a:r>
              <a:rPr lang="en-US" altLang="zh-CN" dirty="0"/>
              <a:t>data</a:t>
            </a:r>
            <a:r>
              <a:rPr lang="zh-CN" altLang="en-US" dirty="0"/>
              <a:t>用来读取二进制文件（字节数组的大小为多少？）</a:t>
            </a:r>
            <a:endParaRPr lang="en-US" altLang="zh-CN" dirty="0"/>
          </a:p>
          <a:p>
            <a:r>
              <a:rPr lang="en-US" altLang="zh-CN" dirty="0"/>
              <a:t>2 </a:t>
            </a:r>
            <a:r>
              <a:rPr lang="zh-CN" altLang="en-US" dirty="0"/>
              <a:t>循环读取文件中的字节，变量</a:t>
            </a:r>
            <a:r>
              <a:rPr lang="en-US" altLang="zh-CN" dirty="0"/>
              <a:t>offset</a:t>
            </a:r>
            <a:r>
              <a:rPr lang="zh-CN" altLang="en-US" dirty="0"/>
              <a:t>用来计数</a:t>
            </a:r>
            <a:endParaRPr lang="en-US" altLang="zh-CN" dirty="0"/>
          </a:p>
          <a:p>
            <a:r>
              <a:rPr lang="en-US" altLang="zh-CN" dirty="0"/>
              <a:t>3 read()</a:t>
            </a:r>
            <a:r>
              <a:rPr lang="zh-CN" altLang="en-US" dirty="0"/>
              <a:t>返回</a:t>
            </a:r>
            <a:r>
              <a:rPr lang="en-US" altLang="zh-CN" dirty="0"/>
              <a:t>-1</a:t>
            </a:r>
            <a:r>
              <a:rPr lang="zh-CN" altLang="en-US" dirty="0"/>
              <a:t>，表示流意外结束，跳出循环，</a:t>
            </a:r>
            <a:r>
              <a:rPr lang="en-US" altLang="zh-CN" dirty="0"/>
              <a:t>offset</a:t>
            </a:r>
            <a:r>
              <a:rPr lang="zh-CN" altLang="en-US" dirty="0"/>
              <a:t>用来保证按照规定字节数读取了文件。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blinds(horizontal)">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a:t>
            </a:r>
            <a:r>
              <a:rPr lang="en-US" altLang="zh-CN"/>
              <a:t>4</a:t>
            </a:r>
            <a:r>
              <a:rPr lang="zh-CN" altLang="en-US"/>
              <a:t>）</a:t>
            </a:r>
            <a:endParaRPr lang="zh-CN" altLang="en-US"/>
          </a:p>
        </p:txBody>
      </p:sp>
      <p:sp>
        <p:nvSpPr>
          <p:cNvPr id="4" name="TextBox 3"/>
          <p:cNvSpPr txBox="1"/>
          <p:nvPr/>
        </p:nvSpPr>
        <p:spPr>
          <a:xfrm>
            <a:off x="1847528" y="1628801"/>
            <a:ext cx="4896544" cy="460375"/>
          </a:xfrm>
          <a:prstGeom prst="rect">
            <a:avLst/>
          </a:prstGeom>
          <a:noFill/>
        </p:spPr>
        <p:txBody>
          <a:bodyPr wrap="square" rtlCol="0">
            <a:spAutoFit/>
          </a:bodyPr>
          <a:lstStyle/>
          <a:p>
            <a:r>
              <a:rPr lang="en-US" altLang="zh-CN" sz="2400" dirty="0" err="1"/>
              <a:t>saveBinaryFile</a:t>
            </a:r>
            <a:r>
              <a:rPr lang="zh-CN" altLang="en-US" sz="2400" dirty="0"/>
              <a:t>方法：</a:t>
            </a:r>
            <a:r>
              <a:rPr lang="en-US" altLang="zh-CN" sz="2400" dirty="0"/>
              <a:t>part3</a:t>
            </a:r>
            <a:endParaRPr lang="en-US" altLang="zh-CN" sz="2400" dirty="0"/>
          </a:p>
        </p:txBody>
      </p:sp>
      <p:pic>
        <p:nvPicPr>
          <p:cNvPr id="6146" name="Picture 2"/>
          <p:cNvPicPr>
            <a:picLocks noChangeAspect="1" noChangeArrowheads="1"/>
          </p:cNvPicPr>
          <p:nvPr/>
        </p:nvPicPr>
        <p:blipFill>
          <a:blip r:embed="rId1" cstate="print"/>
          <a:srcRect/>
          <a:stretch>
            <a:fillRect/>
          </a:stretch>
        </p:blipFill>
        <p:spPr bwMode="auto">
          <a:xfrm>
            <a:off x="636982" y="2276067"/>
            <a:ext cx="11268950" cy="2037352"/>
          </a:xfrm>
          <a:prstGeom prst="rect">
            <a:avLst/>
          </a:prstGeom>
          <a:noFill/>
          <a:ln w="9525">
            <a:noFill/>
            <a:miter lim="800000"/>
            <a:headEnd/>
            <a:tailEnd/>
          </a:ln>
        </p:spPr>
      </p:pic>
      <p:sp>
        <p:nvSpPr>
          <p:cNvPr id="6" name="TextBox 5"/>
          <p:cNvSpPr txBox="1"/>
          <p:nvPr/>
        </p:nvSpPr>
        <p:spPr>
          <a:xfrm>
            <a:off x="2423592" y="4653136"/>
            <a:ext cx="7560840" cy="1476375"/>
          </a:xfrm>
          <a:prstGeom prst="rect">
            <a:avLst/>
          </a:prstGeom>
          <a:noFill/>
        </p:spPr>
        <p:txBody>
          <a:bodyPr wrap="square" rtlCol="0">
            <a:spAutoFit/>
          </a:bodyPr>
          <a:lstStyle/>
          <a:p>
            <a:pPr marL="342900" indent="-342900">
              <a:buAutoNum type="arabicPeriod"/>
            </a:pPr>
            <a:r>
              <a:rPr lang="zh-CN" altLang="en-US" dirty="0"/>
              <a:t>使用</a:t>
            </a:r>
            <a:r>
              <a:rPr lang="en-US" altLang="zh-CN" dirty="0" err="1"/>
              <a:t>getfile</a:t>
            </a:r>
            <a:r>
              <a:rPr lang="en-US" altLang="zh-CN" dirty="0"/>
              <a:t>()</a:t>
            </a:r>
            <a:r>
              <a:rPr lang="zh-CN" altLang="en-US" dirty="0"/>
              <a:t>方法从</a:t>
            </a:r>
            <a:r>
              <a:rPr lang="en-US" altLang="zh-CN" dirty="0"/>
              <a:t>URL</a:t>
            </a:r>
            <a:r>
              <a:rPr lang="zh-CN" altLang="en-US" dirty="0"/>
              <a:t>获得文件名</a:t>
            </a:r>
            <a:endParaRPr lang="en-US" altLang="zh-CN" dirty="0"/>
          </a:p>
          <a:p>
            <a:pPr marL="342900" indent="-342900">
              <a:buAutoNum type="arabicPeriod"/>
            </a:pPr>
            <a:r>
              <a:rPr lang="zh-CN" altLang="en-US" dirty="0"/>
              <a:t>去掉路径信息</a:t>
            </a:r>
            <a:endParaRPr lang="en-US" altLang="zh-CN" dirty="0"/>
          </a:p>
          <a:p>
            <a:pPr marL="342900" indent="-342900">
              <a:buAutoNum type="arabicPeriod"/>
            </a:pPr>
            <a:r>
              <a:rPr lang="zh-CN" altLang="en-US" dirty="0"/>
              <a:t>为文件打开一个新的</a:t>
            </a:r>
            <a:r>
              <a:rPr lang="en-US" altLang="zh-CN" dirty="0" err="1"/>
              <a:t>fileOutputStream</a:t>
            </a:r>
            <a:r>
              <a:rPr lang="en-US" altLang="zh-CN" dirty="0"/>
              <a:t>  </a:t>
            </a:r>
            <a:r>
              <a:rPr lang="en-US" altLang="zh-CN" dirty="0" err="1"/>
              <a:t>fout</a:t>
            </a:r>
            <a:r>
              <a:rPr lang="zh-CN" altLang="en-US" dirty="0"/>
              <a:t>（写入文件）</a:t>
            </a:r>
            <a:endParaRPr lang="en-US" altLang="zh-CN" dirty="0"/>
          </a:p>
          <a:p>
            <a:pPr marL="342900" indent="-342900">
              <a:buAutoNum type="arabicPeriod"/>
            </a:pPr>
            <a:r>
              <a:rPr lang="zh-CN" altLang="en-US" dirty="0"/>
              <a:t>将文件一次性写入</a:t>
            </a:r>
            <a:endParaRPr lang="en-US" altLang="zh-CN" dirty="0"/>
          </a:p>
          <a:p>
            <a:pPr marL="342900" indent="-342900">
              <a:buAutoNum type="arabicPeriod"/>
            </a:pPr>
            <a:r>
              <a:rPr lang="zh-CN" altLang="en-US" dirty="0"/>
              <a:t>注意</a:t>
            </a:r>
            <a:r>
              <a:rPr lang="en-US" altLang="zh-CN" dirty="0"/>
              <a:t>flush</a:t>
            </a:r>
            <a:r>
              <a:rPr lang="zh-CN" altLang="en-US" dirty="0"/>
              <a:t>的作用（</a:t>
            </a:r>
            <a:r>
              <a:rPr lang="en-US" altLang="zh-CN" dirty="0"/>
              <a:t>I/O stream</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blinds(horizontal)">
                                      <p:cBhvr>
                                        <p:cTn id="3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a:t>Web</a:t>
            </a:r>
            <a:r>
              <a:rPr lang="zh-CN" altLang="en-US"/>
              <a:t>缓存</a:t>
            </a:r>
            <a:endParaRPr lang="zh-CN" altLang="en-US"/>
          </a:p>
        </p:txBody>
      </p:sp>
      <p:sp>
        <p:nvSpPr>
          <p:cNvPr id="18435" name="内容占位符 2"/>
          <p:cNvSpPr>
            <a:spLocks noGrp="1"/>
          </p:cNvSpPr>
          <p:nvPr>
            <p:ph idx="1"/>
          </p:nvPr>
        </p:nvSpPr>
        <p:spPr/>
        <p:txBody>
          <a:bodyPr>
            <a:normAutofit lnSpcReduction="20000"/>
          </a:bodyPr>
          <a:lstStyle/>
          <a:p>
            <a:r>
              <a:rPr lang="zh-CN" altLang="en-US"/>
              <a:t>为什么需要缓存？</a:t>
            </a:r>
            <a:endParaRPr lang="en-US" altLang="zh-CN"/>
          </a:p>
          <a:p>
            <a:r>
              <a:rPr lang="zh-CN" altLang="en-US"/>
              <a:t>比如</a:t>
            </a:r>
            <a:r>
              <a:rPr lang="en-US" altLang="zh-CN"/>
              <a:t>Web</a:t>
            </a:r>
            <a:r>
              <a:rPr lang="zh-CN" altLang="en-US"/>
              <a:t>浏览器从远程</a:t>
            </a:r>
            <a:r>
              <a:rPr lang="en-US" altLang="zh-CN"/>
              <a:t>HTTP</a:t>
            </a:r>
            <a:r>
              <a:rPr lang="zh-CN" altLang="en-US"/>
              <a:t>服务器请求加载一次一个页面和图片后，保存在本地缓存中，每次需要时从缓存加载，不是每次都从远程服务器加载。</a:t>
            </a:r>
            <a:endParaRPr lang="en-US" altLang="zh-CN"/>
          </a:p>
          <a:p>
            <a:r>
              <a:rPr lang="zh-CN" altLang="en-US"/>
              <a:t>默认：使用</a:t>
            </a:r>
            <a:r>
              <a:rPr lang="en-US" altLang="zh-CN"/>
              <a:t>GET</a:t>
            </a:r>
            <a:r>
              <a:rPr lang="zh-CN" altLang="en-US"/>
              <a:t>通过</a:t>
            </a:r>
            <a:r>
              <a:rPr lang="en-US" altLang="zh-CN"/>
              <a:t>HTTP</a:t>
            </a:r>
            <a:r>
              <a:rPr lang="zh-CN" altLang="en-US"/>
              <a:t>访问的页面可以缓存，也应缓存。使用</a:t>
            </a:r>
            <a:r>
              <a:rPr lang="en-US" altLang="zh-CN"/>
              <a:t>HTTPS</a:t>
            </a:r>
            <a:r>
              <a:rPr lang="zh-CN" altLang="en-US"/>
              <a:t>或</a:t>
            </a:r>
            <a:r>
              <a:rPr lang="en-US" altLang="zh-CN"/>
              <a:t>POST</a:t>
            </a:r>
            <a:r>
              <a:rPr lang="zh-CN" altLang="en-US"/>
              <a:t>访问的页面不应缓存。</a:t>
            </a:r>
            <a:endParaRPr lang="en-US" altLang="zh-CN"/>
          </a:p>
          <a:p>
            <a:r>
              <a:rPr lang="zh-CN" altLang="en-US"/>
              <a:t>通过检查和使用</a:t>
            </a:r>
            <a:r>
              <a:rPr lang="en-US" altLang="zh-CN"/>
              <a:t>HTTP</a:t>
            </a:r>
            <a:r>
              <a:rPr lang="zh-CN" altLang="en-US"/>
              <a:t>响应头部</a:t>
            </a:r>
            <a:r>
              <a:rPr lang="en-US" altLang="zh-CN"/>
              <a:t>(Expires</a:t>
            </a:r>
            <a:r>
              <a:rPr lang="zh-CN" altLang="en-US"/>
              <a:t>和</a:t>
            </a:r>
            <a:r>
              <a:rPr lang="en-US" altLang="zh-CN"/>
              <a:t>Cache-Contorl)</a:t>
            </a:r>
            <a:r>
              <a:rPr lang="zh-CN" altLang="en-US"/>
              <a:t>可以控制缓存</a:t>
            </a:r>
            <a:endParaRPr lang="en-US" altLang="zh-CN"/>
          </a:p>
          <a:p>
            <a:r>
              <a:rPr lang="en-US" altLang="zh-CN"/>
              <a:t>Expires</a:t>
            </a:r>
            <a:r>
              <a:rPr lang="zh-CN" altLang="en-US"/>
              <a:t>：指示可以缓存这个资源的表示，直到指定的时间为止。</a:t>
            </a:r>
            <a:endParaRPr lang="en-US" altLang="zh-CN"/>
          </a:p>
          <a:p>
            <a:r>
              <a:rPr lang="en-US" altLang="zh-CN"/>
              <a:t>Cache-Control:</a:t>
            </a:r>
            <a:r>
              <a:rPr lang="zh-CN" altLang="en-US"/>
              <a:t>提供了细粒度的缓冲策略。（课后熟悉</a:t>
            </a:r>
            <a:r>
              <a:rPr lang="en-US" altLang="zh-CN"/>
              <a:t>P198</a:t>
            </a:r>
            <a:r>
              <a:rPr lang="zh-CN" altLang="en-US"/>
              <a:t>页各属性的含义）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报文交换（存储转发）</a:t>
            </a:r>
            <a:endParaRPr lang="zh-CN" altLang="en-US"/>
          </a:p>
        </p:txBody>
      </p:sp>
      <p:sp>
        <p:nvSpPr>
          <p:cNvPr id="10242" name="内容占位符 4"/>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20000"/>
          </a:bodyPr>
          <a:lstStyle/>
          <a:p>
            <a:r>
              <a:rPr lang="zh-CN" altLang="en-US"/>
              <a:t>    过程：</a:t>
            </a:r>
            <a:r>
              <a:rPr lang="zh-CN" altLang="zh-CN"/>
              <a:t>结点接收一个报文之后，报文</a:t>
            </a:r>
            <a:r>
              <a:rPr lang="zh-CN" altLang="en-US"/>
              <a:t>缓存（</a:t>
            </a:r>
            <a:r>
              <a:rPr lang="zh-CN" altLang="zh-CN"/>
              <a:t>存储设备</a:t>
            </a:r>
            <a:r>
              <a:rPr lang="zh-CN" altLang="en-US"/>
              <a:t>）</a:t>
            </a:r>
            <a:r>
              <a:rPr lang="zh-CN" altLang="zh-CN"/>
              <a:t>，根据报文中目的地址转发到下一个结点</a:t>
            </a:r>
            <a:r>
              <a:rPr lang="zh-CN" altLang="en-US"/>
              <a:t>（</a:t>
            </a:r>
            <a:r>
              <a:rPr lang="zh-CN" altLang="zh-CN"/>
              <a:t>如此往复，直到报文到达目的站</a:t>
            </a:r>
            <a:r>
              <a:rPr lang="zh-CN" altLang="en-US"/>
              <a:t>）</a:t>
            </a:r>
            <a:r>
              <a:rPr lang="zh-CN" altLang="zh-CN"/>
              <a:t>。</a:t>
            </a:r>
            <a:endParaRPr lang="en-US" altLang="zh-CN"/>
          </a:p>
          <a:p>
            <a:r>
              <a:rPr lang="en-US" altLang="zh-CN"/>
              <a:t>    </a:t>
            </a:r>
            <a:r>
              <a:rPr lang="zh-CN" altLang="en-US"/>
              <a:t>特点：</a:t>
            </a:r>
            <a:r>
              <a:rPr lang="zh-CN" altLang="zh-CN"/>
              <a:t>不</a:t>
            </a:r>
            <a:r>
              <a:rPr lang="zh-CN" altLang="en-US"/>
              <a:t>需要</a:t>
            </a:r>
            <a:r>
              <a:rPr lang="zh-CN" altLang="zh-CN"/>
              <a:t>通信双方预先建立专用的数据通路</a:t>
            </a:r>
            <a:r>
              <a:rPr lang="zh-CN" altLang="en-US"/>
              <a:t>（无需</a:t>
            </a:r>
            <a:r>
              <a:rPr lang="zh-CN" altLang="zh-CN"/>
              <a:t>建立</a:t>
            </a:r>
            <a:r>
              <a:rPr lang="zh-CN" altLang="en-US"/>
              <a:t>链路、</a:t>
            </a:r>
            <a:r>
              <a:rPr lang="zh-CN" altLang="zh-CN"/>
              <a:t>拆除</a:t>
            </a:r>
            <a:r>
              <a:rPr lang="zh-CN" altLang="en-US"/>
              <a:t>链路</a:t>
            </a:r>
            <a:r>
              <a:rPr lang="zh-CN" altLang="zh-CN"/>
              <a:t>过程</a:t>
            </a:r>
            <a:r>
              <a:rPr lang="zh-CN" altLang="en-US"/>
              <a:t>）。</a:t>
            </a:r>
            <a:endParaRPr lang="en-US" altLang="zh-CN"/>
          </a:p>
          <a:p>
            <a:r>
              <a:rPr lang="en-US" altLang="zh-CN"/>
              <a:t>    </a:t>
            </a:r>
            <a:r>
              <a:rPr lang="zh-CN" altLang="zh-CN"/>
              <a:t>缺点：</a:t>
            </a:r>
            <a:r>
              <a:rPr lang="zh-CN" altLang="en-US"/>
              <a:t>需要</a:t>
            </a:r>
            <a:r>
              <a:rPr lang="zh-CN" altLang="zh-CN"/>
              <a:t>对完整报文</a:t>
            </a:r>
            <a:r>
              <a:rPr lang="zh-CN" altLang="en-US"/>
              <a:t>进行</a:t>
            </a:r>
            <a:r>
              <a:rPr lang="zh-CN" altLang="zh-CN"/>
              <a:t>存储</a:t>
            </a:r>
            <a:r>
              <a:rPr lang="en-US" altLang="zh-CN"/>
              <a:t>/</a:t>
            </a:r>
            <a:r>
              <a:rPr lang="zh-CN" altLang="zh-CN"/>
              <a:t>转发，结点存储</a:t>
            </a:r>
            <a:r>
              <a:rPr lang="en-US" altLang="zh-CN"/>
              <a:t>/</a:t>
            </a:r>
            <a:r>
              <a:rPr lang="zh-CN" altLang="zh-CN"/>
              <a:t>转发的时延较大，不适用于</a:t>
            </a:r>
            <a:r>
              <a:rPr lang="zh-CN" altLang="en-US"/>
              <a:t>高实时性</a:t>
            </a:r>
            <a:r>
              <a:rPr lang="zh-CN" altLang="zh-CN"/>
              <a:t>通信</a:t>
            </a:r>
            <a:r>
              <a:rPr lang="zh-CN" altLang="en-US"/>
              <a:t>。</a:t>
            </a:r>
            <a:endParaRPr lang="zh-CN" altLang="en-US"/>
          </a:p>
        </p:txBody>
      </p:sp>
      <p:sp>
        <p:nvSpPr>
          <p:cNvPr id="1024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024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024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024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024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pic>
        <p:nvPicPr>
          <p:cNvPr id="10248"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47728" y="5266296"/>
            <a:ext cx="5184576" cy="14750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a:t>Protected boolean </a:t>
            </a:r>
            <a:r>
              <a:rPr lang="en-US" altLang="zh-CN"/>
              <a:t>useCaches</a:t>
            </a:r>
            <a:endParaRPr lang="en-US" altLang="zh-CN"/>
          </a:p>
        </p:txBody>
      </p:sp>
      <p:sp>
        <p:nvSpPr>
          <p:cNvPr id="53251" name="内容占位符 2"/>
          <p:cNvSpPr>
            <a:spLocks noGrp="1"/>
          </p:cNvSpPr>
          <p:nvPr>
            <p:ph idx="1"/>
          </p:nvPr>
        </p:nvSpPr>
        <p:spPr/>
        <p:txBody>
          <a:bodyPr/>
          <a:lstStyle/>
          <a:p>
            <a:r>
              <a:rPr lang="zh-CN" altLang="en-US" sz="2000"/>
              <a:t>有些客户端（比如</a:t>
            </a:r>
            <a:r>
              <a:rPr lang="en-US" altLang="zh-CN" sz="2000"/>
              <a:t>web</a:t>
            </a:r>
            <a:r>
              <a:rPr lang="zh-CN" altLang="en-US" sz="2000"/>
              <a:t>浏览器）可以从本地缓存获取文档</a:t>
            </a:r>
            <a:endParaRPr lang="en-US" altLang="zh-CN" sz="2000"/>
          </a:p>
          <a:p>
            <a:r>
              <a:rPr lang="en-US" altLang="zh-CN" sz="2000"/>
              <a:t>applet</a:t>
            </a:r>
            <a:r>
              <a:rPr lang="zh-CN" altLang="en-US" sz="2000"/>
              <a:t>可以访问浏览器的缓存。</a:t>
            </a:r>
            <a:endParaRPr lang="en-US" altLang="zh-CN" sz="2000"/>
          </a:p>
          <a:p>
            <a:r>
              <a:rPr lang="zh-CN" altLang="en-US" sz="2000"/>
              <a:t>独立的应用程序可使用</a:t>
            </a:r>
            <a:r>
              <a:rPr lang="en-US" altLang="zh-CN" sz="2000"/>
              <a:t>java.net.ResponseCache</a:t>
            </a:r>
            <a:r>
              <a:rPr lang="zh-CN" altLang="en-US" sz="2000"/>
              <a:t>类</a:t>
            </a:r>
            <a:endParaRPr lang="en-US" altLang="zh-CN" sz="2000"/>
          </a:p>
          <a:p>
            <a:r>
              <a:rPr lang="zh-CN" altLang="en-US" sz="2000"/>
              <a:t>如果有缓存，那么由</a:t>
            </a:r>
            <a:r>
              <a:rPr lang="en-US" altLang="zh-CN" sz="2000"/>
              <a:t>useCaches</a:t>
            </a:r>
            <a:r>
              <a:rPr lang="zh-CN" altLang="en-US" sz="2000"/>
              <a:t>变量确定是否可以使用缓存</a:t>
            </a:r>
            <a:endParaRPr lang="en-US" altLang="zh-CN" sz="2000"/>
          </a:p>
          <a:p>
            <a:r>
              <a:rPr lang="en-US" altLang="zh-CN" sz="2000"/>
              <a:t>useCahces</a:t>
            </a:r>
            <a:r>
              <a:rPr lang="zh-CN" altLang="en-US" sz="2000"/>
              <a:t>变量为</a:t>
            </a:r>
            <a:r>
              <a:rPr lang="en-US" altLang="zh-CN" sz="2000"/>
              <a:t>true</a:t>
            </a:r>
            <a:r>
              <a:rPr lang="zh-CN" altLang="en-US" sz="2000"/>
              <a:t>表示将使用缓存，</a:t>
            </a:r>
            <a:r>
              <a:rPr lang="en-US" altLang="zh-CN" sz="2000"/>
              <a:t>false</a:t>
            </a:r>
            <a:r>
              <a:rPr lang="zh-CN" altLang="en-US" sz="2000"/>
              <a:t>表示不使用缓存，默认值是</a:t>
            </a:r>
            <a:r>
              <a:rPr lang="en-US" altLang="zh-CN" sz="2000"/>
              <a:t>true</a:t>
            </a:r>
            <a:endParaRPr lang="en-US" altLang="zh-CN" sz="2000"/>
          </a:p>
          <a:p>
            <a:r>
              <a:rPr lang="zh-CN" altLang="en-US" sz="2000"/>
              <a:t>编程时，使用该变量对应的</a:t>
            </a:r>
            <a:r>
              <a:rPr lang="en-US" altLang="zh-CN" sz="2000"/>
              <a:t>get</a:t>
            </a:r>
            <a:r>
              <a:rPr lang="zh-CN" altLang="en-US" sz="2000"/>
              <a:t>和</a:t>
            </a:r>
            <a:r>
              <a:rPr lang="en-US" altLang="zh-CN" sz="2000"/>
              <a:t>set</a:t>
            </a:r>
            <a:r>
              <a:rPr lang="zh-CN" altLang="en-US" sz="2000"/>
              <a:t>方法访问此变量</a:t>
            </a:r>
            <a:endParaRPr lang="en-US" altLang="zh-CN" sz="2000"/>
          </a:p>
          <a:p>
            <a:endParaRPr lang="en-US" altLang="zh-CN" sz="2000"/>
          </a:p>
          <a:p>
            <a:endParaRPr lang="en-US" altLang="zh-CN" sz="2000"/>
          </a:p>
        </p:txBody>
      </p:sp>
      <p:sp>
        <p:nvSpPr>
          <p:cNvPr id="53252" name="矩形 4"/>
          <p:cNvSpPr>
            <a:spLocks noChangeArrowheads="1"/>
          </p:cNvSpPr>
          <p:nvPr/>
        </p:nvSpPr>
        <p:spPr bwMode="auto">
          <a:xfrm>
            <a:off x="1991544" y="3995678"/>
            <a:ext cx="8297862" cy="2861310"/>
          </a:xfrm>
          <a:prstGeom prst="rect">
            <a:avLst/>
          </a:prstGeom>
          <a:noFill/>
          <a:ln w="9525">
            <a:noFill/>
            <a:miter lim="800000"/>
          </a:ln>
        </p:spPr>
        <p:txBody>
          <a:bodyPr>
            <a:spAutoFit/>
          </a:bodyPr>
          <a:lstStyle/>
          <a:p>
            <a:r>
              <a:rPr lang="zh-CN" altLang="en-US" sz="2000" dirty="0">
                <a:solidFill>
                  <a:srgbClr val="000000"/>
                </a:solidFill>
                <a:latin typeface="Times New Roman" panose="02020603050405020304" pitchFamily="18" charset="0"/>
                <a:cs typeface="Times New Roman" panose="02020603050405020304" pitchFamily="18" charset="0"/>
              </a:rPr>
              <a:t>在程序中禁用缓存，确保总是获取文档的最新版本。通过将</a:t>
            </a:r>
            <a:r>
              <a:rPr lang="en-US" altLang="zh-CN" sz="2000" dirty="0" err="1">
                <a:solidFill>
                  <a:srgbClr val="000000"/>
                </a:solidFill>
                <a:latin typeface="Times New Roman" panose="02020603050405020304" pitchFamily="18" charset="0"/>
                <a:cs typeface="Times New Roman" panose="02020603050405020304" pitchFamily="18" charset="0"/>
              </a:rPr>
              <a:t>useCaches</a:t>
            </a:r>
            <a:r>
              <a:rPr lang="zh-CN" altLang="en-US" sz="2000" dirty="0">
                <a:solidFill>
                  <a:srgbClr val="000000"/>
                </a:solidFill>
                <a:latin typeface="Times New Roman" panose="02020603050405020304" pitchFamily="18" charset="0"/>
                <a:cs typeface="Times New Roman" panose="02020603050405020304" pitchFamily="18" charset="0"/>
              </a:rPr>
              <a:t>设置为</a:t>
            </a:r>
            <a:r>
              <a:rPr lang="en-US" altLang="zh-CN" sz="2000" dirty="0">
                <a:solidFill>
                  <a:srgbClr val="000000"/>
                </a:solidFill>
                <a:latin typeface="Times New Roman" panose="02020603050405020304" pitchFamily="18" charset="0"/>
                <a:cs typeface="Times New Roman" panose="02020603050405020304" pitchFamily="18" charset="0"/>
              </a:rPr>
              <a:t>false</a:t>
            </a:r>
            <a:r>
              <a:rPr lang="zh-CN" altLang="en-US" sz="2000" dirty="0">
                <a:solidFill>
                  <a:srgbClr val="000000"/>
                </a:solidFill>
                <a:latin typeface="Times New Roman" panose="02020603050405020304" pitchFamily="18" charset="0"/>
                <a:cs typeface="Times New Roman" panose="02020603050405020304" pitchFamily="18" charset="0"/>
              </a:rPr>
              <a:t>来实现：</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Try{</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            </a:t>
            </a:r>
            <a:endParaRPr lang="en-US" altLang="zh-CN" sz="2000" dirty="0">
              <a:solidFill>
                <a:srgbClr val="000000"/>
              </a:solidFill>
              <a:latin typeface="Times New Roman" panose="02020603050405020304" pitchFamily="18" charset="0"/>
              <a:cs typeface="Times New Roman" panose="02020603050405020304" pitchFamily="18" charset="0"/>
            </a:endParaRPr>
          </a:p>
          <a:p>
            <a:endParaRPr lang="en-US" altLang="zh-CN" sz="2000" dirty="0">
              <a:solidFill>
                <a:srgbClr val="000000"/>
              </a:solidFill>
              <a:latin typeface="Times New Roman" panose="02020603050405020304" pitchFamily="18" charset="0"/>
              <a:cs typeface="Times New Roman" panose="02020603050405020304" pitchFamily="18" charset="0"/>
            </a:endParaRPr>
          </a:p>
          <a:p>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}catch(</a:t>
            </a:r>
            <a:r>
              <a:rPr lang="en-US" altLang="zh-CN" sz="2000" dirty="0" err="1">
                <a:solidFill>
                  <a:srgbClr val="000000"/>
                </a:solidFill>
                <a:latin typeface="Times New Roman" panose="02020603050405020304" pitchFamily="18" charset="0"/>
                <a:cs typeface="Times New Roman" panose="02020603050405020304" pitchFamily="18" charset="0"/>
              </a:rPr>
              <a:t>IOException</a:t>
            </a:r>
            <a:r>
              <a:rPr lang="en-US" altLang="zh-CN" sz="2000" dirty="0">
                <a:solidFill>
                  <a:srgbClr val="000000"/>
                </a:solidFill>
                <a:latin typeface="Times New Roman" panose="02020603050405020304" pitchFamily="18" charset="0"/>
                <a:cs typeface="Times New Roman" panose="02020603050405020304" pitchFamily="18" charset="0"/>
              </a:rPr>
              <a:t> ex){</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System.err.println</a:t>
            </a:r>
            <a:r>
              <a:rPr lang="en-US" altLang="zh-CN" sz="2000" dirty="0">
                <a:solidFill>
                  <a:srgbClr val="000000"/>
                </a:solidFill>
                <a:latin typeface="Times New Roman" panose="02020603050405020304" pitchFamily="18" charset="0"/>
                <a:cs typeface="Times New Roman" panose="02020603050405020304" pitchFamily="18" charset="0"/>
              </a:rPr>
              <a:t>(ex);</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5" name="矩形 4"/>
          <p:cNvSpPr>
            <a:spLocks noChangeArrowheads="1"/>
          </p:cNvSpPr>
          <p:nvPr/>
        </p:nvSpPr>
        <p:spPr bwMode="auto">
          <a:xfrm>
            <a:off x="2711624" y="5445224"/>
            <a:ext cx="6624736" cy="398780"/>
          </a:xfrm>
          <a:prstGeom prst="rect">
            <a:avLst/>
          </a:prstGeom>
          <a:noFill/>
          <a:ln w="9525">
            <a:noFill/>
            <a:miter lim="800000"/>
          </a:ln>
        </p:spPr>
        <p:txBody>
          <a:bodyPr wrap="square">
            <a:spAutoFit/>
          </a:bodyPr>
          <a:lstStyle/>
          <a:p>
            <a:r>
              <a:rPr lang="en-US" altLang="zh-CN" sz="2000" dirty="0" err="1">
                <a:solidFill>
                  <a:srgbClr val="FF0000"/>
                </a:solidFill>
                <a:latin typeface="Times New Roman" panose="02020603050405020304" pitchFamily="18" charset="0"/>
                <a:cs typeface="Times New Roman" panose="02020603050405020304" pitchFamily="18" charset="0"/>
              </a:rPr>
              <a:t>uc.setUseCatches</a:t>
            </a:r>
            <a:r>
              <a:rPr lang="en-US" altLang="zh-CN" sz="2000" dirty="0">
                <a:solidFill>
                  <a:srgbClr val="FF0000"/>
                </a:solidFill>
                <a:latin typeface="Times New Roman" panose="02020603050405020304" pitchFamily="18" charset="0"/>
                <a:cs typeface="Times New Roman" panose="02020603050405020304" pitchFamily="18" charset="0"/>
              </a:rPr>
              <a:t>(false);                       </a:t>
            </a:r>
            <a:r>
              <a:rPr lang="en-US" altLang="zh-CN" sz="2000" dirty="0">
                <a:solidFill>
                  <a:schemeClr val="tx2"/>
                </a:solidFill>
                <a:latin typeface="Times New Roman" panose="02020603050405020304" pitchFamily="18" charset="0"/>
                <a:cs typeface="Times New Roman" panose="02020603050405020304" pitchFamily="18" charset="0"/>
              </a:rPr>
              <a:t>//</a:t>
            </a:r>
            <a:r>
              <a:rPr lang="zh-CN" altLang="en-US" sz="2000" dirty="0">
                <a:solidFill>
                  <a:schemeClr val="tx2"/>
                </a:solidFill>
                <a:latin typeface="Times New Roman" panose="02020603050405020304" pitchFamily="18" charset="0"/>
                <a:cs typeface="Times New Roman" panose="02020603050405020304" pitchFamily="18" charset="0"/>
              </a:rPr>
              <a:t>读取文档</a:t>
            </a:r>
            <a:r>
              <a:rPr lang="en-US" altLang="zh-CN"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
        <p:nvSpPr>
          <p:cNvPr id="6" name="矩形 5"/>
          <p:cNvSpPr>
            <a:spLocks noChangeArrowheads="1"/>
          </p:cNvSpPr>
          <p:nvPr/>
        </p:nvSpPr>
        <p:spPr bwMode="auto">
          <a:xfrm>
            <a:off x="2639616" y="4797152"/>
            <a:ext cx="5486400" cy="398780"/>
          </a:xfrm>
          <a:prstGeom prst="rect">
            <a:avLst/>
          </a:prstGeom>
          <a:noFill/>
          <a:ln w="9525">
            <a:noFill/>
            <a:miter lim="800000"/>
          </a:ln>
        </p:spPr>
        <p:txBody>
          <a:bodyPr>
            <a:spAutoFit/>
          </a:bodyPr>
          <a:lstStyle/>
          <a:p>
            <a:r>
              <a:rPr lang="en-US" altLang="zh-CN" sz="2000" dirty="0">
                <a:solidFill>
                  <a:schemeClr val="tx2"/>
                </a:solidFill>
                <a:latin typeface="Times New Roman" panose="02020603050405020304" pitchFamily="18" charset="0"/>
                <a:cs typeface="Times New Roman" panose="02020603050405020304" pitchFamily="18" charset="0"/>
              </a:rPr>
              <a:t>URL u = new URL(“http://www.soucebot.com/”);</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
        <p:nvSpPr>
          <p:cNvPr id="7" name="矩形 6"/>
          <p:cNvSpPr>
            <a:spLocks noChangeArrowheads="1"/>
          </p:cNvSpPr>
          <p:nvPr/>
        </p:nvSpPr>
        <p:spPr bwMode="auto">
          <a:xfrm>
            <a:off x="2639616" y="5085185"/>
            <a:ext cx="5029200" cy="398780"/>
          </a:xfrm>
          <a:prstGeom prst="rect">
            <a:avLst/>
          </a:prstGeom>
          <a:noFill/>
          <a:ln w="9525">
            <a:noFill/>
            <a:miter lim="800000"/>
          </a:ln>
        </p:spPr>
        <p:txBody>
          <a:bodyPr>
            <a:spAutoFit/>
          </a:bodyPr>
          <a:lstStyle/>
          <a:p>
            <a:r>
              <a:rPr lang="en-US" altLang="zh-CN" sz="2000" dirty="0" err="1">
                <a:solidFill>
                  <a:schemeClr val="tx2"/>
                </a:solidFill>
                <a:latin typeface="Times New Roman" panose="02020603050405020304" pitchFamily="18" charset="0"/>
                <a:cs typeface="Times New Roman" panose="02020603050405020304" pitchFamily="18" charset="0"/>
              </a:rPr>
              <a:t>URLConnection</a:t>
            </a:r>
            <a:r>
              <a:rPr lang="en-US" altLang="zh-CN" sz="2000" dirty="0">
                <a:solidFill>
                  <a:schemeClr val="tx2"/>
                </a:solidFill>
                <a:latin typeface="Times New Roman" panose="02020603050405020304" pitchFamily="18" charset="0"/>
                <a:cs typeface="Times New Roman" panose="02020603050405020304" pitchFamily="18" charset="0"/>
              </a:rPr>
              <a:t> </a:t>
            </a:r>
            <a:r>
              <a:rPr lang="en-US" altLang="zh-CN" sz="2000" dirty="0" err="1">
                <a:solidFill>
                  <a:schemeClr val="tx2"/>
                </a:solidFill>
                <a:latin typeface="Times New Roman" panose="02020603050405020304" pitchFamily="18" charset="0"/>
                <a:cs typeface="Times New Roman" panose="02020603050405020304" pitchFamily="18" charset="0"/>
              </a:rPr>
              <a:t>uc</a:t>
            </a:r>
            <a:r>
              <a:rPr lang="en-US" altLang="zh-CN" sz="2000" dirty="0">
                <a:solidFill>
                  <a:schemeClr val="tx2"/>
                </a:solidFill>
                <a:latin typeface="Times New Roman" panose="02020603050405020304" pitchFamily="18" charset="0"/>
                <a:cs typeface="Times New Roman" panose="02020603050405020304" pitchFamily="18" charset="0"/>
              </a:rPr>
              <a:t> = </a:t>
            </a:r>
            <a:r>
              <a:rPr lang="en-US" altLang="zh-CN" sz="2000" dirty="0" err="1">
                <a:solidFill>
                  <a:schemeClr val="tx2"/>
                </a:solidFill>
                <a:latin typeface="Times New Roman" panose="02020603050405020304" pitchFamily="18" charset="0"/>
                <a:cs typeface="Times New Roman" panose="02020603050405020304" pitchFamily="18" charset="0"/>
              </a:rPr>
              <a:t>u.openConnection</a:t>
            </a:r>
            <a:r>
              <a:rPr lang="en-US" altLang="zh-CN"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251">
                                            <p:txEl>
                                              <p:pRg st="5" end="5"/>
                                            </p:txEl>
                                          </p:spTgt>
                                        </p:tgtEl>
                                        <p:attrNameLst>
                                          <p:attrName>style.visibility</p:attrName>
                                        </p:attrNameLst>
                                      </p:cBhvr>
                                      <p:to>
                                        <p:strVal val="visible"/>
                                      </p:to>
                                    </p:set>
                                    <p:anim calcmode="lin" valueType="num">
                                      <p:cBhvr additive="base">
                                        <p:cTn id="37" dur="500" fill="hold"/>
                                        <p:tgtEl>
                                          <p:spTgt spid="532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252">
                                            <p:txEl>
                                              <p:pRg st="0" end="0"/>
                                            </p:txEl>
                                          </p:spTgt>
                                        </p:tgtEl>
                                        <p:attrNameLst>
                                          <p:attrName>style.visibility</p:attrName>
                                        </p:attrNameLst>
                                      </p:cBhvr>
                                      <p:to>
                                        <p:strVal val="visible"/>
                                      </p:to>
                                    </p:set>
                                    <p:anim calcmode="lin" valueType="num">
                                      <p:cBhvr additive="base">
                                        <p:cTn id="43" dur="500" fill="hold"/>
                                        <p:tgtEl>
                                          <p:spTgt spid="5325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协议处理框架</a:t>
            </a:r>
            <a:endParaRPr lang="zh-CN" altLang="en-US"/>
          </a:p>
        </p:txBody>
      </p:sp>
      <p:sp>
        <p:nvSpPr>
          <p:cNvPr id="77827" name="内容占位符 2"/>
          <p:cNvSpPr>
            <a:spLocks noGrp="1"/>
          </p:cNvSpPr>
          <p:nvPr>
            <p:ph idx="1"/>
          </p:nvPr>
        </p:nvSpPr>
        <p:spPr/>
        <p:txBody>
          <a:bodyPr/>
          <a:lstStyle/>
          <a:p>
            <a:r>
              <a:rPr lang="en-US" altLang="zh-CN"/>
              <a:t>URL</a:t>
            </a:r>
            <a:r>
              <a:rPr lang="zh-CN" altLang="en-US"/>
              <a:t>类：表示远程资源</a:t>
            </a:r>
            <a:endParaRPr lang="zh-CN" altLang="en-US"/>
          </a:p>
          <a:p>
            <a:r>
              <a:rPr lang="en-US" altLang="zh-CN"/>
              <a:t>URLConnection</a:t>
            </a:r>
            <a:r>
              <a:rPr lang="zh-CN" altLang="en-US"/>
              <a:t>类：客户端与服务端的连接，获得输入、输出流</a:t>
            </a:r>
            <a:endParaRPr lang="zh-CN" altLang="en-US"/>
          </a:p>
          <a:p>
            <a:r>
              <a:rPr lang="en-US" altLang="zh-CN"/>
              <a:t>URLStreamHandler</a:t>
            </a:r>
            <a:r>
              <a:rPr lang="zh-CN" altLang="en-US"/>
              <a:t>类：协议处理器，负责创建与协议相关的</a:t>
            </a:r>
            <a:r>
              <a:rPr lang="en-US" altLang="zh-CN"/>
              <a:t>URLconnection</a:t>
            </a:r>
            <a:r>
              <a:rPr lang="zh-CN" altLang="en-US"/>
              <a:t>对象</a:t>
            </a:r>
            <a:endParaRPr lang="zh-CN" altLang="en-US"/>
          </a:p>
          <a:p>
            <a:r>
              <a:rPr lang="zh-CN" altLang="en-US"/>
              <a:t>对于具体的协议，需要创建这</a:t>
            </a:r>
            <a:r>
              <a:rPr lang="en-US" altLang="zh-CN"/>
              <a:t>2</a:t>
            </a:r>
            <a:r>
              <a:rPr lang="zh-CN" altLang="en-US"/>
              <a:t>个抽象类的子类</a:t>
            </a:r>
            <a:endParaRPr lang="zh-CN" altLang="en-US"/>
          </a:p>
          <a:p>
            <a:endParaRPr lang="zh-CN" altLang="en-US"/>
          </a:p>
          <a:p>
            <a:r>
              <a:rPr lang="en-US" altLang="zh-CN"/>
              <a:t>ContentHandler</a:t>
            </a:r>
            <a:r>
              <a:rPr lang="zh-CN" altLang="en-US"/>
              <a:t>类：内容处理器，负责解析服务器发送的数据并转换为相应的</a:t>
            </a:r>
            <a:r>
              <a:rPr lang="en-US" altLang="zh-CN"/>
              <a:t>Java</a:t>
            </a:r>
            <a:r>
              <a:rPr lang="zh-CN" altLang="en-US"/>
              <a:t>对象</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协议处理框架</a:t>
            </a:r>
            <a:endParaRPr lang="zh-CN" altLang="en-US"/>
          </a:p>
        </p:txBody>
      </p:sp>
      <p:pic>
        <p:nvPicPr>
          <p:cNvPr id="78851" name="内容占位符 3"/>
          <p:cNvPicPr>
            <a:picLocks noGrp="1" noChangeAspect="1"/>
          </p:cNvPicPr>
          <p:nvPr>
            <p:ph idx="1"/>
          </p:nvPr>
        </p:nvPicPr>
        <p:blipFill>
          <a:blip r:embed="rId1" cstate="print"/>
          <a:srcRect/>
          <a:stretch>
            <a:fillRect/>
          </a:stretch>
        </p:blipFill>
        <p:spPr>
          <a:xfrm>
            <a:off x="2989580" y="1661795"/>
            <a:ext cx="6524625" cy="43719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 calcmode="lin" valueType="num">
                                      <p:cBhvr additive="base">
                                        <p:cTn id="7" dur="500" fill="hold"/>
                                        <p:tgtEl>
                                          <p:spTgt spid="78851"/>
                                        </p:tgtEl>
                                        <p:attrNameLst>
                                          <p:attrName>ppt_x</p:attrName>
                                        </p:attrNameLst>
                                      </p:cBhvr>
                                      <p:tavLst>
                                        <p:tav tm="0">
                                          <p:val>
                                            <p:strVal val="#ppt_x"/>
                                          </p:val>
                                        </p:tav>
                                        <p:tav tm="100000">
                                          <p:val>
                                            <p:strVal val="#ppt_x"/>
                                          </p:val>
                                        </p:tav>
                                      </p:tavLst>
                                    </p:anim>
                                    <p:anim calcmode="lin" valueType="num">
                                      <p:cBhvr additive="base">
                                        <p:cTn id="8" dur="500" fill="hold"/>
                                        <p:tgtEl>
                                          <p:spTgt spid="78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a:t>URL</a:t>
            </a:r>
            <a:r>
              <a:rPr lang="zh-CN" altLang="en-US"/>
              <a:t>和</a:t>
            </a:r>
            <a:r>
              <a:rPr lang="en-US" altLang="zh-CN"/>
              <a:t>URLConnection</a:t>
            </a:r>
            <a:r>
              <a:rPr lang="zh-CN" altLang="en-US"/>
              <a:t>的关联</a:t>
            </a:r>
            <a:endParaRPr lang="zh-CN" altLang="en-US"/>
          </a:p>
        </p:txBody>
      </p:sp>
      <p:pic>
        <p:nvPicPr>
          <p:cNvPr id="79875" name="内容占位符 3"/>
          <p:cNvPicPr>
            <a:picLocks noGrp="1" noChangeAspect="1"/>
          </p:cNvPicPr>
          <p:nvPr>
            <p:ph idx="1"/>
          </p:nvPr>
        </p:nvPicPr>
        <p:blipFill>
          <a:blip r:embed="rId1" cstate="print"/>
          <a:srcRect/>
          <a:stretch>
            <a:fillRect/>
          </a:stretch>
        </p:blipFill>
        <p:spPr>
          <a:xfrm>
            <a:off x="2498725" y="1663065"/>
            <a:ext cx="6810375" cy="2933700"/>
          </a:xfrm>
        </p:spPr>
      </p:pic>
      <p:sp>
        <p:nvSpPr>
          <p:cNvPr id="75780" name="文本框 5"/>
          <p:cNvSpPr txBox="1">
            <a:spLocks noChangeArrowheads="1"/>
          </p:cNvSpPr>
          <p:nvPr/>
        </p:nvSpPr>
        <p:spPr bwMode="auto">
          <a:xfrm>
            <a:off x="1825626" y="4495800"/>
            <a:ext cx="815657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Tx/>
              <a:buSzTx/>
              <a:buFont typeface="+mj-lt"/>
              <a:buAutoNum type="arabicPeriod"/>
              <a:defRPr/>
            </a:pPr>
            <a:r>
              <a:rPr lang="en-US" altLang="zh-CN" sz="2000" dirty="0"/>
              <a:t>URL</a:t>
            </a:r>
            <a:r>
              <a:rPr lang="zh-CN" altLang="en-US" sz="2000" dirty="0"/>
              <a:t>类的</a:t>
            </a:r>
            <a:r>
              <a:rPr lang="en-US" altLang="zh-CN" sz="2000" dirty="0" err="1"/>
              <a:t>openConnection</a:t>
            </a:r>
            <a:r>
              <a:rPr lang="zh-CN" altLang="en-US" sz="2000" dirty="0"/>
              <a:t>方法是通过调用</a:t>
            </a:r>
            <a:r>
              <a:rPr lang="en-US" altLang="zh-CN" sz="2000" dirty="0" err="1"/>
              <a:t>URLStreamHandler</a:t>
            </a:r>
            <a:r>
              <a:rPr lang="zh-CN" altLang="en-US" sz="2000" dirty="0"/>
              <a:t>类的同名方法创建的</a:t>
            </a:r>
            <a:endParaRPr lang="en-US" altLang="zh-CN" sz="2000" dirty="0"/>
          </a:p>
          <a:p>
            <a:pPr marL="457200" indent="-457200">
              <a:spcBef>
                <a:spcPct val="0"/>
              </a:spcBef>
              <a:buClrTx/>
              <a:buSzTx/>
              <a:buFont typeface="+mj-lt"/>
              <a:buAutoNum type="arabicPeriod"/>
              <a:defRPr/>
            </a:pPr>
            <a:r>
              <a:rPr lang="en-US" altLang="zh-CN" sz="2000" dirty="0"/>
              <a:t>URL</a:t>
            </a:r>
            <a:r>
              <a:rPr lang="zh-CN" altLang="en-US" sz="2000" dirty="0"/>
              <a:t>类的</a:t>
            </a:r>
            <a:r>
              <a:rPr lang="en-US" altLang="zh-CN" sz="2000" dirty="0" err="1"/>
              <a:t>openStream</a:t>
            </a:r>
            <a:r>
              <a:rPr lang="zh-CN" altLang="en-US" sz="2000" dirty="0"/>
              <a:t>方法是通过调用</a:t>
            </a:r>
            <a:r>
              <a:rPr lang="en-US" altLang="zh-CN" sz="2000" dirty="0" err="1"/>
              <a:t>URLConnection</a:t>
            </a:r>
            <a:r>
              <a:rPr lang="zh-CN" altLang="en-US" sz="2000" dirty="0"/>
              <a:t>类的</a:t>
            </a:r>
            <a:r>
              <a:rPr lang="en-US" altLang="zh-CN" sz="2000" dirty="0" err="1"/>
              <a:t>getInputStream</a:t>
            </a:r>
            <a:r>
              <a:rPr lang="zh-CN" altLang="en-US" sz="2000" dirty="0"/>
              <a:t>方法获得的</a:t>
            </a:r>
            <a:endParaRPr lang="en-US" altLang="zh-CN" sz="2000" dirty="0"/>
          </a:p>
          <a:p>
            <a:pPr marL="457200" indent="-457200">
              <a:spcBef>
                <a:spcPct val="0"/>
              </a:spcBef>
              <a:buClrTx/>
              <a:buSzTx/>
              <a:buFont typeface="+mj-lt"/>
              <a:buAutoNum type="arabicPeriod"/>
              <a:defRPr/>
            </a:pPr>
            <a:r>
              <a:rPr lang="en-US" altLang="zh-CN" sz="2000" dirty="0"/>
              <a:t>URL</a:t>
            </a:r>
            <a:r>
              <a:rPr lang="zh-CN" altLang="en-US" sz="2000" dirty="0"/>
              <a:t>类的</a:t>
            </a:r>
            <a:r>
              <a:rPr lang="en-US" altLang="zh-CN" sz="2000" dirty="0" err="1"/>
              <a:t>getContent</a:t>
            </a:r>
            <a:r>
              <a:rPr lang="zh-CN" altLang="en-US" sz="2000" dirty="0"/>
              <a:t>方法是调用</a:t>
            </a:r>
            <a:r>
              <a:rPr lang="en-US" altLang="zh-CN" sz="2000" dirty="0" err="1"/>
              <a:t>URLConnection</a:t>
            </a:r>
            <a:r>
              <a:rPr lang="zh-CN" altLang="en-US" sz="2000" dirty="0"/>
              <a:t>类的同名方法</a:t>
            </a:r>
            <a:endParaRPr lang="en-US" altLang="zh-CN" sz="2000" dirty="0"/>
          </a:p>
          <a:p>
            <a:pPr>
              <a:spcBef>
                <a:spcPct val="0"/>
              </a:spcBef>
              <a:buClrTx/>
              <a:buSzTx/>
              <a:buFontTx/>
              <a:buNone/>
              <a:defRPr/>
            </a:pPr>
            <a:r>
              <a:rPr lang="zh-CN" altLang="en-US" sz="2000" dirty="0"/>
              <a:t>（该方法又调用了</a:t>
            </a:r>
            <a:r>
              <a:rPr lang="en-US" altLang="zh-CN" sz="2000" dirty="0" err="1"/>
              <a:t>ContentHandler</a:t>
            </a:r>
            <a:r>
              <a:rPr lang="zh-CN" altLang="en-US" sz="2000" dirty="0"/>
              <a:t>类的同名方法获得）</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ppt_x"/>
                                          </p:val>
                                        </p:tav>
                                        <p:tav tm="100000">
                                          <p:val>
                                            <p:strVal val="#ppt_x"/>
                                          </p:val>
                                        </p:tav>
                                      </p:tavLst>
                                    </p:anim>
                                    <p:anim calcmode="lin" valueType="num">
                                      <p:cBhvr additive="base">
                                        <p:cTn id="8"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0">
                                            <p:txEl>
                                              <p:pRg st="0" end="0"/>
                                            </p:txEl>
                                          </p:spTgt>
                                        </p:tgtEl>
                                        <p:attrNameLst>
                                          <p:attrName>style.visibility</p:attrName>
                                        </p:attrNameLst>
                                      </p:cBhvr>
                                      <p:to>
                                        <p:strVal val="visible"/>
                                      </p:to>
                                    </p:set>
                                    <p:anim calcmode="lin" valueType="num">
                                      <p:cBhvr additive="base">
                                        <p:cTn id="13" dur="500" fill="hold"/>
                                        <p:tgtEl>
                                          <p:spTgt spid="7578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80">
                                            <p:txEl>
                                              <p:pRg st="1" end="1"/>
                                            </p:txEl>
                                          </p:spTgt>
                                        </p:tgtEl>
                                        <p:attrNameLst>
                                          <p:attrName>style.visibility</p:attrName>
                                        </p:attrNameLst>
                                      </p:cBhvr>
                                      <p:to>
                                        <p:strVal val="visible"/>
                                      </p:to>
                                    </p:set>
                                    <p:anim calcmode="lin" valueType="num">
                                      <p:cBhvr additive="base">
                                        <p:cTn id="19" dur="500" fill="hold"/>
                                        <p:tgtEl>
                                          <p:spTgt spid="7578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780">
                                            <p:txEl>
                                              <p:pRg st="2" end="2"/>
                                            </p:txEl>
                                          </p:spTgt>
                                        </p:tgtEl>
                                        <p:attrNameLst>
                                          <p:attrName>style.visibility</p:attrName>
                                        </p:attrNameLst>
                                      </p:cBhvr>
                                      <p:to>
                                        <p:strVal val="visible"/>
                                      </p:to>
                                    </p:set>
                                    <p:anim calcmode="lin" valueType="num">
                                      <p:cBhvr additive="base">
                                        <p:cTn id="25" dur="500" fill="hold"/>
                                        <p:tgtEl>
                                          <p:spTgt spid="7578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80">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5780">
                                            <p:txEl>
                                              <p:pRg st="3" end="3"/>
                                            </p:txEl>
                                          </p:spTgt>
                                        </p:tgtEl>
                                        <p:attrNameLst>
                                          <p:attrName>style.visibility</p:attrName>
                                        </p:attrNameLst>
                                      </p:cBhvr>
                                      <p:to>
                                        <p:strVal val="visible"/>
                                      </p:to>
                                    </p:set>
                                    <p:anim calcmode="lin" valueType="num">
                                      <p:cBhvr additive="base">
                                        <p:cTn id="29" dur="500" fill="hold"/>
                                        <p:tgtEl>
                                          <p:spTgt spid="7578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7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半关闭</a:t>
            </a:r>
            <a:r>
              <a:rPr lang="en-US" altLang="zh-CN"/>
              <a:t>socket</a:t>
            </a:r>
            <a:endParaRPr lang="en-US" altLang="zh-CN"/>
          </a:p>
        </p:txBody>
      </p:sp>
      <p:sp>
        <p:nvSpPr>
          <p:cNvPr id="20483" name="内容占位符 2"/>
          <p:cNvSpPr>
            <a:spLocks noGrp="1"/>
          </p:cNvSpPr>
          <p:nvPr>
            <p:ph idx="1"/>
          </p:nvPr>
        </p:nvSpPr>
        <p:spPr/>
        <p:txBody>
          <a:bodyPr>
            <a:normAutofit lnSpcReduction="10000"/>
          </a:bodyPr>
          <a:lstStyle/>
          <a:p>
            <a:r>
              <a:rPr lang="zh-CN" altLang="en-US"/>
              <a:t>若只需要关闭连接的一半如输入或者输出，则可用：</a:t>
            </a:r>
            <a:endParaRPr lang="en-US" altLang="zh-CN"/>
          </a:p>
          <a:p>
            <a:pPr lvl="1"/>
            <a:r>
              <a:rPr lang="zh-CN" altLang="en-US"/>
              <a:t>可以关闭一半的</a:t>
            </a:r>
            <a:r>
              <a:rPr lang="en-US" altLang="zh-CN"/>
              <a:t>Socket</a:t>
            </a:r>
            <a:endParaRPr lang="en-US" altLang="zh-CN"/>
          </a:p>
          <a:p>
            <a:pPr lvl="2"/>
            <a:r>
              <a:rPr lang="en-US" altLang="zh-CN"/>
              <a:t>shutdownInput ()/ shutdownOutput()</a:t>
            </a:r>
            <a:endParaRPr lang="en-US" altLang="zh-CN"/>
          </a:p>
          <a:p>
            <a:pPr lvl="2"/>
            <a:r>
              <a:rPr lang="zh-CN" altLang="en-US"/>
              <a:t>后续仍然需要</a:t>
            </a:r>
            <a:r>
              <a:rPr lang="en-US" altLang="zh-CN"/>
              <a:t>close</a:t>
            </a:r>
            <a:endParaRPr lang="en-US" altLang="zh-CN"/>
          </a:p>
          <a:p>
            <a:pPr lvl="1"/>
            <a:r>
              <a:rPr lang="zh-CN" altLang="en-US"/>
              <a:t>半关闭方法实质并未关闭</a:t>
            </a:r>
            <a:r>
              <a:rPr lang="en-US" altLang="zh-CN"/>
              <a:t>socket</a:t>
            </a:r>
            <a:r>
              <a:rPr lang="zh-CN" altLang="en-US"/>
              <a:t>，只是调整与</a:t>
            </a:r>
            <a:r>
              <a:rPr lang="en-US" altLang="zh-CN"/>
              <a:t>socket</a:t>
            </a:r>
            <a:r>
              <a:rPr lang="zh-CN" altLang="en-US"/>
              <a:t>连接的流，使之认为已经到了流的末尾。半关闭方法并不释放与</a:t>
            </a:r>
            <a:r>
              <a:rPr lang="en-US" altLang="zh-CN"/>
              <a:t>socket</a:t>
            </a:r>
            <a:r>
              <a:rPr lang="zh-CN" altLang="en-US"/>
              <a:t>关联的资源，如端口等。关闭输入之后再读取输入流会返回</a:t>
            </a:r>
            <a:r>
              <a:rPr lang="en-US" altLang="zh-CN"/>
              <a:t>-1</a:t>
            </a:r>
            <a:r>
              <a:rPr lang="zh-CN" altLang="en-US"/>
              <a:t>，关闭输出之后再写入</a:t>
            </a:r>
            <a:r>
              <a:rPr lang="en-US" altLang="zh-CN"/>
              <a:t>socket</a:t>
            </a:r>
            <a:r>
              <a:rPr lang="zh-CN" altLang="en-US"/>
              <a:t>会抛出一个</a:t>
            </a:r>
            <a:r>
              <a:rPr lang="en-US" altLang="zh-CN"/>
              <a:t>IOException</a:t>
            </a:r>
            <a:r>
              <a:rPr lang="zh-CN" altLang="en-US"/>
              <a:t>异常</a:t>
            </a:r>
            <a:endParaRPr lang="en-US" altLang="zh-CN"/>
          </a:p>
          <a:p>
            <a:pPr lvl="1"/>
            <a:r>
              <a:rPr lang="zh-CN" altLang="en-US"/>
              <a:t>即使半关闭了连接，或将连接的两半都关闭，使用结束后仍需关闭该</a:t>
            </a:r>
            <a:r>
              <a:rPr lang="en-US" altLang="zh-CN"/>
              <a:t>socket</a:t>
            </a:r>
            <a:endParaRPr lang="en-US" altLang="zh-CN"/>
          </a:p>
          <a:p>
            <a:pPr lvl="1"/>
            <a:r>
              <a:rPr lang="zh-CN" altLang="en-US"/>
              <a:t>若需确定输入流和输出流是打开的还是关闭的，可使用：</a:t>
            </a:r>
            <a:endParaRPr lang="en-US" altLang="zh-CN"/>
          </a:p>
          <a:p>
            <a:endParaRPr lang="en-US" altLang="zh-CN"/>
          </a:p>
        </p:txBody>
      </p:sp>
      <p:sp>
        <p:nvSpPr>
          <p:cNvPr id="20484" name="文本框 2"/>
          <p:cNvSpPr txBox="1">
            <a:spLocks noChangeArrowheads="1"/>
          </p:cNvSpPr>
          <p:nvPr/>
        </p:nvSpPr>
        <p:spPr bwMode="auto">
          <a:xfrm>
            <a:off x="2423592" y="6149976"/>
            <a:ext cx="5943600" cy="706755"/>
          </a:xfrm>
          <a:prstGeom prst="rect">
            <a:avLst/>
          </a:prstGeom>
          <a:noFill/>
          <a:ln w="9525">
            <a:noFill/>
            <a:miter lim="800000"/>
          </a:ln>
        </p:spPr>
        <p:txBody>
          <a:bodyPr>
            <a:spAutoFit/>
          </a:bodyPr>
          <a:lstStyle/>
          <a:p>
            <a:r>
              <a:rPr lang="en-US" altLang="zh-CN" sz="2000" dirty="0"/>
              <a:t>Public </a:t>
            </a:r>
            <a:r>
              <a:rPr lang="en-US" altLang="zh-CN" sz="2000" dirty="0" err="1"/>
              <a:t>boolean</a:t>
            </a:r>
            <a:r>
              <a:rPr lang="en-US" altLang="zh-CN" sz="2000" dirty="0"/>
              <a:t> </a:t>
            </a:r>
            <a:r>
              <a:rPr lang="en-US" altLang="zh-CN" sz="2000" dirty="0" err="1"/>
              <a:t>isInputShutdown</a:t>
            </a:r>
            <a:r>
              <a:rPr lang="en-US" altLang="zh-CN" sz="2000" dirty="0"/>
              <a:t>()</a:t>
            </a:r>
            <a:endParaRPr lang="en-US" altLang="zh-CN" sz="2000" dirty="0"/>
          </a:p>
          <a:p>
            <a:r>
              <a:rPr lang="en-US" altLang="zh-CN" sz="2000" dirty="0"/>
              <a:t>Public </a:t>
            </a:r>
            <a:r>
              <a:rPr lang="en-US" altLang="zh-CN" sz="2000" dirty="0" err="1"/>
              <a:t>boolean</a:t>
            </a:r>
            <a:r>
              <a:rPr lang="en-US" altLang="zh-CN" sz="2000" dirty="0"/>
              <a:t> </a:t>
            </a:r>
            <a:r>
              <a:rPr lang="en-US" altLang="zh-CN" sz="2000" dirty="0" err="1"/>
              <a:t>isOutputShutdown</a:t>
            </a:r>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anim calcmode="lin" valueType="num">
                                      <p:cBhvr additive="base">
                                        <p:cTn id="11"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 calcmode="lin" valueType="num">
                                      <p:cBhvr additive="base">
                                        <p:cTn id="1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 calcmode="lin" valueType="num">
                                      <p:cBhvr additive="base">
                                        <p:cTn id="21"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calcmode="lin" valueType="num">
                                      <p:cBhvr additive="base">
                                        <p:cTn id="2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anim calcmode="lin" valueType="num">
                                      <p:cBhvr additive="base">
                                        <p:cTn id="33"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484"/>
                                        </p:tgtEl>
                                        <p:attrNameLst>
                                          <p:attrName>style.visibility</p:attrName>
                                        </p:attrNameLst>
                                      </p:cBhvr>
                                      <p:to>
                                        <p:strVal val="visible"/>
                                      </p:to>
                                    </p:set>
                                    <p:anim calcmode="lin" valueType="num">
                                      <p:cBhvr additive="base">
                                        <p:cTn id="39" dur="500" fill="hold"/>
                                        <p:tgtEl>
                                          <p:spTgt spid="20484"/>
                                        </p:tgtEl>
                                        <p:attrNameLst>
                                          <p:attrName>ppt_x</p:attrName>
                                        </p:attrNameLst>
                                      </p:cBhvr>
                                      <p:tavLst>
                                        <p:tav tm="0">
                                          <p:val>
                                            <p:strVal val="#ppt_x"/>
                                          </p:val>
                                        </p:tav>
                                        <p:tav tm="100000">
                                          <p:val>
                                            <p:strVal val="#ppt_x"/>
                                          </p:val>
                                        </p:tav>
                                      </p:tavLst>
                                    </p:anim>
                                    <p:anim calcmode="lin" valueType="num">
                                      <p:cBhvr additive="base">
                                        <p:cTn id="40"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服务器日志</a:t>
            </a:r>
            <a:endParaRPr lang="zh-CN" altLang="en-US"/>
          </a:p>
        </p:txBody>
      </p:sp>
      <p:sp>
        <p:nvSpPr>
          <p:cNvPr id="3" name="内容占位符 2"/>
          <p:cNvSpPr>
            <a:spLocks noGrp="1"/>
          </p:cNvSpPr>
          <p:nvPr>
            <p:ph idx="1"/>
          </p:nvPr>
        </p:nvSpPr>
        <p:spPr/>
        <p:txBody>
          <a:bodyPr/>
          <a:lstStyle/>
          <a:p>
            <a:r>
              <a:rPr lang="zh-CN" altLang="en-US"/>
              <a:t>日志很重要！</a:t>
            </a:r>
            <a:endParaRPr lang="en-US" altLang="zh-CN"/>
          </a:p>
          <a:p>
            <a:r>
              <a:rPr lang="zh-CN" altLang="en-US"/>
              <a:t>记录内容：</a:t>
            </a:r>
            <a:endParaRPr lang="en-US" altLang="zh-CN"/>
          </a:p>
          <a:p>
            <a:pPr lvl="1"/>
            <a:r>
              <a:rPr lang="zh-CN" altLang="en-US"/>
              <a:t>请求</a:t>
            </a:r>
            <a:endParaRPr lang="en-US" altLang="zh-CN"/>
          </a:p>
          <a:p>
            <a:pPr lvl="1"/>
            <a:r>
              <a:rPr lang="zh-CN" altLang="en-US"/>
              <a:t>服务器错误（仅错误，不是各种无关信息）</a:t>
            </a:r>
            <a:endParaRPr lang="en-US" altLang="zh-CN"/>
          </a:p>
          <a:p>
            <a:pPr lvl="1"/>
            <a:r>
              <a:rPr lang="zh-CN" altLang="en-US"/>
              <a:t>记录可以设为不同优先级</a:t>
            </a:r>
            <a:endParaRPr lang="en-US" altLang="zh-CN"/>
          </a:p>
          <a:p>
            <a:r>
              <a:rPr lang="zh-CN" altLang="en-US"/>
              <a:t>系统上线后，不应输出调试信息</a:t>
            </a:r>
            <a:endParaRPr lang="en-US" altLang="zh-CN"/>
          </a:p>
          <a:p>
            <a:r>
              <a:rPr lang="zh-CN" altLang="en-US"/>
              <a:t>多记录</a:t>
            </a:r>
            <a:r>
              <a:rPr lang="en-US" altLang="zh-CN"/>
              <a:t>vs</a:t>
            </a:r>
            <a:r>
              <a:rPr lang="zh-CN" altLang="en-US"/>
              <a:t>少记录</a:t>
            </a:r>
            <a:endParaRPr lang="en-US" altLang="zh-CN"/>
          </a:p>
          <a:p>
            <a:pPr lvl="1"/>
            <a:r>
              <a:rPr lang="zh-CN" altLang="en-US"/>
              <a:t>尽可能多记录信息好幺？</a:t>
            </a:r>
            <a:endParaRPr lang="en-US" altLang="zh-CN"/>
          </a:p>
          <a:p>
            <a:pPr lvl="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JDK</a:t>
            </a:r>
            <a:r>
              <a:rPr lang="zh-CN" altLang="en-US"/>
              <a:t>支持密码组</a:t>
            </a:r>
            <a:endParaRPr lang="zh-CN" altLang="en-US"/>
          </a:p>
        </p:txBody>
      </p:sp>
      <p:sp>
        <p:nvSpPr>
          <p:cNvPr id="3" name="内容占位符 2"/>
          <p:cNvSpPr>
            <a:spLocks noGrp="1"/>
          </p:cNvSpPr>
          <p:nvPr>
            <p:ph sz="quarter" idx="1"/>
          </p:nvPr>
        </p:nvSpPr>
        <p:spPr/>
        <p:txBody>
          <a:bodyPr/>
          <a:lstStyle/>
          <a:p>
            <a:r>
              <a:rPr lang="en-US" altLang="zh-CN"/>
              <a:t>SSL_DH_anon_EXPORT_WITH_DES40_CBC_SHA</a:t>
            </a:r>
            <a:endParaRPr lang="en-US" altLang="zh-CN"/>
          </a:p>
          <a:p>
            <a:r>
              <a:rPr lang="en-US" altLang="zh-CN"/>
              <a:t>1</a:t>
            </a:r>
            <a:r>
              <a:rPr lang="zh-CN" altLang="en-US"/>
              <a:t>）安全</a:t>
            </a:r>
            <a:r>
              <a:rPr lang="en-US" altLang="zh-CN"/>
              <a:t>socket</a:t>
            </a:r>
            <a:r>
              <a:rPr lang="zh-CN" altLang="en-US"/>
              <a:t>层</a:t>
            </a:r>
            <a:r>
              <a:rPr lang="en-US" altLang="zh-CN"/>
              <a:t>(SSL)</a:t>
            </a:r>
            <a:r>
              <a:rPr lang="zh-CN" altLang="en-US"/>
              <a:t>版本</a:t>
            </a:r>
            <a:r>
              <a:rPr lang="en-US" altLang="zh-CN"/>
              <a:t>3</a:t>
            </a:r>
            <a:r>
              <a:rPr lang="zh-CN" altLang="en-US"/>
              <a:t>；</a:t>
            </a:r>
            <a:endParaRPr lang="en-US" altLang="zh-CN"/>
          </a:p>
          <a:p>
            <a:r>
              <a:rPr lang="en-US" altLang="zh-CN"/>
              <a:t>2</a:t>
            </a:r>
            <a:r>
              <a:rPr lang="zh-CN" altLang="en-US"/>
              <a:t>）密钥协商的</a:t>
            </a:r>
            <a:r>
              <a:rPr lang="en-US" altLang="zh-CN"/>
              <a:t>Diffie-Hellman</a:t>
            </a:r>
            <a:r>
              <a:rPr lang="zh-CN" altLang="en-US"/>
              <a:t>方法；</a:t>
            </a:r>
            <a:endParaRPr lang="en-US" altLang="zh-CN"/>
          </a:p>
          <a:p>
            <a:r>
              <a:rPr lang="en-US" altLang="zh-CN"/>
              <a:t>3</a:t>
            </a:r>
            <a:r>
              <a:rPr lang="zh-CN" altLang="en-US"/>
              <a:t>）没有身份认证；</a:t>
            </a:r>
            <a:endParaRPr lang="en-US" altLang="zh-CN"/>
          </a:p>
          <a:p>
            <a:r>
              <a:rPr lang="en-US" altLang="zh-CN"/>
              <a:t>4</a:t>
            </a:r>
            <a:r>
              <a:rPr lang="zh-CN" altLang="en-US"/>
              <a:t>）</a:t>
            </a:r>
            <a:r>
              <a:rPr lang="en-US" altLang="zh-CN"/>
              <a:t>40</a:t>
            </a:r>
            <a:r>
              <a:rPr lang="zh-CN" altLang="en-US"/>
              <a:t>位密钥的数据加密标准算法；</a:t>
            </a:r>
            <a:endParaRPr lang="en-US" altLang="zh-CN"/>
          </a:p>
          <a:p>
            <a:r>
              <a:rPr lang="zh-CN" altLang="en-US"/>
              <a:t>密码块链以及安全散列算法校验和。</a:t>
            </a:r>
            <a:endParaRPr lang="en-US" altLang="zh-CN"/>
          </a:p>
          <a:p>
            <a:pPr>
              <a:buNone/>
            </a:pPr>
            <a:endParaRPr lang="en-US" altLang="zh-CN"/>
          </a:p>
        </p:txBody>
      </p:sp>
      <p:sp>
        <p:nvSpPr>
          <p:cNvPr id="4" name="TextBox 3"/>
          <p:cNvSpPr txBox="1"/>
          <p:nvPr/>
        </p:nvSpPr>
        <p:spPr>
          <a:xfrm>
            <a:off x="1703512" y="5013177"/>
            <a:ext cx="8856984" cy="1845310"/>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1  </a:t>
            </a:r>
            <a:r>
              <a:rPr lang="zh-CN" altLang="en-US" sz="2400" dirty="0">
                <a:solidFill>
                  <a:srgbClr val="FF0000"/>
                </a:solidFill>
                <a:latin typeface="Times New Roman" panose="02020603050405020304" pitchFamily="18" charset="0"/>
                <a:cs typeface="Times New Roman" panose="02020603050405020304" pitchFamily="18" charset="0"/>
              </a:rPr>
              <a:t>默认支持前</a:t>
            </a:r>
            <a:r>
              <a:rPr lang="en-US" altLang="zh-CN" sz="2400" dirty="0">
                <a:solidFill>
                  <a:srgbClr val="FF0000"/>
                </a:solidFill>
                <a:latin typeface="Times New Roman" panose="02020603050405020304" pitchFamily="18" charset="0"/>
                <a:cs typeface="Times New Roman" panose="02020603050405020304" pitchFamily="18" charset="0"/>
              </a:rPr>
              <a:t>28</a:t>
            </a:r>
            <a:r>
              <a:rPr lang="zh-CN" altLang="en-US" sz="2400" dirty="0">
                <a:solidFill>
                  <a:srgbClr val="FF0000"/>
                </a:solidFill>
                <a:latin typeface="Times New Roman" panose="02020603050405020304" pitchFamily="18" charset="0"/>
                <a:cs typeface="Times New Roman" panose="02020603050405020304" pitchFamily="18" charset="0"/>
              </a:rPr>
              <a:t>个密码组</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en-US" altLang="zh-CN" sz="2400" dirty="0">
                <a:solidFill>
                  <a:srgbClr val="FF0000"/>
                </a:solidFill>
                <a:latin typeface="Times New Roman" panose="02020603050405020304" pitchFamily="18" charset="0"/>
                <a:cs typeface="Times New Roman" panose="02020603050405020304" pitchFamily="18" charset="0"/>
              </a:rPr>
              <a:t>2 </a:t>
            </a:r>
            <a:r>
              <a:rPr lang="zh-CN" altLang="en-US" sz="2400" dirty="0">
                <a:solidFill>
                  <a:srgbClr val="FF0000"/>
                </a:solidFill>
                <a:latin typeface="Times New Roman" panose="02020603050405020304" pitchFamily="18" charset="0"/>
                <a:cs typeface="Times New Roman" panose="02020603050405020304" pitchFamily="18" charset="0"/>
              </a:rPr>
              <a:t>对无认证或认证但不加密事务，必须用</a:t>
            </a:r>
            <a:r>
              <a:rPr lang="en-US" altLang="zh-CN" sz="2400" dirty="0" err="1">
                <a:solidFill>
                  <a:srgbClr val="FF0000"/>
                </a:solidFill>
                <a:latin typeface="Times New Roman" panose="02020603050405020304" pitchFamily="18" charset="0"/>
                <a:cs typeface="Times New Roman" panose="02020603050405020304" pitchFamily="18" charset="0"/>
              </a:rPr>
              <a:t>setEnabledCipherSuites</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显示启用这些密码组</a:t>
            </a:r>
            <a:endParaRPr lang="en-US" altLang="zh-CN" sz="2400" dirty="0">
              <a:solidFill>
                <a:srgbClr val="FF0000"/>
              </a:solidFill>
              <a:latin typeface="Times New Roman" panose="02020603050405020304" pitchFamily="18" charset="0"/>
              <a:cs typeface="Times New Roman" panose="02020603050405020304" pitchFamily="18" charset="0"/>
            </a:endParaRPr>
          </a:p>
          <a:p>
            <a:r>
              <a:rPr lang="en-US" altLang="zh-CN" sz="2400" dirty="0">
                <a:solidFill>
                  <a:srgbClr val="FF0000"/>
                </a:solidFill>
                <a:latin typeface="Times New Roman" panose="02020603050405020304" pitchFamily="18" charset="0"/>
                <a:cs typeface="Times New Roman" panose="02020603050405020304" pitchFamily="18" charset="0"/>
              </a:rPr>
              <a:t>3 </a:t>
            </a:r>
            <a:r>
              <a:rPr lang="zh-CN" altLang="en-US" sz="2400" dirty="0">
                <a:solidFill>
                  <a:srgbClr val="FF0000"/>
                </a:solidFill>
                <a:latin typeface="Times New Roman" panose="02020603050405020304" pitchFamily="18" charset="0"/>
                <a:cs typeface="Times New Roman" panose="02020603050405020304" pitchFamily="18" charset="0"/>
              </a:rPr>
              <a:t>要避免名字中包含</a:t>
            </a:r>
            <a:r>
              <a:rPr lang="en-US" altLang="zh-CN" sz="2400" dirty="0">
                <a:solidFill>
                  <a:srgbClr val="FF0000"/>
                </a:solidFill>
                <a:latin typeface="Times New Roman" panose="02020603050405020304" pitchFamily="18" charset="0"/>
                <a:cs typeface="Times New Roman" panose="02020603050405020304" pitchFamily="18" charset="0"/>
              </a:rPr>
              <a:t>NULL ANON EXPORT</a:t>
            </a:r>
            <a:r>
              <a:rPr lang="zh-CN" altLang="en-US" sz="2400" dirty="0">
                <a:solidFill>
                  <a:srgbClr val="FF0000"/>
                </a:solidFill>
                <a:latin typeface="Times New Roman" panose="02020603050405020304" pitchFamily="18" charset="0"/>
                <a:cs typeface="Times New Roman" panose="02020603050405020304" pitchFamily="18" charset="0"/>
              </a:rPr>
              <a:t>等密码组</a:t>
            </a:r>
            <a:endParaRPr lang="zh-CN" altLang="en-US" sz="2400" dirty="0">
              <a:solidFill>
                <a:srgbClr val="FF0000"/>
              </a:solidFill>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a:p>
        </p:txBody>
      </p:sp>
      <p:sp>
        <p:nvSpPr>
          <p:cNvPr id="3" name="内容占位符 2"/>
          <p:cNvSpPr>
            <a:spLocks noGrp="1"/>
          </p:cNvSpPr>
          <p:nvPr>
            <p:ph sz="quarter" idx="1"/>
          </p:nvPr>
        </p:nvSpPr>
        <p:spPr/>
        <p:txBody>
          <a:bodyPr/>
          <a:lstStyle/>
          <a:p>
            <a:r>
              <a:rPr lang="zh-CN" altLang="en-US"/>
              <a:t>编写一个名为</a:t>
            </a:r>
            <a:r>
              <a:rPr lang="en-US" altLang="zh-CN"/>
              <a:t>ClipherSuites</a:t>
            </a:r>
            <a:r>
              <a:rPr lang="zh-CN" altLang="en-US"/>
              <a:t>的类，实现以下功能：</a:t>
            </a:r>
            <a:endParaRPr lang="en-US" altLang="zh-CN"/>
          </a:p>
          <a:p>
            <a:r>
              <a:rPr lang="zh-CN" altLang="en-US"/>
              <a:t>生成安全</a:t>
            </a:r>
            <a:r>
              <a:rPr lang="en-US" altLang="zh-CN"/>
              <a:t>socket  (</a:t>
            </a:r>
            <a:r>
              <a:rPr lang="zh-CN" altLang="en-US"/>
              <a:t>协议为</a:t>
            </a:r>
            <a:r>
              <a:rPr lang="en-US" altLang="zh-CN"/>
              <a:t>https) </a:t>
            </a:r>
            <a:r>
              <a:rPr lang="zh-CN" altLang="en-US"/>
              <a:t>，端口为：</a:t>
            </a:r>
            <a:r>
              <a:rPr lang="en-US" altLang="zh-CN"/>
              <a:t>443</a:t>
            </a:r>
            <a:endParaRPr lang="en-US" altLang="zh-CN"/>
          </a:p>
          <a:p>
            <a:r>
              <a:rPr lang="zh-CN" altLang="en-US"/>
              <a:t>按行打印出当前</a:t>
            </a:r>
            <a:r>
              <a:rPr lang="en-US" altLang="zh-CN"/>
              <a:t>socket</a:t>
            </a:r>
            <a:r>
              <a:rPr lang="zh-CN" altLang="en-US"/>
              <a:t>所支持所有密码组</a:t>
            </a:r>
            <a:endParaRPr lang="en-US" altLang="zh-CN"/>
          </a:p>
          <a:p>
            <a:r>
              <a:rPr lang="zh-CN" altLang="en-US"/>
              <a:t>并输出密码组的个数</a:t>
            </a:r>
            <a:endParaRPr lang="en-US" altLang="zh-CN"/>
          </a:p>
          <a:p>
            <a:pPr marL="514350" indent="-514350">
              <a:buNone/>
            </a:pPr>
            <a:endParaRPr lang="en-US" altLang="zh-CN"/>
          </a:p>
        </p:txBody>
      </p:sp>
      <p:sp>
        <p:nvSpPr>
          <p:cNvPr id="4" name="TextBox 3"/>
          <p:cNvSpPr txBox="1"/>
          <p:nvPr/>
        </p:nvSpPr>
        <p:spPr>
          <a:xfrm>
            <a:off x="2711624" y="3861048"/>
            <a:ext cx="6552728" cy="286131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import java.io.*;</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import </a:t>
            </a:r>
            <a:r>
              <a:rPr lang="en-US" altLang="zh-CN" dirty="0" err="1">
                <a:latin typeface="Times New Roman" panose="02020603050405020304" pitchFamily="18" charset="0"/>
                <a:cs typeface="Times New Roman" panose="02020603050405020304" pitchFamily="18" charset="0"/>
              </a:rPr>
              <a:t>javax.net.ssl</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public class </a:t>
            </a:r>
            <a:r>
              <a:rPr lang="en-US" altLang="zh-CN" dirty="0" err="1">
                <a:latin typeface="Times New Roman" panose="02020603050405020304" pitchFamily="18" charset="0"/>
                <a:cs typeface="Times New Roman" panose="02020603050405020304" pitchFamily="18" charset="0"/>
              </a:rPr>
              <a:t>ClipherSuites</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public static void main{String[] </a:t>
            </a:r>
            <a:r>
              <a:rPr lang="en-US" altLang="zh-CN" dirty="0" err="1">
                <a:latin typeface="Times New Roman" panose="02020603050405020304" pitchFamily="18" charset="0"/>
                <a:cs typeface="Times New Roman" panose="02020603050405020304" pitchFamily="18" charset="0"/>
              </a:rPr>
              <a:t>args</a:t>
            </a:r>
            <a:r>
              <a:rPr lang="en-US" altLang="zh-CN" dirty="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a:t>
            </a:r>
            <a:r>
              <a:rPr lang="en-US" altLang="zh-CN"/>
              <a:t>(1)</a:t>
            </a:r>
            <a:endParaRPr lang="en-US" altLang="zh-CN"/>
          </a:p>
        </p:txBody>
      </p:sp>
      <p:pic>
        <p:nvPicPr>
          <p:cNvPr id="5122" name="Picture 2"/>
          <p:cNvPicPr>
            <a:picLocks noChangeAspect="1" noChangeArrowheads="1"/>
          </p:cNvPicPr>
          <p:nvPr/>
        </p:nvPicPr>
        <p:blipFill>
          <a:blip r:embed="rId1" cstate="print"/>
          <a:srcRect/>
          <a:stretch>
            <a:fillRect/>
          </a:stretch>
        </p:blipFill>
        <p:spPr bwMode="auto">
          <a:xfrm>
            <a:off x="1689401" y="1628801"/>
            <a:ext cx="8813198" cy="50005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a:t>
            </a:r>
            <a:r>
              <a:rPr lang="en-US" altLang="zh-CN"/>
              <a:t>2</a:t>
            </a:r>
            <a:r>
              <a:rPr lang="zh-CN" altLang="en-US"/>
              <a:t>）</a:t>
            </a:r>
            <a:endParaRPr lang="zh-CN" altLang="en-US"/>
          </a:p>
        </p:txBody>
      </p:sp>
      <p:pic>
        <p:nvPicPr>
          <p:cNvPr id="6146" name="Picture 2"/>
          <p:cNvPicPr>
            <a:picLocks noChangeAspect="1" noChangeArrowheads="1"/>
          </p:cNvPicPr>
          <p:nvPr/>
        </p:nvPicPr>
        <p:blipFill>
          <a:blip r:embed="rId1" cstate="print"/>
          <a:srcRect/>
          <a:stretch>
            <a:fillRect/>
          </a:stretch>
        </p:blipFill>
        <p:spPr bwMode="auto">
          <a:xfrm>
            <a:off x="508789" y="2336556"/>
            <a:ext cx="10800000" cy="412982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交换技术：分组交换</a:t>
            </a:r>
            <a:endParaRPr lang="zh-CN" altLang="en-US"/>
          </a:p>
        </p:txBody>
      </p:sp>
      <p:sp>
        <p:nvSpPr>
          <p:cNvPr id="12290" name="内容占位符 4"/>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a:t>数据报交换</a:t>
            </a:r>
            <a:endParaRPr lang="en-US" altLang="zh-CN" sz="2400"/>
          </a:p>
          <a:p>
            <a:r>
              <a:rPr lang="zh-CN" altLang="en-US" sz="2400"/>
              <a:t>任何</a:t>
            </a:r>
            <a:r>
              <a:rPr lang="zh-CN" altLang="zh-CN" sz="2400"/>
              <a:t>分组都当作单独的“小报文”处理，</a:t>
            </a:r>
            <a:r>
              <a:rPr lang="zh-CN" altLang="en-US" sz="2400"/>
              <a:t>以</a:t>
            </a:r>
            <a:r>
              <a:rPr lang="zh-CN" altLang="zh-CN" sz="2400"/>
              <a:t>报文交换</a:t>
            </a:r>
            <a:r>
              <a:rPr lang="zh-CN" altLang="en-US" sz="2400"/>
              <a:t>方式</a:t>
            </a:r>
            <a:r>
              <a:rPr lang="zh-CN" altLang="zh-CN" sz="2400"/>
              <a:t>单独处理</a:t>
            </a:r>
            <a:r>
              <a:rPr lang="zh-CN" altLang="en-US" sz="2400"/>
              <a:t>分组</a:t>
            </a:r>
            <a:endParaRPr lang="en-US" altLang="zh-CN" sz="2400"/>
          </a:p>
          <a:p>
            <a:r>
              <a:rPr lang="zh-CN" altLang="en-US" sz="2400"/>
              <a:t>虚电路交换</a:t>
            </a:r>
            <a:endParaRPr lang="en-US" altLang="zh-CN" sz="2400"/>
          </a:p>
          <a:p>
            <a:r>
              <a:rPr lang="zh-CN" altLang="en-US" sz="2400"/>
              <a:t>通信双方在</a:t>
            </a:r>
            <a:r>
              <a:rPr lang="zh-CN" altLang="zh-CN" sz="2400"/>
              <a:t>开始发送和接收</a:t>
            </a:r>
            <a:r>
              <a:rPr lang="zh-CN" altLang="en-US" sz="2400"/>
              <a:t>分组</a:t>
            </a:r>
            <a:r>
              <a:rPr lang="zh-CN" altLang="zh-CN" sz="2400"/>
              <a:t>之前</a:t>
            </a:r>
            <a:r>
              <a:rPr lang="zh-CN" altLang="en-US" sz="2400"/>
              <a:t>，</a:t>
            </a:r>
            <a:r>
              <a:rPr lang="zh-CN" altLang="zh-CN" sz="2400"/>
              <a:t>需要建立逻辑</a:t>
            </a:r>
            <a:r>
              <a:rPr lang="zh-CN" altLang="en-US" sz="2400"/>
              <a:t>链路（虚电路）。</a:t>
            </a:r>
            <a:endParaRPr lang="en-US" altLang="zh-CN" sz="2400"/>
          </a:p>
          <a:p>
            <a:r>
              <a:rPr lang="zh-CN" altLang="zh-CN" sz="2400"/>
              <a:t>所有分组都必须沿着事先建立的虚电路传输，</a:t>
            </a:r>
            <a:r>
              <a:rPr lang="zh-CN" altLang="en-US" sz="2400"/>
              <a:t>需要</a:t>
            </a:r>
            <a:r>
              <a:rPr lang="zh-CN" altLang="zh-CN" sz="2400"/>
              <a:t>虚呼叫建立和拆除</a:t>
            </a:r>
            <a:r>
              <a:rPr lang="zh-CN" altLang="en-US" sz="2400"/>
              <a:t>。</a:t>
            </a:r>
            <a:endParaRPr lang="zh-CN" altLang="en-US" sz="2400"/>
          </a:p>
        </p:txBody>
      </p:sp>
      <p:sp>
        <p:nvSpPr>
          <p:cNvPr id="1229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229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229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229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229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229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graphicFrame>
        <p:nvGraphicFramePr>
          <p:cNvPr id="10" name="Object 1"/>
          <p:cNvGraphicFramePr>
            <a:graphicFrameLocks noChangeAspect="1"/>
          </p:cNvGraphicFramePr>
          <p:nvPr/>
        </p:nvGraphicFramePr>
        <p:xfrm>
          <a:off x="816864" y="4017960"/>
          <a:ext cx="10479983" cy="2641602"/>
        </p:xfrm>
        <a:graphic>
          <a:graphicData uri="http://schemas.openxmlformats.org/presentationml/2006/ole">
            <mc:AlternateContent xmlns:mc="http://schemas.openxmlformats.org/markup-compatibility/2006">
              <mc:Choice xmlns:v="urn:schemas-microsoft-com:vml" Requires="v">
                <p:oleObj spid="_x0000_s0" name="Visio" r:id="rId1" imgW="10096500" imgH="2044700" progId="Visio.Drawing.11">
                  <p:embed/>
                </p:oleObj>
              </mc:Choice>
              <mc:Fallback>
                <p:oleObj name="Visio" r:id="rId1" imgW="10096500" imgH="20447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64" y="4017960"/>
                        <a:ext cx="10479983" cy="2641602"/>
                      </a:xfrm>
                      <a:prstGeom prst="rect">
                        <a:avLst/>
                      </a:prstGeom>
                      <a:noFill/>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创建安全服务器</a:t>
            </a:r>
            <a:r>
              <a:rPr lang="en-US" altLang="zh-CN"/>
              <a:t>Socket</a:t>
            </a:r>
            <a:endParaRPr lang="en-US" altLang="zh-CN"/>
          </a:p>
        </p:txBody>
      </p:sp>
      <p:sp>
        <p:nvSpPr>
          <p:cNvPr id="3" name="内容占位符 2"/>
          <p:cNvSpPr>
            <a:spLocks noGrp="1"/>
          </p:cNvSpPr>
          <p:nvPr>
            <p:ph idx="1"/>
          </p:nvPr>
        </p:nvSpPr>
        <p:spPr/>
        <p:txBody>
          <a:bodyPr>
            <a:normAutofit lnSpcReduction="20000"/>
          </a:bodyPr>
          <a:lstStyle/>
          <a:p>
            <a:r>
              <a:rPr lang="zh-CN" altLang="en-US"/>
              <a:t>步骤：</a:t>
            </a:r>
            <a:endParaRPr lang="en-US" altLang="zh-CN"/>
          </a:p>
          <a:p>
            <a:pPr lvl="1"/>
            <a:r>
              <a:rPr lang="zh-CN" altLang="en-US"/>
              <a:t>使用</a:t>
            </a:r>
            <a:r>
              <a:rPr lang="en-US" altLang="zh-CN"/>
              <a:t>keytool</a:t>
            </a:r>
            <a:r>
              <a:rPr lang="zh-CN" altLang="en-US"/>
              <a:t>生成公开密钥和证书；</a:t>
            </a:r>
            <a:endParaRPr lang="en-US" altLang="zh-CN"/>
          </a:p>
          <a:p>
            <a:pPr lvl="1"/>
            <a:r>
              <a:rPr lang="zh-CN" altLang="en-US"/>
              <a:t>请第三方机构认证证书；</a:t>
            </a:r>
            <a:endParaRPr lang="en-US" altLang="zh-CN"/>
          </a:p>
          <a:p>
            <a:pPr lvl="1"/>
            <a:r>
              <a:rPr lang="zh-CN" altLang="en-US"/>
              <a:t>为算法创建一个</a:t>
            </a:r>
            <a:r>
              <a:rPr lang="en-US" altLang="zh-CN"/>
              <a:t>SSLContext</a:t>
            </a:r>
            <a:r>
              <a:rPr lang="zh-CN" altLang="en-US"/>
              <a:t>；</a:t>
            </a:r>
            <a:endParaRPr lang="en-US" altLang="zh-CN"/>
          </a:p>
          <a:p>
            <a:pPr lvl="1"/>
            <a:r>
              <a:rPr lang="zh-CN" altLang="en-US"/>
              <a:t>为证书源创建</a:t>
            </a:r>
            <a:r>
              <a:rPr lang="en-US" altLang="zh-CN"/>
              <a:t>TrustManagerFactory</a:t>
            </a:r>
            <a:r>
              <a:rPr lang="zh-CN" altLang="en-US"/>
              <a:t>；</a:t>
            </a:r>
            <a:endParaRPr lang="en-US" altLang="zh-CN"/>
          </a:p>
          <a:p>
            <a:pPr lvl="1"/>
            <a:r>
              <a:rPr lang="zh-CN" altLang="en-US"/>
              <a:t>为密钥类型创建</a:t>
            </a:r>
            <a:r>
              <a:rPr lang="en-US" altLang="zh-CN"/>
              <a:t>KeyManagerFactory;</a:t>
            </a:r>
            <a:endParaRPr lang="en-US" altLang="zh-CN"/>
          </a:p>
          <a:p>
            <a:pPr lvl="1"/>
            <a:r>
              <a:rPr lang="zh-CN" altLang="en-US"/>
              <a:t>为密钥和证书数据创建一个</a:t>
            </a:r>
            <a:r>
              <a:rPr lang="en-US" altLang="zh-CN"/>
              <a:t>KeyStore</a:t>
            </a:r>
            <a:r>
              <a:rPr lang="zh-CN" altLang="en-US"/>
              <a:t>对象；</a:t>
            </a:r>
            <a:endParaRPr lang="en-US" altLang="zh-CN"/>
          </a:p>
          <a:p>
            <a:pPr lvl="1"/>
            <a:r>
              <a:rPr lang="zh-CN" altLang="en-US"/>
              <a:t>用密钥和证书填充</a:t>
            </a:r>
            <a:r>
              <a:rPr lang="en-US" altLang="zh-CN"/>
              <a:t>KeyStore</a:t>
            </a:r>
            <a:r>
              <a:rPr lang="zh-CN" altLang="en-US"/>
              <a:t>对象；</a:t>
            </a:r>
            <a:endParaRPr lang="en-US" altLang="zh-CN"/>
          </a:p>
          <a:p>
            <a:pPr lvl="1"/>
            <a:r>
              <a:rPr lang="zh-CN" altLang="en-US"/>
              <a:t>用</a:t>
            </a:r>
            <a:r>
              <a:rPr lang="en-US" altLang="zh-CN"/>
              <a:t>KeyStore</a:t>
            </a:r>
            <a:r>
              <a:rPr lang="zh-CN" altLang="en-US"/>
              <a:t>及其口令短语初始化</a:t>
            </a:r>
            <a:r>
              <a:rPr lang="en-US" altLang="zh-CN"/>
              <a:t>KeyManagerFactory</a:t>
            </a:r>
            <a:endParaRPr lang="en-US" altLang="zh-CN"/>
          </a:p>
          <a:p>
            <a:pPr lvl="1"/>
            <a:r>
              <a:rPr lang="zh-CN" altLang="en-US"/>
              <a:t>用</a:t>
            </a:r>
            <a:r>
              <a:rPr lang="en-US" altLang="zh-CN"/>
              <a:t>KeyManagerFactory</a:t>
            </a:r>
            <a:r>
              <a:rPr lang="zh-CN" altLang="en-US"/>
              <a:t>中的密钥管理器、</a:t>
            </a:r>
            <a:r>
              <a:rPr lang="en-US" altLang="zh-CN"/>
              <a:t>TrustManagerFactory</a:t>
            </a:r>
            <a:r>
              <a:rPr lang="zh-CN" altLang="en-US"/>
              <a:t>中的信任管理器和一个随机源初始化上下文。</a:t>
            </a:r>
            <a:endParaRPr lang="en-US" altLang="zh-CN"/>
          </a:p>
          <a:p>
            <a:pPr marL="658495" lvl="1" indent="-457200">
              <a:buNone/>
            </a:pPr>
            <a:endParaRPr lang="en-US" altLang="zh-CN"/>
          </a:p>
        </p:txBody>
      </p:sp>
      <p:sp>
        <p:nvSpPr>
          <p:cNvPr id="4" name="矩形 3"/>
          <p:cNvSpPr/>
          <p:nvPr/>
        </p:nvSpPr>
        <p:spPr>
          <a:xfrm>
            <a:off x="8703403" y="6414917"/>
            <a:ext cx="2281555" cy="368300"/>
          </a:xfrm>
          <a:prstGeom prst="rect">
            <a:avLst/>
          </a:prstGeom>
        </p:spPr>
        <p:txBody>
          <a:bodyPr wrap="none">
            <a:spAutoFit/>
          </a:bodyPr>
          <a:lstStyle/>
          <a:p>
            <a:r>
              <a:rPr lang="zh-CN" altLang="en-US" dirty="0"/>
              <a:t>SecureOrderTaker</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缓冲区的数据操作</a:t>
            </a:r>
            <a:endParaRPr lang="zh-CN" altLang="en-US"/>
          </a:p>
        </p:txBody>
      </p:sp>
      <p:sp>
        <p:nvSpPr>
          <p:cNvPr id="4" name="矩形 3"/>
          <p:cNvSpPr/>
          <p:nvPr/>
        </p:nvSpPr>
        <p:spPr>
          <a:xfrm>
            <a:off x="1991544" y="1700808"/>
            <a:ext cx="8208912" cy="483108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Buffer </a:t>
            </a:r>
            <a:r>
              <a:rPr lang="zh-CN" altLang="en-US" sz="2800" dirty="0">
                <a:latin typeface="Times New Roman" panose="02020603050405020304" pitchFamily="18" charset="0"/>
                <a:cs typeface="Times New Roman" panose="02020603050405020304" pitchFamily="18" charset="0"/>
              </a:rPr>
              <a:t>所有子类提供了两个用于数据操作的方法： </a:t>
            </a:r>
            <a:r>
              <a:rPr lang="en-US" altLang="zh-CN" sz="2800" dirty="0">
                <a:solidFill>
                  <a:srgbClr val="FF0000"/>
                </a:solidFill>
                <a:latin typeface="Times New Roman" panose="02020603050405020304" pitchFamily="18" charset="0"/>
                <a:cs typeface="Times New Roman" panose="02020603050405020304" pitchFamily="18" charset="0"/>
              </a:rPr>
              <a:t>get()</a:t>
            </a:r>
            <a:r>
              <a:rPr lang="zh-CN" altLang="en-US" sz="2800" dirty="0">
                <a:solidFill>
                  <a:srgbClr val="FF0000"/>
                </a:solidFill>
                <a:latin typeface="Times New Roman" panose="02020603050405020304" pitchFamily="18" charset="0"/>
                <a:cs typeface="Times New Roman" panose="02020603050405020304" pitchFamily="18" charset="0"/>
              </a:rPr>
              <a:t>与 </a:t>
            </a:r>
            <a:r>
              <a:rPr lang="en-US" altLang="zh-CN" sz="2800" dirty="0">
                <a:solidFill>
                  <a:srgbClr val="FF0000"/>
                </a:solidFill>
                <a:latin typeface="Times New Roman" panose="02020603050405020304" pitchFamily="18" charset="0"/>
                <a:cs typeface="Times New Roman" panose="02020603050405020304" pitchFamily="18" charset="0"/>
              </a:rPr>
              <a:t>put() </a:t>
            </a:r>
            <a:r>
              <a:rPr lang="zh-CN" altLang="en-US" sz="2800" dirty="0">
                <a:solidFill>
                  <a:srgbClr val="FF0000"/>
                </a:solidFill>
                <a:latin typeface="Times New Roman" panose="02020603050405020304" pitchFamily="18" charset="0"/>
                <a:cs typeface="Times New Roman" panose="02020603050405020304" pitchFamily="18" charset="0"/>
              </a:rPr>
              <a:t>方法</a:t>
            </a:r>
            <a:endParaRPr lang="en-US" altLang="zh-CN" sz="2800" dirty="0">
              <a:solidFill>
                <a:srgbClr val="FF0000"/>
              </a:solidFill>
              <a:latin typeface="Times New Roman" panose="02020603050405020304" pitchFamily="18" charset="0"/>
              <a:cs typeface="Times New Roman" panose="02020603050405020304" pitchFamily="18" charset="0"/>
            </a:endParaRPr>
          </a:p>
          <a:p>
            <a:br>
              <a:rPr lang="zh-CN" altLang="en-US" dirty="0"/>
            </a:br>
            <a:r>
              <a:rPr lang="zh-CN" altLang="en-US" sz="2400" b="1" dirty="0">
                <a:latin typeface="Times New Roman" panose="02020603050405020304" pitchFamily="18" charset="0"/>
                <a:cs typeface="Times New Roman" panose="02020603050405020304" pitchFamily="18" charset="0"/>
              </a:rPr>
              <a:t>获取 </a:t>
            </a:r>
            <a:r>
              <a:rPr lang="en-US" altLang="zh-CN" sz="2400" b="1" dirty="0">
                <a:latin typeface="Times New Roman" panose="02020603050405020304" pitchFamily="18" charset="0"/>
                <a:cs typeface="Times New Roman" panose="02020603050405020304" pitchFamily="18" charset="0"/>
              </a:rPr>
              <a:t>Buffer </a:t>
            </a:r>
            <a:r>
              <a:rPr lang="zh-CN" altLang="en-US" sz="2400" b="1" dirty="0">
                <a:latin typeface="Times New Roman" panose="02020603050405020304" pitchFamily="18" charset="0"/>
                <a:cs typeface="Times New Roman" panose="02020603050405020304" pitchFamily="18" charset="0"/>
              </a:rPr>
              <a:t>中的数据</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get() </a:t>
            </a:r>
            <a:r>
              <a:rPr lang="zh-CN" altLang="en-US" sz="2400" dirty="0">
                <a:latin typeface="Times New Roman" panose="02020603050405020304" pitchFamily="18" charset="0"/>
                <a:cs typeface="Times New Roman" panose="02020603050405020304" pitchFamily="18" charset="0"/>
              </a:rPr>
              <a:t>：读取单个字节</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get(byte[] </a:t>
            </a:r>
            <a:r>
              <a:rPr lang="en-US" altLang="zh-CN" sz="2400" dirty="0" err="1">
                <a:latin typeface="Times New Roman" panose="02020603050405020304" pitchFamily="18" charset="0"/>
                <a:cs typeface="Times New Roman" panose="02020603050405020304" pitchFamily="18" charset="0"/>
              </a:rPr>
              <a:t>dst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：批量读取多个字节到 </a:t>
            </a:r>
            <a:r>
              <a:rPr lang="en-US" altLang="zh-CN" sz="2400" dirty="0" err="1">
                <a:latin typeface="Times New Roman" panose="02020603050405020304" pitchFamily="18" charset="0"/>
                <a:cs typeface="Times New Roman" panose="02020603050405020304" pitchFamily="18" charset="0"/>
              </a:rPr>
              <a:t>dst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中</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get(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index)</a:t>
            </a:r>
            <a:r>
              <a:rPr lang="zh-CN" altLang="en-US" sz="2400" dirty="0">
                <a:latin typeface="Times New Roman" panose="02020603050405020304" pitchFamily="18" charset="0"/>
                <a:cs typeface="Times New Roman" panose="02020603050405020304" pitchFamily="18" charset="0"/>
              </a:rPr>
              <a:t>：读取指定索引位置的字节</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不会移动 </a:t>
            </a:r>
            <a:r>
              <a:rPr lang="en-US" altLang="zh-CN" sz="2400" dirty="0">
                <a:latin typeface="Times New Roman" panose="02020603050405020304" pitchFamily="18" charset="0"/>
                <a:cs typeface="Times New Roman" panose="02020603050405020304" pitchFamily="18" charset="0"/>
              </a:rPr>
              <a:t>position)</a:t>
            </a:r>
            <a:endParaRPr lang="en-US" altLang="zh-CN" sz="2400" dirty="0">
              <a:latin typeface="Times New Roman" panose="02020603050405020304" pitchFamily="18" charset="0"/>
              <a:cs typeface="Times New Roman" panose="02020603050405020304" pitchFamily="18" charset="0"/>
            </a:endParaRPr>
          </a:p>
          <a:p>
            <a:br>
              <a:rPr lang="en-US" altLang="zh-CN" dirty="0"/>
            </a:br>
            <a:r>
              <a:rPr lang="zh-CN" altLang="en-US" sz="2400" b="1" dirty="0">
                <a:latin typeface="Times New Roman" panose="02020603050405020304" pitchFamily="18" charset="0"/>
                <a:cs typeface="Times New Roman" panose="02020603050405020304" pitchFamily="18" charset="0"/>
              </a:rPr>
              <a:t>放入数据到 </a:t>
            </a:r>
            <a:r>
              <a:rPr lang="en-US" altLang="zh-CN" sz="2400" b="1" dirty="0">
                <a:latin typeface="Times New Roman" panose="02020603050405020304" pitchFamily="18" charset="0"/>
                <a:cs typeface="Times New Roman" panose="02020603050405020304" pitchFamily="18" charset="0"/>
              </a:rPr>
              <a:t>Buffer </a:t>
            </a:r>
            <a:r>
              <a:rPr lang="zh-CN" altLang="en-US" sz="2400" b="1" dirty="0">
                <a:latin typeface="Times New Roman" panose="02020603050405020304" pitchFamily="18" charset="0"/>
                <a:cs typeface="Times New Roman" panose="02020603050405020304" pitchFamily="18" charset="0"/>
              </a:rPr>
              <a:t>中</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put(byte b)</a:t>
            </a:r>
            <a:r>
              <a:rPr lang="zh-CN" altLang="en-US" sz="2400" dirty="0">
                <a:latin typeface="Times New Roman" panose="02020603050405020304" pitchFamily="18" charset="0"/>
                <a:cs typeface="Times New Roman" panose="02020603050405020304" pitchFamily="18" charset="0"/>
              </a:rPr>
              <a:t>：将给定单个字节写入缓冲区的当前位置</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put(byte[] </a:t>
            </a:r>
            <a:r>
              <a:rPr lang="en-US" altLang="zh-CN" sz="2400" dirty="0" err="1">
                <a:latin typeface="Times New Roman" panose="02020603050405020304" pitchFamily="18" charset="0"/>
                <a:cs typeface="Times New Roman" panose="02020603050405020304" pitchFamily="18" charset="0"/>
              </a:rPr>
              <a:t>src</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：将 </a:t>
            </a:r>
            <a:r>
              <a:rPr lang="en-US" altLang="zh-CN" sz="2400" dirty="0" err="1">
                <a:latin typeface="Times New Roman" panose="02020603050405020304" pitchFamily="18" charset="0"/>
                <a:cs typeface="Times New Roman" panose="02020603050405020304" pitchFamily="18" charset="0"/>
              </a:rPr>
              <a:t>src</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中的字节写入缓冲区的当前位置</a:t>
            </a:r>
            <a:br>
              <a:rPr lang="zh-CN" altLang="en-US"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put(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index, byte b)</a:t>
            </a:r>
            <a:r>
              <a:rPr lang="zh-CN" altLang="en-US" sz="2400" dirty="0">
                <a:latin typeface="Times New Roman" panose="02020603050405020304" pitchFamily="18" charset="0"/>
                <a:cs typeface="Times New Roman" panose="02020603050405020304" pitchFamily="18" charset="0"/>
              </a:rPr>
              <a:t>：将指定字节写入缓冲区的索引位置</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不会移动 </a:t>
            </a:r>
            <a:r>
              <a:rPr lang="en-US" altLang="zh-CN" sz="2400" dirty="0">
                <a:latin typeface="Times New Roman" panose="02020603050405020304" pitchFamily="18" charset="0"/>
                <a:cs typeface="Times New Roman" panose="02020603050405020304" pitchFamily="18" charset="0"/>
              </a:rPr>
              <a:t>position)</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UDP</a:t>
            </a:r>
            <a:endParaRPr lang="en-US" altLang="zh-CN"/>
          </a:p>
        </p:txBody>
      </p:sp>
      <p:sp>
        <p:nvSpPr>
          <p:cNvPr id="3" name="内容占位符 2"/>
          <p:cNvSpPr>
            <a:spLocks noGrp="1"/>
          </p:cNvSpPr>
          <p:nvPr>
            <p:ph idx="1"/>
          </p:nvPr>
        </p:nvSpPr>
        <p:spPr/>
        <p:txBody>
          <a:bodyPr>
            <a:normAutofit fontScale="90000" lnSpcReduction="20000"/>
          </a:bodyPr>
          <a:lstStyle/>
          <a:p>
            <a:r>
              <a:rPr lang="en-US" altLang="zh-CN"/>
              <a:t>TCP</a:t>
            </a:r>
            <a:r>
              <a:rPr lang="zh-CN" altLang="en-US"/>
              <a:t>协议</a:t>
            </a:r>
            <a:endParaRPr lang="en-US" altLang="zh-CN"/>
          </a:p>
          <a:p>
            <a:pPr lvl="1"/>
            <a:r>
              <a:rPr lang="en-US" altLang="zh-CN"/>
              <a:t>ServerSocket&amp;Socket</a:t>
            </a:r>
            <a:endParaRPr lang="en-US" altLang="zh-CN"/>
          </a:p>
          <a:p>
            <a:r>
              <a:rPr lang="en-US" altLang="zh-CN"/>
              <a:t>UDP</a:t>
            </a:r>
            <a:r>
              <a:rPr lang="zh-CN" altLang="en-US"/>
              <a:t>协议</a:t>
            </a:r>
            <a:endParaRPr lang="en-US" altLang="zh-CN"/>
          </a:p>
          <a:p>
            <a:pPr lvl="1"/>
            <a:r>
              <a:rPr lang="zh-CN" altLang="en-US"/>
              <a:t>没有连接（</a:t>
            </a:r>
            <a:r>
              <a:rPr lang="en-US" altLang="zh-CN"/>
              <a:t>connection</a:t>
            </a:r>
            <a:r>
              <a:rPr lang="zh-CN" altLang="en-US"/>
              <a:t>）概念</a:t>
            </a:r>
            <a:endParaRPr lang="en-US" altLang="zh-CN"/>
          </a:p>
          <a:p>
            <a:pPr lvl="1"/>
            <a:r>
              <a:rPr lang="zh-CN" altLang="en-US"/>
              <a:t>不支持流（</a:t>
            </a:r>
            <a:r>
              <a:rPr lang="en-US" altLang="zh-CN"/>
              <a:t>stream</a:t>
            </a:r>
            <a:r>
              <a:rPr lang="zh-CN" altLang="en-US"/>
              <a:t>）</a:t>
            </a:r>
            <a:endParaRPr lang="en-US" altLang="zh-CN"/>
          </a:p>
          <a:p>
            <a:pPr lvl="1"/>
            <a:r>
              <a:rPr lang="zh-CN" altLang="en-US"/>
              <a:t>只是数据包的发送和接收</a:t>
            </a:r>
            <a:endParaRPr lang="en-US" altLang="zh-CN"/>
          </a:p>
          <a:p>
            <a:pPr lvl="1"/>
            <a:endParaRPr lang="en-US" altLang="zh-CN"/>
          </a:p>
          <a:p>
            <a:r>
              <a:rPr lang="en-US" altLang="zh-CN"/>
              <a:t>DatagramPacket</a:t>
            </a:r>
            <a:endParaRPr lang="en-US" altLang="zh-CN"/>
          </a:p>
          <a:p>
            <a:pPr lvl="1"/>
            <a:r>
              <a:rPr lang="zh-CN" altLang="en-US"/>
              <a:t>对数据进行包装</a:t>
            </a:r>
            <a:endParaRPr lang="en-US" altLang="zh-CN"/>
          </a:p>
          <a:p>
            <a:r>
              <a:rPr lang="en-US" altLang="zh-CN"/>
              <a:t>DatagramSocket</a:t>
            </a:r>
            <a:endParaRPr lang="en-US" altLang="zh-CN"/>
          </a:p>
          <a:p>
            <a:pPr lvl="1"/>
            <a:r>
              <a:rPr lang="zh-CN" altLang="en-US"/>
              <a:t>发送和接收数据</a:t>
            </a:r>
            <a:endParaRPr lang="en-US" altLang="zh-CN"/>
          </a:p>
          <a:p>
            <a:pPr lvl="1"/>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UDP</a:t>
            </a:r>
            <a:r>
              <a:rPr lang="zh-CN" altLang="en-US"/>
              <a:t>客户端</a:t>
            </a:r>
            <a:endParaRPr lang="zh-CN" altLang="en-US"/>
          </a:p>
        </p:txBody>
      </p:sp>
      <p:sp>
        <p:nvSpPr>
          <p:cNvPr id="3" name="内容占位符 2"/>
          <p:cNvSpPr>
            <a:spLocks noGrp="1"/>
          </p:cNvSpPr>
          <p:nvPr>
            <p:ph idx="1"/>
          </p:nvPr>
        </p:nvSpPr>
        <p:spPr/>
        <p:txBody>
          <a:bodyPr/>
          <a:lstStyle/>
          <a:p>
            <a:r>
              <a:rPr lang="zh-CN" altLang="en-US"/>
              <a:t>创建</a:t>
            </a:r>
            <a:r>
              <a:rPr lang="en-US" altLang="zh-CN"/>
              <a:t>DatagramSocket</a:t>
            </a:r>
            <a:r>
              <a:rPr lang="zh-CN" altLang="en-US"/>
              <a:t>对象、并设置超时</a:t>
            </a:r>
            <a:endParaRPr lang="en-US" altLang="zh-CN"/>
          </a:p>
          <a:p>
            <a:endParaRPr lang="en-US" altLang="zh-CN"/>
          </a:p>
          <a:p>
            <a:endParaRPr lang="en-US" altLang="zh-CN"/>
          </a:p>
          <a:p>
            <a:r>
              <a:rPr lang="zh-CN" altLang="en-US"/>
              <a:t>设置发送</a:t>
            </a:r>
            <a:r>
              <a:rPr lang="en-US" altLang="zh-CN"/>
              <a:t>DatagramPacket</a:t>
            </a:r>
            <a:r>
              <a:rPr lang="zh-CN" altLang="en-US"/>
              <a:t>数据包</a:t>
            </a:r>
            <a:endParaRPr lang="zh-CN" altLang="en-US"/>
          </a:p>
        </p:txBody>
      </p:sp>
      <p:sp>
        <p:nvSpPr>
          <p:cNvPr id="4" name="矩形 3"/>
          <p:cNvSpPr/>
          <p:nvPr/>
        </p:nvSpPr>
        <p:spPr>
          <a:xfrm>
            <a:off x="2135561" y="2204864"/>
            <a:ext cx="7891895" cy="398780"/>
          </a:xfrm>
          <a:prstGeom prst="rect">
            <a:avLst/>
          </a:prstGeom>
        </p:spPr>
        <p:txBody>
          <a:bodyPr wrap="square">
            <a:spAutoFit/>
          </a:bodyPr>
          <a:lstStyle/>
          <a:p>
            <a:r>
              <a:rPr lang="en-US" altLang="zh-CN" sz="2000" dirty="0" err="1">
                <a:solidFill>
                  <a:srgbClr val="000088"/>
                </a:solidFill>
                <a:latin typeface="Courier New" panose="02070309020205020404" pitchFamily="49" charset="0"/>
              </a:rPr>
              <a:t>DatagramSocket</a:t>
            </a:r>
            <a:r>
              <a:rPr lang="en-US" altLang="zh-CN" sz="2000" dirty="0">
                <a:solidFill>
                  <a:srgbClr val="1B1C20"/>
                </a:solidFill>
                <a:latin typeface="Courier New" panose="02070309020205020404" pitchFamily="49" charset="0"/>
              </a:rPr>
              <a:t> </a:t>
            </a:r>
            <a:r>
              <a:rPr lang="en-US" altLang="zh-CN" sz="2000" dirty="0">
                <a:solidFill>
                  <a:srgbClr val="000088"/>
                </a:solidFill>
                <a:latin typeface="Courier New" panose="02070309020205020404" pitchFamily="49" charset="0"/>
              </a:rPr>
              <a:t>socket</a:t>
            </a:r>
            <a:r>
              <a:rPr lang="en-US" altLang="zh-CN" sz="2000" dirty="0">
                <a:solidFill>
                  <a:srgbClr val="1B1C20"/>
                </a:solidFill>
                <a:latin typeface="Courier New" panose="02070309020205020404" pitchFamily="49" charset="0"/>
              </a:rPr>
              <a:t> </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r>
              <a:rPr lang="en-US" altLang="zh-CN" sz="2000" b="1" dirty="0">
                <a:solidFill>
                  <a:srgbClr val="006699"/>
                </a:solidFill>
                <a:latin typeface="Courier New" panose="02070309020205020404" pitchFamily="49" charset="0"/>
              </a:rPr>
              <a:t>new</a:t>
            </a:r>
            <a:r>
              <a:rPr lang="en-US" altLang="zh-CN" sz="2000" dirty="0">
                <a:solidFill>
                  <a:srgbClr val="1B1C20"/>
                </a:solidFill>
                <a:latin typeface="Courier New" panose="02070309020205020404" pitchFamily="49" charset="0"/>
              </a:rPr>
              <a:t> </a:t>
            </a:r>
            <a:r>
              <a:rPr lang="en-US" altLang="zh-CN" sz="2000" dirty="0" err="1">
                <a:solidFill>
                  <a:srgbClr val="000088"/>
                </a:solidFill>
                <a:latin typeface="Courier New" panose="02070309020205020404" pitchFamily="49" charset="0"/>
              </a:rPr>
              <a:t>DatagramSocket</a:t>
            </a:r>
            <a:r>
              <a:rPr lang="en-US" altLang="zh-CN" sz="2000" dirty="0">
                <a:solidFill>
                  <a:srgbClr val="555555"/>
                </a:solidFill>
                <a:latin typeface="Courier New" panose="02070309020205020404" pitchFamily="49" charset="0"/>
              </a:rPr>
              <a:t>(</a:t>
            </a:r>
            <a:r>
              <a:rPr lang="en-US" altLang="zh-CN" sz="2000" dirty="0">
                <a:solidFill>
                  <a:srgbClr val="FF6600"/>
                </a:solidFill>
                <a:latin typeface="Courier New" panose="02070309020205020404" pitchFamily="49" charset="0"/>
              </a:rPr>
              <a:t>0</a:t>
            </a:r>
            <a:r>
              <a:rPr lang="en-US" altLang="zh-CN" sz="2000" dirty="0">
                <a:solidFill>
                  <a:srgbClr val="555555"/>
                </a:solidFill>
                <a:latin typeface="Courier New" panose="02070309020205020404" pitchFamily="49" charset="0"/>
              </a:rPr>
              <a:t>);</a:t>
            </a:r>
            <a:endParaRPr lang="zh-CN" altLang="en-US" sz="2000" dirty="0"/>
          </a:p>
        </p:txBody>
      </p:sp>
      <p:sp>
        <p:nvSpPr>
          <p:cNvPr id="5" name="矩形 4"/>
          <p:cNvSpPr/>
          <p:nvPr/>
        </p:nvSpPr>
        <p:spPr>
          <a:xfrm>
            <a:off x="2063552" y="2636912"/>
            <a:ext cx="4297680" cy="398780"/>
          </a:xfrm>
          <a:prstGeom prst="rect">
            <a:avLst/>
          </a:prstGeom>
        </p:spPr>
        <p:txBody>
          <a:bodyPr wrap="none">
            <a:spAutoFit/>
          </a:bodyPr>
          <a:lstStyle/>
          <a:p>
            <a:r>
              <a:rPr lang="en-US" altLang="zh-CN" sz="2000" dirty="0" err="1">
                <a:solidFill>
                  <a:srgbClr val="000088"/>
                </a:solidFill>
                <a:latin typeface="Courier New" panose="02070309020205020404" pitchFamily="49" charset="0"/>
              </a:rPr>
              <a:t>socket</a:t>
            </a:r>
            <a:r>
              <a:rPr lang="en-US" altLang="zh-CN" sz="2000" dirty="0" err="1">
                <a:solidFill>
                  <a:srgbClr val="555555"/>
                </a:solidFill>
                <a:latin typeface="Courier New" panose="02070309020205020404" pitchFamily="49" charset="0"/>
              </a:rPr>
              <a:t>.</a:t>
            </a:r>
            <a:r>
              <a:rPr lang="en-US" altLang="zh-CN" sz="2000" dirty="0" err="1">
                <a:solidFill>
                  <a:srgbClr val="330099"/>
                </a:solidFill>
                <a:latin typeface="Courier New" panose="02070309020205020404" pitchFamily="49" charset="0"/>
              </a:rPr>
              <a:t>setSoTimeout</a:t>
            </a:r>
            <a:r>
              <a:rPr lang="en-US" altLang="zh-CN" sz="2000" dirty="0">
                <a:solidFill>
                  <a:srgbClr val="555555"/>
                </a:solidFill>
                <a:latin typeface="Courier New" panose="02070309020205020404" pitchFamily="49" charset="0"/>
              </a:rPr>
              <a:t>(</a:t>
            </a:r>
            <a:r>
              <a:rPr lang="en-US" altLang="zh-CN" sz="2000" dirty="0">
                <a:solidFill>
                  <a:srgbClr val="FF6600"/>
                </a:solidFill>
                <a:latin typeface="Courier New" panose="02070309020205020404" pitchFamily="49" charset="0"/>
              </a:rPr>
              <a:t>10000</a:t>
            </a:r>
            <a:r>
              <a:rPr lang="en-US" altLang="zh-CN" sz="2000" dirty="0">
                <a:solidFill>
                  <a:srgbClr val="555555"/>
                </a:solidFill>
                <a:latin typeface="Courier New" panose="02070309020205020404" pitchFamily="49" charset="0"/>
              </a:rPr>
              <a:t>);</a:t>
            </a:r>
            <a:endParaRPr lang="zh-CN" altLang="en-US" sz="2000" dirty="0"/>
          </a:p>
        </p:txBody>
      </p:sp>
      <p:sp>
        <p:nvSpPr>
          <p:cNvPr id="6" name="矩形 5"/>
          <p:cNvSpPr/>
          <p:nvPr/>
        </p:nvSpPr>
        <p:spPr>
          <a:xfrm>
            <a:off x="2033154" y="3861049"/>
            <a:ext cx="8634847" cy="1322070"/>
          </a:xfrm>
          <a:prstGeom prst="rect">
            <a:avLst/>
          </a:prstGeom>
        </p:spPr>
        <p:txBody>
          <a:bodyPr wrap="square">
            <a:spAutoFit/>
          </a:bodyPr>
          <a:lstStyle/>
          <a:p>
            <a:r>
              <a:rPr lang="en-US" altLang="zh-CN" sz="2000" dirty="0" err="1">
                <a:solidFill>
                  <a:srgbClr val="000088"/>
                </a:solidFill>
                <a:latin typeface="Courier New" panose="02070309020205020404" pitchFamily="49" charset="0"/>
                <a:ea typeface="宋体" panose="02010600030101010101" pitchFamily="2" charset="-122"/>
              </a:rPr>
              <a:t>InetAddress</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000088"/>
                </a:solidFill>
                <a:latin typeface="Courier New" panose="02070309020205020404" pitchFamily="49" charset="0"/>
                <a:ea typeface="宋体" panose="02010600030101010101" pitchFamily="2" charset="-122"/>
              </a:rPr>
              <a:t>host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endParaRPr lang="en-US" altLang="zh-CN" sz="2000" dirty="0">
              <a:solidFill>
                <a:srgbClr val="1B1C20"/>
              </a:solidFill>
              <a:latin typeface="Courier New" panose="02070309020205020404" pitchFamily="49" charset="0"/>
              <a:ea typeface="宋体" panose="02010600030101010101" pitchFamily="2" charset="-122"/>
            </a:endParaRPr>
          </a:p>
          <a:p>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err="1">
                <a:solidFill>
                  <a:srgbClr val="000088"/>
                </a:solidFill>
                <a:latin typeface="Courier New" panose="02070309020205020404" pitchFamily="49" charset="0"/>
                <a:ea typeface="宋体" panose="02010600030101010101" pitchFamily="2" charset="-122"/>
              </a:rPr>
              <a:t>InetAddress</a:t>
            </a:r>
            <a:r>
              <a:rPr lang="en-US" altLang="zh-CN" sz="2000" dirty="0" err="1">
                <a:solidFill>
                  <a:srgbClr val="555555"/>
                </a:solidFill>
                <a:latin typeface="Courier New" panose="02070309020205020404" pitchFamily="49" charset="0"/>
                <a:ea typeface="宋体" panose="02010600030101010101" pitchFamily="2" charset="-122"/>
              </a:rPr>
              <a:t>.</a:t>
            </a:r>
            <a:r>
              <a:rPr lang="en-US" altLang="zh-CN" sz="2000" dirty="0" err="1">
                <a:solidFill>
                  <a:srgbClr val="330099"/>
                </a:solidFill>
                <a:latin typeface="Courier New" panose="02070309020205020404" pitchFamily="49" charset="0"/>
                <a:ea typeface="宋体" panose="02010600030101010101" pitchFamily="2" charset="-122"/>
              </a:rPr>
              <a:t>getByName</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CC3300"/>
                </a:solidFill>
                <a:latin typeface="Courier New" panose="02070309020205020404" pitchFamily="49" charset="0"/>
                <a:ea typeface="宋体" panose="02010600030101010101" pitchFamily="2" charset="-122"/>
              </a:rPr>
              <a:t>"time.nist.gov"</a:t>
            </a:r>
            <a:r>
              <a:rPr lang="en-US" altLang="zh-CN" sz="2000" dirty="0">
                <a:solidFill>
                  <a:srgbClr val="555555"/>
                </a:solidFill>
                <a:latin typeface="Courier New" panose="02070309020205020404" pitchFamily="49" charset="0"/>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a:p>
            <a:r>
              <a:rPr lang="en-US" altLang="zh-CN" sz="2000" dirty="0">
                <a:solidFill>
                  <a:srgbClr val="000088"/>
                </a:solidFill>
                <a:latin typeface="Courier New" panose="02070309020205020404" pitchFamily="49" charset="0"/>
                <a:ea typeface="宋体" panose="02010600030101010101" pitchFamily="2" charset="-122"/>
              </a:rPr>
              <a:t>DatagramPacket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000088"/>
                </a:solidFill>
                <a:latin typeface="Courier New" panose="02070309020205020404" pitchFamily="49" charset="0"/>
                <a:ea typeface="宋体" panose="02010600030101010101" pitchFamily="2" charset="-122"/>
              </a:rPr>
              <a:t>request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endParaRPr lang="en-US" altLang="zh-CN" sz="2000" dirty="0">
              <a:solidFill>
                <a:srgbClr val="1B1C20"/>
              </a:solidFill>
              <a:latin typeface="Courier New" panose="02070309020205020404" pitchFamily="49" charset="0"/>
              <a:ea typeface="宋体" panose="02010600030101010101" pitchFamily="2" charset="-122"/>
            </a:endParaRPr>
          </a:p>
          <a:p>
            <a:r>
              <a:rPr lang="en-US" altLang="zh-CN" sz="2000" b="1" dirty="0">
                <a:solidFill>
                  <a:srgbClr val="1B1C20"/>
                </a:solidFill>
                <a:latin typeface="Courier New" panose="02070309020205020404" pitchFamily="49" charset="0"/>
                <a:ea typeface="宋体" panose="02010600030101010101" pitchFamily="2" charset="-122"/>
              </a:rPr>
              <a:t>          </a:t>
            </a:r>
            <a:r>
              <a:rPr lang="en-US" altLang="zh-CN" sz="2000" b="1" dirty="0">
                <a:solidFill>
                  <a:srgbClr val="006699"/>
                </a:solidFill>
                <a:latin typeface="Courier New" panose="02070309020205020404" pitchFamily="49" charset="0"/>
                <a:ea typeface="宋体" panose="02010600030101010101" pitchFamily="2" charset="-122"/>
              </a:rPr>
              <a:t>new</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000088"/>
                </a:solidFill>
                <a:latin typeface="Courier New" panose="02070309020205020404" pitchFamily="49" charset="0"/>
                <a:ea typeface="宋体" panose="02010600030101010101" pitchFamily="2" charset="-122"/>
              </a:rPr>
              <a:t>DatagramPacket</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b="1" dirty="0">
                <a:solidFill>
                  <a:srgbClr val="006699"/>
                </a:solidFill>
                <a:latin typeface="Courier New" panose="02070309020205020404" pitchFamily="49" charset="0"/>
                <a:ea typeface="宋体" panose="02010600030101010101" pitchFamily="2" charset="-122"/>
              </a:rPr>
              <a:t>new</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b="1" dirty="0">
                <a:solidFill>
                  <a:srgbClr val="007788"/>
                </a:solidFill>
                <a:latin typeface="Courier New" panose="02070309020205020404" pitchFamily="49" charset="0"/>
                <a:ea typeface="宋体" panose="02010600030101010101" pitchFamily="2" charset="-122"/>
              </a:rPr>
              <a:t>byte</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FF6600"/>
                </a:solidFill>
                <a:latin typeface="Courier New" panose="02070309020205020404" pitchFamily="49" charset="0"/>
                <a:ea typeface="宋体" panose="02010600030101010101" pitchFamily="2" charset="-122"/>
              </a:rPr>
              <a:t>1</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FF6600"/>
                </a:solidFill>
                <a:latin typeface="Courier New" panose="02070309020205020404" pitchFamily="49" charset="0"/>
                <a:ea typeface="宋体" panose="02010600030101010101" pitchFamily="2" charset="-122"/>
              </a:rPr>
              <a:t>1</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000088"/>
                </a:solidFill>
                <a:latin typeface="Courier New" panose="02070309020205020404" pitchFamily="49" charset="0"/>
                <a:ea typeface="宋体" panose="02010600030101010101" pitchFamily="2" charset="-122"/>
              </a:rPr>
              <a:t>host</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FF6600"/>
                </a:solidFill>
                <a:latin typeface="Courier New" panose="02070309020205020404" pitchFamily="49" charset="0"/>
                <a:ea typeface="宋体" panose="02010600030101010101" pitchFamily="2" charset="-122"/>
              </a:rPr>
              <a:t>13</a:t>
            </a:r>
            <a:r>
              <a:rPr lang="en-US" altLang="zh-CN" sz="2000" dirty="0">
                <a:solidFill>
                  <a:srgbClr val="555555"/>
                </a:solidFill>
                <a:latin typeface="Courier New" panose="02070309020205020404" pitchFamily="49" charset="0"/>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UDP</a:t>
            </a:r>
            <a:r>
              <a:rPr lang="zh-CN" altLang="en-US"/>
              <a:t>客户端</a:t>
            </a:r>
            <a:endParaRPr lang="zh-CN" altLang="en-US"/>
          </a:p>
        </p:txBody>
      </p:sp>
      <p:sp>
        <p:nvSpPr>
          <p:cNvPr id="3" name="内容占位符 2"/>
          <p:cNvSpPr>
            <a:spLocks noGrp="1"/>
          </p:cNvSpPr>
          <p:nvPr>
            <p:ph idx="1"/>
          </p:nvPr>
        </p:nvSpPr>
        <p:spPr/>
        <p:txBody>
          <a:bodyPr/>
          <a:lstStyle/>
          <a:p>
            <a:r>
              <a:rPr lang="zh-CN" altLang="en-US"/>
              <a:t>创建接收</a:t>
            </a:r>
            <a:r>
              <a:rPr lang="en-US" altLang="zh-CN"/>
              <a:t>DatagramPacket</a:t>
            </a:r>
            <a:r>
              <a:rPr lang="zh-CN" altLang="en-US"/>
              <a:t>数据包</a:t>
            </a:r>
            <a:r>
              <a:rPr lang="en-US" altLang="zh-CN"/>
              <a:t> </a:t>
            </a:r>
            <a:endParaRPr lang="en-US" altLang="zh-CN"/>
          </a:p>
          <a:p>
            <a:endParaRPr lang="en-US" altLang="zh-CN"/>
          </a:p>
          <a:p>
            <a:endParaRPr lang="en-US" altLang="zh-CN"/>
          </a:p>
          <a:p>
            <a:r>
              <a:rPr lang="zh-CN" altLang="en-US"/>
              <a:t>发送和接收数据</a:t>
            </a:r>
            <a:endParaRPr lang="en-US" altLang="zh-CN"/>
          </a:p>
          <a:p>
            <a:endParaRPr lang="en-US" altLang="zh-CN"/>
          </a:p>
          <a:p>
            <a:endParaRPr lang="en-US" altLang="zh-CN"/>
          </a:p>
          <a:p>
            <a:r>
              <a:rPr lang="zh-CN" altLang="en-US"/>
              <a:t>解析出数据</a:t>
            </a:r>
            <a:endParaRPr lang="zh-CN" altLang="en-US"/>
          </a:p>
        </p:txBody>
      </p:sp>
      <p:sp>
        <p:nvSpPr>
          <p:cNvPr id="4" name="矩形 3"/>
          <p:cNvSpPr/>
          <p:nvPr/>
        </p:nvSpPr>
        <p:spPr>
          <a:xfrm>
            <a:off x="1991545" y="2132857"/>
            <a:ext cx="8375073" cy="1014730"/>
          </a:xfrm>
          <a:prstGeom prst="rect">
            <a:avLst/>
          </a:prstGeom>
        </p:spPr>
        <p:txBody>
          <a:bodyPr wrap="square">
            <a:spAutoFit/>
          </a:bodyPr>
          <a:lstStyle/>
          <a:p>
            <a:r>
              <a:rPr lang="en-US" altLang="zh-CN" sz="2000" b="1" dirty="0">
                <a:solidFill>
                  <a:srgbClr val="007788"/>
                </a:solidFill>
                <a:latin typeface="Courier New" panose="02070309020205020404" pitchFamily="49" charset="0"/>
                <a:ea typeface="宋体" panose="02010600030101010101" pitchFamily="2" charset="-122"/>
              </a:rPr>
              <a:t>byte</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000088"/>
                </a:solidFill>
                <a:latin typeface="Courier New" panose="02070309020205020404" pitchFamily="49" charset="0"/>
                <a:ea typeface="宋体" panose="02010600030101010101" pitchFamily="2" charset="-122"/>
              </a:rPr>
              <a:t>data</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b="1" dirty="0">
                <a:solidFill>
                  <a:srgbClr val="006699"/>
                </a:solidFill>
                <a:latin typeface="Courier New" panose="02070309020205020404" pitchFamily="49" charset="0"/>
                <a:ea typeface="宋体" panose="02010600030101010101" pitchFamily="2" charset="-122"/>
              </a:rPr>
              <a:t>new</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b="1" dirty="0">
                <a:solidFill>
                  <a:srgbClr val="007788"/>
                </a:solidFill>
                <a:latin typeface="Courier New" panose="02070309020205020404" pitchFamily="49" charset="0"/>
                <a:ea typeface="宋体" panose="02010600030101010101" pitchFamily="2" charset="-122"/>
              </a:rPr>
              <a:t>byte</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FF6600"/>
                </a:solidFill>
                <a:latin typeface="Courier New" panose="02070309020205020404" pitchFamily="49" charset="0"/>
                <a:ea typeface="宋体" panose="02010600030101010101" pitchFamily="2" charset="-122"/>
              </a:rPr>
              <a:t>1024</a:t>
            </a:r>
            <a:r>
              <a:rPr lang="en-US" altLang="zh-CN" sz="2000" dirty="0">
                <a:solidFill>
                  <a:srgbClr val="555555"/>
                </a:solidFill>
                <a:latin typeface="Courier New" panose="02070309020205020404" pitchFamily="49" charset="0"/>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a:p>
            <a:r>
              <a:rPr lang="en-US" altLang="zh-CN" sz="2000" dirty="0">
                <a:solidFill>
                  <a:srgbClr val="000088"/>
                </a:solidFill>
                <a:latin typeface="Courier New" panose="02070309020205020404" pitchFamily="49" charset="0"/>
                <a:ea typeface="宋体" panose="02010600030101010101" pitchFamily="2" charset="-122"/>
              </a:rPr>
              <a:t>DatagramPacket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000088"/>
                </a:solidFill>
                <a:latin typeface="Courier New" panose="02070309020205020404" pitchFamily="49" charset="0"/>
                <a:ea typeface="宋体" panose="02010600030101010101" pitchFamily="2" charset="-122"/>
              </a:rPr>
              <a:t>response</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endParaRPr lang="en-US" altLang="zh-CN" sz="2000" dirty="0">
              <a:solidFill>
                <a:srgbClr val="1B1C20"/>
              </a:solidFill>
              <a:latin typeface="Courier New" panose="02070309020205020404" pitchFamily="49" charset="0"/>
              <a:ea typeface="宋体" panose="02010600030101010101" pitchFamily="2" charset="-122"/>
            </a:endParaRPr>
          </a:p>
          <a:p>
            <a:r>
              <a:rPr lang="en-US" altLang="zh-CN" sz="2000" b="1" dirty="0">
                <a:solidFill>
                  <a:srgbClr val="1B1C20"/>
                </a:solidFill>
                <a:latin typeface="Courier New" panose="02070309020205020404" pitchFamily="49" charset="0"/>
                <a:ea typeface="宋体" panose="02010600030101010101" pitchFamily="2" charset="-122"/>
              </a:rPr>
              <a:t>            </a:t>
            </a:r>
            <a:r>
              <a:rPr lang="en-US" altLang="zh-CN" sz="2000" b="1" dirty="0">
                <a:solidFill>
                  <a:srgbClr val="006699"/>
                </a:solidFill>
                <a:latin typeface="Courier New" panose="02070309020205020404" pitchFamily="49" charset="0"/>
                <a:ea typeface="宋体" panose="02010600030101010101" pitchFamily="2" charset="-122"/>
              </a:rPr>
              <a:t>new</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a:solidFill>
                  <a:srgbClr val="000088"/>
                </a:solidFill>
                <a:latin typeface="Courier New" panose="02070309020205020404" pitchFamily="49" charset="0"/>
                <a:ea typeface="宋体" panose="02010600030101010101" pitchFamily="2" charset="-122"/>
              </a:rPr>
              <a:t>DatagramPacket</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000088"/>
                </a:solidFill>
                <a:latin typeface="Courier New" panose="02070309020205020404" pitchFamily="49" charset="0"/>
                <a:ea typeface="宋体" panose="02010600030101010101" pitchFamily="2" charset="-122"/>
              </a:rPr>
              <a:t>data</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1B1C20"/>
                </a:solidFill>
                <a:latin typeface="Courier New" panose="02070309020205020404" pitchFamily="49" charset="0"/>
                <a:ea typeface="宋体" panose="02010600030101010101" pitchFamily="2" charset="-122"/>
              </a:rPr>
              <a:t> </a:t>
            </a:r>
            <a:r>
              <a:rPr lang="en-US" altLang="zh-CN" sz="2000" dirty="0" err="1">
                <a:solidFill>
                  <a:srgbClr val="000088"/>
                </a:solidFill>
                <a:latin typeface="Courier New" panose="02070309020205020404" pitchFamily="49" charset="0"/>
                <a:ea typeface="宋体" panose="02010600030101010101" pitchFamily="2" charset="-122"/>
              </a:rPr>
              <a:t>data</a:t>
            </a:r>
            <a:r>
              <a:rPr lang="en-US" altLang="zh-CN" sz="2000" dirty="0" err="1">
                <a:solidFill>
                  <a:srgbClr val="555555"/>
                </a:solidFill>
                <a:latin typeface="Courier New" panose="02070309020205020404" pitchFamily="49" charset="0"/>
                <a:ea typeface="宋体" panose="02010600030101010101" pitchFamily="2" charset="-122"/>
              </a:rPr>
              <a:t>.</a:t>
            </a:r>
            <a:r>
              <a:rPr lang="en-US" altLang="zh-CN" sz="2000" dirty="0" err="1">
                <a:solidFill>
                  <a:srgbClr val="330099"/>
                </a:solidFill>
                <a:latin typeface="Courier New" panose="02070309020205020404" pitchFamily="49" charset="0"/>
                <a:ea typeface="宋体" panose="02010600030101010101" pitchFamily="2" charset="-122"/>
              </a:rPr>
              <a:t>length</a:t>
            </a:r>
            <a:r>
              <a:rPr lang="en-US" altLang="zh-CN" sz="2000" dirty="0">
                <a:solidFill>
                  <a:srgbClr val="555555"/>
                </a:solidFill>
                <a:latin typeface="Courier New" panose="02070309020205020404" pitchFamily="49" charset="0"/>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p:txBody>
      </p:sp>
      <p:sp>
        <p:nvSpPr>
          <p:cNvPr id="5" name="矩形 4"/>
          <p:cNvSpPr/>
          <p:nvPr/>
        </p:nvSpPr>
        <p:spPr>
          <a:xfrm>
            <a:off x="2063552" y="3789040"/>
            <a:ext cx="4572000" cy="706755"/>
          </a:xfrm>
          <a:prstGeom prst="rect">
            <a:avLst/>
          </a:prstGeom>
        </p:spPr>
        <p:txBody>
          <a:bodyPr>
            <a:spAutoFit/>
          </a:bodyPr>
          <a:lstStyle/>
          <a:p>
            <a:r>
              <a:rPr lang="en-US" altLang="zh-CN" sz="2000" dirty="0" err="1">
                <a:solidFill>
                  <a:srgbClr val="000088"/>
                </a:solidFill>
                <a:latin typeface="Courier New" panose="02070309020205020404" pitchFamily="49" charset="0"/>
                <a:ea typeface="宋体" panose="02010600030101010101" pitchFamily="2" charset="-122"/>
              </a:rPr>
              <a:t>socket</a:t>
            </a:r>
            <a:r>
              <a:rPr lang="en-US" altLang="zh-CN" sz="2000" dirty="0" err="1">
                <a:solidFill>
                  <a:srgbClr val="555555"/>
                </a:solidFill>
                <a:latin typeface="Courier New" panose="02070309020205020404" pitchFamily="49" charset="0"/>
                <a:ea typeface="宋体" panose="02010600030101010101" pitchFamily="2" charset="-122"/>
              </a:rPr>
              <a:t>.</a:t>
            </a:r>
            <a:r>
              <a:rPr lang="en-US" altLang="zh-CN" sz="2000" dirty="0" err="1">
                <a:solidFill>
                  <a:srgbClr val="330099"/>
                </a:solidFill>
                <a:latin typeface="Courier New" panose="02070309020205020404" pitchFamily="49" charset="0"/>
                <a:ea typeface="宋体" panose="02010600030101010101" pitchFamily="2" charset="-122"/>
              </a:rPr>
              <a:t>send</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000088"/>
                </a:solidFill>
                <a:latin typeface="Courier New" panose="02070309020205020404" pitchFamily="49" charset="0"/>
                <a:ea typeface="宋体" panose="02010600030101010101" pitchFamily="2" charset="-122"/>
              </a:rPr>
              <a:t>request</a:t>
            </a:r>
            <a:r>
              <a:rPr lang="en-US" altLang="zh-CN" sz="2000" dirty="0">
                <a:solidFill>
                  <a:srgbClr val="555555"/>
                </a:solidFill>
                <a:latin typeface="Courier New" panose="02070309020205020404" pitchFamily="49" charset="0"/>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a:p>
            <a:r>
              <a:rPr lang="en-US" altLang="zh-CN" sz="2000" dirty="0" err="1">
                <a:solidFill>
                  <a:srgbClr val="000088"/>
                </a:solidFill>
                <a:latin typeface="Courier New" panose="02070309020205020404" pitchFamily="49" charset="0"/>
                <a:ea typeface="宋体" panose="02010600030101010101" pitchFamily="2" charset="-122"/>
              </a:rPr>
              <a:t>socket</a:t>
            </a:r>
            <a:r>
              <a:rPr lang="en-US" altLang="zh-CN" sz="2000" dirty="0" err="1">
                <a:solidFill>
                  <a:srgbClr val="555555"/>
                </a:solidFill>
                <a:latin typeface="Courier New" panose="02070309020205020404" pitchFamily="49" charset="0"/>
                <a:ea typeface="宋体" panose="02010600030101010101" pitchFamily="2" charset="-122"/>
              </a:rPr>
              <a:t>.</a:t>
            </a:r>
            <a:r>
              <a:rPr lang="en-US" altLang="zh-CN" sz="2000" dirty="0" err="1">
                <a:solidFill>
                  <a:srgbClr val="330099"/>
                </a:solidFill>
                <a:latin typeface="Courier New" panose="02070309020205020404" pitchFamily="49" charset="0"/>
                <a:ea typeface="宋体" panose="02010600030101010101" pitchFamily="2" charset="-122"/>
              </a:rPr>
              <a:t>receive</a:t>
            </a:r>
            <a:r>
              <a:rPr lang="en-US" altLang="zh-CN" sz="2000" dirty="0">
                <a:solidFill>
                  <a:srgbClr val="555555"/>
                </a:solidFill>
                <a:latin typeface="Courier New" panose="02070309020205020404" pitchFamily="49" charset="0"/>
                <a:ea typeface="宋体" panose="02010600030101010101" pitchFamily="2" charset="-122"/>
              </a:rPr>
              <a:t>(</a:t>
            </a:r>
            <a:r>
              <a:rPr lang="en-US" altLang="zh-CN" sz="2000" dirty="0">
                <a:solidFill>
                  <a:srgbClr val="000088"/>
                </a:solidFill>
                <a:latin typeface="Courier New" panose="02070309020205020404" pitchFamily="49" charset="0"/>
                <a:ea typeface="宋体" panose="02010600030101010101" pitchFamily="2" charset="-122"/>
              </a:rPr>
              <a:t>response</a:t>
            </a:r>
            <a:r>
              <a:rPr lang="en-US" altLang="zh-CN" sz="2000" dirty="0">
                <a:solidFill>
                  <a:srgbClr val="555555"/>
                </a:solidFill>
                <a:latin typeface="Courier New" panose="02070309020205020404" pitchFamily="49" charset="0"/>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p:txBody>
      </p:sp>
      <p:sp>
        <p:nvSpPr>
          <p:cNvPr id="6" name="矩形 5"/>
          <p:cNvSpPr/>
          <p:nvPr/>
        </p:nvSpPr>
        <p:spPr>
          <a:xfrm>
            <a:off x="8690358" y="6483473"/>
            <a:ext cx="2350135" cy="368300"/>
          </a:xfrm>
          <a:prstGeom prst="rect">
            <a:avLst/>
          </a:prstGeom>
        </p:spPr>
        <p:txBody>
          <a:bodyPr wrap="none">
            <a:spAutoFit/>
          </a:bodyPr>
          <a:lstStyle/>
          <a:p>
            <a:r>
              <a:rPr lang="zh-CN" altLang="en-US" dirty="0"/>
              <a:t>DaytimeUDPClient</a:t>
            </a:r>
            <a:endParaRPr lang="zh-CN" altLang="en-US" dirty="0"/>
          </a:p>
        </p:txBody>
      </p:sp>
      <p:sp>
        <p:nvSpPr>
          <p:cNvPr id="7" name="矩形 6"/>
          <p:cNvSpPr/>
          <p:nvPr/>
        </p:nvSpPr>
        <p:spPr>
          <a:xfrm>
            <a:off x="2135560" y="5373216"/>
            <a:ext cx="4434840" cy="368300"/>
          </a:xfrm>
          <a:prstGeom prst="rect">
            <a:avLst/>
          </a:prstGeom>
        </p:spPr>
        <p:txBody>
          <a:bodyPr wrap="none">
            <a:spAutoFit/>
          </a:bodyPr>
          <a:lstStyle/>
          <a:p>
            <a:r>
              <a:rPr lang="en-US" altLang="zh-CN" dirty="0">
                <a:solidFill>
                  <a:srgbClr val="000088"/>
                </a:solidFill>
                <a:latin typeface="Courier New" panose="02070309020205020404" pitchFamily="49" charset="0"/>
              </a:rPr>
              <a:t>byte [] b = </a:t>
            </a:r>
            <a:r>
              <a:rPr lang="en-US" altLang="zh-CN" dirty="0" err="1">
                <a:solidFill>
                  <a:srgbClr val="000088"/>
                </a:solidFill>
                <a:latin typeface="Courier New" panose="02070309020205020404" pitchFamily="49" charset="0"/>
              </a:rPr>
              <a:t>response</a:t>
            </a:r>
            <a:r>
              <a:rPr lang="en-US" altLang="zh-CN" dirty="0" err="1">
                <a:solidFill>
                  <a:srgbClr val="555555"/>
                </a:solidFill>
                <a:latin typeface="Courier New" panose="02070309020205020404" pitchFamily="49" charset="0"/>
              </a:rPr>
              <a:t>.</a:t>
            </a:r>
            <a:r>
              <a:rPr lang="en-US" altLang="zh-CN" dirty="0" err="1">
                <a:solidFill>
                  <a:srgbClr val="330099"/>
                </a:solidFill>
                <a:latin typeface="Courier New" panose="02070309020205020404" pitchFamily="49" charset="0"/>
              </a:rPr>
              <a:t>getData</a:t>
            </a:r>
            <a:r>
              <a:rPr lang="en-US" altLang="zh-CN" dirty="0">
                <a:solidFill>
                  <a:srgbClr val="555555"/>
                </a:solidFill>
                <a:latin typeface="Courier New" panose="02070309020205020404" pitchFamily="49" charset="0"/>
              </a:rPr>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1" cstate="print"/>
          <a:srcRect/>
          <a:stretch>
            <a:fillRect/>
          </a:stretch>
        </p:blipFill>
        <p:spPr bwMode="auto">
          <a:xfrm>
            <a:off x="1101677" y="1556793"/>
            <a:ext cx="9186859" cy="5301207"/>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UDP</a:t>
            </a:r>
            <a:r>
              <a:rPr lang="zh-CN" altLang="en-US"/>
              <a:t>服务器</a:t>
            </a:r>
            <a:endParaRPr lang="zh-CN" altLang="en-US"/>
          </a:p>
        </p:txBody>
      </p:sp>
      <p:sp>
        <p:nvSpPr>
          <p:cNvPr id="3" name="内容占位符 2"/>
          <p:cNvSpPr>
            <a:spLocks noGrp="1"/>
          </p:cNvSpPr>
          <p:nvPr>
            <p:ph idx="1"/>
          </p:nvPr>
        </p:nvSpPr>
        <p:spPr>
          <a:xfrm>
            <a:off x="816610" y="1742440"/>
            <a:ext cx="10871200" cy="4910455"/>
          </a:xfrm>
        </p:spPr>
        <p:txBody>
          <a:bodyPr>
            <a:normAutofit lnSpcReduction="20000"/>
          </a:bodyPr>
          <a:lstStyle/>
          <a:p>
            <a:r>
              <a:rPr lang="zh-CN" altLang="en-US" sz="2000"/>
              <a:t>实现方法跟</a:t>
            </a:r>
            <a:r>
              <a:rPr lang="en-US" altLang="zh-CN" sz="2000"/>
              <a:t>UDP</a:t>
            </a:r>
            <a:r>
              <a:rPr lang="zh-CN" altLang="en-US" sz="2000"/>
              <a:t>客户端类似</a:t>
            </a:r>
            <a:endParaRPr lang="en-US" altLang="zh-CN" sz="2000"/>
          </a:p>
          <a:p>
            <a:r>
              <a:rPr lang="zh-CN" altLang="en-US" sz="2000"/>
              <a:t>创建</a:t>
            </a:r>
            <a:r>
              <a:rPr lang="en-US" altLang="zh-CN" sz="2000"/>
              <a:t>DatagramSocket</a:t>
            </a:r>
            <a:r>
              <a:rPr lang="zh-CN" altLang="en-US" sz="2000"/>
              <a:t>对象</a:t>
            </a:r>
            <a:endParaRPr lang="en-US" altLang="zh-CN" sz="2000"/>
          </a:p>
          <a:p>
            <a:endParaRPr lang="en-US" altLang="zh-CN" sz="2000"/>
          </a:p>
          <a:p>
            <a:r>
              <a:rPr lang="zh-CN" altLang="en-US" sz="2000"/>
              <a:t>创建接收数据的</a:t>
            </a:r>
            <a:r>
              <a:rPr lang="en-US" altLang="zh-CN" sz="2000"/>
              <a:t>DatagramPacket</a:t>
            </a:r>
            <a:r>
              <a:rPr lang="zh-CN" altLang="en-US" sz="2000"/>
              <a:t>对象</a:t>
            </a:r>
            <a:endParaRPr lang="en-US" altLang="zh-CN" sz="2000"/>
          </a:p>
          <a:p>
            <a:endParaRPr lang="en-US" altLang="zh-CN" sz="2000"/>
          </a:p>
          <a:p>
            <a:endParaRPr lang="en-US" altLang="zh-CN" sz="2000"/>
          </a:p>
          <a:p>
            <a:r>
              <a:rPr lang="zh-CN" altLang="en-US" sz="2000"/>
              <a:t>接收数据</a:t>
            </a:r>
            <a:endParaRPr lang="zh-CN" altLang="en-US" sz="2000"/>
          </a:p>
          <a:p>
            <a:endParaRPr lang="zh-CN" altLang="en-US" sz="2000"/>
          </a:p>
          <a:p>
            <a:r>
              <a:rPr lang="zh-CN" altLang="en-US" sz="2000" dirty="0">
                <a:sym typeface="+mn-ea"/>
              </a:rPr>
              <a:t>设置发送</a:t>
            </a:r>
            <a:r>
              <a:rPr lang="en-US" altLang="zh-CN" sz="2000" dirty="0" err="1">
                <a:sym typeface="+mn-ea"/>
              </a:rPr>
              <a:t>DatagramPacket</a:t>
            </a:r>
            <a:r>
              <a:rPr lang="zh-CN" altLang="en-US" sz="2000" dirty="0">
                <a:sym typeface="+mn-ea"/>
              </a:rPr>
              <a:t>数据包</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r>
              <a:rPr lang="zh-CN" altLang="en-US" sz="2000" dirty="0">
                <a:sym typeface="+mn-ea"/>
              </a:rPr>
              <a:t>发送数据</a:t>
            </a:r>
            <a:endParaRPr lang="zh-CN" altLang="en-US" sz="2000" dirty="0"/>
          </a:p>
          <a:p>
            <a:endParaRPr lang="zh-CN" altLang="en-US" sz="2000" dirty="0"/>
          </a:p>
        </p:txBody>
      </p:sp>
      <p:sp>
        <p:nvSpPr>
          <p:cNvPr id="4" name="矩形 3"/>
          <p:cNvSpPr/>
          <p:nvPr/>
        </p:nvSpPr>
        <p:spPr>
          <a:xfrm>
            <a:off x="1181791" y="2361905"/>
            <a:ext cx="7857606" cy="398780"/>
          </a:xfrm>
          <a:prstGeom prst="rect">
            <a:avLst/>
          </a:prstGeom>
        </p:spPr>
        <p:txBody>
          <a:bodyPr wrap="square">
            <a:spAutoFit/>
          </a:bodyPr>
          <a:lstStyle/>
          <a:p>
            <a:r>
              <a:rPr lang="en-US" altLang="zh-CN" sz="2000" dirty="0" err="1">
                <a:solidFill>
                  <a:srgbClr val="000088"/>
                </a:solidFill>
                <a:latin typeface="Courier New" panose="02070309020205020404" pitchFamily="49" charset="0"/>
              </a:rPr>
              <a:t>DatagramSocket</a:t>
            </a:r>
            <a:r>
              <a:rPr lang="en-US" altLang="zh-CN" sz="2000" dirty="0">
                <a:solidFill>
                  <a:srgbClr val="1B1C20"/>
                </a:solidFill>
                <a:latin typeface="Courier New" panose="02070309020205020404" pitchFamily="49" charset="0"/>
              </a:rPr>
              <a:t> </a:t>
            </a:r>
            <a:r>
              <a:rPr lang="en-US" altLang="zh-CN" sz="2000" dirty="0">
                <a:solidFill>
                  <a:srgbClr val="000088"/>
                </a:solidFill>
                <a:latin typeface="Courier New" panose="02070309020205020404" pitchFamily="49" charset="0"/>
              </a:rPr>
              <a:t>socket</a:t>
            </a:r>
            <a:r>
              <a:rPr lang="en-US" altLang="zh-CN" sz="2000" dirty="0">
                <a:solidFill>
                  <a:srgbClr val="1B1C20"/>
                </a:solidFill>
                <a:latin typeface="Courier New" panose="02070309020205020404" pitchFamily="49" charset="0"/>
              </a:rPr>
              <a:t> </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r>
              <a:rPr lang="en-US" altLang="zh-CN" sz="2000" b="1" dirty="0">
                <a:solidFill>
                  <a:srgbClr val="006699"/>
                </a:solidFill>
                <a:latin typeface="Courier New" panose="02070309020205020404" pitchFamily="49" charset="0"/>
              </a:rPr>
              <a:t>new</a:t>
            </a:r>
            <a:r>
              <a:rPr lang="en-US" altLang="zh-CN" sz="2000" dirty="0">
                <a:solidFill>
                  <a:srgbClr val="1B1C20"/>
                </a:solidFill>
                <a:latin typeface="Courier New" panose="02070309020205020404" pitchFamily="49" charset="0"/>
              </a:rPr>
              <a:t> </a:t>
            </a:r>
            <a:r>
              <a:rPr lang="en-US" altLang="zh-CN" sz="2000" dirty="0" err="1">
                <a:solidFill>
                  <a:srgbClr val="000088"/>
                </a:solidFill>
                <a:latin typeface="Courier New" panose="02070309020205020404" pitchFamily="49" charset="0"/>
              </a:rPr>
              <a:t>DatagramSocket</a:t>
            </a:r>
            <a:r>
              <a:rPr lang="en-US" altLang="zh-CN" sz="2000" dirty="0">
                <a:solidFill>
                  <a:srgbClr val="555555"/>
                </a:solidFill>
                <a:latin typeface="Courier New" panose="02070309020205020404" pitchFamily="49" charset="0"/>
              </a:rPr>
              <a:t>(</a:t>
            </a:r>
            <a:r>
              <a:rPr lang="en-US" altLang="zh-CN" sz="2000" dirty="0">
                <a:solidFill>
                  <a:srgbClr val="FF6600"/>
                </a:solidFill>
                <a:latin typeface="Courier New" panose="02070309020205020404" pitchFamily="49" charset="0"/>
              </a:rPr>
              <a:t>13</a:t>
            </a:r>
            <a:r>
              <a:rPr lang="en-US" altLang="zh-CN" sz="2000" dirty="0">
                <a:solidFill>
                  <a:srgbClr val="555555"/>
                </a:solidFill>
                <a:latin typeface="Courier New" panose="02070309020205020404" pitchFamily="49" charset="0"/>
              </a:rPr>
              <a:t>);</a:t>
            </a:r>
            <a:endParaRPr lang="zh-CN" altLang="en-US" sz="2000" dirty="0"/>
          </a:p>
        </p:txBody>
      </p:sp>
      <p:sp>
        <p:nvSpPr>
          <p:cNvPr id="5" name="矩形 4"/>
          <p:cNvSpPr/>
          <p:nvPr/>
        </p:nvSpPr>
        <p:spPr>
          <a:xfrm>
            <a:off x="1181791" y="3075185"/>
            <a:ext cx="7980219" cy="706755"/>
          </a:xfrm>
          <a:prstGeom prst="rect">
            <a:avLst/>
          </a:prstGeom>
        </p:spPr>
        <p:txBody>
          <a:bodyPr wrap="square">
            <a:spAutoFit/>
          </a:bodyPr>
          <a:lstStyle/>
          <a:p>
            <a:r>
              <a:rPr lang="en-US" altLang="zh-CN" sz="2000" dirty="0">
                <a:solidFill>
                  <a:srgbClr val="000088"/>
                </a:solidFill>
                <a:latin typeface="Courier New" panose="02070309020205020404" pitchFamily="49" charset="0"/>
              </a:rPr>
              <a:t>DatagramPacket</a:t>
            </a:r>
            <a:r>
              <a:rPr lang="en-US" altLang="zh-CN" sz="2000" dirty="0">
                <a:solidFill>
                  <a:srgbClr val="1B1C20"/>
                </a:solidFill>
                <a:latin typeface="Courier New" panose="02070309020205020404" pitchFamily="49" charset="0"/>
              </a:rPr>
              <a:t> </a:t>
            </a:r>
            <a:r>
              <a:rPr lang="en-US" altLang="zh-CN" sz="2000" dirty="0">
                <a:solidFill>
                  <a:srgbClr val="000088"/>
                </a:solidFill>
                <a:latin typeface="Courier New" panose="02070309020205020404" pitchFamily="49" charset="0"/>
              </a:rPr>
              <a:t>request</a:t>
            </a:r>
            <a:r>
              <a:rPr lang="en-US" altLang="zh-CN" sz="2000" dirty="0">
                <a:solidFill>
                  <a:srgbClr val="1B1C20"/>
                </a:solidFill>
                <a:latin typeface="Courier New" panose="02070309020205020404" pitchFamily="49" charset="0"/>
              </a:rPr>
              <a:t> </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endParaRPr lang="en-US" altLang="zh-CN" sz="2000" dirty="0">
              <a:solidFill>
                <a:srgbClr val="1B1C20"/>
              </a:solidFill>
              <a:latin typeface="Courier New" panose="02070309020205020404" pitchFamily="49" charset="0"/>
            </a:endParaRPr>
          </a:p>
          <a:p>
            <a:r>
              <a:rPr lang="en-US" altLang="zh-CN" sz="2000" b="1" dirty="0">
                <a:solidFill>
                  <a:srgbClr val="1B1C20"/>
                </a:solidFill>
                <a:latin typeface="Courier New" panose="02070309020205020404" pitchFamily="49" charset="0"/>
              </a:rPr>
              <a:t>       </a:t>
            </a:r>
            <a:r>
              <a:rPr lang="en-US" altLang="zh-CN" sz="2000" b="1" dirty="0">
                <a:solidFill>
                  <a:srgbClr val="006699"/>
                </a:solidFill>
                <a:latin typeface="Courier New" panose="02070309020205020404" pitchFamily="49" charset="0"/>
              </a:rPr>
              <a:t>new</a:t>
            </a:r>
            <a:r>
              <a:rPr lang="en-US" altLang="zh-CN" sz="2000" dirty="0">
                <a:solidFill>
                  <a:srgbClr val="1B1C20"/>
                </a:solidFill>
                <a:latin typeface="Courier New" panose="02070309020205020404" pitchFamily="49" charset="0"/>
              </a:rPr>
              <a:t> </a:t>
            </a:r>
            <a:r>
              <a:rPr lang="en-US" altLang="zh-CN" sz="2000" dirty="0" err="1">
                <a:solidFill>
                  <a:srgbClr val="000088"/>
                </a:solidFill>
                <a:latin typeface="Courier New" panose="02070309020205020404" pitchFamily="49" charset="0"/>
              </a:rPr>
              <a:t>DatagramPacket</a:t>
            </a:r>
            <a:r>
              <a:rPr lang="en-US" altLang="zh-CN" sz="2000" dirty="0">
                <a:solidFill>
                  <a:srgbClr val="555555"/>
                </a:solidFill>
                <a:latin typeface="Courier New" panose="02070309020205020404" pitchFamily="49" charset="0"/>
              </a:rPr>
              <a:t>(</a:t>
            </a:r>
            <a:r>
              <a:rPr lang="en-US" altLang="zh-CN" sz="2000" b="1" dirty="0">
                <a:solidFill>
                  <a:srgbClr val="006699"/>
                </a:solidFill>
                <a:latin typeface="Courier New" panose="02070309020205020404" pitchFamily="49" charset="0"/>
              </a:rPr>
              <a:t>new</a:t>
            </a:r>
            <a:r>
              <a:rPr lang="en-US" altLang="zh-CN" sz="2000" dirty="0">
                <a:solidFill>
                  <a:srgbClr val="1B1C20"/>
                </a:solidFill>
                <a:latin typeface="Courier New" panose="02070309020205020404" pitchFamily="49" charset="0"/>
              </a:rPr>
              <a:t> </a:t>
            </a:r>
            <a:r>
              <a:rPr lang="en-US" altLang="zh-CN" sz="2000" b="1" dirty="0">
                <a:solidFill>
                  <a:srgbClr val="007788"/>
                </a:solidFill>
                <a:latin typeface="Courier New" panose="02070309020205020404" pitchFamily="49" charset="0"/>
              </a:rPr>
              <a:t>byte</a:t>
            </a:r>
            <a:r>
              <a:rPr lang="en-US" altLang="zh-CN" sz="2000" dirty="0">
                <a:solidFill>
                  <a:srgbClr val="555555"/>
                </a:solidFill>
                <a:latin typeface="Courier New" panose="02070309020205020404" pitchFamily="49" charset="0"/>
              </a:rPr>
              <a:t>[</a:t>
            </a:r>
            <a:r>
              <a:rPr lang="en-US" altLang="zh-CN" sz="2000" dirty="0">
                <a:solidFill>
                  <a:srgbClr val="FF6600"/>
                </a:solidFill>
                <a:latin typeface="Courier New" panose="02070309020205020404" pitchFamily="49" charset="0"/>
              </a:rPr>
              <a:t>1024</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r>
              <a:rPr lang="en-US" altLang="zh-CN" sz="2000" dirty="0">
                <a:solidFill>
                  <a:srgbClr val="FF6600"/>
                </a:solidFill>
                <a:latin typeface="Courier New" panose="02070309020205020404" pitchFamily="49" charset="0"/>
              </a:rPr>
              <a:t>0</a:t>
            </a:r>
            <a:r>
              <a:rPr lang="en-US" altLang="zh-CN" sz="2000" dirty="0">
                <a:solidFill>
                  <a:srgbClr val="555555"/>
                </a:solidFill>
                <a:latin typeface="Courier New" panose="02070309020205020404" pitchFamily="49" charset="0"/>
              </a:rPr>
              <a:t>,</a:t>
            </a:r>
            <a:r>
              <a:rPr lang="en-US" altLang="zh-CN" sz="2000" dirty="0">
                <a:solidFill>
                  <a:srgbClr val="1B1C20"/>
                </a:solidFill>
                <a:latin typeface="Courier New" panose="02070309020205020404" pitchFamily="49" charset="0"/>
              </a:rPr>
              <a:t> </a:t>
            </a:r>
            <a:r>
              <a:rPr lang="en-US" altLang="zh-CN" sz="2000" dirty="0">
                <a:solidFill>
                  <a:srgbClr val="FF6600"/>
                </a:solidFill>
                <a:latin typeface="Courier New" panose="02070309020205020404" pitchFamily="49" charset="0"/>
              </a:rPr>
              <a:t>1024</a:t>
            </a:r>
            <a:r>
              <a:rPr lang="en-US" altLang="zh-CN" sz="2000" dirty="0">
                <a:solidFill>
                  <a:srgbClr val="555555"/>
                </a:solidFill>
                <a:latin typeface="Courier New" panose="02070309020205020404" pitchFamily="49" charset="0"/>
              </a:rPr>
              <a:t>);</a:t>
            </a:r>
            <a:endParaRPr lang="zh-CN" altLang="en-US" sz="2000" dirty="0"/>
          </a:p>
        </p:txBody>
      </p:sp>
      <p:sp>
        <p:nvSpPr>
          <p:cNvPr id="6" name="矩形 5"/>
          <p:cNvSpPr/>
          <p:nvPr/>
        </p:nvSpPr>
        <p:spPr>
          <a:xfrm>
            <a:off x="1181455" y="3998391"/>
            <a:ext cx="3840480" cy="398780"/>
          </a:xfrm>
          <a:prstGeom prst="rect">
            <a:avLst/>
          </a:prstGeom>
        </p:spPr>
        <p:txBody>
          <a:bodyPr wrap="none">
            <a:spAutoFit/>
          </a:bodyPr>
          <a:lstStyle/>
          <a:p>
            <a:r>
              <a:rPr lang="en-US" altLang="zh-CN" sz="2000" dirty="0" err="1">
                <a:solidFill>
                  <a:srgbClr val="000088"/>
                </a:solidFill>
                <a:latin typeface="Courier New" panose="02070309020205020404" pitchFamily="49" charset="0"/>
              </a:rPr>
              <a:t>socket</a:t>
            </a:r>
            <a:r>
              <a:rPr lang="en-US" altLang="zh-CN" sz="2000" dirty="0" err="1">
                <a:solidFill>
                  <a:srgbClr val="555555"/>
                </a:solidFill>
                <a:latin typeface="Courier New" panose="02070309020205020404" pitchFamily="49" charset="0"/>
              </a:rPr>
              <a:t>.</a:t>
            </a:r>
            <a:r>
              <a:rPr lang="en-US" altLang="zh-CN" sz="2000" dirty="0" err="1">
                <a:solidFill>
                  <a:srgbClr val="330099"/>
                </a:solidFill>
                <a:latin typeface="Courier New" panose="02070309020205020404" pitchFamily="49" charset="0"/>
              </a:rPr>
              <a:t>receive</a:t>
            </a:r>
            <a:r>
              <a:rPr lang="en-US" altLang="zh-CN" sz="2000" dirty="0">
                <a:solidFill>
                  <a:srgbClr val="555555"/>
                </a:solidFill>
                <a:latin typeface="Courier New" panose="02070309020205020404" pitchFamily="49" charset="0"/>
              </a:rPr>
              <a:t>(</a:t>
            </a:r>
            <a:r>
              <a:rPr lang="en-US" altLang="zh-CN" sz="2000" dirty="0">
                <a:solidFill>
                  <a:srgbClr val="000088"/>
                </a:solidFill>
                <a:latin typeface="Courier New" panose="02070309020205020404" pitchFamily="49" charset="0"/>
              </a:rPr>
              <a:t>request</a:t>
            </a:r>
            <a:r>
              <a:rPr lang="en-US" altLang="zh-CN" sz="2000" dirty="0">
                <a:solidFill>
                  <a:srgbClr val="555555"/>
                </a:solidFill>
                <a:latin typeface="Courier New" panose="02070309020205020404" pitchFamily="49" charset="0"/>
              </a:rPr>
              <a:t>);</a:t>
            </a:r>
            <a:endParaRPr lang="zh-CN" altLang="en-US" sz="2000" dirty="0"/>
          </a:p>
        </p:txBody>
      </p:sp>
      <p:sp>
        <p:nvSpPr>
          <p:cNvPr id="8" name="矩形 7"/>
          <p:cNvSpPr/>
          <p:nvPr/>
        </p:nvSpPr>
        <p:spPr>
          <a:xfrm>
            <a:off x="1181989" y="4815109"/>
            <a:ext cx="8172450" cy="922020"/>
          </a:xfrm>
          <a:prstGeom prst="rect">
            <a:avLst/>
          </a:prstGeom>
        </p:spPr>
        <p:txBody>
          <a:bodyPr wrap="square">
            <a:spAutoFit/>
          </a:bodyPr>
          <a:lstStyle/>
          <a:p>
            <a:r>
              <a:rPr lang="en-US" altLang="zh-CN" dirty="0">
                <a:solidFill>
                  <a:srgbClr val="000088"/>
                </a:solidFill>
                <a:latin typeface="Courier New" panose="02070309020205020404" pitchFamily="49" charset="0"/>
              </a:rPr>
              <a:t>byte[] data = ...;</a:t>
            </a:r>
            <a:endParaRPr lang="en-US" altLang="zh-CN" dirty="0">
              <a:solidFill>
                <a:srgbClr val="000088"/>
              </a:solidFill>
              <a:latin typeface="Courier New" panose="02070309020205020404" pitchFamily="49" charset="0"/>
            </a:endParaRPr>
          </a:p>
          <a:p>
            <a:r>
              <a:rPr lang="en-US" altLang="zh-CN" dirty="0">
                <a:solidFill>
                  <a:srgbClr val="000088"/>
                </a:solidFill>
                <a:latin typeface="Courier New" panose="02070309020205020404" pitchFamily="49" charset="0"/>
              </a:rPr>
              <a:t>DatagramPacket</a:t>
            </a:r>
            <a:r>
              <a:rPr lang="en-US" altLang="zh-CN" dirty="0">
                <a:solidFill>
                  <a:srgbClr val="1B1C20"/>
                </a:solidFill>
                <a:latin typeface="Courier New" panose="02070309020205020404" pitchFamily="49" charset="0"/>
              </a:rPr>
              <a:t> </a:t>
            </a:r>
            <a:r>
              <a:rPr lang="en-US" altLang="zh-CN" dirty="0">
                <a:solidFill>
                  <a:srgbClr val="000088"/>
                </a:solidFill>
                <a:latin typeface="Courier New" panose="02070309020205020404" pitchFamily="49" charset="0"/>
              </a:rPr>
              <a:t>response</a:t>
            </a:r>
            <a:r>
              <a:rPr lang="en-US" altLang="zh-CN" dirty="0">
                <a:solidFill>
                  <a:srgbClr val="1B1C20"/>
                </a:solidFill>
                <a:latin typeface="Courier New" panose="02070309020205020404" pitchFamily="49" charset="0"/>
              </a:rPr>
              <a:t> </a:t>
            </a:r>
            <a:r>
              <a:rPr lang="en-US" altLang="zh-CN" dirty="0">
                <a:solidFill>
                  <a:srgbClr val="555555"/>
                </a:solidFill>
                <a:latin typeface="Courier New" panose="02070309020205020404" pitchFamily="49" charset="0"/>
              </a:rPr>
              <a:t>=</a:t>
            </a:r>
            <a:r>
              <a:rPr lang="en-US" altLang="zh-CN" dirty="0">
                <a:solidFill>
                  <a:srgbClr val="1B1C20"/>
                </a:solidFill>
                <a:latin typeface="Courier New" panose="02070309020205020404" pitchFamily="49" charset="0"/>
              </a:rPr>
              <a:t> </a:t>
            </a:r>
            <a:endParaRPr lang="en-US" altLang="zh-CN" dirty="0">
              <a:solidFill>
                <a:srgbClr val="1B1C20"/>
              </a:solidFill>
              <a:latin typeface="Courier New" panose="02070309020205020404" pitchFamily="49" charset="0"/>
            </a:endParaRPr>
          </a:p>
          <a:p>
            <a:r>
              <a:rPr lang="en-US" altLang="zh-CN" b="1" dirty="0">
                <a:solidFill>
                  <a:srgbClr val="1B1C20"/>
                </a:solidFill>
                <a:latin typeface="Courier New" panose="02070309020205020404" pitchFamily="49" charset="0"/>
              </a:rPr>
              <a:t>         </a:t>
            </a:r>
            <a:r>
              <a:rPr lang="en-US" altLang="zh-CN" b="1" dirty="0">
                <a:solidFill>
                  <a:srgbClr val="006699"/>
                </a:solidFill>
                <a:latin typeface="Courier New" panose="02070309020205020404" pitchFamily="49" charset="0"/>
              </a:rPr>
              <a:t>new</a:t>
            </a:r>
            <a:r>
              <a:rPr lang="en-US" altLang="zh-CN" dirty="0">
                <a:solidFill>
                  <a:srgbClr val="1B1C20"/>
                </a:solidFill>
                <a:latin typeface="Courier New" panose="02070309020205020404" pitchFamily="49" charset="0"/>
              </a:rPr>
              <a:t> </a:t>
            </a:r>
            <a:r>
              <a:rPr lang="en-US" altLang="zh-CN" dirty="0">
                <a:solidFill>
                  <a:srgbClr val="000088"/>
                </a:solidFill>
                <a:latin typeface="Courier New" panose="02070309020205020404" pitchFamily="49" charset="0"/>
              </a:rPr>
              <a:t>DatagramPacket</a:t>
            </a:r>
            <a:r>
              <a:rPr lang="en-US" altLang="zh-CN" dirty="0">
                <a:solidFill>
                  <a:srgbClr val="555555"/>
                </a:solidFill>
                <a:latin typeface="Courier New" panose="02070309020205020404" pitchFamily="49" charset="0"/>
              </a:rPr>
              <a:t>(</a:t>
            </a:r>
            <a:r>
              <a:rPr lang="en-US" altLang="zh-CN" dirty="0">
                <a:solidFill>
                  <a:srgbClr val="000088"/>
                </a:solidFill>
                <a:latin typeface="Courier New" panose="02070309020205020404" pitchFamily="49" charset="0"/>
              </a:rPr>
              <a:t>data</a:t>
            </a:r>
            <a:r>
              <a:rPr lang="en-US" altLang="zh-CN" dirty="0">
                <a:solidFill>
                  <a:srgbClr val="555555"/>
                </a:solidFill>
                <a:latin typeface="Courier New" panose="02070309020205020404" pitchFamily="49" charset="0"/>
              </a:rPr>
              <a:t>,</a:t>
            </a:r>
            <a:r>
              <a:rPr lang="en-US" altLang="zh-CN" dirty="0">
                <a:solidFill>
                  <a:srgbClr val="1B1C20"/>
                </a:solidFill>
                <a:latin typeface="Courier New" panose="02070309020205020404" pitchFamily="49" charset="0"/>
              </a:rPr>
              <a:t> </a:t>
            </a:r>
            <a:r>
              <a:rPr lang="en-US" altLang="zh-CN" dirty="0" err="1">
                <a:solidFill>
                  <a:srgbClr val="000088"/>
                </a:solidFill>
                <a:latin typeface="Courier New" panose="02070309020205020404" pitchFamily="49" charset="0"/>
              </a:rPr>
              <a:t>data</a:t>
            </a:r>
            <a:r>
              <a:rPr lang="en-US" altLang="zh-CN" dirty="0" err="1">
                <a:solidFill>
                  <a:srgbClr val="555555"/>
                </a:solidFill>
                <a:latin typeface="Courier New" panose="02070309020205020404" pitchFamily="49" charset="0"/>
              </a:rPr>
              <a:t>.</a:t>
            </a:r>
            <a:r>
              <a:rPr lang="en-US" altLang="zh-CN" dirty="0" err="1">
                <a:solidFill>
                  <a:srgbClr val="330099"/>
                </a:solidFill>
                <a:latin typeface="Courier New" panose="02070309020205020404" pitchFamily="49" charset="0"/>
              </a:rPr>
              <a:t>length</a:t>
            </a:r>
            <a:r>
              <a:rPr lang="en-US" altLang="zh-CN" dirty="0">
                <a:solidFill>
                  <a:srgbClr val="555555"/>
                </a:solidFill>
                <a:latin typeface="Courier New" panose="02070309020205020404" pitchFamily="49" charset="0"/>
              </a:rPr>
              <a:t>,</a:t>
            </a:r>
            <a:r>
              <a:rPr lang="en-US" altLang="zh-CN" dirty="0">
                <a:solidFill>
                  <a:srgbClr val="1B1C20"/>
                </a:solidFill>
                <a:latin typeface="Courier New" panose="02070309020205020404" pitchFamily="49" charset="0"/>
              </a:rPr>
              <a:t> </a:t>
            </a:r>
            <a:r>
              <a:rPr lang="en-US" altLang="zh-CN" dirty="0">
                <a:solidFill>
                  <a:srgbClr val="000088"/>
                </a:solidFill>
                <a:latin typeface="Courier New" panose="02070309020205020404" pitchFamily="49" charset="0"/>
              </a:rPr>
              <a:t>host</a:t>
            </a:r>
            <a:r>
              <a:rPr lang="en-US" altLang="zh-CN" dirty="0">
                <a:solidFill>
                  <a:srgbClr val="555555"/>
                </a:solidFill>
                <a:latin typeface="Courier New" panose="02070309020205020404" pitchFamily="49" charset="0"/>
              </a:rPr>
              <a:t>,</a:t>
            </a:r>
            <a:r>
              <a:rPr lang="en-US" altLang="zh-CN" dirty="0">
                <a:solidFill>
                  <a:srgbClr val="1B1C20"/>
                </a:solidFill>
                <a:latin typeface="Courier New" panose="02070309020205020404" pitchFamily="49" charset="0"/>
              </a:rPr>
              <a:t> </a:t>
            </a:r>
            <a:r>
              <a:rPr lang="en-US" altLang="zh-CN" dirty="0">
                <a:solidFill>
                  <a:srgbClr val="000088"/>
                </a:solidFill>
                <a:latin typeface="Courier New" panose="02070309020205020404" pitchFamily="49" charset="0"/>
              </a:rPr>
              <a:t>port</a:t>
            </a:r>
            <a:r>
              <a:rPr lang="en-US" altLang="zh-CN" dirty="0">
                <a:solidFill>
                  <a:srgbClr val="555555"/>
                </a:solidFill>
                <a:latin typeface="Courier New" panose="02070309020205020404" pitchFamily="49" charset="0"/>
              </a:rPr>
              <a:t>);</a:t>
            </a:r>
            <a:endParaRPr lang="zh-CN" altLang="en-US" dirty="0"/>
          </a:p>
        </p:txBody>
      </p:sp>
      <p:sp>
        <p:nvSpPr>
          <p:cNvPr id="9" name="矩形 8"/>
          <p:cNvSpPr/>
          <p:nvPr/>
        </p:nvSpPr>
        <p:spPr>
          <a:xfrm>
            <a:off x="1181582" y="6009584"/>
            <a:ext cx="3200400" cy="368300"/>
          </a:xfrm>
          <a:prstGeom prst="rect">
            <a:avLst/>
          </a:prstGeom>
        </p:spPr>
        <p:txBody>
          <a:bodyPr wrap="none">
            <a:spAutoFit/>
          </a:bodyPr>
          <a:lstStyle/>
          <a:p>
            <a:r>
              <a:rPr lang="en-US" altLang="zh-CN" dirty="0" err="1">
                <a:solidFill>
                  <a:srgbClr val="000088"/>
                </a:solidFill>
                <a:latin typeface="Courier New" panose="02070309020205020404" pitchFamily="49" charset="0"/>
              </a:rPr>
              <a:t>socket</a:t>
            </a:r>
            <a:r>
              <a:rPr lang="en-US" altLang="zh-CN" dirty="0" err="1">
                <a:solidFill>
                  <a:srgbClr val="555555"/>
                </a:solidFill>
                <a:latin typeface="Courier New" panose="02070309020205020404" pitchFamily="49" charset="0"/>
              </a:rPr>
              <a:t>.</a:t>
            </a:r>
            <a:r>
              <a:rPr lang="en-US" altLang="zh-CN" dirty="0" err="1">
                <a:solidFill>
                  <a:srgbClr val="330099"/>
                </a:solidFill>
                <a:latin typeface="Courier New" panose="02070309020205020404" pitchFamily="49" charset="0"/>
              </a:rPr>
              <a:t>send</a:t>
            </a:r>
            <a:r>
              <a:rPr lang="en-US" altLang="zh-CN" dirty="0">
                <a:solidFill>
                  <a:srgbClr val="555555"/>
                </a:solidFill>
                <a:latin typeface="Courier New" panose="02070309020205020404" pitchFamily="49" charset="0"/>
              </a:rPr>
              <a:t>(</a:t>
            </a:r>
            <a:r>
              <a:rPr lang="en-US" altLang="zh-CN" dirty="0">
                <a:solidFill>
                  <a:srgbClr val="000088"/>
                </a:solidFill>
                <a:latin typeface="Courier New" panose="02070309020205020404" pitchFamily="49" charset="0"/>
              </a:rPr>
              <a:t>response</a:t>
            </a:r>
            <a:r>
              <a:rPr lang="en-US" altLang="zh-CN" dirty="0">
                <a:solidFill>
                  <a:srgbClr val="555555"/>
                </a:solidFill>
                <a:latin typeface="Courier New" panose="02070309020205020404" pitchFamily="49" charset="0"/>
              </a:rPr>
              <a:t>);</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1" cstate="print"/>
          <a:srcRect/>
          <a:stretch>
            <a:fillRect/>
          </a:stretch>
        </p:blipFill>
        <p:spPr bwMode="auto">
          <a:xfrm>
            <a:off x="499150" y="1571403"/>
            <a:ext cx="11188914" cy="481697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1" cstate="print"/>
          <a:srcRect/>
          <a:stretch>
            <a:fillRect/>
          </a:stretch>
        </p:blipFill>
        <p:spPr bwMode="auto">
          <a:xfrm>
            <a:off x="314556" y="1726693"/>
            <a:ext cx="11562888" cy="4539196"/>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DatagramPacket</a:t>
            </a:r>
            <a:endParaRPr lang="en-US" altLang="zh-CN"/>
          </a:p>
        </p:txBody>
      </p:sp>
      <p:sp>
        <p:nvSpPr>
          <p:cNvPr id="3" name="内容占位符 2"/>
          <p:cNvSpPr>
            <a:spLocks noGrp="1"/>
          </p:cNvSpPr>
          <p:nvPr>
            <p:ph idx="1"/>
          </p:nvPr>
        </p:nvSpPr>
        <p:spPr/>
        <p:txBody>
          <a:bodyPr/>
          <a:lstStyle/>
          <a:p>
            <a:r>
              <a:rPr lang="zh-CN" altLang="en-US"/>
              <a:t>接收数据包构造方法</a:t>
            </a:r>
            <a:endParaRPr lang="en-US" altLang="zh-CN"/>
          </a:p>
          <a:p>
            <a:pPr lvl="1"/>
            <a:r>
              <a:rPr lang="en-US" altLang="zh-CN"/>
              <a:t>public DatagramPacket(byte[] buffer, int length)</a:t>
            </a:r>
            <a:endParaRPr lang="en-US" altLang="zh-CN"/>
          </a:p>
          <a:p>
            <a:pPr lvl="1"/>
            <a:r>
              <a:rPr lang="en-US" altLang="zh-CN"/>
              <a:t>public DatagramPacket(byte[] buffer, int offset, int length)</a:t>
            </a:r>
            <a:endParaRPr lang="en-US" altLang="zh-CN"/>
          </a:p>
          <a:p>
            <a:r>
              <a:rPr lang="zh-CN" altLang="en-US"/>
              <a:t>大部分系统支持的数据包大小为</a:t>
            </a:r>
            <a:r>
              <a:rPr lang="en-US" altLang="zh-CN"/>
              <a:t>8K</a:t>
            </a:r>
            <a:r>
              <a:rPr lang="zh-CN" altLang="en-US"/>
              <a:t>，</a:t>
            </a:r>
            <a:endParaRPr lang="en-US" altLang="zh-CN"/>
          </a:p>
          <a:p>
            <a:r>
              <a:rPr lang="zh-CN" altLang="en-US"/>
              <a:t>一般不要超过</a:t>
            </a:r>
            <a:r>
              <a:rPr lang="en-US" altLang="zh-CN"/>
              <a:t>8K</a:t>
            </a:r>
            <a:r>
              <a:rPr lang="zh-CN" altLang="en-US"/>
              <a:t>，虽然</a:t>
            </a:r>
            <a:r>
              <a:rPr lang="en-US" altLang="zh-CN"/>
              <a:t>IPv4</a:t>
            </a:r>
            <a:r>
              <a:rPr lang="zh-CN" altLang="en-US"/>
              <a:t>的理论值为</a:t>
            </a:r>
            <a:r>
              <a:rPr lang="en-US" altLang="zh-CN"/>
              <a:t>65,507</a:t>
            </a:r>
            <a:r>
              <a:rPr lang="zh-CN" altLang="en-US"/>
              <a:t>（</a:t>
            </a:r>
            <a:r>
              <a:rPr lang="en-US" altLang="zh-CN"/>
              <a:t>IPv6 65,536</a:t>
            </a:r>
            <a:r>
              <a:rPr lang="zh-CN" altLang="en-US"/>
              <a:t>）</a:t>
            </a:r>
            <a:endParaRPr lang="en-US" altLang="zh-CN"/>
          </a:p>
          <a:p>
            <a:pPr lvl="1"/>
            <a:endParaRPr lang="en-US" altLang="zh-CN"/>
          </a:p>
          <a:p>
            <a:endParaRPr lang="en-US" altLang="zh-CN"/>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331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331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331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331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3320"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3321"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graphicFrame>
        <p:nvGraphicFramePr>
          <p:cNvPr id="13322" name="Object 3"/>
          <p:cNvGraphicFramePr>
            <a:graphicFrameLocks noChangeAspect="1"/>
          </p:cNvGraphicFramePr>
          <p:nvPr/>
        </p:nvGraphicFramePr>
        <p:xfrm>
          <a:off x="1920081" y="1700809"/>
          <a:ext cx="8351838" cy="4541837"/>
        </p:xfrm>
        <a:graphic>
          <a:graphicData uri="http://schemas.openxmlformats.org/presentationml/2006/ole">
            <mc:AlternateContent xmlns:mc="http://schemas.openxmlformats.org/markup-compatibility/2006">
              <mc:Choice xmlns:v="urn:schemas-microsoft-com:vml" Requires="v">
                <p:oleObj spid="_x0000_s0" name="Visio" r:id="rId1" imgW="12369800" imgH="6845300" progId="Visio.Drawing.11">
                  <p:embed/>
                </p:oleObj>
              </mc:Choice>
              <mc:Fallback>
                <p:oleObj name="Visio" r:id="rId1" imgW="12369800" imgH="68453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081" y="1700809"/>
                        <a:ext cx="8351838" cy="454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zh-CN" altLang="en-US"/>
              <a:t>三种交换技术</a:t>
            </a:r>
            <a:endParaRPr lang="zh-CN" altLang="en-US"/>
          </a:p>
        </p:txBody>
      </p:sp>
    </p:spTree>
  </p:cSld>
  <p:clrMapOvr>
    <a:masterClrMapping/>
  </p:clrMapOvr>
  <p:transition>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DatagramPacket</a:t>
            </a:r>
            <a:endParaRPr lang="en-US" altLang="zh-CN"/>
          </a:p>
        </p:txBody>
      </p:sp>
      <p:sp>
        <p:nvSpPr>
          <p:cNvPr id="3" name="内容占位符 2"/>
          <p:cNvSpPr>
            <a:spLocks noGrp="1"/>
          </p:cNvSpPr>
          <p:nvPr>
            <p:ph idx="1"/>
          </p:nvPr>
        </p:nvSpPr>
        <p:spPr/>
        <p:txBody>
          <a:bodyPr/>
          <a:lstStyle/>
          <a:p>
            <a:r>
              <a:rPr lang="zh-CN" altLang="en-US"/>
              <a:t>发送数据包对象创建</a:t>
            </a:r>
            <a:endParaRPr lang="zh-CN" altLang="en-US"/>
          </a:p>
        </p:txBody>
      </p:sp>
      <p:pic>
        <p:nvPicPr>
          <p:cNvPr id="4" name="图片 3"/>
          <p:cNvPicPr>
            <a:picLocks noChangeAspect="1"/>
          </p:cNvPicPr>
          <p:nvPr/>
        </p:nvPicPr>
        <p:blipFill>
          <a:blip r:embed="rId1" cstate="print"/>
          <a:stretch>
            <a:fillRect/>
          </a:stretch>
        </p:blipFill>
        <p:spPr>
          <a:xfrm>
            <a:off x="816864" y="2535644"/>
            <a:ext cx="10430570" cy="26249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发送数据报实例</a:t>
            </a:r>
            <a:endParaRPr lang="zh-CN" altLang="en-US"/>
          </a:p>
        </p:txBody>
      </p:sp>
      <p:sp>
        <p:nvSpPr>
          <p:cNvPr id="4" name="TextBox 3"/>
          <p:cNvSpPr txBox="1"/>
          <p:nvPr/>
        </p:nvSpPr>
        <p:spPr>
          <a:xfrm>
            <a:off x="816863" y="1916833"/>
            <a:ext cx="10871199" cy="4831080"/>
          </a:xfrm>
          <a:prstGeom prst="rect">
            <a:avLst/>
          </a:prstGeom>
          <a:noFill/>
        </p:spPr>
        <p:txBody>
          <a:bodyPr wrap="square" rtlCol="0">
            <a:spAutoFit/>
          </a:bodyPr>
          <a:lstStyle/>
          <a:p>
            <a:r>
              <a:rPr lang="en-US" altLang="zh-CN" sz="2800" dirty="0"/>
              <a:t>String s = “This is a test”;</a:t>
            </a:r>
            <a:endParaRPr lang="en-US" altLang="zh-CN" sz="2800" dirty="0"/>
          </a:p>
          <a:p>
            <a:r>
              <a:rPr lang="en-US" altLang="zh-CN" sz="2800" dirty="0"/>
              <a:t>byte[] data = </a:t>
            </a:r>
            <a:r>
              <a:rPr lang="en-US" altLang="zh-CN" sz="2800" dirty="0" err="1"/>
              <a:t>s.getBytes</a:t>
            </a:r>
            <a:r>
              <a:rPr lang="en-US" altLang="zh-CN" sz="2800" dirty="0"/>
              <a:t>(“UTF-8”);</a:t>
            </a:r>
            <a:endParaRPr lang="en-US" altLang="zh-CN" sz="2800" dirty="0"/>
          </a:p>
          <a:p>
            <a:r>
              <a:rPr lang="en-US" altLang="zh-CN" sz="2800" dirty="0"/>
              <a:t>try {</a:t>
            </a:r>
            <a:endParaRPr lang="en-US" altLang="zh-CN" sz="2800" dirty="0"/>
          </a:p>
          <a:p>
            <a:r>
              <a:rPr lang="en-US" altLang="zh-CN" sz="2800" dirty="0" err="1"/>
              <a:t>InetAddress</a:t>
            </a:r>
            <a:r>
              <a:rPr lang="en-US" altLang="zh-CN" sz="2800" dirty="0"/>
              <a:t> </a:t>
            </a:r>
            <a:r>
              <a:rPr lang="en-US" altLang="zh-CN" sz="2800" dirty="0" err="1"/>
              <a:t>ia</a:t>
            </a:r>
            <a:r>
              <a:rPr lang="en-US" altLang="zh-CN" sz="2800" dirty="0"/>
              <a:t> = </a:t>
            </a:r>
            <a:r>
              <a:rPr lang="en-US" altLang="zh-CN" sz="2800" dirty="0" err="1"/>
              <a:t>InetAddress.getByname</a:t>
            </a:r>
            <a:r>
              <a:rPr lang="en-US" altLang="zh-CN" sz="2800" dirty="0"/>
              <a:t>(“www.ibiblio.org”);</a:t>
            </a:r>
            <a:endParaRPr lang="en-US" altLang="zh-CN" sz="2800" dirty="0"/>
          </a:p>
          <a:p>
            <a:r>
              <a:rPr lang="en-US" altLang="zh-CN" sz="2800" dirty="0"/>
              <a:t>int port = 7;</a:t>
            </a:r>
            <a:endParaRPr lang="en-US" altLang="zh-CN" sz="2800" dirty="0"/>
          </a:p>
          <a:p>
            <a:r>
              <a:rPr lang="en-US" altLang="zh-CN" sz="2800" dirty="0" err="1"/>
              <a:t>DatagrammPacket</a:t>
            </a:r>
            <a:r>
              <a:rPr lang="en-US" altLang="zh-CN" sz="2800" dirty="0"/>
              <a:t> dp = new DatagramPacket(data, </a:t>
            </a:r>
            <a:r>
              <a:rPr lang="en-US" altLang="zh-CN" sz="2800" dirty="0" err="1"/>
              <a:t>data.length</a:t>
            </a:r>
            <a:r>
              <a:rPr lang="en-US" altLang="zh-CN" sz="2800" dirty="0"/>
              <a:t>, </a:t>
            </a:r>
            <a:r>
              <a:rPr lang="en-US" altLang="zh-CN" sz="2800" dirty="0" err="1"/>
              <a:t>ia</a:t>
            </a:r>
            <a:r>
              <a:rPr lang="en-US" altLang="zh-CN" sz="2800" dirty="0"/>
              <a:t>, port);</a:t>
            </a:r>
            <a:endParaRPr lang="en-US" altLang="zh-CN" sz="2800" dirty="0"/>
          </a:p>
          <a:p>
            <a:r>
              <a:rPr lang="en-US" altLang="zh-CN" sz="2800" dirty="0"/>
              <a:t>} catch (</a:t>
            </a:r>
            <a:r>
              <a:rPr lang="en-US" altLang="zh-CN" sz="2800" dirty="0" err="1"/>
              <a:t>IOException</a:t>
            </a:r>
            <a:r>
              <a:rPr lang="en-US" altLang="zh-CN" sz="2800" dirty="0"/>
              <a:t> ex)</a:t>
            </a:r>
            <a:endParaRPr lang="en-US" altLang="zh-CN" sz="2800" dirty="0"/>
          </a:p>
          <a:p>
            <a:endParaRPr lang="en-US" altLang="zh-CN" sz="2800" dirty="0"/>
          </a:p>
          <a:p>
            <a:r>
              <a:rPr lang="en-US" altLang="zh-CN" sz="2800" dirty="0"/>
              <a:t>UTF-8</a:t>
            </a:r>
            <a:r>
              <a:rPr lang="zh-CN" altLang="en-US" sz="2800" dirty="0"/>
              <a:t>编码的数据，发送到</a:t>
            </a:r>
            <a:r>
              <a:rPr lang="en-US" altLang="zh-CN" sz="2800" dirty="0"/>
              <a:t>www.iboblio.org</a:t>
            </a:r>
            <a:r>
              <a:rPr lang="zh-CN" altLang="en-US" sz="2800" dirty="0"/>
              <a:t>的主机 </a:t>
            </a:r>
            <a:r>
              <a:rPr lang="en-US" altLang="zh-CN" sz="2800" dirty="0"/>
              <a:t>7</a:t>
            </a:r>
            <a:r>
              <a:rPr lang="zh-CN" altLang="en-US" sz="2800" dirty="0"/>
              <a:t>号端口</a:t>
            </a:r>
            <a:endParaRPr lang="zh-CN" alt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public void setData</a:t>
            </a:r>
            <a:endParaRPr lang="en-US" altLang="zh-CN"/>
          </a:p>
        </p:txBody>
      </p:sp>
      <p:sp>
        <p:nvSpPr>
          <p:cNvPr id="4" name="TextBox 3"/>
          <p:cNvSpPr txBox="1"/>
          <p:nvPr/>
        </p:nvSpPr>
        <p:spPr>
          <a:xfrm>
            <a:off x="1703512" y="1700809"/>
            <a:ext cx="8784976" cy="829945"/>
          </a:xfrm>
          <a:prstGeom prst="rect">
            <a:avLst/>
          </a:prstGeom>
          <a:noFill/>
        </p:spPr>
        <p:txBody>
          <a:bodyPr wrap="square" rtlCol="0">
            <a:spAutoFit/>
          </a:bodyPr>
          <a:lstStyle/>
          <a:p>
            <a:r>
              <a:rPr lang="zh-CN" altLang="en-US" sz="2400" dirty="0"/>
              <a:t>用法：</a:t>
            </a:r>
            <a:r>
              <a:rPr lang="en-US" altLang="zh-CN" sz="2400" dirty="0"/>
              <a:t>public void setData(byte[] data, int offset, int length)</a:t>
            </a:r>
            <a:endParaRPr lang="en-US" altLang="zh-CN" dirty="0"/>
          </a:p>
        </p:txBody>
      </p:sp>
      <p:sp>
        <p:nvSpPr>
          <p:cNvPr id="5" name="TextBox 4"/>
          <p:cNvSpPr txBox="1"/>
          <p:nvPr/>
        </p:nvSpPr>
        <p:spPr>
          <a:xfrm>
            <a:off x="700274" y="2228195"/>
            <a:ext cx="10987790" cy="4399915"/>
          </a:xfrm>
          <a:prstGeom prst="rect">
            <a:avLst/>
          </a:prstGeom>
          <a:noFill/>
        </p:spPr>
        <p:txBody>
          <a:bodyPr wrap="square" rtlCol="0">
            <a:spAutoFit/>
          </a:bodyPr>
          <a:lstStyle/>
          <a:p>
            <a:r>
              <a:rPr lang="en-US" altLang="zh-CN" sz="2800" dirty="0">
                <a:solidFill>
                  <a:srgbClr val="00B0F0"/>
                </a:solidFill>
                <a:latin typeface="Times New Roman" panose="02020603050405020304" pitchFamily="18" charset="0"/>
                <a:cs typeface="Times New Roman" panose="02020603050405020304" pitchFamily="18" charset="0"/>
              </a:rPr>
              <a:t>int offset = 0;</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DatagramPacket dp = new DatagramPacket(bigarray, offset, 512);</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int  bytesSent =0 ;</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while (bytesSent &lt;bigarray.length){</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socket.send(dp);</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bytesSent + = dp.getLength();</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int bytesToSend = bigarray.length –bytesSent;</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int size = (bytesToSend &gt;512)? 512: bytesToSend;</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dp. setData(bigarray, bytesSent,size);</a:t>
            </a:r>
            <a:endParaRPr lang="en-US" altLang="zh-CN" sz="2800" dirty="0">
              <a:solidFill>
                <a:srgbClr val="00B0F0"/>
              </a:solidFill>
              <a:latin typeface="Times New Roman" panose="02020603050405020304" pitchFamily="18" charset="0"/>
              <a:cs typeface="Times New Roman" panose="02020603050405020304" pitchFamily="18" charset="0"/>
            </a:endParaRPr>
          </a:p>
          <a:p>
            <a:r>
              <a:rPr lang="en-US" altLang="zh-CN" sz="2800" dirty="0">
                <a:solidFill>
                  <a:srgbClr val="00B0F0"/>
                </a:solidFill>
                <a:latin typeface="Times New Roman" panose="02020603050405020304" pitchFamily="18" charset="0"/>
                <a:cs typeface="Times New Roman" panose="02020603050405020304" pitchFamily="18" charset="0"/>
              </a:rPr>
              <a:t>}  </a:t>
            </a:r>
            <a:endParaRPr lang="zh-CN" altLang="en-US" sz="2800"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1" cstate="print"/>
          <a:srcRect/>
          <a:stretch>
            <a:fillRect/>
          </a:stretch>
        </p:blipFill>
        <p:spPr bwMode="auto">
          <a:xfrm>
            <a:off x="816864" y="1784862"/>
            <a:ext cx="10062966" cy="4720947"/>
          </a:xfrm>
          <a:prstGeom prst="rect">
            <a:avLst/>
          </a:prstGeom>
          <a:noFill/>
          <a:ln w="9525">
            <a:noFill/>
            <a:miter lim="800000"/>
            <a:headEnd/>
            <a:tailEnd/>
          </a:ln>
        </p:spPr>
      </p:pic>
      <p:sp>
        <p:nvSpPr>
          <p:cNvPr id="8" name="内容占位符 2"/>
          <p:cNvSpPr>
            <a:spLocks noGrp="1"/>
          </p:cNvSpPr>
          <p:nvPr>
            <p:ph idx="1"/>
          </p:nvPr>
        </p:nvSpPr>
        <p:spPr>
          <a:xfrm>
            <a:off x="1823085" y="255905"/>
            <a:ext cx="11137900" cy="1040765"/>
          </a:xfrm>
        </p:spPr>
        <p:txBody>
          <a:bodyPr/>
          <a:lstStyle/>
          <a:p>
            <a:pPr marL="0" indent="0">
              <a:buNone/>
            </a:pPr>
            <a:r>
              <a:rPr lang="en-US" altLang="zh-CN" sz="2400"/>
              <a:t>public DatagramSocket() throws SocketExceptionpublic </a:t>
            </a:r>
            <a:endParaRPr lang="en-US" altLang="zh-CN" sz="2400"/>
          </a:p>
          <a:p>
            <a:pPr marL="0" indent="0">
              <a:buNone/>
            </a:pPr>
            <a:r>
              <a:rPr lang="en-US" altLang="zh-CN" sz="2400"/>
              <a:t>DatagramSocket(int port) throws SocketException</a:t>
            </a:r>
            <a:endParaRPr lang="en-US" altLang="zh-CN" sz="2400"/>
          </a:p>
          <a:p>
            <a:endParaRPr lang="en-US" altLang="zh-CN"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DatagramSocket</a:t>
            </a:r>
            <a:endParaRPr lang="en-US" altLang="zh-CN"/>
          </a:p>
        </p:txBody>
      </p:sp>
      <p:sp>
        <p:nvSpPr>
          <p:cNvPr id="3" name="内容占位符 2"/>
          <p:cNvSpPr>
            <a:spLocks noGrp="1"/>
          </p:cNvSpPr>
          <p:nvPr>
            <p:ph idx="1"/>
          </p:nvPr>
        </p:nvSpPr>
        <p:spPr/>
        <p:txBody>
          <a:bodyPr/>
          <a:lstStyle/>
          <a:p>
            <a:r>
              <a:rPr lang="zh-CN" altLang="en-US"/>
              <a:t>属性设置</a:t>
            </a:r>
            <a:endParaRPr lang="en-US" altLang="zh-CN"/>
          </a:p>
          <a:p>
            <a:r>
              <a:rPr lang="en-US" altLang="zh-CN"/>
              <a:t>SO_TIMEOUT</a:t>
            </a:r>
            <a:r>
              <a:rPr lang="zh-CN" altLang="en-US"/>
              <a:t>：超时</a:t>
            </a:r>
            <a:endParaRPr lang="en-US" altLang="zh-CN"/>
          </a:p>
          <a:p>
            <a:r>
              <a:rPr lang="en-US" altLang="zh-CN"/>
              <a:t>SO_RCVBUF</a:t>
            </a:r>
            <a:r>
              <a:rPr lang="zh-CN" altLang="en-US"/>
              <a:t>：接收缓存大小</a:t>
            </a:r>
            <a:endParaRPr lang="en-US" altLang="zh-CN"/>
          </a:p>
          <a:p>
            <a:r>
              <a:rPr lang="en-US" altLang="zh-CN"/>
              <a:t>SO_SNDBUF</a:t>
            </a:r>
            <a:r>
              <a:rPr lang="zh-CN" altLang="en-US"/>
              <a:t>：发送缓存大小</a:t>
            </a:r>
            <a:endParaRPr lang="en-US" altLang="zh-CN"/>
          </a:p>
          <a:p>
            <a:r>
              <a:rPr lang="en-US" altLang="zh-CN"/>
              <a:t>SO_REUSEADDR</a:t>
            </a:r>
            <a:r>
              <a:rPr lang="zh-CN" altLang="en-US"/>
              <a:t>：多个</a:t>
            </a:r>
            <a:r>
              <a:rPr lang="en-US" altLang="zh-CN"/>
              <a:t>DatagramSocket</a:t>
            </a:r>
            <a:r>
              <a:rPr lang="zh-CN" altLang="en-US"/>
              <a:t>绑定到同一个网络界面和端口</a:t>
            </a:r>
            <a:endParaRPr lang="en-US" altLang="zh-CN"/>
          </a:p>
          <a:p>
            <a:r>
              <a:rPr lang="en-US" altLang="zh-CN"/>
              <a:t>SO_BROADCAST</a:t>
            </a:r>
            <a:r>
              <a:rPr lang="zh-CN" altLang="en-US"/>
              <a:t>：发送到广播地址和从广播地址接收</a:t>
            </a:r>
            <a:endParaRPr lang="en-US" altLang="zh-CN"/>
          </a:p>
          <a:p>
            <a:r>
              <a:rPr lang="en-US" altLang="zh-CN"/>
              <a:t>IP_TOS</a:t>
            </a:r>
            <a:r>
              <a:rPr lang="zh-CN" altLang="en-US"/>
              <a:t>：数据包的优先级</a:t>
            </a:r>
            <a:endParaRPr lang="en-US" altLang="zh-CN"/>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互联网体系结构</a:t>
            </a:r>
            <a:endParaRPr lang="zh-CN" altLang="en-US"/>
          </a:p>
        </p:txBody>
      </p:sp>
      <p:sp>
        <p:nvSpPr>
          <p:cNvPr id="15363"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4"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6"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7"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69"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7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sp>
        <p:nvSpPr>
          <p:cNvPr id="1537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Bookman Old Style" panose="02050604050505020204" charset="0"/>
            </a:endParaRPr>
          </a:p>
        </p:txBody>
      </p:sp>
      <p:grpSp>
        <p:nvGrpSpPr>
          <p:cNvPr id="5" name="Group 3"/>
          <p:cNvGrpSpPr/>
          <p:nvPr/>
        </p:nvGrpSpPr>
        <p:grpSpPr bwMode="auto">
          <a:xfrm>
            <a:off x="4315824" y="2404897"/>
            <a:ext cx="5922003" cy="4072103"/>
            <a:chOff x="4893" y="11359"/>
            <a:chExt cx="5872" cy="3980"/>
          </a:xfrm>
        </p:grpSpPr>
        <p:grpSp>
          <p:nvGrpSpPr>
            <p:cNvPr id="6" name="Group 4"/>
            <p:cNvGrpSpPr/>
            <p:nvPr/>
          </p:nvGrpSpPr>
          <p:grpSpPr bwMode="auto">
            <a:xfrm>
              <a:off x="4893" y="11359"/>
              <a:ext cx="5872" cy="3980"/>
              <a:chOff x="2790" y="1788"/>
              <a:chExt cx="5872" cy="3980"/>
            </a:xfrm>
          </p:grpSpPr>
          <p:grpSp>
            <p:nvGrpSpPr>
              <p:cNvPr id="7" name="Group 5"/>
              <p:cNvGrpSpPr/>
              <p:nvPr/>
            </p:nvGrpSpPr>
            <p:grpSpPr bwMode="auto">
              <a:xfrm>
                <a:off x="3687" y="2126"/>
                <a:ext cx="1890" cy="2964"/>
                <a:chOff x="3687" y="2126"/>
                <a:chExt cx="1890" cy="2964"/>
              </a:xfrm>
            </p:grpSpPr>
            <p:grpSp>
              <p:nvGrpSpPr>
                <p:cNvPr id="8" name="Group 6"/>
                <p:cNvGrpSpPr/>
                <p:nvPr/>
              </p:nvGrpSpPr>
              <p:grpSpPr bwMode="auto">
                <a:xfrm>
                  <a:off x="3687" y="2126"/>
                  <a:ext cx="1890" cy="2964"/>
                  <a:chOff x="3687" y="2126"/>
                  <a:chExt cx="1890" cy="2964"/>
                </a:xfrm>
              </p:grpSpPr>
              <p:sp>
                <p:nvSpPr>
                  <p:cNvPr id="15398" name="AutoShape 7"/>
                  <p:cNvSpPr>
                    <a:spLocks noChangeArrowheads="1"/>
                  </p:cNvSpPr>
                  <p:nvPr/>
                </p:nvSpPr>
                <p:spPr bwMode="auto">
                  <a:xfrm>
                    <a:off x="3687" y="2126"/>
                    <a:ext cx="1890" cy="2964"/>
                  </a:xfrm>
                  <a:prstGeom prst="cube">
                    <a:avLst>
                      <a:gd name="adj" fmla="val 6718"/>
                    </a:avLst>
                  </a:prstGeom>
                  <a:solidFill>
                    <a:srgbClr val="FFFFFF"/>
                  </a:solidFill>
                  <a:ln w="1270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Bookman Old Style" panose="02050604050505020204" charset="0"/>
                    </a:endParaRPr>
                  </a:p>
                </p:txBody>
              </p:sp>
              <p:sp>
                <p:nvSpPr>
                  <p:cNvPr id="2" name="Text Box 8"/>
                  <p:cNvSpPr txBox="1">
                    <a:spLocks noChangeArrowheads="1"/>
                  </p:cNvSpPr>
                  <p:nvPr/>
                </p:nvSpPr>
                <p:spPr bwMode="auto">
                  <a:xfrm>
                    <a:off x="3843" y="2357"/>
                    <a:ext cx="1529" cy="2711"/>
                  </a:xfrm>
                  <a:prstGeom prst="rect">
                    <a:avLst/>
                  </a:prstGeom>
                  <a:solidFill>
                    <a:srgbClr val="FFFFFF"/>
                  </a:solidFill>
                  <a:ln w="9525">
                    <a:noFill/>
                    <a:miter lim="800000"/>
                  </a:ln>
                </p:spPr>
                <p:txBody>
                  <a:bodyPr lIns="0" tIns="0" rIns="0" bIns="0"/>
                  <a:lstStyle/>
                  <a:p>
                    <a:pPr algn="just">
                      <a:lnSpc>
                        <a:spcPts val="3000"/>
                      </a:lnSpc>
                      <a:buFont typeface="Calibri" panose="020F0502020204030204" pitchFamily="34" charset="0"/>
                      <a:buChar char="7"/>
                      <a:defRPr/>
                    </a:pPr>
                    <a:r>
                      <a:rPr lang="zh-CN" altLang="en-US" b="1" dirty="0">
                        <a:solidFill>
                          <a:srgbClr val="0070C0"/>
                        </a:solidFill>
                        <a:latin typeface="Calibri" panose="020F0502020204030204" pitchFamily="34" charset="0"/>
                        <a:cs typeface="宋体" panose="02010600030101010101" pitchFamily="2" charset="-122"/>
                      </a:rPr>
                      <a:t>   应用层</a:t>
                    </a:r>
                    <a:endParaRPr lang="zh-CN" altLang="en-US" b="1" dirty="0">
                      <a:solidFill>
                        <a:srgbClr val="0070C0"/>
                      </a:solidFill>
                      <a:latin typeface="Times New Roman" panose="02020603050405020304" pitchFamily="18" charset="0"/>
                      <a:cs typeface="宋体" panose="02010600030101010101" pitchFamily="2" charset="-122"/>
                    </a:endParaRPr>
                  </a:p>
                  <a:p>
                    <a:pPr algn="just">
                      <a:lnSpc>
                        <a:spcPts val="3000"/>
                      </a:lnSpc>
                      <a:buFont typeface="Calibri" panose="020F0502020204030204" pitchFamily="34" charset="0"/>
                      <a:buChar char="6"/>
                      <a:defRPr/>
                    </a:pPr>
                    <a:r>
                      <a:rPr lang="zh-CN" altLang="en-US" b="1" dirty="0">
                        <a:solidFill>
                          <a:srgbClr val="0070C0"/>
                        </a:solidFill>
                        <a:latin typeface="Calibri" panose="020F0502020204030204" pitchFamily="34" charset="0"/>
                        <a:cs typeface="宋体" panose="02010600030101010101" pitchFamily="2" charset="-122"/>
                      </a:rPr>
                      <a:t>   表示层</a:t>
                    </a:r>
                    <a:endParaRPr lang="zh-CN" altLang="en-US" b="1" dirty="0">
                      <a:solidFill>
                        <a:srgbClr val="0070C0"/>
                      </a:solidFill>
                      <a:latin typeface="Times New Roman" panose="02020603050405020304" pitchFamily="18" charset="0"/>
                      <a:cs typeface="宋体" panose="02010600030101010101" pitchFamily="2" charset="-122"/>
                    </a:endParaRPr>
                  </a:p>
                  <a:p>
                    <a:pPr algn="just">
                      <a:lnSpc>
                        <a:spcPts val="3000"/>
                      </a:lnSpc>
                      <a:buFont typeface="Calibri" panose="020F0502020204030204" pitchFamily="34" charset="0"/>
                      <a:buChar char="5"/>
                      <a:defRPr/>
                    </a:pPr>
                    <a:r>
                      <a:rPr lang="zh-CN" altLang="en-US" b="1" dirty="0">
                        <a:solidFill>
                          <a:srgbClr val="0070C0"/>
                        </a:solidFill>
                        <a:latin typeface="Calibri" panose="020F0502020204030204" pitchFamily="34" charset="0"/>
                        <a:cs typeface="宋体" panose="02010600030101010101" pitchFamily="2" charset="-122"/>
                      </a:rPr>
                      <a:t>   会话层</a:t>
                    </a:r>
                    <a:endParaRPr lang="zh-CN" altLang="en-US" b="1" dirty="0">
                      <a:solidFill>
                        <a:srgbClr val="0070C0"/>
                      </a:solidFill>
                      <a:latin typeface="Times New Roman" panose="02020603050405020304" pitchFamily="18" charset="0"/>
                      <a:cs typeface="宋体" panose="02010600030101010101" pitchFamily="2" charset="-122"/>
                    </a:endParaRPr>
                  </a:p>
                  <a:p>
                    <a:pPr algn="just">
                      <a:lnSpc>
                        <a:spcPts val="3000"/>
                      </a:lnSpc>
                      <a:buFont typeface="Calibri" panose="020F0502020204030204" pitchFamily="34" charset="0"/>
                      <a:buChar char="4"/>
                      <a:defRPr/>
                    </a:pPr>
                    <a:r>
                      <a:rPr lang="zh-CN" altLang="en-US" b="1" dirty="0">
                        <a:solidFill>
                          <a:srgbClr val="0070C0"/>
                        </a:solidFill>
                        <a:latin typeface="Calibri" panose="020F0502020204030204" pitchFamily="34" charset="0"/>
                        <a:cs typeface="宋体" panose="02010600030101010101" pitchFamily="2" charset="-122"/>
                      </a:rPr>
                      <a:t>   传输层</a:t>
                    </a:r>
                    <a:endParaRPr lang="zh-CN" altLang="en-US" b="1" dirty="0">
                      <a:solidFill>
                        <a:srgbClr val="0070C0"/>
                      </a:solidFill>
                      <a:latin typeface="Times New Roman" panose="02020603050405020304" pitchFamily="18" charset="0"/>
                      <a:cs typeface="宋体" panose="02010600030101010101" pitchFamily="2" charset="-122"/>
                    </a:endParaRPr>
                  </a:p>
                  <a:p>
                    <a:pPr algn="just">
                      <a:lnSpc>
                        <a:spcPts val="3000"/>
                      </a:lnSpc>
                      <a:buFont typeface="Calibri" panose="020F0502020204030204" pitchFamily="34" charset="0"/>
                      <a:buChar char="3"/>
                      <a:defRPr/>
                    </a:pPr>
                    <a:r>
                      <a:rPr lang="zh-CN" altLang="en-US" b="1" dirty="0">
                        <a:solidFill>
                          <a:srgbClr val="0070C0"/>
                        </a:solidFill>
                        <a:latin typeface="Calibri" panose="020F0502020204030204" pitchFamily="34" charset="0"/>
                        <a:cs typeface="宋体" panose="02010600030101010101" pitchFamily="2" charset="-122"/>
                      </a:rPr>
                      <a:t>   网络层</a:t>
                    </a:r>
                    <a:endParaRPr lang="zh-CN" altLang="en-US" b="1" dirty="0">
                      <a:solidFill>
                        <a:srgbClr val="0070C0"/>
                      </a:solidFill>
                      <a:latin typeface="Times New Roman" panose="02020603050405020304" pitchFamily="18" charset="0"/>
                      <a:cs typeface="宋体" panose="02010600030101010101" pitchFamily="2" charset="-122"/>
                    </a:endParaRPr>
                  </a:p>
                  <a:p>
                    <a:pPr algn="just">
                      <a:lnSpc>
                        <a:spcPts val="3000"/>
                      </a:lnSpc>
                      <a:buFont typeface="Calibri" panose="020F0502020204030204" pitchFamily="34" charset="0"/>
                      <a:buChar char="2"/>
                      <a:defRPr/>
                    </a:pPr>
                    <a:r>
                      <a:rPr lang="zh-CN" altLang="en-US" b="1" dirty="0">
                        <a:solidFill>
                          <a:srgbClr val="0070C0"/>
                        </a:solidFill>
                        <a:latin typeface="Calibri" panose="020F0502020204030204" pitchFamily="34" charset="0"/>
                        <a:cs typeface="宋体" panose="02010600030101010101" pitchFamily="2" charset="-122"/>
                      </a:rPr>
                      <a:t>   </a:t>
                    </a:r>
                    <a:r>
                      <a:rPr lang="zh-CN" altLang="en-US" b="1" kern="0" dirty="0">
                        <a:solidFill>
                          <a:srgbClr val="0070C0"/>
                        </a:solidFill>
                        <a:latin typeface="Calibri" panose="020F0502020204030204" pitchFamily="34" charset="0"/>
                        <a:cs typeface="宋体" panose="02010600030101010101" pitchFamily="2" charset="-122"/>
                      </a:rPr>
                      <a:t>数据链路层</a:t>
                    </a:r>
                    <a:endParaRPr lang="en-US" altLang="zh-CN" b="1" kern="0" dirty="0">
                      <a:solidFill>
                        <a:srgbClr val="0070C0"/>
                      </a:solidFill>
                      <a:latin typeface="Calibri" panose="020F0502020204030204" pitchFamily="34" charset="0"/>
                      <a:cs typeface="宋体" panose="02010600030101010101" pitchFamily="2" charset="-122"/>
                    </a:endParaRPr>
                  </a:p>
                  <a:p>
                    <a:pPr algn="just">
                      <a:lnSpc>
                        <a:spcPts val="3000"/>
                      </a:lnSpc>
                      <a:defRPr/>
                    </a:pPr>
                    <a:r>
                      <a:rPr lang="en-US" altLang="zh-CN" sz="1600" b="1" kern="0" dirty="0">
                        <a:solidFill>
                          <a:srgbClr val="0070C0"/>
                        </a:solidFill>
                        <a:latin typeface="Calibri" panose="020F0502020204030204" pitchFamily="34" charset="0"/>
                        <a:cs typeface="宋体" panose="02010600030101010101" pitchFamily="2" charset="-122"/>
                      </a:rPr>
                      <a:t>1   </a:t>
                    </a:r>
                    <a:r>
                      <a:rPr lang="zh-CN" altLang="en-US" b="1" kern="0" dirty="0">
                        <a:solidFill>
                          <a:srgbClr val="0070C0"/>
                        </a:solidFill>
                        <a:latin typeface="Calibri" panose="020F0502020204030204" pitchFamily="34" charset="0"/>
                        <a:cs typeface="宋体" panose="02010600030101010101" pitchFamily="2" charset="-122"/>
                      </a:rPr>
                      <a:t>物理层</a:t>
                    </a:r>
                    <a:endParaRPr lang="zh-CN" altLang="en-US" b="1" dirty="0">
                      <a:solidFill>
                        <a:srgbClr val="0070C0"/>
                      </a:solidFill>
                      <a:cs typeface="宋体" panose="02010600030101010101" pitchFamily="2" charset="-122"/>
                    </a:endParaRPr>
                  </a:p>
                </p:txBody>
              </p:sp>
            </p:grpSp>
            <p:grpSp>
              <p:nvGrpSpPr>
                <p:cNvPr id="9" name="Group 9"/>
                <p:cNvGrpSpPr/>
                <p:nvPr/>
              </p:nvGrpSpPr>
              <p:grpSpPr bwMode="auto">
                <a:xfrm>
                  <a:off x="3687" y="2594"/>
                  <a:ext cx="1890" cy="1989"/>
                  <a:chOff x="3687" y="2594"/>
                  <a:chExt cx="1890" cy="1989"/>
                </a:xfrm>
              </p:grpSpPr>
              <p:sp>
                <p:nvSpPr>
                  <p:cNvPr id="15392" name="Freeform 10"/>
                  <p:cNvSpPr/>
                  <p:nvPr/>
                </p:nvSpPr>
                <p:spPr bwMode="auto">
                  <a:xfrm>
                    <a:off x="3687" y="2594"/>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11"/>
                  <p:cNvSpPr/>
                  <p:nvPr/>
                </p:nvSpPr>
                <p:spPr bwMode="auto">
                  <a:xfrm>
                    <a:off x="3687" y="2984"/>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12"/>
                  <p:cNvSpPr/>
                  <p:nvPr/>
                </p:nvSpPr>
                <p:spPr bwMode="auto">
                  <a:xfrm>
                    <a:off x="3687" y="3322"/>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13"/>
                  <p:cNvSpPr/>
                  <p:nvPr/>
                </p:nvSpPr>
                <p:spPr bwMode="auto">
                  <a:xfrm>
                    <a:off x="3687" y="3686"/>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Freeform 14"/>
                  <p:cNvSpPr/>
                  <p:nvPr/>
                </p:nvSpPr>
                <p:spPr bwMode="auto">
                  <a:xfrm>
                    <a:off x="3687" y="4050"/>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7" name="Freeform 15"/>
                  <p:cNvSpPr/>
                  <p:nvPr/>
                </p:nvSpPr>
                <p:spPr bwMode="auto">
                  <a:xfrm>
                    <a:off x="3687" y="4427"/>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0" name="Group 16"/>
              <p:cNvGrpSpPr/>
              <p:nvPr/>
            </p:nvGrpSpPr>
            <p:grpSpPr bwMode="auto">
              <a:xfrm>
                <a:off x="5984" y="2126"/>
                <a:ext cx="2008" cy="2964"/>
                <a:chOff x="5984" y="2126"/>
                <a:chExt cx="2008" cy="2964"/>
              </a:xfrm>
            </p:grpSpPr>
            <p:sp>
              <p:nvSpPr>
                <p:cNvPr id="15384" name="AutoShape 17"/>
                <p:cNvSpPr>
                  <a:spLocks noChangeArrowheads="1"/>
                </p:cNvSpPr>
                <p:nvPr/>
              </p:nvSpPr>
              <p:spPr bwMode="auto">
                <a:xfrm>
                  <a:off x="5997" y="2126"/>
                  <a:ext cx="1995" cy="2964"/>
                </a:xfrm>
                <a:prstGeom prst="cube">
                  <a:avLst>
                    <a:gd name="adj" fmla="val 6718"/>
                  </a:avLst>
                </a:prstGeom>
                <a:solidFill>
                  <a:srgbClr val="FFFFFF"/>
                </a:solidFill>
                <a:ln w="12700">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Bookman Old Style" panose="02050604050505020204" charset="0"/>
                  </a:endParaRPr>
                </a:p>
              </p:txBody>
            </p:sp>
            <p:sp>
              <p:nvSpPr>
                <p:cNvPr id="35866" name="Text Box 18"/>
                <p:cNvSpPr txBox="1">
                  <a:spLocks noChangeArrowheads="1"/>
                </p:cNvSpPr>
                <p:nvPr/>
              </p:nvSpPr>
              <p:spPr bwMode="auto">
                <a:xfrm>
                  <a:off x="6086" y="2385"/>
                  <a:ext cx="1785" cy="2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3000"/>
                    </a:lnSpc>
                    <a:defRPr/>
                  </a:pPr>
                  <a:r>
                    <a:rPr lang="en-US" altLang="zh-CN" kern="0" dirty="0">
                      <a:solidFill>
                        <a:srgbClr val="FF0000"/>
                      </a:solidFill>
                      <a:latin typeface="Calibri" panose="020F0502020204030204" pitchFamily="34" charset="0"/>
                      <a:ea typeface="+mn-ea"/>
                      <a:cs typeface="宋体" panose="02010600030101010101" pitchFamily="2" charset="-122"/>
                    </a:rPr>
                    <a:t>4 </a:t>
                  </a:r>
                  <a:r>
                    <a:rPr lang="zh-CN" altLang="en-US" kern="0" dirty="0">
                      <a:solidFill>
                        <a:srgbClr val="FF0000"/>
                      </a:solidFill>
                      <a:latin typeface="Calibri" panose="020F0502020204030204" pitchFamily="34" charset="0"/>
                      <a:ea typeface="+mn-ea"/>
                      <a:cs typeface="宋体" panose="02010600030101010101" pitchFamily="2" charset="-122"/>
                    </a:rPr>
                    <a:t>应用层</a:t>
                  </a:r>
                  <a:endParaRPr lang="zh-CN" altLang="en-US" kern="0" dirty="0">
                    <a:solidFill>
                      <a:srgbClr val="FF0000"/>
                    </a:solidFill>
                    <a:latin typeface="Calibri" panose="020F0502020204030204" pitchFamily="34" charset="0"/>
                    <a:ea typeface="+mn-ea"/>
                    <a:cs typeface="宋体" panose="02010600030101010101" pitchFamily="2" charset="-122"/>
                  </a:endParaRPr>
                </a:p>
                <a:p>
                  <a:pPr algn="just" eaLnBrk="1" hangingPunct="1">
                    <a:lnSpc>
                      <a:spcPts val="3000"/>
                    </a:lnSpc>
                    <a:defRPr/>
                  </a:pPr>
                  <a:r>
                    <a:rPr lang="en-US" altLang="zh-CN" kern="0" dirty="0">
                      <a:solidFill>
                        <a:srgbClr val="FF0000"/>
                      </a:solidFill>
                      <a:latin typeface="Calibri" panose="020F0502020204030204" pitchFamily="34" charset="0"/>
                      <a:ea typeface="+mn-ea"/>
                      <a:cs typeface="宋体" panose="02010600030101010101" pitchFamily="2" charset="-122"/>
                    </a:rPr>
                    <a:t>(HTTP,DNS,SNMP</a:t>
                  </a:r>
                  <a:endParaRPr lang="en-US" altLang="zh-CN" kern="0" dirty="0">
                    <a:solidFill>
                      <a:srgbClr val="FF0000"/>
                    </a:solidFill>
                    <a:latin typeface="Calibri" panose="020F0502020204030204" pitchFamily="34" charset="0"/>
                    <a:ea typeface="+mn-ea"/>
                    <a:cs typeface="宋体" panose="02010600030101010101" pitchFamily="2" charset="-122"/>
                  </a:endParaRPr>
                </a:p>
                <a:p>
                  <a:pPr algn="just" eaLnBrk="1" hangingPunct="1">
                    <a:lnSpc>
                      <a:spcPts val="3000"/>
                    </a:lnSpc>
                    <a:defRPr/>
                  </a:pPr>
                  <a:r>
                    <a:rPr lang="en-US" altLang="zh-CN" kern="0" dirty="0">
                      <a:solidFill>
                        <a:srgbClr val="FF0000"/>
                      </a:solidFill>
                      <a:latin typeface="Calibri" panose="020F0502020204030204" pitchFamily="34" charset="0"/>
                      <a:ea typeface="+mn-ea"/>
                      <a:cs typeface="宋体" panose="02010600030101010101" pitchFamily="2" charset="-122"/>
                    </a:rPr>
                    <a:t>TELNET,FTP,SMTP)</a:t>
                  </a:r>
                  <a:endParaRPr lang="en-US" altLang="zh-CN" kern="0" dirty="0">
                    <a:solidFill>
                      <a:srgbClr val="FF0000"/>
                    </a:solidFill>
                    <a:latin typeface="Calibri" panose="020F0502020204030204" pitchFamily="34" charset="0"/>
                    <a:ea typeface="+mn-ea"/>
                    <a:cs typeface="宋体" panose="02010600030101010101" pitchFamily="2" charset="-122"/>
                  </a:endParaRPr>
                </a:p>
                <a:p>
                  <a:pPr algn="just" eaLnBrk="1" hangingPunct="1">
                    <a:lnSpc>
                      <a:spcPts val="3000"/>
                    </a:lnSpc>
                    <a:defRPr/>
                  </a:pPr>
                  <a:r>
                    <a:rPr lang="en-US" altLang="zh-CN" kern="0" dirty="0">
                      <a:solidFill>
                        <a:srgbClr val="FF0000"/>
                      </a:solidFill>
                      <a:latin typeface="Calibri" panose="020F0502020204030204" pitchFamily="34" charset="0"/>
                      <a:ea typeface="+mn-ea"/>
                      <a:cs typeface="宋体" panose="02010600030101010101" pitchFamily="2" charset="-122"/>
                    </a:rPr>
                    <a:t>3 </a:t>
                  </a:r>
                  <a:r>
                    <a:rPr lang="zh-CN" altLang="en-US" kern="0" dirty="0">
                      <a:solidFill>
                        <a:srgbClr val="FF0000"/>
                      </a:solidFill>
                      <a:latin typeface="Calibri" panose="020F0502020204030204" pitchFamily="34" charset="0"/>
                      <a:ea typeface="+mn-ea"/>
                      <a:cs typeface="宋体" panose="02010600030101010101" pitchFamily="2" charset="-122"/>
                    </a:rPr>
                    <a:t>传输层 </a:t>
                  </a:r>
                  <a:r>
                    <a:rPr lang="en-US" altLang="zh-CN" kern="0" dirty="0">
                      <a:solidFill>
                        <a:srgbClr val="FF0000"/>
                      </a:solidFill>
                      <a:latin typeface="Calibri" panose="020F0502020204030204" pitchFamily="34" charset="0"/>
                      <a:ea typeface="+mn-ea"/>
                      <a:cs typeface="宋体" panose="02010600030101010101" pitchFamily="2" charset="-122"/>
                    </a:rPr>
                    <a:t>TCP,UDP</a:t>
                  </a:r>
                  <a:endParaRPr lang="en-US" altLang="zh-CN" kern="0" dirty="0">
                    <a:solidFill>
                      <a:srgbClr val="FF0000"/>
                    </a:solidFill>
                    <a:latin typeface="Calibri" panose="020F0502020204030204" pitchFamily="34" charset="0"/>
                    <a:ea typeface="+mn-ea"/>
                    <a:cs typeface="宋体" panose="02010600030101010101" pitchFamily="2" charset="-122"/>
                  </a:endParaRPr>
                </a:p>
                <a:p>
                  <a:pPr algn="just" eaLnBrk="1" hangingPunct="1">
                    <a:lnSpc>
                      <a:spcPts val="3000"/>
                    </a:lnSpc>
                    <a:defRPr/>
                  </a:pPr>
                  <a:r>
                    <a:rPr lang="en-US" altLang="zh-CN" kern="0" dirty="0">
                      <a:solidFill>
                        <a:srgbClr val="FF0000"/>
                      </a:solidFill>
                      <a:latin typeface="Calibri" panose="020F0502020204030204" pitchFamily="34" charset="0"/>
                      <a:ea typeface="+mn-ea"/>
                      <a:cs typeface="宋体" panose="02010600030101010101" pitchFamily="2" charset="-122"/>
                    </a:rPr>
                    <a:t>2  </a:t>
                  </a:r>
                  <a:r>
                    <a:rPr lang="zh-CN" altLang="en-US" kern="0" dirty="0">
                      <a:solidFill>
                        <a:srgbClr val="FF0000"/>
                      </a:solidFill>
                      <a:latin typeface="Calibri" panose="020F0502020204030204" pitchFamily="34" charset="0"/>
                      <a:ea typeface="+mn-ea"/>
                      <a:cs typeface="宋体" panose="02010600030101010101" pitchFamily="2" charset="-122"/>
                    </a:rPr>
                    <a:t>网络互联层 </a:t>
                  </a:r>
                  <a:r>
                    <a:rPr lang="en-US" altLang="zh-CN" kern="0" dirty="0">
                      <a:solidFill>
                        <a:srgbClr val="FF0000"/>
                      </a:solidFill>
                      <a:latin typeface="Calibri" panose="020F0502020204030204" pitchFamily="34" charset="0"/>
                      <a:ea typeface="+mn-ea"/>
                      <a:cs typeface="宋体" panose="02010600030101010101" pitchFamily="2" charset="-122"/>
                    </a:rPr>
                    <a:t>IP</a:t>
                  </a:r>
                  <a:endParaRPr lang="en-US" altLang="zh-CN" kern="0" dirty="0">
                    <a:solidFill>
                      <a:srgbClr val="FF0000"/>
                    </a:solidFill>
                    <a:latin typeface="Calibri" panose="020F0502020204030204" pitchFamily="34" charset="0"/>
                    <a:ea typeface="+mn-ea"/>
                    <a:cs typeface="宋体" panose="02010600030101010101" pitchFamily="2" charset="-122"/>
                  </a:endParaRPr>
                </a:p>
                <a:p>
                  <a:pPr algn="just" eaLnBrk="1" hangingPunct="1">
                    <a:lnSpc>
                      <a:spcPts val="3000"/>
                    </a:lnSpc>
                    <a:defRPr/>
                  </a:pPr>
                  <a:r>
                    <a:rPr lang="en-US" altLang="zh-CN" kern="0" dirty="0">
                      <a:solidFill>
                        <a:srgbClr val="FF0000"/>
                      </a:solidFill>
                      <a:latin typeface="Calibri" panose="020F0502020204030204" pitchFamily="34" charset="0"/>
                      <a:ea typeface="+mn-ea"/>
                      <a:cs typeface="宋体" panose="02010600030101010101" pitchFamily="2" charset="-122"/>
                    </a:rPr>
                    <a:t>1 </a:t>
                  </a:r>
                  <a:r>
                    <a:rPr lang="zh-CN" altLang="en-US" kern="0" dirty="0">
                      <a:solidFill>
                        <a:srgbClr val="FF0000"/>
                      </a:solidFill>
                      <a:latin typeface="Calibri" panose="020F0502020204030204" pitchFamily="34" charset="0"/>
                      <a:ea typeface="+mn-ea"/>
                      <a:cs typeface="宋体" panose="02010600030101010101" pitchFamily="2" charset="-122"/>
                    </a:rPr>
                    <a:t>网络接口层</a:t>
                  </a:r>
                  <a:r>
                    <a:rPr lang="en-US" altLang="zh-CN" kern="0" dirty="0">
                      <a:solidFill>
                        <a:srgbClr val="FF0000"/>
                      </a:solidFill>
                      <a:latin typeface="Calibri" panose="020F0502020204030204" pitchFamily="34" charset="0"/>
                      <a:ea typeface="+mn-ea"/>
                      <a:cs typeface="宋体" panose="02010600030101010101" pitchFamily="2" charset="-122"/>
                    </a:rPr>
                    <a:t>/</a:t>
                  </a:r>
                  <a:r>
                    <a:rPr lang="zh-CN" altLang="en-US" kern="0" dirty="0">
                      <a:solidFill>
                        <a:srgbClr val="FF0000"/>
                      </a:solidFill>
                      <a:latin typeface="Calibri" panose="020F0502020204030204" pitchFamily="34" charset="0"/>
                      <a:ea typeface="+mn-ea"/>
                      <a:cs typeface="宋体" panose="02010600030101010101" pitchFamily="2" charset="-122"/>
                    </a:rPr>
                    <a:t>主机网络层</a:t>
                  </a:r>
                  <a:endParaRPr lang="zh-CN" altLang="zh-CN" kern="0" dirty="0">
                    <a:solidFill>
                      <a:srgbClr val="FF0000"/>
                    </a:solidFill>
                    <a:latin typeface="Calibri" panose="020F0502020204030204" pitchFamily="34" charset="0"/>
                    <a:ea typeface="+mn-ea"/>
                    <a:cs typeface="宋体" panose="02010600030101010101" pitchFamily="2" charset="-122"/>
                  </a:endParaRPr>
                </a:p>
              </p:txBody>
            </p:sp>
            <p:grpSp>
              <p:nvGrpSpPr>
                <p:cNvPr id="11" name="Group 19"/>
                <p:cNvGrpSpPr/>
                <p:nvPr/>
              </p:nvGrpSpPr>
              <p:grpSpPr bwMode="auto">
                <a:xfrm>
                  <a:off x="5984" y="3309"/>
                  <a:ext cx="1995" cy="910"/>
                  <a:chOff x="5997" y="3309"/>
                  <a:chExt cx="1995" cy="910"/>
                </a:xfrm>
              </p:grpSpPr>
              <p:sp>
                <p:nvSpPr>
                  <p:cNvPr id="15387" name="Freeform 20"/>
                  <p:cNvSpPr/>
                  <p:nvPr/>
                </p:nvSpPr>
                <p:spPr bwMode="auto">
                  <a:xfrm>
                    <a:off x="5997" y="3309"/>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Freeform 21"/>
                  <p:cNvSpPr/>
                  <p:nvPr/>
                </p:nvSpPr>
                <p:spPr bwMode="auto">
                  <a:xfrm>
                    <a:off x="5997" y="3699"/>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9" name="Freeform 22"/>
                  <p:cNvSpPr/>
                  <p:nvPr/>
                </p:nvSpPr>
                <p:spPr bwMode="auto">
                  <a:xfrm>
                    <a:off x="5997" y="4063"/>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5381" name="Text Box 23"/>
              <p:cNvSpPr txBox="1">
                <a:spLocks noChangeArrowheads="1"/>
              </p:cNvSpPr>
              <p:nvPr/>
            </p:nvSpPr>
            <p:spPr bwMode="auto">
              <a:xfrm>
                <a:off x="6627" y="1788"/>
                <a:ext cx="73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Calibri" panose="020F0502020204030204" pitchFamily="34" charset="0"/>
                  </a:rPr>
                  <a:t>TCP/IP</a:t>
                </a:r>
                <a:endParaRPr lang="zh-CN" altLang="zh-CN" dirty="0"/>
              </a:p>
            </p:txBody>
          </p:sp>
          <p:sp>
            <p:nvSpPr>
              <p:cNvPr id="15382" name="Text Box 24"/>
              <p:cNvSpPr txBox="1">
                <a:spLocks noChangeArrowheads="1"/>
              </p:cNvSpPr>
              <p:nvPr/>
            </p:nvSpPr>
            <p:spPr bwMode="auto">
              <a:xfrm>
                <a:off x="2790" y="1788"/>
                <a:ext cx="321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latin typeface="Calibri" panose="020F0502020204030204" pitchFamily="34" charset="0"/>
                  </a:rPr>
                  <a:t>ISO-OSI (Open System Interconnect)</a:t>
                </a:r>
                <a:endParaRPr lang="zh-CN" altLang="zh-CN" sz="1600" dirty="0"/>
              </a:p>
            </p:txBody>
          </p:sp>
          <p:sp>
            <p:nvSpPr>
              <p:cNvPr id="15383" name="Text Box 25"/>
              <p:cNvSpPr txBox="1">
                <a:spLocks noChangeArrowheads="1"/>
              </p:cNvSpPr>
              <p:nvPr/>
            </p:nvSpPr>
            <p:spPr bwMode="auto">
              <a:xfrm>
                <a:off x="3307" y="5300"/>
                <a:ext cx="53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Calibri" panose="020F0502020204030204" pitchFamily="34" charset="0"/>
                  </a:rPr>
                  <a:t>TCP/IP</a:t>
                </a:r>
                <a:r>
                  <a:rPr lang="zh-CN" altLang="en-US" dirty="0">
                    <a:latin typeface="Calibri" panose="020F0502020204030204" pitchFamily="34" charset="0"/>
                  </a:rPr>
                  <a:t>与</a:t>
                </a:r>
                <a:r>
                  <a:rPr lang="en-US" altLang="zh-CN" dirty="0">
                    <a:latin typeface="Calibri" panose="020F0502020204030204" pitchFamily="34" charset="0"/>
                  </a:rPr>
                  <a:t>ISO-OSI</a:t>
                </a:r>
                <a:r>
                  <a:rPr lang="zh-CN" altLang="en-US" dirty="0">
                    <a:latin typeface="Calibri" panose="020F0502020204030204" pitchFamily="34" charset="0"/>
                  </a:rPr>
                  <a:t>体系结果的对比</a:t>
                </a:r>
                <a:endParaRPr lang="zh-CN" altLang="zh-CN" dirty="0"/>
              </a:p>
            </p:txBody>
          </p:sp>
        </p:grpSp>
        <p:cxnSp>
          <p:nvCxnSpPr>
            <p:cNvPr id="15374" name="AutoShape 26"/>
            <p:cNvCxnSpPr>
              <a:cxnSpLocks noChangeShapeType="1"/>
            </p:cNvCxnSpPr>
            <p:nvPr/>
          </p:nvCxnSpPr>
          <p:spPr bwMode="auto">
            <a:xfrm>
              <a:off x="7586" y="13787"/>
              <a:ext cx="527" cy="0"/>
            </a:xfrm>
            <a:prstGeom prst="straightConnector1">
              <a:avLst/>
            </a:prstGeom>
            <a:noFill/>
            <a:ln w="9525">
              <a:solidFill>
                <a:srgbClr val="000000"/>
              </a:solidFill>
              <a:prstDash val="dash"/>
              <a:round/>
            </a:ln>
            <a:extLst>
              <a:ext uri="{909E8E84-426E-40DD-AFC4-6F175D3DCCD1}">
                <a14:hiddenFill xmlns:a14="http://schemas.microsoft.com/office/drawing/2010/main">
                  <a:noFill/>
                </a14:hiddenFill>
              </a:ext>
            </a:extLst>
          </p:spPr>
        </p:cxnSp>
        <p:cxnSp>
          <p:nvCxnSpPr>
            <p:cNvPr id="15375" name="AutoShape 27"/>
            <p:cNvCxnSpPr>
              <a:cxnSpLocks noChangeShapeType="1"/>
            </p:cNvCxnSpPr>
            <p:nvPr/>
          </p:nvCxnSpPr>
          <p:spPr bwMode="auto">
            <a:xfrm>
              <a:off x="7579" y="13416"/>
              <a:ext cx="527" cy="0"/>
            </a:xfrm>
            <a:prstGeom prst="straightConnector1">
              <a:avLst/>
            </a:prstGeom>
            <a:noFill/>
            <a:ln w="9525">
              <a:solidFill>
                <a:srgbClr val="000000"/>
              </a:solidFill>
              <a:prstDash val="dash"/>
              <a:round/>
            </a:ln>
            <a:extLst>
              <a:ext uri="{909E8E84-426E-40DD-AFC4-6F175D3DCCD1}">
                <a14:hiddenFill xmlns:a14="http://schemas.microsoft.com/office/drawing/2010/main">
                  <a:noFill/>
                </a14:hiddenFill>
              </a:ext>
            </a:extLst>
          </p:spPr>
        </p:cxnSp>
        <p:cxnSp>
          <p:nvCxnSpPr>
            <p:cNvPr id="15376" name="AutoShape 28"/>
            <p:cNvCxnSpPr>
              <a:cxnSpLocks noChangeShapeType="1"/>
            </p:cNvCxnSpPr>
            <p:nvPr/>
          </p:nvCxnSpPr>
          <p:spPr bwMode="auto">
            <a:xfrm>
              <a:off x="7592" y="14651"/>
              <a:ext cx="527" cy="0"/>
            </a:xfrm>
            <a:prstGeom prst="straightConnector1">
              <a:avLst/>
            </a:prstGeom>
            <a:noFill/>
            <a:ln w="9525">
              <a:solidFill>
                <a:srgbClr val="000000"/>
              </a:solidFill>
              <a:prstDash val="dash"/>
              <a:round/>
            </a:ln>
            <a:extLst>
              <a:ext uri="{909E8E84-426E-40DD-AFC4-6F175D3DCCD1}">
                <a14:hiddenFill xmlns:a14="http://schemas.microsoft.com/office/drawing/2010/main">
                  <a:noFill/>
                </a14:hiddenFill>
              </a:ext>
            </a:extLst>
          </p:spPr>
        </p:cxnSp>
        <p:cxnSp>
          <p:nvCxnSpPr>
            <p:cNvPr id="15377" name="AutoShape 29"/>
            <p:cNvCxnSpPr>
              <a:cxnSpLocks noChangeShapeType="1"/>
            </p:cNvCxnSpPr>
            <p:nvPr/>
          </p:nvCxnSpPr>
          <p:spPr bwMode="auto">
            <a:xfrm>
              <a:off x="7579" y="13026"/>
              <a:ext cx="527" cy="0"/>
            </a:xfrm>
            <a:prstGeom prst="straightConnector1">
              <a:avLst/>
            </a:prstGeom>
            <a:noFill/>
            <a:ln w="9525">
              <a:solidFill>
                <a:srgbClr val="000000"/>
              </a:solidFill>
              <a:prstDash val="dash"/>
              <a:round/>
            </a:ln>
            <a:extLst>
              <a:ext uri="{909E8E84-426E-40DD-AFC4-6F175D3DCCD1}">
                <a14:hiddenFill xmlns:a14="http://schemas.microsoft.com/office/drawing/2010/main">
                  <a:noFill/>
                </a14:hiddenFill>
              </a:ext>
            </a:extLst>
          </p:spPr>
        </p:cxnSp>
        <p:cxnSp>
          <p:nvCxnSpPr>
            <p:cNvPr id="15378" name="AutoShape 30"/>
            <p:cNvCxnSpPr>
              <a:cxnSpLocks noChangeShapeType="1"/>
            </p:cNvCxnSpPr>
            <p:nvPr/>
          </p:nvCxnSpPr>
          <p:spPr bwMode="auto">
            <a:xfrm>
              <a:off x="7579" y="11830"/>
              <a:ext cx="527" cy="0"/>
            </a:xfrm>
            <a:prstGeom prst="straightConnector1">
              <a:avLst/>
            </a:prstGeom>
            <a:noFill/>
            <a:ln w="9525">
              <a:solidFill>
                <a:srgbClr val="000000"/>
              </a:solidFill>
              <a:prstDash val="dash"/>
              <a:round/>
            </a:ln>
            <a:extLst>
              <a:ext uri="{909E8E84-426E-40DD-AFC4-6F175D3DCCD1}">
                <a14:hiddenFill xmlns:a14="http://schemas.microsoft.com/office/drawing/2010/main">
                  <a:noFill/>
                </a14:hiddenFill>
              </a:ext>
            </a:extLst>
          </p:spPr>
        </p:cxnSp>
      </p:grpSp>
      <p:sp>
        <p:nvSpPr>
          <p:cNvPr id="40" name="内容占位符 2"/>
          <p:cNvSpPr>
            <a:spLocks noGrp="1"/>
          </p:cNvSpPr>
          <p:nvPr>
            <p:ph sz="quarter" idx="1"/>
          </p:nvPr>
        </p:nvSpPr>
        <p:spPr/>
        <p:txBody>
          <a:bodyPr/>
          <a:lstStyle/>
          <a:p>
            <a:r>
              <a:rPr lang="en-US" altLang="zh-CN"/>
              <a:t>IP</a:t>
            </a:r>
            <a:r>
              <a:rPr lang="zh-CN" altLang="en-US"/>
              <a:t>协议属于</a:t>
            </a:r>
            <a:r>
              <a:rPr lang="en-US" altLang="zh-CN"/>
              <a:t>TCP/IP</a:t>
            </a:r>
            <a:r>
              <a:rPr lang="zh-CN" altLang="en-US"/>
              <a:t>协议中的？</a:t>
            </a:r>
            <a:endParaRPr lang="en-US" altLang="zh-CN"/>
          </a:p>
          <a:p>
            <a:r>
              <a:rPr lang="en-US" altLang="zh-CN"/>
              <a:t>A </a:t>
            </a:r>
            <a:r>
              <a:rPr lang="zh-CN" altLang="en-US"/>
              <a:t>物理层</a:t>
            </a:r>
            <a:endParaRPr lang="en-US" altLang="zh-CN"/>
          </a:p>
          <a:p>
            <a:r>
              <a:rPr lang="en-US" altLang="zh-CN"/>
              <a:t>B </a:t>
            </a:r>
            <a:r>
              <a:rPr lang="zh-CN" altLang="en-US"/>
              <a:t>网络接口层</a:t>
            </a:r>
            <a:endParaRPr lang="en-US" altLang="zh-CN"/>
          </a:p>
          <a:p>
            <a:r>
              <a:rPr lang="en-US" altLang="zh-CN"/>
              <a:t>C </a:t>
            </a:r>
            <a:r>
              <a:rPr lang="zh-CN" altLang="en-US"/>
              <a:t>网络互连层</a:t>
            </a:r>
            <a:endParaRPr lang="en-US" altLang="zh-CN"/>
          </a:p>
          <a:p>
            <a:r>
              <a:rPr lang="en-US" altLang="zh-CN"/>
              <a:t>D </a:t>
            </a:r>
            <a:r>
              <a:rPr lang="zh-CN" altLang="en-US"/>
              <a:t>传输层</a:t>
            </a:r>
            <a:endParaRPr lang="en-US" altLang="zh-CN"/>
          </a:p>
          <a:p>
            <a:pPr marL="0" indent="0">
              <a:buNone/>
            </a:pPr>
            <a:endParaRPr lang="en-US" altLang="zh-CN"/>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a:t>
            </a:r>
            <a:r>
              <a:rPr lang="zh-CN" altLang="en-US"/>
              <a:t>、</a:t>
            </a:r>
            <a:r>
              <a:rPr lang="en-US" altLang="zh-CN"/>
              <a:t>TCP</a:t>
            </a:r>
            <a:r>
              <a:rPr lang="zh-CN" altLang="en-US"/>
              <a:t>和</a:t>
            </a:r>
            <a:r>
              <a:rPr lang="en-US" altLang="zh-CN"/>
              <a:t>UDP</a:t>
            </a:r>
            <a:endParaRPr lang="en-US" altLang="zh-CN"/>
          </a:p>
        </p:txBody>
      </p:sp>
      <p:sp>
        <p:nvSpPr>
          <p:cNvPr id="3" name="内容占位符 2"/>
          <p:cNvSpPr>
            <a:spLocks noGrp="1"/>
          </p:cNvSpPr>
          <p:nvPr>
            <p:ph idx="1"/>
          </p:nvPr>
        </p:nvSpPr>
        <p:spPr/>
        <p:txBody>
          <a:bodyPr>
            <a:normAutofit lnSpcReduction="20000"/>
          </a:bodyPr>
          <a:lstStyle/>
          <a:p>
            <a:r>
              <a:rPr lang="en-US" altLang="zh-CN"/>
              <a:t>IP</a:t>
            </a:r>
            <a:r>
              <a:rPr lang="zh-CN" altLang="en-US"/>
              <a:t>健壮：一个路由器故障，不妨碍网络运行</a:t>
            </a:r>
            <a:endParaRPr lang="en-US" altLang="zh-CN"/>
          </a:p>
          <a:p>
            <a:pPr lvl="1"/>
            <a:r>
              <a:rPr lang="zh-CN" altLang="en-US"/>
              <a:t>任意两点之间有多个路由</a:t>
            </a:r>
            <a:endParaRPr lang="en-US" altLang="zh-CN"/>
          </a:p>
          <a:p>
            <a:r>
              <a:rPr lang="en-US" altLang="zh-CN"/>
              <a:t>IP</a:t>
            </a:r>
            <a:r>
              <a:rPr lang="zh-CN" altLang="en-US"/>
              <a:t>平台无关：兼容不同类型计算机</a:t>
            </a:r>
            <a:endParaRPr lang="en-US" altLang="zh-CN"/>
          </a:p>
          <a:p>
            <a:r>
              <a:rPr lang="en-US" altLang="zh-CN"/>
              <a:t>IP</a:t>
            </a:r>
            <a:r>
              <a:rPr lang="zh-CN" altLang="en-US"/>
              <a:t>不能保证数据包的到达顺序</a:t>
            </a:r>
            <a:endParaRPr lang="en-US" altLang="zh-CN"/>
          </a:p>
          <a:p>
            <a:pPr lvl="1"/>
            <a:r>
              <a:rPr lang="en-US" altLang="zh-CN"/>
              <a:t>TCP</a:t>
            </a:r>
            <a:r>
              <a:rPr lang="zh-CN" altLang="en-US"/>
              <a:t>在</a:t>
            </a:r>
            <a:r>
              <a:rPr lang="en-US" altLang="zh-CN"/>
              <a:t>IP</a:t>
            </a:r>
            <a:r>
              <a:rPr lang="zh-CN" altLang="en-US"/>
              <a:t>之上解决这一问题，但有代价</a:t>
            </a:r>
            <a:endParaRPr lang="en-US" altLang="zh-CN"/>
          </a:p>
          <a:p>
            <a:r>
              <a:rPr lang="en-US" altLang="zh-CN"/>
              <a:t>UDP</a:t>
            </a:r>
            <a:r>
              <a:rPr lang="zh-CN" altLang="en-US"/>
              <a:t>是不可靠协议</a:t>
            </a:r>
            <a:endParaRPr lang="en-US" altLang="zh-CN"/>
          </a:p>
          <a:p>
            <a:pPr lvl="1"/>
            <a:r>
              <a:rPr lang="zh-CN" altLang="en-US"/>
              <a:t>不能保证包的顺序</a:t>
            </a:r>
            <a:endParaRPr lang="en-US" altLang="zh-CN"/>
          </a:p>
          <a:p>
            <a:pPr lvl="1"/>
            <a:r>
              <a:rPr lang="zh-CN" altLang="en-US"/>
              <a:t>也不能保证一定到达</a:t>
            </a:r>
            <a:endParaRPr lang="en-US" altLang="zh-CN"/>
          </a:p>
          <a:p>
            <a:r>
              <a:rPr lang="en-US" altLang="zh-CN"/>
              <a:t>Java</a:t>
            </a:r>
            <a:r>
              <a:rPr lang="zh-CN" altLang="en-US"/>
              <a:t>不支持发送原始</a:t>
            </a:r>
            <a:r>
              <a:rPr lang="en-US" altLang="zh-CN"/>
              <a:t>IP</a:t>
            </a:r>
            <a:r>
              <a:rPr lang="zh-CN" altLang="en-US"/>
              <a:t>数据</a:t>
            </a:r>
            <a:endParaRPr lang="en-US" altLang="zh-CN"/>
          </a:p>
          <a:p>
            <a:pPr lvl="1"/>
            <a:r>
              <a:rPr lang="zh-CN" altLang="en-US"/>
              <a:t>只支持</a:t>
            </a:r>
            <a:r>
              <a:rPr lang="en-US" altLang="zh-CN"/>
              <a:t>TCP</a:t>
            </a:r>
            <a:r>
              <a:rPr lang="zh-CN" altLang="en-US"/>
              <a:t>和</a:t>
            </a:r>
            <a:r>
              <a:rPr lang="en-US" altLang="zh-CN"/>
              <a:t>UDP</a:t>
            </a:r>
            <a:r>
              <a:rPr lang="zh-CN" altLang="en-US"/>
              <a:t>，以及在二者之上的应用层协议</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4"/>
          <p:cNvSpPr>
            <a:spLocks noGrp="1"/>
          </p:cNvSpPr>
          <p:nvPr>
            <p:ph idx="1"/>
          </p:nvPr>
        </p:nvSpPr>
        <p:spPr/>
        <p:txBody>
          <a:bodyPr/>
          <a:lstStyle/>
          <a:p>
            <a:r>
              <a:rPr lang="en-US" altLang="zh-CN"/>
              <a:t>IPv4</a:t>
            </a:r>
            <a:r>
              <a:rPr lang="zh-CN" altLang="zh-CN"/>
              <a:t>地址</a:t>
            </a:r>
            <a:endParaRPr lang="en-US" altLang="zh-CN"/>
          </a:p>
          <a:p>
            <a:r>
              <a:rPr lang="zh-CN" altLang="zh-CN"/>
              <a:t>地址长度</a:t>
            </a:r>
            <a:r>
              <a:rPr lang="zh-CN" altLang="en-US"/>
              <a:t>：</a:t>
            </a:r>
            <a:r>
              <a:rPr lang="en-US" altLang="zh-CN"/>
              <a:t>32</a:t>
            </a:r>
            <a:r>
              <a:rPr lang="zh-CN" altLang="zh-CN"/>
              <a:t>位，用点分十进制</a:t>
            </a:r>
            <a:r>
              <a:rPr lang="zh-CN" altLang="en-US"/>
              <a:t>（</a:t>
            </a:r>
            <a:r>
              <a:rPr lang="en-US" altLang="zh-CN"/>
              <a:t>x.x.x.x</a:t>
            </a:r>
            <a:r>
              <a:rPr lang="zh-CN" altLang="en-US"/>
              <a:t>）</a:t>
            </a:r>
            <a:r>
              <a:rPr lang="zh-CN" altLang="zh-CN"/>
              <a:t>表示</a:t>
            </a:r>
            <a:r>
              <a:rPr lang="zh-CN" altLang="en-US"/>
              <a:t>（</a:t>
            </a:r>
            <a:r>
              <a:rPr lang="en-US" altLang="zh-CN"/>
              <a:t>x=0~255</a:t>
            </a:r>
            <a:r>
              <a:rPr lang="zh-CN" altLang="en-US"/>
              <a:t>）</a:t>
            </a:r>
            <a:endParaRPr lang="en-US" altLang="zh-CN"/>
          </a:p>
          <a:p>
            <a:r>
              <a:rPr lang="zh-CN" altLang="zh-CN"/>
              <a:t>标准</a:t>
            </a:r>
            <a:r>
              <a:rPr lang="en-US" altLang="zh-CN"/>
              <a:t>IPv4</a:t>
            </a:r>
            <a:r>
              <a:rPr lang="zh-CN" altLang="zh-CN"/>
              <a:t>地址的分类</a:t>
            </a:r>
            <a:r>
              <a:rPr lang="zh-CN" altLang="en-US"/>
              <a:t>：</a:t>
            </a:r>
            <a:endParaRPr lang="zh-CN" altLang="zh-CN"/>
          </a:p>
          <a:p>
            <a:pPr>
              <a:lnSpc>
                <a:spcPct val="150000"/>
              </a:lnSpc>
              <a:buFont typeface="Wingdings 2" panose="05020102010507070707" pitchFamily="18" charset="2"/>
              <a:buNone/>
              <a:defRPr/>
            </a:pPr>
            <a:endParaRPr lang="zh-CN" altLang="zh-CN">
              <a:latin typeface="Times New Roman" panose="02020603050405020304" pitchFamily="18" charset="0"/>
              <a:cs typeface="Times New Roman" panose="02020603050405020304" pitchFamily="18" charset="0"/>
            </a:endParaRPr>
          </a:p>
        </p:txBody>
      </p:sp>
      <p:sp>
        <p:nvSpPr>
          <p:cNvPr id="27651"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2"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graphicFrame>
        <p:nvGraphicFramePr>
          <p:cNvPr id="18440" name="Object 3"/>
          <p:cNvGraphicFramePr>
            <a:graphicFrameLocks noChangeAspect="1"/>
          </p:cNvGraphicFramePr>
          <p:nvPr/>
        </p:nvGraphicFramePr>
        <p:xfrm>
          <a:off x="1223429" y="2753544"/>
          <a:ext cx="9745142" cy="4104456"/>
        </p:xfrm>
        <a:graphic>
          <a:graphicData uri="http://schemas.openxmlformats.org/presentationml/2006/ole">
            <mc:AlternateContent xmlns:mc="http://schemas.openxmlformats.org/markup-compatibility/2006">
              <mc:Choice xmlns:v="urn:schemas-microsoft-com:vml" Requires="v">
                <p:oleObj spid="_x0000_s0" name="Visio" r:id="rId1" imgW="11684000" imgH="4356100" progId="Visio.Drawing.11">
                  <p:embed/>
                </p:oleObj>
              </mc:Choice>
              <mc:Fallback>
                <p:oleObj name="Visio" r:id="rId1" imgW="11684000" imgH="43561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429" y="2753544"/>
                        <a:ext cx="9745142" cy="410445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440"/>
                                        </p:tgtEl>
                                        <p:attrNameLst>
                                          <p:attrName>style.visibility</p:attrName>
                                        </p:attrNameLst>
                                      </p:cBhvr>
                                      <p:to>
                                        <p:strVal val="visible"/>
                                      </p:to>
                                    </p:set>
                                    <p:anim calcmode="lin" valueType="num">
                                      <p:cBhvr additive="base">
                                        <p:cTn id="15" dur="500" fill="hold"/>
                                        <p:tgtEl>
                                          <p:spTgt spid="18440"/>
                                        </p:tgtEl>
                                        <p:attrNameLst>
                                          <p:attrName>ppt_x</p:attrName>
                                        </p:attrNameLst>
                                      </p:cBhvr>
                                      <p:tavLst>
                                        <p:tav tm="0">
                                          <p:val>
                                            <p:strVal val="#ppt_x"/>
                                          </p:val>
                                        </p:tav>
                                        <p:tav tm="100000">
                                          <p:val>
                                            <p:strVal val="#ppt_x"/>
                                          </p:val>
                                        </p:tav>
                                      </p:tavLst>
                                    </p:anim>
                                    <p:anim calcmode="lin" valueType="num">
                                      <p:cBhvr additive="base">
                                        <p:cTn id="16"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7080,&quot;width&quot;:17120}"/>
</p:tagLst>
</file>

<file path=ppt/tags/tag2.xml><?xml version="1.0" encoding="utf-8"?>
<p:tagLst xmlns:p="http://schemas.openxmlformats.org/presentationml/2006/main">
  <p:tag name="KSO_WPP_MARK_KEY" val="13ffa55c-2584-4d1a-ac38-c1b3fa50c676"/>
  <p:tag name="COMMONDATA" val="eyJoZGlkIjoiZTNiMmJjMGUyMDNhMGI0MjllZTc4OTE3ODRjOTBjMWQifQ=="/>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rebuchet MS"/>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12890</Words>
  <Application>WPS 演示</Application>
  <PresentationFormat>宽屏</PresentationFormat>
  <Paragraphs>761</Paragraphs>
  <Slides>64</Slides>
  <Notes>5</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3</vt:i4>
      </vt:variant>
      <vt:variant>
        <vt:lpstr>幻灯片标题</vt:lpstr>
      </vt:variant>
      <vt:variant>
        <vt:i4>64</vt:i4>
      </vt:variant>
    </vt:vector>
  </HeadingPairs>
  <TitlesOfParts>
    <vt:vector size="92" baseType="lpstr">
      <vt:lpstr>Arial</vt:lpstr>
      <vt:lpstr>宋体</vt:lpstr>
      <vt:lpstr>Wingdings</vt:lpstr>
      <vt:lpstr>Wingdings</vt:lpstr>
      <vt:lpstr>Wingdings 2</vt:lpstr>
      <vt:lpstr>Wingdings 2</vt:lpstr>
      <vt:lpstr>Goudy Old Style</vt:lpstr>
      <vt:lpstr>Calibri</vt:lpstr>
      <vt:lpstr>Times New Roman</vt:lpstr>
      <vt:lpstr>等线 Light</vt:lpstr>
      <vt:lpstr>等线</vt:lpstr>
      <vt:lpstr>微软雅黑</vt:lpstr>
      <vt:lpstr>Arial Unicode MS</vt:lpstr>
      <vt:lpstr>楷体</vt:lpstr>
      <vt:lpstr>Times New Roman</vt:lpstr>
      <vt:lpstr>Consolas</vt:lpstr>
      <vt:lpstr>Comic Sans MS</vt:lpstr>
      <vt:lpstr>Courier New</vt:lpstr>
      <vt:lpstr>Tw Cen MT</vt:lpstr>
      <vt:lpstr>Segoe Print</vt:lpstr>
      <vt:lpstr>华文仿宋</vt:lpstr>
      <vt:lpstr>Bookman Old Style</vt:lpstr>
      <vt:lpstr>Trebuchet MS</vt:lpstr>
      <vt:lpstr>Office 主题​​</vt:lpstr>
      <vt:lpstr>中性</vt:lpstr>
      <vt:lpstr>Visio.Drawing.11</vt:lpstr>
      <vt:lpstr>Visio.Drawing.11</vt:lpstr>
      <vt:lpstr>Visio.Drawing.11</vt:lpstr>
      <vt:lpstr>TCP端口</vt:lpstr>
      <vt:lpstr>概念</vt:lpstr>
      <vt:lpstr>电路交换（线路交换）</vt:lpstr>
      <vt:lpstr>报文交换（存储转发）</vt:lpstr>
      <vt:lpstr>交换技术：分组交换</vt:lpstr>
      <vt:lpstr>三种交换技术</vt:lpstr>
      <vt:lpstr>互联网体系结构</vt:lpstr>
      <vt:lpstr>IP、TCP和UDP</vt:lpstr>
      <vt:lpstr>PowerPoint 演示文稿</vt:lpstr>
      <vt:lpstr>IPv6地址格式</vt:lpstr>
      <vt:lpstr>IPv6前缀格式</vt:lpstr>
      <vt:lpstr>Internet标准</vt:lpstr>
      <vt:lpstr>刷新输出流</vt:lpstr>
      <vt:lpstr>输入流read()</vt:lpstr>
      <vt:lpstr>过滤器类</vt:lpstr>
      <vt:lpstr>PrintStream（1）</vt:lpstr>
      <vt:lpstr>进程与线程（2）</vt:lpstr>
      <vt:lpstr>从多进程到多线程</vt:lpstr>
      <vt:lpstr>线程池（Thread Pool）</vt:lpstr>
      <vt:lpstr>类图：Executor框架</vt:lpstr>
      <vt:lpstr>使用getHostName方法获得域名</vt:lpstr>
      <vt:lpstr>使用getHostName方法获得域名</vt:lpstr>
      <vt:lpstr>使用getCanonicalHostName方法获得主机名</vt:lpstr>
      <vt:lpstr>使用getAddress方法获得IP地址</vt:lpstr>
      <vt:lpstr>分解URL</vt:lpstr>
      <vt:lpstr>URL</vt:lpstr>
      <vt:lpstr>比较两个url</vt:lpstr>
      <vt:lpstr>URL和URI的选用</vt:lpstr>
      <vt:lpstr>绝对URI转相对URI</vt:lpstr>
      <vt:lpstr>网页表单输入的处理</vt:lpstr>
      <vt:lpstr>HTTP的工作机制</vt:lpstr>
      <vt:lpstr>保存会话数据的两种技术</vt:lpstr>
      <vt:lpstr>URL与URLConnection区别</vt:lpstr>
      <vt:lpstr>getContentLength()</vt:lpstr>
      <vt:lpstr>具体实现（1）</vt:lpstr>
      <vt:lpstr>具体实现（2）</vt:lpstr>
      <vt:lpstr>具体实现（3）</vt:lpstr>
      <vt:lpstr>具体实现（4）</vt:lpstr>
      <vt:lpstr>Web缓存</vt:lpstr>
      <vt:lpstr>Protected boolean useCaches</vt:lpstr>
      <vt:lpstr>协议处理框架</vt:lpstr>
      <vt:lpstr>协议处理框架</vt:lpstr>
      <vt:lpstr>URL和URLConnection的关联</vt:lpstr>
      <vt:lpstr>半关闭socket</vt:lpstr>
      <vt:lpstr>服务器日志</vt:lpstr>
      <vt:lpstr>JDK支持密码组</vt:lpstr>
      <vt:lpstr>课堂练习</vt:lpstr>
      <vt:lpstr>参考(1)</vt:lpstr>
      <vt:lpstr>参考（2）</vt:lpstr>
      <vt:lpstr>创建安全服务器Socket</vt:lpstr>
      <vt:lpstr>缓冲区的数据操作</vt:lpstr>
      <vt:lpstr>UDP</vt:lpstr>
      <vt:lpstr>UDP客户端</vt:lpstr>
      <vt:lpstr>UDP客户端</vt:lpstr>
      <vt:lpstr>PowerPoint 演示文稿</vt:lpstr>
      <vt:lpstr>UDP服务器</vt:lpstr>
      <vt:lpstr>PowerPoint 演示文稿</vt:lpstr>
      <vt:lpstr>PowerPoint 演示文稿</vt:lpstr>
      <vt:lpstr>DatagramPacket</vt:lpstr>
      <vt:lpstr>DatagramPacket</vt:lpstr>
      <vt:lpstr>发送数据报实例</vt:lpstr>
      <vt:lpstr>public void setData</vt:lpstr>
      <vt:lpstr>PowerPoint 演示文稿</vt:lpstr>
      <vt:lpstr>DatagramSocket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HUAWEI</dc:creator>
  <cp:lastModifiedBy>冰凌</cp:lastModifiedBy>
  <cp:revision>11</cp:revision>
  <dcterms:created xsi:type="dcterms:W3CDTF">2022-07-04T14:37:00Z</dcterms:created>
  <dcterms:modified xsi:type="dcterms:W3CDTF">2023-07-01T08:32:37Z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A413D5AD3F4242E48B4C3A0A8090DA8D_12</vt:lpwstr>
  </property>
  <property fmtid="{D5CDD505-2E9C-101B-9397-08002B2CF9AE}" pid="3" name="KSOProductBuildVer">
    <vt:lpwstr>2052-11.1.0.14309</vt:lpwstr>
  </property>
</Properties>
</file>