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522" r:id="rId3"/>
    <p:sldId id="509" r:id="rId4"/>
    <p:sldId id="524" r:id="rId5"/>
    <p:sldId id="523" r:id="rId6"/>
    <p:sldId id="525" r:id="rId7"/>
    <p:sldId id="510" r:id="rId8"/>
    <p:sldId id="514" r:id="rId9"/>
    <p:sldId id="526" r:id="rId10"/>
    <p:sldId id="527" r:id="rId11"/>
    <p:sldId id="528" r:id="rId12"/>
    <p:sldId id="515" r:id="rId13"/>
    <p:sldId id="516" r:id="rId14"/>
    <p:sldId id="517" r:id="rId15"/>
    <p:sldId id="518" r:id="rId16"/>
    <p:sldId id="529" r:id="rId17"/>
    <p:sldId id="511" r:id="rId18"/>
    <p:sldId id="530" r:id="rId19"/>
    <p:sldId id="531" r:id="rId20"/>
    <p:sldId id="532" r:id="rId21"/>
    <p:sldId id="519" r:id="rId22"/>
    <p:sldId id="520" r:id="rId23"/>
    <p:sldId id="521" r:id="rId24"/>
    <p:sldId id="533" r:id="rId25"/>
    <p:sldId id="534" r:id="rId26"/>
    <p:sldId id="535" r:id="rId27"/>
    <p:sldId id="536" r:id="rId28"/>
    <p:sldId id="512" r:id="rId29"/>
    <p:sldId id="537" r:id="rId30"/>
    <p:sldId id="513" r:id="rId31"/>
    <p:sldId id="538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2724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BF99B-FB83-4451-8B3A-3AA4058B0A25}" type="datetimeFigureOut">
              <a:rPr lang="zh-CN" altLang="en-US" smtClean="0"/>
              <a:pPr/>
              <a:t>2022/6/1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DD088-3A57-4AAD-8514-636C7E100E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2022/6/1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2022/6/1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2022/6/1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2022/6/1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3861048"/>
            <a:ext cx="6660232" cy="1828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              </a:t>
            </a:r>
            <a:r>
              <a:rPr lang="en-US" altLang="zh-CN" dirty="0" smtClean="0"/>
              <a:t>Secure Socket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周宇          助理教授            深圳大学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SSLSocket</a:t>
            </a:r>
            <a:r>
              <a:rPr lang="zh-CN" altLang="en-US" dirty="0" smtClean="0"/>
              <a:t>的创建方法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586536" cy="4495800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public abstract Socket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createSocket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Socket proxy, String host, </a:t>
            </a:r>
            <a:r>
              <a:rPr lang="en-US" altLang="zh-CN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port, </a:t>
            </a:r>
            <a:r>
              <a:rPr lang="en-US" altLang="zh-CN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autoClose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以一个连接到代理服务器的现有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对像</a:t>
            </a:r>
            <a:r>
              <a:rPr lang="zh-CN" altLang="en-US" sz="2400" dirty="0" smtClean="0"/>
              <a:t>作为起点。返回一个经由这个代理服务器到指定主机和端口的</a:t>
            </a:r>
            <a:r>
              <a:rPr lang="en-US" altLang="zh-CN" sz="2400" dirty="0" smtClean="0"/>
              <a:t>socket</a:t>
            </a:r>
            <a:r>
              <a:rPr lang="zh-CN" altLang="en-US" sz="2400" dirty="0" smtClean="0"/>
              <a:t>。</a:t>
            </a:r>
            <a:r>
              <a:rPr lang="en-US" altLang="zh-CN" sz="2400" dirty="0" err="1" smtClean="0"/>
              <a:t>autoclose</a:t>
            </a:r>
            <a:r>
              <a:rPr lang="zh-CN" altLang="en-US" sz="2400" dirty="0" smtClean="0"/>
              <a:t>用来表示当</a:t>
            </a:r>
            <a:r>
              <a:rPr lang="en-US" altLang="zh-CN" sz="2400" dirty="0" smtClean="0"/>
              <a:t>socket</a:t>
            </a:r>
            <a:r>
              <a:rPr lang="zh-CN" altLang="en-US" sz="2400" dirty="0" smtClean="0"/>
              <a:t>关闭时，底层</a:t>
            </a:r>
            <a:r>
              <a:rPr lang="en-US" altLang="zh-CN" sz="2400" dirty="0" smtClean="0"/>
              <a:t>proxy Socket</a:t>
            </a:r>
            <a:r>
              <a:rPr lang="zh-CN" altLang="en-US" sz="2400" dirty="0" smtClean="0"/>
              <a:t>是否自动关闭，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为自动关闭。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订单服务客户端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客户端订单形式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423507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356992"/>
            <a:ext cx="5976664" cy="264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3568" y="378904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实现代码：</a:t>
            </a:r>
            <a:endParaRPr lang="zh-CN" altLang="en-US" sz="28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051720" y="3068960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HTTPSClient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844824"/>
            <a:ext cx="6875463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19672" y="5085184"/>
            <a:ext cx="648072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59632" y="5877272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返回一个实例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49471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515719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生成一个</a:t>
            </a:r>
            <a:r>
              <a:rPr lang="en-US" altLang="zh-CN" dirty="0" err="1" smtClean="0"/>
              <a:t>SSLSocket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列出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支持的所有密码组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允许使用所有支持的密码组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3568" y="1988840"/>
            <a:ext cx="64807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3568" y="2564904"/>
            <a:ext cx="64807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3568" y="2924944"/>
            <a:ext cx="64807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2153"/>
            <a:ext cx="6446837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41326"/>
            <a:ext cx="59150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59632" y="5373216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响应内容的写入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输入网址 </a:t>
            </a:r>
            <a:r>
              <a:rPr lang="en-US" altLang="zh-CN" dirty="0" smtClean="0"/>
              <a:t>www.usps.com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348880"/>
            <a:ext cx="6048672" cy="326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选择密码组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856984" cy="51353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JSSE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支持认证和加密的不同组合，如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128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AES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加密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AES(Advanced Encryption Standard) :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基于区块的加密算法（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128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192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256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位）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DES(Data Encryption Standard):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密钥加密块算法（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位）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RC4: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基于流的加密算法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>
              <a:solidFill>
                <a:srgbClr val="555555"/>
              </a:solidFill>
              <a:latin typeface="Courier New" panose="020703090202050204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570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选择密码组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928992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3200" dirty="0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[]</a:t>
            </a:r>
            <a:r>
              <a:rPr lang="en-US" altLang="zh-CN" sz="3200" dirty="0" smtClean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 smtClean="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getSupportedCipherSuites</a:t>
            </a:r>
            <a:r>
              <a:rPr lang="en-US" altLang="zh-CN" sz="3200" dirty="0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zh-CN" altLang="en-US" sz="3200" dirty="0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指出给定</a:t>
            </a:r>
            <a:r>
              <a:rPr lang="en-US" altLang="zh-CN" sz="3200" dirty="0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zh-CN" altLang="en-US" sz="3200" dirty="0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上可用的算法组合</a:t>
            </a:r>
            <a:endParaRPr lang="en-US" altLang="zh-CN" sz="3200" dirty="0" smtClean="0">
              <a:solidFill>
                <a:srgbClr val="555555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3200" dirty="0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[]</a:t>
            </a:r>
            <a:r>
              <a:rPr lang="en-US" altLang="zh-CN" sz="3200" dirty="0" smtClean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 smtClean="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getEnabledCipherSuites</a:t>
            </a:r>
            <a:r>
              <a:rPr lang="en-US" altLang="zh-CN" sz="3200" dirty="0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zh-CN" altLang="en-US" sz="3200" dirty="0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指出给定</a:t>
            </a:r>
            <a:r>
              <a:rPr lang="en-US" altLang="zh-CN" sz="3200" dirty="0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zh-CN" altLang="en-US" sz="3200" dirty="0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上哪些密码组可以使用</a:t>
            </a:r>
            <a:endParaRPr lang="en-US" altLang="zh-CN" sz="3200" dirty="0" smtClean="0">
              <a:solidFill>
                <a:srgbClr val="555555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rgbClr val="007788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CN" sz="3200" dirty="0" err="1" smtClean="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setEnabledCipherSuites</a:t>
            </a:r>
            <a:r>
              <a:rPr lang="en-US" altLang="zh-CN" sz="3200" dirty="0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dirty="0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3200" dirty="0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[]</a:t>
            </a:r>
            <a:r>
              <a:rPr lang="en-US" altLang="zh-CN" sz="3200" dirty="0" smtClean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suites)</a:t>
            </a:r>
          </a:p>
          <a:p>
            <a:pPr marL="0" indent="0">
              <a:buNone/>
            </a:pPr>
            <a:r>
              <a:rPr lang="zh-CN" altLang="en-US" sz="3200" dirty="0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指定使用哪些密码组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支持的密码组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3635375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556792"/>
            <a:ext cx="3387725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23928" y="522920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算法分为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个部分：协议，密钥交换算法，加密算法和校验和。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r>
              <a:rPr lang="zh-CN" altLang="en-US" dirty="0" smtClean="0"/>
              <a:t>创建安全客户端</a:t>
            </a:r>
            <a:r>
              <a:rPr lang="en-US" altLang="zh-CN" dirty="0" smtClean="0"/>
              <a:t>Socket</a:t>
            </a:r>
          </a:p>
          <a:p>
            <a:r>
              <a:rPr lang="zh-CN" altLang="en-US" dirty="0" smtClean="0"/>
              <a:t>密码组的选择</a:t>
            </a:r>
            <a:endParaRPr lang="en-US" altLang="zh-CN" dirty="0" smtClean="0"/>
          </a:p>
          <a:p>
            <a:r>
              <a:rPr lang="zh-CN" altLang="en-US" dirty="0" smtClean="0"/>
              <a:t>创建安全服务器端</a:t>
            </a:r>
            <a:r>
              <a:rPr lang="en-US" altLang="zh-CN" dirty="0" smtClean="0"/>
              <a:t>Socket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支持密码组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5496" y="1600200"/>
            <a:ext cx="8730552" cy="326896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SSL_DH_anon_EXPORT_WITH_DES40_CBC_SHA</a:t>
            </a: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）安全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层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(SSL)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版本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）密钥协商的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Diffie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-Hellman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方法；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）没有身份认证；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40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位密钥的数据加密标准算法；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密码块链以及安全散列算法校验和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9512" y="5013176"/>
            <a:ext cx="88569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默认支持前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个密码组</a:t>
            </a:r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对无认证或认证但不加密事务，必须用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setEnabledCipherSuites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显示启用这些密码组</a:t>
            </a:r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要避免名字中包含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NULL ANON EXPORT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等密码组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628800"/>
            <a:ext cx="8153400" cy="218884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编写一个名为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ClipherSuites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的类，实现以下功能：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生成安全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socket  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协议为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https)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，端口为：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443</a:t>
            </a:r>
          </a:p>
          <a:p>
            <a:pPr marL="514350" indent="-514350">
              <a:buAutoNum type="arabicPeriod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按行打印出当前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所支持所有密码组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并输出密码组的个数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861048"/>
            <a:ext cx="655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javax.net.ssl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ClipherSuites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public static void main{String[]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{ 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…..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…..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  </a:t>
            </a:r>
            <a:r>
              <a:rPr lang="en-US" altLang="zh-CN" dirty="0" smtClean="0"/>
              <a:t>(</a:t>
            </a:r>
            <a:r>
              <a:rPr lang="en-US" altLang="zh-CN" dirty="0" smtClean="0"/>
              <a:t>1)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28800"/>
            <a:ext cx="6865937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943" y="1916832"/>
            <a:ext cx="8618537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事件处理器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766048" cy="44958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JSSE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使用标准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事件模型来通知程序，告诉它们客户端和服务器之间的握手何时完成。通过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HandshakeCompletedListener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接口实现。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public interface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HandshakeCompletedListener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entends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java.util.EventListener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接口声明了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handshakeCompleted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方法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public void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handshakeCompleted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               (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HandshakeCompletedEvent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event) 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HandshakeCompletedEvent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HandshakeCompletedEvent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java.util.EventObject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获取事件信息的方法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public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SSLSession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getSession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public String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getCipherSuite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会话管理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06916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加载多个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，使用相同的密钥。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SSLSocket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getSession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方法返回这个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所属的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Session(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会话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public abstract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SSLSession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getSession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public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SSLSessionContext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getSessionContext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避免会话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public abstract void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setEnableSessionCreation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allowSessions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判断是否允许会话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public abstract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getEnableSessionCreation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很多情况下，无需向对方进行验证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setUseClientMode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方法确定是否需要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在第一次握手时使用认证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处于客户端模式，不会提供自行认证，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表示会自行认证。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客户端和服务器端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都可以用。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该属性对指定的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只能设定一次。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getUseClientMode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服务器端安全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，可以使用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setNeedClientAuth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，要求与他连接的所有客户端都要自行认证（或不认证）。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getNeedClientAuth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创建安全服务器</a:t>
            </a:r>
            <a:r>
              <a:rPr lang="en-US" altLang="zh-CN" dirty="0" smtClean="0"/>
              <a:t>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06032"/>
            <a:ext cx="8181893" cy="5135336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SSLServerSocket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ServerSocket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err="1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ServerSocketFactory</a:t>
            </a:r>
            <a:r>
              <a:rPr lang="en-US" altLang="zh-CN" sz="2800" dirty="0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ssf</a:t>
            </a:r>
            <a:r>
              <a:rPr lang="en-US" altLang="zh-CN" sz="2800" dirty="0" smtClean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dirty="0" err="1" smtClean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>SSLServerSocketFactory.getDefault</a:t>
            </a:r>
            <a:r>
              <a:rPr lang="en-US" altLang="zh-CN" sz="2800" dirty="0" smtClean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sz="2800" dirty="0" smtClean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2800" dirty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800" dirty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dirty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800" dirty="0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dirty="0" err="1">
                <a:solidFill>
                  <a:srgbClr val="000088"/>
                </a:solidFill>
                <a:latin typeface="Times New Roman" pitchFamily="18" charset="0"/>
                <a:cs typeface="Times New Roman" pitchFamily="18" charset="0"/>
              </a:rPr>
              <a:t>ServerSocket</a:t>
            </a:r>
            <a:r>
              <a:rPr lang="en-US" altLang="zh-CN" sz="2800" dirty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>ss</a:t>
            </a:r>
            <a:r>
              <a:rPr lang="en-US" altLang="zh-CN" sz="2800" dirty="0" smtClean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dirty="0" err="1" smtClean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>ssf</a:t>
            </a:r>
            <a:r>
              <a:rPr lang="en-US" altLang="zh-CN" sz="2800" dirty="0" smtClean="0">
                <a:solidFill>
                  <a:srgbClr val="1B1C2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800" dirty="0" err="1" smtClean="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createServerSocket</a:t>
            </a:r>
            <a:r>
              <a:rPr lang="en-US" altLang="zh-CN" sz="2800" dirty="0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solidFill>
                  <a:srgbClr val="007788"/>
                </a:solidFill>
                <a:latin typeface="Times New Roman" pitchFamily="18" charset="0"/>
                <a:cs typeface="Times New Roman" pitchFamily="18" charset="0"/>
              </a:rPr>
              <a:t>443</a:t>
            </a:r>
            <a:r>
              <a:rPr lang="en-US" altLang="zh-CN" sz="2800" dirty="0" smtClean="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746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创建安全服务器</a:t>
            </a:r>
            <a:r>
              <a:rPr lang="en-US" altLang="zh-CN" dirty="0" smtClean="0"/>
              <a:t>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public abstract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ServerSocket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createServerSocket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port)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throws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public abstract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ServerSocket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createServerSocket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port,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queueLength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throws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IOExceotion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public abstract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ServerSocket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createServerSocket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port,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queueLength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InetAdress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interface)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throws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对称加密（秘密密钥加密）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加密方和解密方使用</a:t>
            </a:r>
            <a:r>
              <a:rPr lang="zh-CN" altLang="en-US" b="1" dirty="0" smtClean="0">
                <a:solidFill>
                  <a:srgbClr val="FF0000"/>
                </a:solidFill>
              </a:rPr>
              <a:t>相同</a:t>
            </a:r>
            <a:r>
              <a:rPr lang="zh-CN" altLang="en-US" dirty="0" smtClean="0"/>
              <a:t>的密钥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同一个密钥可以同时用作信息的加密和解密</a:t>
            </a:r>
            <a:endParaRPr lang="en-US" altLang="zh-CN" dirty="0" smtClean="0"/>
          </a:p>
        </p:txBody>
      </p:sp>
      <p:pic>
        <p:nvPicPr>
          <p:cNvPr id="1026" name="Picture 2" descr="C:\Users\Andy Zhou\Downloads\f3a13f9c376ac6596ca2587892202da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501008"/>
            <a:ext cx="6276975" cy="160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4739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创建安全服务器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keytool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生成公开密钥和证书；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请第三方机构认证证书；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为算法创建一个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SSLContext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为证书源创建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TrustManagerFactory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为密钥类型创建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KeyManagerFactory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658368" lvl="1" indent="-457200">
              <a:buFont typeface="+mj-lt"/>
              <a:buAutoNum type="arabicPeriod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为密钥和证书数据创建一个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KeyStore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对象；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用密钥和证书填充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KeyStore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对象；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KeyStore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及其口令短语初始化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KeyManagerFactory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KeyManagerFactory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中的密钥管理器、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TrustManagerFactory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中的信任管理器和一个随机源初始化上下文。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658368" lvl="1" indent="-457200"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79403" y="6414917"/>
            <a:ext cx="1861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SecureOrderTaker</a:t>
            </a:r>
          </a:p>
        </p:txBody>
      </p:sp>
    </p:spTree>
    <p:extLst>
      <p:ext uri="{BB962C8B-B14F-4D97-AF65-F5344CB8AC3E}">
        <p14:creationId xmlns="" xmlns:p14="http://schemas.microsoft.com/office/powerpoint/2010/main" val="31214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选择密码组（举例）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687297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234888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SSLServerSocket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上启动匿名的非认证连接（查找密码组包含</a:t>
            </a:r>
            <a:r>
              <a:rPr lang="en-US" altLang="zh-CN" dirty="0" smtClean="0"/>
              <a:t>anon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730003"/>
            <a:ext cx="6840760" cy="4083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非对称加密（公开密钥加密）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加密方和解密方使用</a:t>
            </a:r>
            <a:r>
              <a:rPr lang="zh-CN" altLang="en-US" b="1" dirty="0" smtClean="0">
                <a:solidFill>
                  <a:srgbClr val="FF0000"/>
                </a:solidFill>
              </a:rPr>
              <a:t>不同</a:t>
            </a:r>
            <a:r>
              <a:rPr lang="zh-CN" altLang="en-US" dirty="0" smtClean="0"/>
              <a:t>的密钥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公开密钥（</a:t>
            </a:r>
            <a:r>
              <a:rPr lang="en-US" altLang="zh-CN" dirty="0" smtClean="0"/>
              <a:t>public key</a:t>
            </a:r>
            <a:r>
              <a:rPr lang="zh-CN" altLang="en-US" dirty="0" smtClean="0"/>
              <a:t>）</a:t>
            </a:r>
            <a:r>
              <a:rPr lang="zh-CN" altLang="en-US" b="1" dirty="0" smtClean="0"/>
              <a:t>加密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私有密钥（</a:t>
            </a:r>
            <a:r>
              <a:rPr lang="en-US" altLang="zh-CN" dirty="0" smtClean="0"/>
              <a:t>private key</a:t>
            </a:r>
            <a:r>
              <a:rPr lang="zh-CN" altLang="en-US" dirty="0" smtClean="0"/>
              <a:t>）</a:t>
            </a:r>
            <a:r>
              <a:rPr lang="zh-CN" altLang="en-US" b="1" dirty="0" smtClean="0"/>
              <a:t>解密</a:t>
            </a:r>
            <a:endParaRPr lang="en-US" altLang="zh-CN" b="1" dirty="0" smtClean="0"/>
          </a:p>
          <a:p>
            <a:endParaRPr lang="zh-CN" altLang="en-US" dirty="0"/>
          </a:p>
        </p:txBody>
      </p:sp>
      <p:pic>
        <p:nvPicPr>
          <p:cNvPr id="2050" name="Picture 2" descr="C:\Users\Andy Zhou\Downloads\db744f5407b1e275144c17b04392e96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099892"/>
            <a:ext cx="5282952" cy="2641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组合应用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非对称加密传输对称加密的密钥（效率优先）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用对称加密传输数据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非对称加密身份认证和消息完整性检查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55079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甲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55079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乙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203848" y="5733256"/>
            <a:ext cx="252028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67744" y="51571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私钥（甲）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8104" y="51571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公</a:t>
            </a:r>
            <a:r>
              <a:rPr lang="zh-CN" altLang="en-US" dirty="0" smtClean="0">
                <a:solidFill>
                  <a:schemeClr val="bg1"/>
                </a:solidFill>
              </a:rPr>
              <a:t>钥（甲）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67744" y="450912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公钥（乙）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2" name="直接连接符 11"/>
          <p:cNvCxnSpPr>
            <a:stCxn id="8" idx="0"/>
            <a:endCxn id="10" idx="2"/>
          </p:cNvCxnSpPr>
          <p:nvPr/>
        </p:nvCxnSpPr>
        <p:spPr>
          <a:xfrm flipV="1">
            <a:off x="2843808" y="4797152"/>
            <a:ext cx="0" cy="360040"/>
          </a:xfrm>
          <a:prstGeom prst="line">
            <a:avLst/>
          </a:prstGeom>
          <a:ln w="1905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508104" y="450912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私</a:t>
            </a:r>
            <a:r>
              <a:rPr lang="zh-CN" altLang="en-US" dirty="0" smtClean="0">
                <a:solidFill>
                  <a:schemeClr val="bg1"/>
                </a:solidFill>
              </a:rPr>
              <a:t>钥（乙）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131840" y="4293096"/>
            <a:ext cx="2520280" cy="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2"/>
            <a:endCxn id="9" idx="0"/>
          </p:cNvCxnSpPr>
          <p:nvPr/>
        </p:nvCxnSpPr>
        <p:spPr>
          <a:xfrm>
            <a:off x="6084168" y="4797152"/>
            <a:ext cx="0" cy="360040"/>
          </a:xfrm>
          <a:prstGeom prst="line">
            <a:avLst/>
          </a:pr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中间人攻击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公开密钥放在可信任的第三方认证机构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098" name="Picture 2" descr="C:\Users\Andy Zhou\Desktop\223240_Rb2Z_114861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708920"/>
            <a:ext cx="4401319" cy="2232248"/>
          </a:xfrm>
          <a:prstGeom prst="rect">
            <a:avLst/>
          </a:prstGeom>
          <a:noFill/>
        </p:spPr>
      </p:pic>
      <p:pic>
        <p:nvPicPr>
          <p:cNvPr id="4099" name="Picture 3" descr="C:\Users\Andy Zhou\Downloads\641dc002f1f792f280878f44fad4830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3717032"/>
            <a:ext cx="5026638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创建安全客户端</a:t>
            </a:r>
            <a:r>
              <a:rPr lang="en-US" altLang="zh-CN" dirty="0" smtClean="0"/>
              <a:t>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597348" cy="5135336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SocketFactory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创建安全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对象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SocketFactory</a:t>
            </a:r>
            <a:r>
              <a:rPr lang="en-US" altLang="zh-CN" sz="24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factory</a:t>
            </a:r>
            <a:r>
              <a:rPr lang="en-US" altLang="zh-CN" sz="24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=</a:t>
            </a:r>
            <a:r>
              <a:rPr lang="en-US" altLang="zh-CN" sz="24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SSLSocketFactory</a:t>
            </a:r>
            <a:r>
              <a:rPr lang="en-US" altLang="zh-CN" sz="2400" dirty="0" err="1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.</a:t>
            </a:r>
            <a:r>
              <a:rPr lang="en-US" altLang="zh-CN" sz="2400" dirty="0" err="1">
                <a:solidFill>
                  <a:srgbClr val="3300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getDefault</a:t>
            </a:r>
            <a:r>
              <a:rPr lang="en-US" altLang="zh-CN" sz="24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();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Socket</a:t>
            </a:r>
            <a:r>
              <a:rPr lang="en-US" altLang="zh-CN" sz="24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socket</a:t>
            </a:r>
            <a:r>
              <a:rPr lang="en-US" altLang="zh-CN" sz="24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=</a:t>
            </a:r>
            <a:r>
              <a:rPr lang="en-US" altLang="zh-CN" sz="24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factory</a:t>
            </a:r>
            <a:r>
              <a:rPr lang="en-US" altLang="zh-CN" sz="2400" dirty="0" err="1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.</a:t>
            </a:r>
            <a:r>
              <a:rPr lang="en-US" altLang="zh-CN" sz="2400" dirty="0" err="1">
                <a:solidFill>
                  <a:srgbClr val="330099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createSocket</a:t>
            </a:r>
            <a:r>
              <a:rPr lang="en-US" altLang="zh-CN" sz="24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CC33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"login.ibiblio.org"</a:t>
            </a:r>
            <a:r>
              <a:rPr lang="en-US" altLang="zh-CN" sz="24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,</a:t>
            </a:r>
            <a:r>
              <a:rPr lang="en-US" altLang="zh-CN" sz="2400" dirty="0">
                <a:solidFill>
                  <a:srgbClr val="1B1C2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66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7000</a:t>
            </a:r>
            <a:r>
              <a:rPr lang="en-US" altLang="zh-CN" sz="2400" dirty="0">
                <a:solidFill>
                  <a:srgbClr val="555555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返回值类型是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javax.net.ssl.SSLSocket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SSLSocket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子类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2085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SSLSocket</a:t>
            </a:r>
            <a:r>
              <a:rPr lang="zh-CN" altLang="en-US" dirty="0" smtClean="0"/>
              <a:t>的创建方法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97424" y="1556792"/>
            <a:ext cx="8946576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public abstract Socket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createSocket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string host, </a:t>
            </a:r>
            <a:r>
              <a:rPr lang="en-US" altLang="zh-CN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port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UnknownHostException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public abstract Socket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createSocket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InetAddress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host, </a:t>
            </a:r>
            <a:r>
              <a:rPr lang="en-US" altLang="zh-CN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port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933056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指定主机名和端口号，创建客户端</a:t>
            </a:r>
            <a:r>
              <a:rPr lang="en-US" altLang="zh-CN" sz="2400" dirty="0" err="1" smtClean="0"/>
              <a:t>SSLSocket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SSLSocket</a:t>
            </a:r>
            <a:r>
              <a:rPr lang="zh-CN" altLang="en-US" dirty="0" smtClean="0"/>
              <a:t>的创建方法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public abstract Socket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createSocket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string host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port, </a:t>
            </a:r>
            <a:r>
              <a:rPr lang="en-US" altLang="zh-CN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InetAddress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interface, </a:t>
            </a:r>
            <a:r>
              <a:rPr lang="en-US" altLang="zh-CN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localPort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unknownHostException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public abstract Socket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createSocket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InetAddress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host, </a:t>
            </a:r>
            <a:r>
              <a:rPr lang="en-US" altLang="zh-CN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port, </a:t>
            </a:r>
            <a:r>
              <a:rPr lang="en-US" altLang="zh-CN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InetAddress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interface, </a:t>
            </a:r>
            <a:r>
              <a:rPr lang="en-US" altLang="zh-CN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localPort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unknownHostException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指定本地网络接口和端口连接到指定主机和端口的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socket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3303</TotalTime>
  <Words>1049</Words>
  <Application>Microsoft Office PowerPoint</Application>
  <PresentationFormat>全屏显示(4:3)</PresentationFormat>
  <Paragraphs>154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中性</vt:lpstr>
      <vt:lpstr>               Secure Socket</vt:lpstr>
      <vt:lpstr>主要内容</vt:lpstr>
      <vt:lpstr>基本概念</vt:lpstr>
      <vt:lpstr>基本概念</vt:lpstr>
      <vt:lpstr>基本概念</vt:lpstr>
      <vt:lpstr>基本概念</vt:lpstr>
      <vt:lpstr>创建安全客户端Socket</vt:lpstr>
      <vt:lpstr>SSLSocket的创建方法</vt:lpstr>
      <vt:lpstr>SSLSocket的创建方法</vt:lpstr>
      <vt:lpstr>SSLSocket的创建方法</vt:lpstr>
      <vt:lpstr>举例-订单服务客户端</vt:lpstr>
      <vt:lpstr>HTTPSClient</vt:lpstr>
      <vt:lpstr>幻灯片 13</vt:lpstr>
      <vt:lpstr>幻灯片 14</vt:lpstr>
      <vt:lpstr>幻灯片 15</vt:lpstr>
      <vt:lpstr>程序结果</vt:lpstr>
      <vt:lpstr>选择密码组</vt:lpstr>
      <vt:lpstr>选择密码组</vt:lpstr>
      <vt:lpstr>JDK支持的密码组</vt:lpstr>
      <vt:lpstr>JDK支持密码组</vt:lpstr>
      <vt:lpstr>课堂练习</vt:lpstr>
      <vt:lpstr>参考  (1)</vt:lpstr>
      <vt:lpstr>参考（2）</vt:lpstr>
      <vt:lpstr>事件处理器</vt:lpstr>
      <vt:lpstr>HandshakeCompletedEvent类</vt:lpstr>
      <vt:lpstr>会话管理</vt:lpstr>
      <vt:lpstr>客户端模式</vt:lpstr>
      <vt:lpstr>创建安全服务器Socket</vt:lpstr>
      <vt:lpstr>创建安全服务器Socket</vt:lpstr>
      <vt:lpstr>创建安全服务器Socket</vt:lpstr>
      <vt:lpstr>选择密码组（举例）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端美科技高校合作产学研发展计划</dc:title>
  <cp:lastModifiedBy>dell</cp:lastModifiedBy>
  <cp:revision>277</cp:revision>
  <dcterms:modified xsi:type="dcterms:W3CDTF">2022-06-01T04:00:45Z</dcterms:modified>
</cp:coreProperties>
</file>