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7" r:id="rId3"/>
    <p:sldId id="305" r:id="rId4"/>
    <p:sldId id="306" r:id="rId5"/>
    <p:sldId id="278" r:id="rId6"/>
    <p:sldId id="279" r:id="rId7"/>
    <p:sldId id="307" r:id="rId8"/>
    <p:sldId id="308" r:id="rId9"/>
    <p:sldId id="280" r:id="rId10"/>
    <p:sldId id="281" r:id="rId11"/>
    <p:sldId id="298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9" r:id="rId20"/>
    <p:sldId id="289" r:id="rId21"/>
    <p:sldId id="290" r:id="rId22"/>
    <p:sldId id="291" r:id="rId23"/>
    <p:sldId id="292" r:id="rId24"/>
    <p:sldId id="300" r:id="rId25"/>
    <p:sldId id="301" r:id="rId26"/>
    <p:sldId id="302" r:id="rId27"/>
    <p:sldId id="297" r:id="rId28"/>
    <p:sldId id="303" r:id="rId29"/>
    <p:sldId id="293" r:id="rId30"/>
    <p:sldId id="294" r:id="rId31"/>
    <p:sldId id="295" r:id="rId32"/>
    <p:sldId id="304" r:id="rId33"/>
    <p:sldId id="296" r:id="rId34"/>
    <p:sldId id="309" r:id="rId35"/>
    <p:sldId id="310" r:id="rId36"/>
    <p:sldId id="311" r:id="rId37"/>
    <p:sldId id="31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</a:t>
            </a:r>
            <a:r>
              <a:rPr lang="en-US" altLang="zh-CN" dirty="0" smtClean="0"/>
              <a:t>Non-blocking I/O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          助理教授            深圳大学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NIO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非阻塞模式跟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相同，返回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写数据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780928"/>
            <a:ext cx="814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7788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bytesRead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2400" dirty="0" err="1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221088"/>
            <a:ext cx="81437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WritableByteChannel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newChannel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CN" sz="2400" dirty="0">
              <a:solidFill>
                <a:srgbClr val="55555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buffer.flip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output.write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(buffer);</a:t>
            </a:r>
            <a:endParaRPr lang="zh-CN" altLang="en-US" sz="2400" dirty="0">
              <a:solidFill>
                <a:srgbClr val="00008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9129" y="6448480"/>
            <a:ext cx="150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ChargenClient</a:t>
            </a:r>
          </a:p>
        </p:txBody>
      </p:sp>
    </p:spTree>
    <p:extLst>
      <p:ext uri="{BB962C8B-B14F-4D97-AF65-F5344CB8AC3E}">
        <p14:creationId xmlns:p14="http://schemas.microsoft.com/office/powerpoint/2010/main" xmlns="" val="29063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Blocking IO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204864"/>
            <a:ext cx="83875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while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read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)!=-1)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77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flip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out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write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clear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NIO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Nonblocking IO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204864"/>
            <a:ext cx="83875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2000" dirty="0" err="1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configureBlocking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CN" sz="2000" b="1" dirty="0" smtClean="0">
              <a:solidFill>
                <a:srgbClr val="006699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while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true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77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0077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</a:t>
            </a:r>
            <a:r>
              <a:rPr lang="en-US" altLang="zh-CN" sz="2000" dirty="0" err="1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read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  if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&gt;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flip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out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write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buffer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clear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}</a:t>
            </a:r>
            <a:endParaRPr lang="en-US" altLang="zh-CN" sz="2000" dirty="0" smtClean="0">
              <a:solidFill>
                <a:srgbClr val="1B1C2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else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if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==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66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  break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9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7543801" cy="5135336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Selector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允许单线程处理多个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Channel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，需向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注册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，然后调用它的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select()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方法。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2924944"/>
            <a:ext cx="4414750" cy="34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57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NIO</a:t>
            </a:r>
            <a:r>
              <a:rPr lang="zh-CN" altLang="en-US" dirty="0" smtClean="0"/>
              <a:t>服务器端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单线程服务器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0466" y="2132856"/>
            <a:ext cx="88835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ServerSocketChannel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serverChannel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 smtClean="0">
              <a:solidFill>
                <a:srgbClr val="1B1C2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ServerSocketChannel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endParaRPr lang="en-US" altLang="zh-CN" sz="2400" dirty="0" smtClean="0">
              <a:solidFill>
                <a:srgbClr val="55555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serverChannel.bind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(19));</a:t>
            </a:r>
          </a:p>
          <a:p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serverChannel.configureBlocking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CN" sz="2400" dirty="0" smtClean="0">
              <a:solidFill>
                <a:srgbClr val="000088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88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SocketChannel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clientChannel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serverChannel.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clientChannel</a:t>
            </a:r>
            <a:r>
              <a:rPr lang="en-US" altLang="zh-CN" sz="2400" dirty="0" err="1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configureBlocking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clientChannel.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400" dirty="0">
              <a:solidFill>
                <a:srgbClr val="000088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555555"/>
              </a:solidFill>
              <a:latin typeface="Courier New" panose="02070309020205020404" pitchFamily="49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331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NIO</a:t>
            </a:r>
            <a:r>
              <a:rPr lang="zh-CN" altLang="en-US" dirty="0"/>
              <a:t>服务器端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153400" cy="4495800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注册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2348880"/>
            <a:ext cx="7196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CN" sz="2400" dirty="0" err="1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901" y="3645024"/>
            <a:ext cx="8925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serverChannel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SelectionKey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OP_ACCEPT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clientChannel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SelectionKey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OP_WRITE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3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NIO</a:t>
            </a:r>
            <a:r>
              <a:rPr lang="zh-CN" altLang="en-US" dirty="0"/>
              <a:t>服务器端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4866"/>
            <a:ext cx="8994370" cy="5283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while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true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selector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select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Set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&lt;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SelectionKey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&gt;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readyKeys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selector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selectedKeys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Iterator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iterator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readyKeys</a:t>
            </a:r>
            <a:r>
              <a:rPr lang="en-US" altLang="zh-CN" sz="2000" dirty="0" err="1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iterator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while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iterator</a:t>
            </a:r>
            <a:r>
              <a:rPr lang="en-US" altLang="zh-CN" sz="2000" dirty="0" err="1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hasNext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())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SelectionKey</a:t>
            </a:r>
            <a:r>
              <a:rPr lang="en-US" altLang="zh-CN" sz="20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key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iterator</a:t>
            </a:r>
            <a:r>
              <a:rPr lang="en-US" altLang="zh-CN" sz="2000" dirty="0" err="1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next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i="1" dirty="0" smtClean="0">
                <a:solidFill>
                  <a:srgbClr val="35586C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// </a:t>
            </a:r>
            <a:r>
              <a:rPr lang="en-US" altLang="zh-CN" sz="2000" i="1" dirty="0">
                <a:solidFill>
                  <a:srgbClr val="35586C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Remove key from </a:t>
            </a:r>
            <a:r>
              <a:rPr lang="en-US" altLang="zh-CN" sz="2000" i="1" dirty="0" smtClean="0">
                <a:solidFill>
                  <a:srgbClr val="35586C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set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iterator</a:t>
            </a:r>
            <a:r>
              <a:rPr lang="en-US" altLang="zh-CN" sz="20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0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remove</a:t>
            </a: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i="1" dirty="0" smtClean="0">
                <a:solidFill>
                  <a:srgbClr val="35586C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// </a:t>
            </a:r>
            <a:r>
              <a:rPr lang="en-US" altLang="zh-CN" sz="2000" i="1" dirty="0">
                <a:solidFill>
                  <a:srgbClr val="35586C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operate on the channel...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}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}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0459" y="6408713"/>
            <a:ext cx="156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ChargenServer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0051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Nonblocking I/O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单线程可以处理多个连接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性能不如多线程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（一般情况下）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适用场景：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很多连接，但每个连接不活跃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29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核心部分：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Channels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Buffers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Selectors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缓冲区四个关键信息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位置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/position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容量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/capacity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限度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/limit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标记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/mark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91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定义：一个用于特定基本数据类型的容器，由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java.nio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包定义，所有缓冲区都是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抽象类的子类。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ByteBuffer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CharBuffer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ShortBuffer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IntBuffer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LongBuffer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FloatBuffer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DoubleBuffer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Xxx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allocate(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capacity)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创建方法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缓冲区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(</a:t>
            </a:r>
            <a:r>
              <a:rPr lang="en-US" altLang="zh-CN" dirty="0"/>
              <a:t>N</a:t>
            </a:r>
            <a:r>
              <a:rPr lang="en-US" altLang="zh-CN" dirty="0" smtClean="0"/>
              <a:t>onblocking)I/O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CPU-RAM</a:t>
            </a:r>
            <a:r>
              <a:rPr lang="zh-CN" altLang="en-US" dirty="0" smtClean="0"/>
              <a:t>之间速度快；网络速度慢</a:t>
            </a:r>
            <a:endParaRPr lang="en-US" altLang="zh-CN" dirty="0" smtClean="0"/>
          </a:p>
          <a:p>
            <a:r>
              <a:rPr lang="zh-CN" altLang="en-US" dirty="0"/>
              <a:t>阻塞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(blocking)I/O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in.read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lang="zh-CN" altLang="en-US" dirty="0" smtClean="0"/>
              <a:t>直到读到数据才返回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当前线程被阻塞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小明来找小刚借书：“小刚啊，你那本</a:t>
            </a:r>
            <a:r>
              <a:rPr lang="en-US" altLang="zh-CN" dirty="0">
                <a:solidFill>
                  <a:srgbClr val="00B050"/>
                </a:solidFill>
              </a:rPr>
              <a:t>XXX</a:t>
            </a:r>
            <a:r>
              <a:rPr lang="zh-CN" altLang="en-US" dirty="0">
                <a:solidFill>
                  <a:srgbClr val="00B050"/>
                </a:solidFill>
              </a:rPr>
              <a:t>借我看看”。 于是小刚就去找书，小明就等着，找了半天找到了，把书给了小明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非阻塞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non-blocking)I/O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in.read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();   </a:t>
            </a:r>
            <a:r>
              <a:rPr lang="zh-CN" altLang="en-US" dirty="0" smtClean="0"/>
              <a:t>立刻返回，无论是否有数据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线程不被阻塞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小明来找小刚借书：“嘿小刚，你那本</a:t>
            </a:r>
            <a:r>
              <a:rPr lang="en-US" altLang="zh-CN" dirty="0">
                <a:solidFill>
                  <a:srgbClr val="00B050"/>
                </a:solidFill>
              </a:rPr>
              <a:t>XXX</a:t>
            </a:r>
            <a:r>
              <a:rPr lang="zh-CN" altLang="en-US" dirty="0">
                <a:solidFill>
                  <a:srgbClr val="00B050"/>
                </a:solidFill>
              </a:rPr>
              <a:t>借我看看”。 小刚说：“我得找一会”，小明就去打球去了。过会又来，这次书找到了，把书给了小明。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9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缓冲区：位置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指定了</a:t>
            </a:r>
            <a:r>
              <a:rPr lang="zh-CN" altLang="en-US" b="1" dirty="0" smtClean="0">
                <a:solidFill>
                  <a:srgbClr val="FF0000"/>
                </a:solidFill>
              </a:rPr>
              <a:t>下一个</a:t>
            </a:r>
            <a:r>
              <a:rPr lang="zh-CN" altLang="en-US" dirty="0" smtClean="0"/>
              <a:t>将要被写入或者读取的元素索引</a:t>
            </a:r>
            <a:r>
              <a:rPr lang="en-US" altLang="zh-CN" dirty="0" smtClean="0"/>
              <a:t>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取值介于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0-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容量之间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在新创建一个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对象时，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被初始化为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position()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Buffer position(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newPos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3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缓冲区：容量</a:t>
            </a:r>
            <a:r>
              <a:rPr lang="en-US" altLang="zh-CN" dirty="0" smtClean="0"/>
              <a:t>Capacity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可保存元素的最大数目；</a:t>
            </a:r>
            <a:endParaRPr lang="en-US" altLang="zh-CN" dirty="0" smtClean="0"/>
          </a:p>
          <a:p>
            <a:r>
              <a:rPr lang="zh-CN" altLang="en-US" dirty="0" smtClean="0"/>
              <a:t>指定了可以存储在缓冲区中的最大数据容量，实际上，它指定了底层数组的大小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单位：元素，而非字节；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capacity()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7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限度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Limit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指定还有多少数据需要取出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在从缓冲区写入通道时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或者还有多少空间可以放入数据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在从通道读入缓冲区时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不能超过容量；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limit()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Buffer limit(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newLimit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8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缓冲区：标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与重置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客户端指定的索引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Buffer mark() //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指定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中特定的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Buffer reset() //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，将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恢复到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指到的这个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 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如果设置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低于现有标记，则丢弃该标记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3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缓冲区实例详解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149080"/>
            <a:ext cx="60293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1772816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四个属性之间的相对大小关系为：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 &lt;= position &lt;= limit &lt;= capacity</a:t>
            </a:r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39552" y="306896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当创建新的容量为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ByteBuffer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对象，在初始化的时候，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设置为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都被设置为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缓冲区实例详解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63341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99592" y="1700808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现在我们可以从通道中读取一些数据到缓冲区中，注意从通道读取数据，相当于往缓冲区中写入数据。如果读取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个自己的数据，则此时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的值为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，即下一个将要被写入的字节索引为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仍然是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，如下图所示：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缓冲区实例详解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221088"/>
            <a:ext cx="63436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67544" y="170080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把读取的数据写入到输出通道中，相当于从缓冲区中读取数据。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6369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flip()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方法完成两个任务：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设置为当前的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的值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设置为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Flip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636912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Buffer flip() {  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   limit = position;  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   position = 0;  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mark = -1;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代码：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缓冲区实例详解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91683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现在调用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方法从缓冲区中读取数据写入到输出通道，这会导致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的增加而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保持不变，但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不会超过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的值，所以在读取我们之前写入到缓冲区中的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个元素之后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的值都为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9632" y="3933056"/>
            <a:ext cx="62103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Buffer clear()</a:t>
            </a:r>
          </a:p>
          <a:p>
            <a:r>
              <a:rPr lang="zh-CN" altLang="en-US" dirty="0" smtClean="0"/>
              <a:t>将位置设置为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，并将限度设置为容量，实现清空功能</a:t>
            </a:r>
            <a:endParaRPr lang="en-US" altLang="zh-CN" dirty="0" smtClean="0"/>
          </a:p>
          <a:p>
            <a:r>
              <a:rPr lang="zh-CN" altLang="en-US" dirty="0" smtClean="0"/>
              <a:t>但不删除数据，仅仅改变位置和限度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933056"/>
            <a:ext cx="6134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977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通道（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23528" y="1340768"/>
            <a:ext cx="8368874" cy="3816424"/>
            <a:chOff x="323528" y="1340768"/>
            <a:chExt cx="8368874" cy="381642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340768"/>
              <a:ext cx="8368874" cy="3816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395536" y="3140968"/>
              <a:ext cx="1368152" cy="10081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95536" y="5373216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当准备从磁盘或内存中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数据，进行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操作的时候，需要建立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连接，那么这个时候所有的调度中心都在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上面，那么当有很多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请求的时候，那么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都要直接参与调度，那么势必会影响到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的执行效率，因为所有的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从建立连接到传入数据都要经过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的操作来完成。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final Buffer rewind()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将位置设置为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，但不改变限度，取消设置的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mark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可用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于再次读缓冲区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4649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缓冲区：创建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652586" cy="5135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ByteBuffer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buffer1 =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ByteBuffer.allocate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buffer2 =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IntBuffer.allocate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获取原始数组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慎用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yte[] data1 = buffer1.array();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[] data2 = buffer2.array();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包装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rgbClr val="E48312"/>
              </a:buClr>
              <a:buNone/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byte[]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"Hello";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ByteBuffer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buffer1=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ByteBuffer.wrap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(data);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25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缓冲区的数据操作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Buffer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所有子类提供了两个用于数据操作的方法：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put()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获取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Buffer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中的数据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get()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：读取单个字节</a:t>
            </a:r>
            <a:b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get(byte[]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：批量读取多个字节到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</a:t>
            </a:r>
            <a:b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get(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index)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：读取指定索引位置的字节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不会移动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position)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放入数据到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Buffer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put(byte b)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：将给定单个字节写入缓冲区的当前位置</a:t>
            </a:r>
            <a:b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put(byte[]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：将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中的字节写入缓冲区的当前位置</a:t>
            </a:r>
            <a:b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put(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index, byte b)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：将指定字节写入缓冲区的索引位置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不会移动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position)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缓冲区填充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184192" cy="5135336"/>
          </a:xfrm>
        </p:spPr>
        <p:txBody>
          <a:bodyPr/>
          <a:lstStyle/>
          <a:p>
            <a:pPr marL="0" lvl="0" indent="0">
              <a:buClr>
                <a:srgbClr val="E48312"/>
              </a:buClr>
              <a:buNone/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CharBuffer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buffer = 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CharBuffer.allocate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buffer.put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('H');</a:t>
            </a:r>
          </a:p>
          <a:p>
            <a:pPr marL="0" indent="0">
              <a:buClr>
                <a:srgbClr val="E48312"/>
              </a:buClr>
              <a:buNone/>
            </a:pPr>
            <a:r>
              <a:rPr lang="en-US" altLang="zh-CN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buffer.put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('e');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rgbClr val="E48312"/>
              </a:buClr>
              <a:buNone/>
            </a:pPr>
            <a:r>
              <a:rPr lang="en-US" altLang="zh-CN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buffer.put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('l');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rgbClr val="E48312"/>
              </a:buClr>
              <a:buNone/>
            </a:pPr>
            <a:r>
              <a:rPr lang="en-US" altLang="zh-CN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buffer.put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('l');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rgbClr val="E48312"/>
              </a:buClr>
              <a:buNone/>
            </a:pPr>
            <a:r>
              <a:rPr lang="en-US" altLang="zh-CN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buffer.put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('o');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rgbClr val="E48312"/>
              </a:buClr>
              <a:buNone/>
            </a:pPr>
            <a:endParaRPr lang="en-US" altLang="zh-CN" sz="2400" dirty="0" smtClean="0">
              <a:solidFill>
                <a:srgbClr val="000000">
                  <a:lumMod val="75000"/>
                  <a:lumOff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rgbClr val="E48312"/>
              </a:buClr>
              <a:buNone/>
            </a:pP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现在位置为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789040"/>
            <a:ext cx="53721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403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缓冲区填充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36912"/>
            <a:ext cx="54006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83568" y="1772816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E48312"/>
              </a:buClr>
            </a:pP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重新读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写，要使用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flip()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((char)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byteBuffer.get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()+" "+(char)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byteBuffer.get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byteBuffer.position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5805264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mark = -1; position = 2; limit = 5; capacity = 10;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5760640" cy="281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1628800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byteBuffer.mark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6102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71600" y="5661248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mark = 2; position = 2; limit = 5; capacity = 10;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1556792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((char)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byteBuffer.get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()+" "+(char)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byteBuffer.get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());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4824536" cy="238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11560" y="4365104"/>
            <a:ext cx="2062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byteBuffer.reset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365104"/>
            <a:ext cx="4608512" cy="223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通道（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3528" y="1484784"/>
            <a:ext cx="8352928" cy="3656686"/>
            <a:chOff x="323528" y="1484784"/>
            <a:chExt cx="8352928" cy="365668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484784"/>
              <a:ext cx="8352928" cy="365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椭圆 4"/>
            <p:cNvSpPr/>
            <p:nvPr/>
          </p:nvSpPr>
          <p:spPr>
            <a:xfrm>
              <a:off x="323528" y="4005064"/>
              <a:ext cx="1296144" cy="7920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4149080"/>
              <a:ext cx="7200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通道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95536" y="5229200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通道（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）：由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java.nio.channels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包定义。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2. Channel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表示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IO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源与目标打开的连接。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3. Channel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类似于传统的“流”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只不过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本身不能直接访问数据，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Channel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只能与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Buffer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进行交互。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New 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New IO =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!= Nonblocking IO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java.nio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NIO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可替代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标准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 IO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 1.4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引入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是面向流的，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NIO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是面向缓冲区的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支持阻塞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和非阻塞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0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部分：</a:t>
            </a:r>
            <a:endParaRPr lang="zh-CN" altLang="en-US" dirty="0"/>
          </a:p>
          <a:p>
            <a:pPr lvl="1"/>
            <a:r>
              <a:rPr lang="en-US" altLang="zh-CN" dirty="0"/>
              <a:t>Channels</a:t>
            </a:r>
          </a:p>
          <a:p>
            <a:pPr lvl="1"/>
            <a:r>
              <a:rPr lang="en-US" altLang="zh-CN" dirty="0"/>
              <a:t>Buffers</a:t>
            </a:r>
          </a:p>
          <a:p>
            <a:pPr lvl="1"/>
            <a:r>
              <a:rPr lang="en-US" altLang="zh-CN" dirty="0" smtClean="0"/>
              <a:t>Selectors</a:t>
            </a:r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Buffer</a:t>
            </a:r>
          </a:p>
          <a:p>
            <a:pPr lvl="1"/>
            <a:r>
              <a:rPr lang="en-US" altLang="zh-CN" dirty="0" err="1"/>
              <a:t>FileChannel</a:t>
            </a:r>
            <a:endParaRPr lang="en-US" altLang="zh-CN" dirty="0"/>
          </a:p>
          <a:p>
            <a:pPr lvl="1"/>
            <a:r>
              <a:rPr lang="en-US" altLang="zh-CN" dirty="0" err="1"/>
              <a:t>DatagramChannel</a:t>
            </a:r>
            <a:endParaRPr lang="en-US" altLang="zh-CN" dirty="0"/>
          </a:p>
          <a:p>
            <a:pPr lvl="1"/>
            <a:r>
              <a:rPr lang="en-US" altLang="zh-CN" dirty="0" err="1"/>
              <a:t>SocketChannel</a:t>
            </a:r>
            <a:endParaRPr lang="en-US" altLang="zh-CN" dirty="0"/>
          </a:p>
          <a:p>
            <a:pPr lvl="1"/>
            <a:r>
              <a:rPr lang="en-US" altLang="zh-CN" dirty="0" err="1"/>
              <a:t>ServerSocketChannel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://ifeve.com/wp-content/uploads/2013/06/overview-channels-buffer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4859" y="2772930"/>
            <a:ext cx="3954142" cy="270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94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分散和聚集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60112" y="1556792"/>
            <a:ext cx="8783888" cy="4495800"/>
          </a:xfrm>
        </p:spPr>
        <p:txBody>
          <a:bodyPr/>
          <a:lstStyle/>
          <a:p>
            <a:r>
              <a:rPr lang="zh-CN" altLang="en-US" dirty="0" smtClean="0"/>
              <a:t>分散读取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从 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中读取的数据“分散” 到多个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24944"/>
            <a:ext cx="3312368" cy="274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11560" y="5733256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按照缓冲区的顺序，从 </a:t>
            </a:r>
            <a:r>
              <a:rPr lang="en-US" altLang="zh-CN" sz="2400" dirty="0" smtClean="0"/>
              <a:t>Channel </a:t>
            </a:r>
            <a:r>
              <a:rPr lang="zh-CN" altLang="en-US" sz="2400" dirty="0" smtClean="0"/>
              <a:t>中读取的数据依次将 </a:t>
            </a:r>
            <a:r>
              <a:rPr lang="en-US" altLang="zh-CN" sz="2400" dirty="0" smtClean="0"/>
              <a:t>Buffer </a:t>
            </a:r>
            <a:r>
              <a:rPr lang="zh-CN" altLang="en-US" sz="2400" dirty="0" smtClean="0"/>
              <a:t>填满。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分散和聚集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360112" y="1556792"/>
            <a:ext cx="8783888" cy="4495800"/>
          </a:xfrm>
        </p:spPr>
        <p:txBody>
          <a:bodyPr/>
          <a:lstStyle/>
          <a:p>
            <a:r>
              <a:rPr lang="zh-CN" altLang="en-US" dirty="0" smtClean="0"/>
              <a:t>聚集写入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将多个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中的数据“聚集”到 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564904"/>
            <a:ext cx="35433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95536" y="602128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注意：按照缓冲区的顺序，写入 </a:t>
            </a:r>
            <a:r>
              <a:rPr lang="en-US" altLang="zh-CN" sz="2000" dirty="0" smtClean="0"/>
              <a:t>position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limit </a:t>
            </a:r>
            <a:r>
              <a:rPr lang="zh-CN" altLang="en-US" sz="2000" dirty="0" smtClean="0"/>
              <a:t>之间的数据到 </a:t>
            </a:r>
            <a:r>
              <a:rPr lang="en-US" altLang="zh-CN" sz="2000" dirty="0" smtClean="0"/>
              <a:t>Channel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NIO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功能：从服务器获取字符，并打印到控制台</a:t>
            </a:r>
            <a:endParaRPr lang="en-US" altLang="zh-CN" dirty="0" smtClean="0"/>
          </a:p>
          <a:p>
            <a:r>
              <a:rPr lang="zh-CN" altLang="en-US" dirty="0" smtClean="0"/>
              <a:t>打开通道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Buffer</a:t>
            </a:r>
          </a:p>
          <a:p>
            <a:endParaRPr lang="en-US" altLang="zh-CN" dirty="0" smtClean="0"/>
          </a:p>
          <a:p>
            <a:pPr lvl="1"/>
            <a:endParaRPr lang="en-US" altLang="zh-CN" sz="1800" dirty="0" smtClean="0">
              <a:solidFill>
                <a:srgbClr val="000088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924944"/>
            <a:ext cx="89057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SocketAddress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rama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endParaRPr lang="en-US" altLang="zh-CN" sz="2400" dirty="0" smtClean="0">
              <a:solidFill>
                <a:srgbClr val="1B1C2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                                  </a:t>
            </a:r>
            <a:r>
              <a:rPr lang="en-US" altLang="zh-CN" sz="24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new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InetSocketAddress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srgbClr val="CC33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"rama.poly.edu"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66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19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endParaRPr lang="en-US" altLang="zh-CN" b="1" dirty="0" smtClean="0">
              <a:solidFill>
                <a:srgbClr val="000088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SocketChannel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 =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SocketChannel.open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rama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5517232"/>
            <a:ext cx="8537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ByteBuffer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buffer =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ByteBuffer.allocate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(74);</a:t>
            </a:r>
            <a:endParaRPr lang="zh-CN" altLang="en-US" sz="2400" dirty="0">
              <a:solidFill>
                <a:srgbClr val="000088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0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3490</TotalTime>
  <Words>1455</Words>
  <Application>Microsoft Office PowerPoint</Application>
  <PresentationFormat>全屏显示(4:3)</PresentationFormat>
  <Paragraphs>238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中性</vt:lpstr>
      <vt:lpstr>          Non-blocking I/O</vt:lpstr>
      <vt:lpstr>非阻塞(Nonblocking)I/O</vt:lpstr>
      <vt:lpstr>通道（Channel）</vt:lpstr>
      <vt:lpstr>通道（Channel）</vt:lpstr>
      <vt:lpstr>New IO</vt:lpstr>
      <vt:lpstr>NIO</vt:lpstr>
      <vt:lpstr>分散和聚集</vt:lpstr>
      <vt:lpstr>分散和聚集</vt:lpstr>
      <vt:lpstr>一个NIO客户端</vt:lpstr>
      <vt:lpstr>一个NIO客户端</vt:lpstr>
      <vt:lpstr>幻灯片 11</vt:lpstr>
      <vt:lpstr>一个NIO客户端</vt:lpstr>
      <vt:lpstr>NIO</vt:lpstr>
      <vt:lpstr>一个NIO服务器端</vt:lpstr>
      <vt:lpstr>一个NIO服务器端</vt:lpstr>
      <vt:lpstr>一个NIO服务器端</vt:lpstr>
      <vt:lpstr>Nonblocking I/O优缺点</vt:lpstr>
      <vt:lpstr>缓冲区</vt:lpstr>
      <vt:lpstr>缓冲区</vt:lpstr>
      <vt:lpstr>缓冲区：位置Position</vt:lpstr>
      <vt:lpstr>缓冲区：容量Capacity</vt:lpstr>
      <vt:lpstr>缓冲区：限度Limit</vt:lpstr>
      <vt:lpstr>缓冲区：标记Mark与重置Reset</vt:lpstr>
      <vt:lpstr>缓冲区实例详解</vt:lpstr>
      <vt:lpstr>缓冲区实例详解</vt:lpstr>
      <vt:lpstr>缓冲区实例详解</vt:lpstr>
      <vt:lpstr>Flip</vt:lpstr>
      <vt:lpstr>缓冲区实例详解</vt:lpstr>
      <vt:lpstr>缓冲区</vt:lpstr>
      <vt:lpstr>缓冲区</vt:lpstr>
      <vt:lpstr>缓冲区：创建</vt:lpstr>
      <vt:lpstr>缓冲区的数据操作</vt:lpstr>
      <vt:lpstr>缓冲区填充</vt:lpstr>
      <vt:lpstr>缓冲区填充</vt:lpstr>
      <vt:lpstr>实例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302</cp:revision>
  <dcterms:modified xsi:type="dcterms:W3CDTF">2020-06-05T05:48:28Z</dcterms:modified>
</cp:coreProperties>
</file>