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524" r:id="rId3"/>
    <p:sldId id="525" r:id="rId4"/>
    <p:sldId id="542" r:id="rId5"/>
    <p:sldId id="537" r:id="rId6"/>
    <p:sldId id="526" r:id="rId7"/>
    <p:sldId id="548" r:id="rId8"/>
    <p:sldId id="549" r:id="rId9"/>
    <p:sldId id="550" r:id="rId10"/>
    <p:sldId id="551" r:id="rId11"/>
    <p:sldId id="527" r:id="rId12"/>
    <p:sldId id="528" r:id="rId13"/>
    <p:sldId id="552" r:id="rId14"/>
    <p:sldId id="553" r:id="rId15"/>
    <p:sldId id="554" r:id="rId16"/>
    <p:sldId id="555" r:id="rId17"/>
    <p:sldId id="529" r:id="rId18"/>
    <p:sldId id="556" r:id="rId19"/>
    <p:sldId id="540" r:id="rId20"/>
    <p:sldId id="557" r:id="rId21"/>
    <p:sldId id="530" r:id="rId22"/>
    <p:sldId id="531" r:id="rId23"/>
    <p:sldId id="532" r:id="rId24"/>
    <p:sldId id="533" r:id="rId25"/>
    <p:sldId id="534" r:id="rId26"/>
    <p:sldId id="536" r:id="rId27"/>
    <p:sldId id="53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DD088-3A57-4AAD-8514-636C7E100E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E00E7-A099-42A7-B543-1190FBB0595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59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DD088-3A57-4AAD-8514-636C7E100E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net/ServerSock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Server Socket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          助理教授            深圳大学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3600" dirty="0" smtClean="0"/>
              <a:t>使用</a:t>
            </a:r>
            <a:r>
              <a:rPr lang="en-US" altLang="zh-CN" sz="3600" dirty="0" err="1" smtClean="0"/>
              <a:t>ServerSocket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应用实例（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271" y="1813477"/>
            <a:ext cx="8639175" cy="4324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64142" y="1648475"/>
            <a:ext cx="5476461" cy="52677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5912" y="4363278"/>
            <a:ext cx="3152176" cy="3180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27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5575" cy="968152"/>
          </a:xfrm>
        </p:spPr>
        <p:txBody>
          <a:bodyPr anchor="t">
            <a:noAutofit/>
          </a:bodyPr>
          <a:lstStyle/>
          <a:p>
            <a:r>
              <a:rPr lang="zh-CN" altLang="en-US" sz="3600" dirty="0" smtClean="0"/>
              <a:t>使用</a:t>
            </a:r>
            <a:r>
              <a:rPr lang="en-US" altLang="zh-CN" sz="3600" dirty="0" err="1" smtClean="0"/>
              <a:t>ServerSocket</a:t>
            </a:r>
            <a:endParaRPr lang="zh-CN" altLang="en-US" sz="3600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81000" y="1700808"/>
            <a:ext cx="8763000" cy="4498975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写入服务器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服务器 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ex9-5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EchoServer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需服务器端程序接受一个连接，同时获取该连接的输入流和输出流。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关闭服务器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Socket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注意区分关闭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与关闭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isClosed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isBound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isOpen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ss.isBound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&amp;&amp; !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ss.isClosed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sz="4800" dirty="0" smtClean="0"/>
              <a:t>服务器日志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498975"/>
          </a:xfrm>
        </p:spPr>
        <p:txBody>
          <a:bodyPr/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日志记录内容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请求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服务器错误：错误日志一般要重点关注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调试日志和生产日志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日志很重要！</a:t>
            </a:r>
            <a:endParaRPr lang="en-US" altLang="zh-CN" dirty="0" smtClean="0"/>
          </a:p>
          <a:p>
            <a:r>
              <a:rPr lang="zh-CN" altLang="en-US" dirty="0" smtClean="0"/>
              <a:t>记录内容：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服务器错误（仅错误，不是各种无关信息）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记录可以设为不同优先级</a:t>
            </a:r>
            <a:endParaRPr lang="en-US" altLang="zh-CN" dirty="0" smtClean="0"/>
          </a:p>
          <a:p>
            <a:r>
              <a:rPr lang="zh-CN" altLang="en-US" dirty="0" smtClean="0"/>
              <a:t>系统上线后，不应输出调试信息</a:t>
            </a:r>
            <a:endParaRPr lang="en-US" altLang="zh-CN" dirty="0" smtClean="0"/>
          </a:p>
          <a:p>
            <a:r>
              <a:rPr lang="zh-CN" altLang="en-US" dirty="0" smtClean="0"/>
              <a:t>多记录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少记录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尽可能多记录信息好么？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55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如何记录日志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Logger</a:t>
            </a:r>
            <a:r>
              <a:rPr lang="zh-CN" altLang="en-US" dirty="0" smtClean="0"/>
              <a:t>类位于包：</a:t>
            </a:r>
            <a:r>
              <a:rPr lang="en-US" altLang="zh-CN" dirty="0" err="1" smtClean="0"/>
              <a:t>java.util.logging</a:t>
            </a:r>
            <a:endParaRPr lang="en-US" altLang="zh-CN" dirty="0" smtClean="0"/>
          </a:p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</a:rPr>
              <a:t>getLogger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</a:rPr>
              <a:t>"requests</a:t>
            </a:r>
            <a:r>
              <a:rPr lang="en-US" altLang="zh-CN" sz="24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</a:rPr>
              <a:t>……</a:t>
            </a:r>
            <a:endParaRPr lang="en-US" altLang="zh-CN" sz="2400" dirty="0">
              <a:solidFill>
                <a:srgbClr val="55555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RuntimeException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logger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log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Level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SEVERE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"unexpected error "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getMessage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(),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94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日志级别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Level.SEVERE</a:t>
            </a:r>
            <a:r>
              <a:rPr lang="en-US" altLang="zh-CN" dirty="0" smtClean="0"/>
              <a:t>  </a:t>
            </a:r>
            <a:r>
              <a:rPr lang="en-US" altLang="zh-CN" dirty="0"/>
              <a:t>(highest </a:t>
            </a:r>
            <a:r>
              <a:rPr lang="en-US" altLang="zh-CN" dirty="0" smtClean="0"/>
              <a:t>value)</a:t>
            </a:r>
          </a:p>
          <a:p>
            <a:r>
              <a:rPr lang="en-US" altLang="zh-CN" dirty="0" err="1" smtClean="0"/>
              <a:t>Level.WARNING</a:t>
            </a:r>
            <a:endParaRPr lang="en-US" altLang="zh-CN" dirty="0" smtClean="0"/>
          </a:p>
          <a:p>
            <a:r>
              <a:rPr lang="en-US" altLang="zh-CN" dirty="0" smtClean="0"/>
              <a:t>Level.INFO</a:t>
            </a:r>
          </a:p>
          <a:p>
            <a:r>
              <a:rPr lang="en-US" altLang="zh-CN" dirty="0" err="1" smtClean="0"/>
              <a:t>Level.CONFIG</a:t>
            </a:r>
            <a:endParaRPr lang="en-US" altLang="zh-CN" dirty="0" smtClean="0"/>
          </a:p>
          <a:p>
            <a:r>
              <a:rPr lang="en-US" altLang="zh-CN" dirty="0" err="1" smtClean="0"/>
              <a:t>Level.FINE</a:t>
            </a:r>
            <a:endParaRPr lang="en-US" altLang="zh-CN" dirty="0" smtClean="0"/>
          </a:p>
          <a:p>
            <a:r>
              <a:rPr lang="en-US" altLang="zh-CN" dirty="0" err="1" smtClean="0"/>
              <a:t>Level.FINER</a:t>
            </a:r>
            <a:endParaRPr lang="en-US" altLang="zh-CN" dirty="0" smtClean="0"/>
          </a:p>
          <a:p>
            <a:r>
              <a:rPr lang="en-US" altLang="zh-CN" dirty="0" err="1" smtClean="0"/>
              <a:t>Level.FINEST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400" b="1" dirty="0">
                <a:solidFill>
                  <a:srgbClr val="330099"/>
                </a:solidFill>
                <a:latin typeface="Courier New" panose="02070309020205020404" pitchFamily="49" charset="0"/>
              </a:rPr>
              <a:t>info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</a:rPr>
              <a:t>Date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</a:rPr>
              <a:t>" "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</a:rPr>
              <a:t>connection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</a:rPr>
              <a:t>getRemoteSocketAddress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</a:rPr>
              <a:t>());</a:t>
            </a:r>
          </a:p>
          <a:p>
            <a:pPr lvl="0">
              <a:buClr>
                <a:srgbClr val="E48312"/>
              </a:buClr>
            </a:pP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一般：时间戳和客户地址是必需的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685503" y="6490607"/>
            <a:ext cx="229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LoggingDaytimeServer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8859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日志位置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zh-CN" altLang="en-US" dirty="0" smtClean="0"/>
              <a:t>如何指定日志位置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虚拟机命令：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Djava.util.logging.config.file</a:t>
            </a:r>
            <a:r>
              <a:rPr lang="en-US" altLang="zh-CN" sz="2000" dirty="0" smtClean="0"/>
              <a:t>=filename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虚拟机配置文件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日志属性文件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8555" y="3069708"/>
            <a:ext cx="5060760" cy="15834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58" y="4681331"/>
            <a:ext cx="8140621" cy="20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48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5575" cy="972344"/>
          </a:xfrm>
        </p:spPr>
        <p:txBody>
          <a:bodyPr anchor="t">
            <a:noAutofit/>
          </a:bodyPr>
          <a:lstStyle/>
          <a:p>
            <a:r>
              <a:rPr lang="zh-CN" altLang="en-US" sz="3600" dirty="0" smtClean="0"/>
              <a:t>构造服务器</a:t>
            </a:r>
            <a:r>
              <a:rPr lang="en-US" altLang="zh-CN" sz="3600" dirty="0" smtClean="0"/>
              <a:t>Socket</a:t>
            </a:r>
            <a:endParaRPr lang="zh-CN" altLang="en-US" sz="3600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58674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个构造函数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port)</a:t>
            </a:r>
          </a:p>
          <a:p>
            <a:pPr lvl="1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port,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backlog)</a:t>
            </a:r>
          </a:p>
          <a:p>
            <a:pPr lvl="1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port,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backlog,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bindAddr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个参数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监听端口，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表示自动分配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队列长度，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&gt;=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系统最大队列长度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绑定地址，多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情况下的特定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为何采用</a:t>
            </a:r>
            <a:r>
              <a:rPr lang="en-US" altLang="zh-CN" sz="2400" dirty="0" err="1" smtClean="0"/>
              <a:t>bindAddress</a:t>
            </a:r>
            <a:r>
              <a:rPr lang="zh-CN" altLang="en-US" sz="2400" dirty="0" smtClean="0"/>
              <a:t>参数？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local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InetAddress</a:t>
            </a:r>
            <a:r>
              <a:rPr lang="en-US" altLang="zh-CN" sz="2400" dirty="0" err="1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getByName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"192.168.210.122"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ServerSocket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httpd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ServerSocket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FF66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5776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66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10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400" dirty="0" smtClean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local</a:t>
            </a:r>
            <a:r>
              <a:rPr lang="en-US" altLang="zh-CN" sz="2400" dirty="0" smtClean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构造但不绑定端口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772816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用于在绑定前设置某些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选项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void bind(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SocketAddress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endpoint)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void bind(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SocketAddress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endpoint,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backlog)</a:t>
            </a:r>
          </a:p>
          <a:p>
            <a:pPr lvl="1"/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SocketAddress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，表示待系统分配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5575" cy="792088"/>
          </a:xfrm>
        </p:spPr>
        <p:txBody>
          <a:bodyPr anchor="t">
            <a:normAutofit/>
          </a:bodyPr>
          <a:lstStyle/>
          <a:p>
            <a:r>
              <a:rPr lang="en-US" altLang="zh-CN" sz="4000" dirty="0" smtClean="0">
                <a:solidFill>
                  <a:srgbClr val="19435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solidFill>
                  <a:srgbClr val="19435A"/>
                </a:solidFill>
                <a:latin typeface="Times New Roman" pitchFamily="18" charset="0"/>
                <a:cs typeface="Times New Roman" pitchFamily="18" charset="0"/>
              </a:rPr>
              <a:t>主要内容</a:t>
            </a:r>
            <a:endParaRPr lang="zh-CN" altLang="en-US" sz="4000" b="1" dirty="0" smtClean="0">
              <a:cs typeface="Times New Roman" pitchFamily="18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日志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构造服务器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Socket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获得服务器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的有关信息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选项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服务器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ServerSocket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ss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new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ServerSocket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rgbClr val="35586C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// set socket options...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SocketAddress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http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66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new</a:t>
            </a:r>
            <a:r>
              <a:rPr lang="en-US" altLang="zh-CN" sz="2400" dirty="0" smtClean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InetSocketAddress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srgbClr val="FF66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80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ss</a:t>
            </a:r>
            <a:r>
              <a:rPr lang="en-US" altLang="zh-CN" sz="2400" dirty="0" err="1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400" dirty="0" err="1" smtClean="0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bind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http</a:t>
            </a:r>
            <a:r>
              <a:rPr lang="en-US" altLang="zh-CN" sz="2400" dirty="0" smtClean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sz="3600" dirty="0" smtClean="0"/>
              <a:t>获得服务器</a:t>
            </a:r>
            <a:r>
              <a:rPr lang="en-US" altLang="zh-CN" sz="3600" dirty="0" smtClean="0"/>
              <a:t>Socket</a:t>
            </a:r>
            <a:r>
              <a:rPr lang="zh-CN" altLang="en-US" sz="3600" dirty="0" smtClean="0"/>
              <a:t>的有关信息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InetAddress	getInetAddress()</a:t>
            </a:r>
          </a:p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int	getLocalPort()</a:t>
            </a:r>
          </a:p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SocketAddress	getLocalSocketAddress()</a:t>
            </a:r>
          </a:p>
          <a:p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75575" cy="438150"/>
          </a:xfrm>
        </p:spPr>
        <p:txBody>
          <a:bodyPr anchor="t">
            <a:noAutofit/>
          </a:bodyPr>
          <a:lstStyle/>
          <a:p>
            <a:r>
              <a:rPr lang="en-US" altLang="zh-CN" sz="3600" dirty="0" smtClean="0"/>
              <a:t>Socket</a:t>
            </a:r>
            <a:r>
              <a:rPr lang="zh-CN" altLang="en-US" sz="3600" dirty="0" smtClean="0"/>
              <a:t>选项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540750" cy="44989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SO_TIMEOUT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默认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表示永不超时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自调用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accept()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后开始计时（阻塞等待时间）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SO_REUSEADDR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与客户端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的同名选项作用相同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SO_RCVBUF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设置的是哪个缓冲区的大小？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服务类型</a:t>
            </a:r>
            <a:endParaRPr lang="en-US" altLang="zh-CN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个通用业务流类型：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高可靠性、低成本、最大吞吐量、最小延迟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setPerformancePreferences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connectionTime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latency,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bandwidth)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，数值越高越重要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HTTP</a:t>
            </a:r>
            <a:r>
              <a:rPr lang="zh-CN" altLang="en-US" sz="3200" smtClean="0"/>
              <a:t>服务器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540750" cy="4498975"/>
          </a:xfrm>
        </p:spPr>
        <p:txBody>
          <a:bodyPr/>
          <a:lstStyle/>
          <a:p>
            <a:r>
              <a:rPr lang="zh-CN" altLang="en-US" sz="2800" dirty="0" smtClean="0"/>
              <a:t>简单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服务器用途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小且简单网站，定制服务器，节约资源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仅处理一件事情，高效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如一台专门服务器将常用文件存到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专门的重定向服务器（也可用域名解析来解决这个问题）</a:t>
            </a:r>
            <a:endParaRPr lang="en-US" altLang="zh-CN" sz="2000" dirty="0" smtClean="0"/>
          </a:p>
          <a:p>
            <a:r>
              <a:rPr lang="en-US" altLang="zh-CN" sz="2800" dirty="0" smtClean="0"/>
              <a:t>Java VS C/C++</a:t>
            </a:r>
          </a:p>
          <a:p>
            <a:pPr lvl="1"/>
            <a:r>
              <a:rPr lang="en-US" altLang="zh-CN" sz="2400" dirty="0" smtClean="0"/>
              <a:t>HTTP</a:t>
            </a:r>
            <a:r>
              <a:rPr lang="zh-CN" altLang="en-US" sz="2400" dirty="0" smtClean="0"/>
              <a:t>服务器的瓶颈在带宽等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问题；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CPU</a:t>
            </a:r>
            <a:r>
              <a:rPr lang="zh-CN" altLang="en-US" sz="2400" dirty="0" smtClean="0"/>
              <a:t>计算能力一般不是瓶颈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Java</a:t>
            </a:r>
            <a:r>
              <a:rPr lang="zh-CN" altLang="en-US" sz="2400" dirty="0" smtClean="0"/>
              <a:t>优势：内存保护、垃圾自动回收、</a:t>
            </a:r>
            <a:r>
              <a:rPr lang="en-US" altLang="zh-CN" sz="24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单文件</a:t>
            </a:r>
            <a:r>
              <a:rPr lang="en-US" altLang="zh-CN" sz="3600" dirty="0" smtClean="0"/>
              <a:t>HTTP</a:t>
            </a:r>
            <a:r>
              <a:rPr lang="zh-CN" altLang="en-US" sz="3600" dirty="0" smtClean="0"/>
              <a:t>服务器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无论什么请求，服务器始终发送同一个文件</a:t>
            </a:r>
            <a:endParaRPr lang="en-US" altLang="zh-CN" sz="2800" dirty="0" smtClean="0"/>
          </a:p>
          <a:p>
            <a:r>
              <a:rPr lang="zh-CN" altLang="en-US" sz="2800" dirty="0" smtClean="0"/>
              <a:t>路程：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main:</a:t>
            </a:r>
            <a:r>
              <a:rPr lang="zh-CN" altLang="en-US" sz="2400" dirty="0" smtClean="0"/>
              <a:t>创建</a:t>
            </a:r>
            <a:r>
              <a:rPr lang="en-US" altLang="zh-CN" sz="2400" dirty="0" err="1" smtClean="0"/>
              <a:t>SingleFileHTTPServer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创建线程池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无限循环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有客户端连接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交由</a:t>
            </a:r>
            <a:r>
              <a:rPr lang="en-US" altLang="zh-CN" sz="2000" dirty="0" smtClean="0"/>
              <a:t>Handler</a:t>
            </a:r>
            <a:r>
              <a:rPr lang="zh-CN" altLang="en-US" sz="2000" dirty="0" smtClean="0"/>
              <a:t>对象处理</a:t>
            </a:r>
          </a:p>
        </p:txBody>
      </p:sp>
      <p:sp>
        <p:nvSpPr>
          <p:cNvPr id="16388" name="矩形 3"/>
          <p:cNvSpPr>
            <a:spLocks noChangeArrowheads="1"/>
          </p:cNvSpPr>
          <p:nvPr/>
        </p:nvSpPr>
        <p:spPr bwMode="auto">
          <a:xfrm>
            <a:off x="6691313" y="6488113"/>
            <a:ext cx="216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SingleFileHTTPServer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00038" y="152400"/>
            <a:ext cx="8540750" cy="762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重定向</a:t>
            </a:r>
            <a:r>
              <a:rPr lang="en-US" altLang="zh-CN" sz="3600" dirty="0" smtClean="0"/>
              <a:t>HTTP</a:t>
            </a:r>
            <a:r>
              <a:rPr lang="zh-CN" altLang="en-US" sz="3600" dirty="0" smtClean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543800" cy="14573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3000" dirty="0" smtClean="0"/>
              <a:t>将请求重定向到一个新网站</a:t>
            </a:r>
            <a:endParaRPr lang="en-US" altLang="zh-CN" sz="30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3000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3000" dirty="0" smtClean="0">
                <a:solidFill>
                  <a:srgbClr val="C00000"/>
                </a:solidFill>
              </a:rPr>
              <a:t>客户端：</a:t>
            </a:r>
            <a:r>
              <a:rPr lang="en-US" altLang="zh-CN" sz="3000" dirty="0" smtClean="0">
                <a:solidFill>
                  <a:srgbClr val="C00000"/>
                </a:solidFill>
              </a:rPr>
              <a:t>GET /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nc</a:t>
            </a:r>
            <a:r>
              <a:rPr lang="en-US" altLang="zh-CN" sz="3000" dirty="0" smtClean="0">
                <a:solidFill>
                  <a:srgbClr val="C00000"/>
                </a:solidFill>
              </a:rPr>
              <a:t>/ HTTP/1.1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pic>
        <p:nvPicPr>
          <p:cNvPr id="17412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2959100"/>
            <a:ext cx="75914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7678738" y="6488113"/>
            <a:ext cx="1162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Redirector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功能完善的</a:t>
            </a:r>
            <a:r>
              <a:rPr lang="en-US" altLang="zh-CN" sz="3200" dirty="0" smtClean="0"/>
              <a:t>HTTP</a:t>
            </a:r>
            <a:r>
              <a:rPr lang="zh-CN" altLang="en-US" sz="3200" dirty="0" smtClean="0"/>
              <a:t>服务器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062913" cy="5135562"/>
          </a:xfrm>
        </p:spPr>
        <p:txBody>
          <a:bodyPr/>
          <a:lstStyle/>
          <a:p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main()</a:t>
            </a:r>
            <a:r>
              <a:rPr lang="zh-CN" altLang="en-US" dirty="0" smtClean="0"/>
              <a:t>获取主目录、端口参数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创建线程池</a:t>
            </a:r>
            <a:r>
              <a:rPr lang="en-US" altLang="zh-CN" dirty="0" smtClean="0"/>
              <a:t>pool</a:t>
            </a:r>
          </a:p>
          <a:p>
            <a:pPr lvl="1"/>
            <a:r>
              <a:rPr lang="zh-CN" altLang="en-US" dirty="0" smtClean="0"/>
              <a:t>每个客户端，一个线程处理 </a:t>
            </a:r>
            <a:r>
              <a:rPr lang="en-US" altLang="zh-CN" dirty="0" err="1" smtClean="0"/>
              <a:t>ExecutorService.submit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获取请求的文件路径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把文件发给客户端</a:t>
            </a:r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7993063" y="6488113"/>
            <a:ext cx="747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JHTTP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5575" cy="438150"/>
          </a:xfrm>
        </p:spPr>
        <p:txBody>
          <a:bodyPr anchor="t">
            <a:noAutofit/>
          </a:bodyPr>
          <a:lstStyle/>
          <a:p>
            <a:r>
              <a:rPr lang="zh-CN" altLang="en-US" sz="3600" dirty="0" smtClean="0"/>
              <a:t>课后任务：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阅读理解下面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单文件服务器：</a:t>
            </a:r>
            <a:r>
              <a:rPr lang="en-US" altLang="zh-CN" dirty="0" smtClean="0"/>
              <a:t>P304-306</a:t>
            </a:r>
          </a:p>
          <a:p>
            <a:pPr lvl="1"/>
            <a:r>
              <a:rPr lang="zh-CN" altLang="en-US" dirty="0" smtClean="0"/>
              <a:t>重定向器</a:t>
            </a:r>
            <a:r>
              <a:rPr lang="en-US" altLang="zh-CN" dirty="0" smtClean="0"/>
              <a:t>Redirector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P307-310</a:t>
            </a:r>
          </a:p>
          <a:p>
            <a:pPr lvl="1"/>
            <a:r>
              <a:rPr lang="zh-CN" altLang="en-US" dirty="0" smtClean="0"/>
              <a:t>功能完备的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P312-317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5575" cy="896144"/>
          </a:xfrm>
        </p:spPr>
        <p:txBody>
          <a:bodyPr anchor="t">
            <a:normAutofit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ServerSocket</a:t>
            </a:r>
            <a:endParaRPr lang="zh-CN" altLang="en-US" sz="4000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07504" y="1556792"/>
            <a:ext cx="8540750" cy="4498975"/>
          </a:xfrm>
        </p:spPr>
        <p:txBody>
          <a:bodyPr/>
          <a:lstStyle/>
          <a:p>
            <a:r>
              <a:rPr lang="en-US" altLang="zh-CN" sz="2000" dirty="0" smtClean="0">
                <a:hlinkClick r:id="rId2"/>
              </a:rPr>
              <a:t>http://docs.oracle.com/javase/8/docs/api/java/net/ServerSocket.html</a:t>
            </a:r>
            <a:endParaRPr lang="en-US" altLang="zh-CN" sz="2000" dirty="0" smtClean="0"/>
          </a:p>
          <a:p>
            <a:r>
              <a:rPr lang="zh-CN" altLang="en-US" sz="2000" dirty="0" smtClean="0"/>
              <a:t>基本生命周期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构造</a:t>
            </a:r>
            <a:r>
              <a:rPr lang="en-US" altLang="zh-CN" sz="1800" dirty="0" err="1" smtClean="0"/>
              <a:t>ServerSocket</a:t>
            </a:r>
            <a:r>
              <a:rPr lang="zh-CN" altLang="en-US" sz="1800" dirty="0" smtClean="0"/>
              <a:t>（绑定某个端口）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accept</a:t>
            </a:r>
            <a:r>
              <a:rPr lang="zh-CN" altLang="en-US" sz="1800" dirty="0" smtClean="0"/>
              <a:t>方法监听（阻塞）并返回一个连接客户端的</a:t>
            </a:r>
            <a:r>
              <a:rPr lang="en-US" altLang="zh-CN" sz="1800" dirty="0" smtClean="0"/>
              <a:t>Socket</a:t>
            </a:r>
          </a:p>
          <a:p>
            <a:pPr lvl="1"/>
            <a:r>
              <a:rPr lang="zh-CN" altLang="en-US" sz="1800" dirty="0" smtClean="0"/>
              <a:t>调用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getInputStream</a:t>
            </a:r>
            <a:r>
              <a:rPr lang="zh-CN" altLang="en-US" sz="1800" dirty="0" smtClean="0"/>
              <a:t>或</a:t>
            </a:r>
            <a:r>
              <a:rPr lang="en-US" altLang="zh-CN" sz="1800" dirty="0" err="1" smtClean="0"/>
              <a:t>getOutputStream</a:t>
            </a:r>
            <a:r>
              <a:rPr lang="zh-CN" altLang="en-US" sz="1800" dirty="0" smtClean="0"/>
              <a:t>方法获得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流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根据已协商的协议交互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关闭连接</a:t>
            </a:r>
            <a:endParaRPr lang="en-US" altLang="zh-CN" sz="1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153400" cy="4495800"/>
          </a:xfrm>
        </p:spPr>
        <p:txBody>
          <a:bodyPr/>
          <a:lstStyle/>
          <a:p>
            <a:r>
              <a:rPr lang="en-US" altLang="zh-CN" sz="2400" dirty="0" err="1" smtClean="0"/>
              <a:t>ss</a:t>
            </a:r>
            <a:r>
              <a:rPr lang="en-US" altLang="zh-CN" sz="2400" dirty="0" smtClean="0"/>
              <a:t>=new </a:t>
            </a:r>
            <a:r>
              <a:rPr lang="en-US" altLang="zh-CN" sz="2400" dirty="0" err="1" smtClean="0"/>
              <a:t>ServerSocket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socket=</a:t>
            </a:r>
            <a:r>
              <a:rPr lang="en-US" altLang="zh-CN" sz="2400" dirty="0" err="1" smtClean="0"/>
              <a:t>ss.accept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/>
              <a:t>socket.getInputStream</a:t>
            </a:r>
            <a:r>
              <a:rPr lang="en-US" altLang="zh-CN" sz="2400" dirty="0" smtClean="0"/>
              <a:t>();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socket.getOutputStream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socket.close</a:t>
            </a:r>
            <a:r>
              <a:rPr lang="en-US" altLang="zh-CN" sz="2400" dirty="0" smtClean="0"/>
              <a:t>()</a:t>
            </a:r>
            <a:endParaRPr lang="zh-CN" altLang="en-US" sz="2400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318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SeverSocket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3568" y="1916832"/>
            <a:ext cx="7535863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try(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server=new 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(PORT)){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while(true){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try (Socket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connection=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server.accept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Writer out=new 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OutputStreamWriter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connection.getOutputStream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Date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now=new Date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out.write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now.toString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()+”\r\n”);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out.flush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connection.close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}catch (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ex){ }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lvl="1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}catch(</a:t>
            </a:r>
            <a:r>
              <a:rPr lang="en-US" altLang="zh-CN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IOExecption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ex){…}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5575" cy="968152"/>
          </a:xfrm>
        </p:spPr>
        <p:txBody>
          <a:bodyPr anchor="t">
            <a:normAutofit/>
          </a:bodyPr>
          <a:lstStyle/>
          <a:p>
            <a:r>
              <a:rPr lang="zh-CN" altLang="en-US" sz="3600" dirty="0" smtClean="0"/>
              <a:t>使用</a:t>
            </a:r>
            <a:r>
              <a:rPr lang="en-US" altLang="zh-CN" sz="3600" dirty="0" err="1" smtClean="0"/>
              <a:t>ServerSocket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应用实例（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540750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000" dirty="0" smtClean="0"/>
              <a:t>提供二进制数据的时间服务器</a:t>
            </a:r>
            <a:endParaRPr lang="en-US" altLang="zh-CN" sz="2000" dirty="0" smtClean="0"/>
          </a:p>
          <a:p>
            <a:pPr lvl="1">
              <a:defRPr/>
            </a:pP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out=</a:t>
            </a:r>
            <a:r>
              <a:rPr lang="en-US" altLang="zh-CN" sz="2000" dirty="0" err="1" smtClean="0"/>
              <a:t>connection.getOutputStream</a:t>
            </a:r>
            <a:r>
              <a:rPr lang="en-US" altLang="zh-CN" sz="2000" dirty="0" smtClean="0"/>
              <a:t>();</a:t>
            </a:r>
          </a:p>
          <a:p>
            <a:pPr lvl="1">
              <a:defRPr/>
            </a:pPr>
            <a:r>
              <a:rPr lang="en-US" altLang="zh-CN" sz="2000" dirty="0" smtClean="0"/>
              <a:t>byte[] time=new byte[4];  ……</a:t>
            </a:r>
          </a:p>
          <a:p>
            <a:pPr lvl="1">
              <a:defRPr/>
            </a:pPr>
            <a:r>
              <a:rPr lang="en-US" altLang="zh-CN" sz="2000" dirty="0" err="1" smtClean="0"/>
              <a:t>out.write</a:t>
            </a:r>
            <a:r>
              <a:rPr lang="en-US" altLang="zh-CN" sz="2000" dirty="0" smtClean="0"/>
              <a:t>(time) ……</a:t>
            </a:r>
          </a:p>
          <a:p>
            <a:pPr>
              <a:defRPr/>
            </a:pPr>
            <a:endParaRPr lang="en-US" altLang="zh-CN" sz="1800" dirty="0" smtClean="0"/>
          </a:p>
          <a:p>
            <a:pPr>
              <a:defRPr/>
            </a:pPr>
            <a:endParaRPr lang="en-US" altLang="zh-CN" sz="1800" dirty="0"/>
          </a:p>
          <a:p>
            <a:pPr lvl="2">
              <a:defRPr/>
            </a:pPr>
            <a:endParaRPr lang="zh-CN" altLang="en-US" sz="1300" dirty="0" smtClean="0"/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4067944" y="2291388"/>
            <a:ext cx="50405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Ex9-2 </a:t>
            </a:r>
            <a:r>
              <a:rPr lang="en-US" altLang="zh-CN" sz="1600" dirty="0" err="1">
                <a:solidFill>
                  <a:srgbClr val="FF0000"/>
                </a:solidFill>
              </a:rPr>
              <a:t>TimeServer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时间服务器例子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</a:rPr>
              <a:t>一个遵循</a:t>
            </a:r>
            <a:r>
              <a:rPr lang="en-US" altLang="zh-CN" sz="1600" dirty="0">
                <a:solidFill>
                  <a:srgbClr val="FF0000"/>
                </a:solidFill>
              </a:rPr>
              <a:t>RFC868</a:t>
            </a:r>
            <a:r>
              <a:rPr lang="zh-CN" altLang="en-US" sz="1600" dirty="0">
                <a:solidFill>
                  <a:srgbClr val="FF0000"/>
                </a:solidFill>
              </a:rPr>
              <a:t>时间协议的迭代时间服务器。当客户端连接时，服务器发送一个</a:t>
            </a:r>
            <a:r>
              <a:rPr lang="en-US" altLang="zh-CN" sz="1600" dirty="0">
                <a:solidFill>
                  <a:srgbClr val="FF0000"/>
                </a:solidFill>
              </a:rPr>
              <a:t>4</a:t>
            </a:r>
            <a:r>
              <a:rPr lang="zh-CN" altLang="en-US" sz="1600" dirty="0">
                <a:solidFill>
                  <a:srgbClr val="FF0000"/>
                </a:solidFill>
              </a:rPr>
              <a:t>字节大端无符号整数，指出从</a:t>
            </a:r>
            <a:r>
              <a:rPr lang="en-US" altLang="zh-CN" sz="1600" dirty="0">
                <a:solidFill>
                  <a:srgbClr val="FF0000"/>
                </a:solidFill>
              </a:rPr>
              <a:t>GMT1900.1.1 12:00A.M.</a:t>
            </a:r>
            <a:r>
              <a:rPr lang="zh-CN" altLang="en-US" sz="1600" dirty="0">
                <a:solidFill>
                  <a:srgbClr val="FF0000"/>
                </a:solidFill>
              </a:rPr>
              <a:t>后经过的秒数。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接合例子 时间协议客户端 </a:t>
            </a:r>
            <a:r>
              <a:rPr lang="en-US" altLang="zh-CN" sz="1600" dirty="0">
                <a:solidFill>
                  <a:srgbClr val="FF0000"/>
                </a:solidFill>
              </a:rPr>
              <a:t>ex8-3 Time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933056"/>
            <a:ext cx="7610846" cy="2937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多线程服务器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老式服务器（如</a:t>
            </a:r>
            <a:r>
              <a:rPr lang="en-US" altLang="zh-CN" dirty="0" err="1" smtClean="0"/>
              <a:t>wu-ftpd</a:t>
            </a:r>
            <a:r>
              <a:rPr lang="zh-CN" altLang="en-US" dirty="0" smtClean="0"/>
              <a:t>）创建（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）新进程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无法处理太多连接，如不能超过</a:t>
            </a:r>
            <a:r>
              <a:rPr lang="en-US" altLang="zh-CN" dirty="0" smtClean="0"/>
              <a:t>400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如果任务简单且快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Daytime</a:t>
            </a:r>
            <a:r>
              <a:rPr lang="zh-CN" altLang="en-US" dirty="0" smtClean="0"/>
              <a:t>），可单线程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连入请求在系统队列中排队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如果太多，则拒绝后来者</a:t>
            </a:r>
            <a:endParaRPr lang="en-US" altLang="zh-CN" dirty="0" smtClean="0"/>
          </a:p>
          <a:p>
            <a:r>
              <a:rPr lang="zh-CN" altLang="en-US" dirty="0" smtClean="0"/>
              <a:t>为每个连接提供一个线程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55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55" y="979715"/>
            <a:ext cx="6573493" cy="32455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0604" y="3717032"/>
            <a:ext cx="6057900" cy="28479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1053547" y="2236304"/>
            <a:ext cx="5476461" cy="52677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95536" y="188640"/>
            <a:ext cx="7775575" cy="96815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使用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ServerSocket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应用实例（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4509120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Ex9-3 </a:t>
            </a:r>
            <a:r>
              <a:rPr lang="en-US" altLang="zh-CN" dirty="0" err="1" smtClean="0">
                <a:solidFill>
                  <a:srgbClr val="FF0000"/>
                </a:solidFill>
              </a:rPr>
              <a:t>MultithreadDaytimeServer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多线程时间服务器例子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1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861048"/>
            <a:ext cx="7734300" cy="19335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7543800" cy="5135336"/>
          </a:xfrm>
        </p:spPr>
        <p:txBody>
          <a:bodyPr/>
          <a:lstStyle/>
          <a:p>
            <a:pPr lvl="0"/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DoS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Denial-of-Service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zh-CN" altLang="en-US" dirty="0" smtClean="0"/>
              <a:t>使用一个固定的线程池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防止资源耗尽；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速度更快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82969" y="6490607"/>
            <a:ext cx="221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PooledDaytimeServer</a:t>
            </a:r>
          </a:p>
        </p:txBody>
      </p:sp>
      <p:sp>
        <p:nvSpPr>
          <p:cNvPr id="9" name="矩形 8"/>
          <p:cNvSpPr/>
          <p:nvPr/>
        </p:nvSpPr>
        <p:spPr>
          <a:xfrm>
            <a:off x="942468" y="4690164"/>
            <a:ext cx="7259376" cy="56653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60032" y="3140968"/>
            <a:ext cx="388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Ex9-4 </a:t>
            </a:r>
            <a:r>
              <a:rPr lang="en-US" altLang="zh-CN" dirty="0" err="1">
                <a:solidFill>
                  <a:srgbClr val="FF0000"/>
                </a:solidFill>
              </a:rPr>
              <a:t>PooledDaytimeServer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使用线程池的时间服务器例子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3600" dirty="0" smtClean="0"/>
              <a:t>使用</a:t>
            </a:r>
            <a:r>
              <a:rPr lang="en-US" altLang="zh-CN" sz="3600" dirty="0" err="1" smtClean="0"/>
              <a:t>ServerSocket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应用实例（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93258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3170</TotalTime>
  <Words>910</Words>
  <Application>Microsoft Office PowerPoint</Application>
  <PresentationFormat>全屏显示(4:3)</PresentationFormat>
  <Paragraphs>197</Paragraphs>
  <Slides>27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中性</vt:lpstr>
      <vt:lpstr>               Server Socket</vt:lpstr>
      <vt:lpstr> 主要内容</vt:lpstr>
      <vt:lpstr>使用ServerSocket</vt:lpstr>
      <vt:lpstr>基本实现步骤</vt:lpstr>
      <vt:lpstr>SeverSocket 举例</vt:lpstr>
      <vt:lpstr>使用ServerSocket-应用实例（1）</vt:lpstr>
      <vt:lpstr>多线程服务器</vt:lpstr>
      <vt:lpstr>幻灯片 8</vt:lpstr>
      <vt:lpstr>使用ServerSocket-应用实例（3）</vt:lpstr>
      <vt:lpstr>使用ServerSocket-应用实例（3）</vt:lpstr>
      <vt:lpstr>使用ServerSocket</vt:lpstr>
      <vt:lpstr>服务器日志</vt:lpstr>
      <vt:lpstr>服务器日志</vt:lpstr>
      <vt:lpstr>如何记录日志</vt:lpstr>
      <vt:lpstr>日志级别</vt:lpstr>
      <vt:lpstr>日志位置</vt:lpstr>
      <vt:lpstr>构造服务器Socket</vt:lpstr>
      <vt:lpstr>思考</vt:lpstr>
      <vt:lpstr>构造但不绑定端口</vt:lpstr>
      <vt:lpstr>代码实现</vt:lpstr>
      <vt:lpstr>获得服务器Socket的有关信息</vt:lpstr>
      <vt:lpstr>Socket选项</vt:lpstr>
      <vt:lpstr>HTTP服务器</vt:lpstr>
      <vt:lpstr>单文件HTTP服务器</vt:lpstr>
      <vt:lpstr>重定向HTTP服务器</vt:lpstr>
      <vt:lpstr>功能完善的HTTP服务器</vt:lpstr>
      <vt:lpstr>课后任务：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269</cp:revision>
  <dcterms:modified xsi:type="dcterms:W3CDTF">2021-05-21T04:15:47Z</dcterms:modified>
</cp:coreProperties>
</file>