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33"/>
  </p:notesMasterIdLst>
  <p:handoutMasterIdLst>
    <p:handoutMasterId r:id="rId34"/>
  </p:handoutMasterIdLst>
  <p:sldIdLst>
    <p:sldId id="257" r:id="rId2"/>
    <p:sldId id="280" r:id="rId3"/>
    <p:sldId id="312" r:id="rId4"/>
    <p:sldId id="279" r:id="rId5"/>
    <p:sldId id="281" r:id="rId6"/>
    <p:sldId id="282" r:id="rId7"/>
    <p:sldId id="287" r:id="rId8"/>
    <p:sldId id="295" r:id="rId9"/>
    <p:sldId id="296" r:id="rId10"/>
    <p:sldId id="285" r:id="rId11"/>
    <p:sldId id="291" r:id="rId12"/>
    <p:sldId id="307" r:id="rId13"/>
    <p:sldId id="297" r:id="rId14"/>
    <p:sldId id="298" r:id="rId15"/>
    <p:sldId id="299" r:id="rId16"/>
    <p:sldId id="300" r:id="rId17"/>
    <p:sldId id="289" r:id="rId18"/>
    <p:sldId id="302" r:id="rId19"/>
    <p:sldId id="301" r:id="rId20"/>
    <p:sldId id="305" r:id="rId21"/>
    <p:sldId id="293" r:id="rId22"/>
    <p:sldId id="306" r:id="rId23"/>
    <p:sldId id="308" r:id="rId24"/>
    <p:sldId id="303" r:id="rId25"/>
    <p:sldId id="288" r:id="rId26"/>
    <p:sldId id="315" r:id="rId27"/>
    <p:sldId id="310" r:id="rId28"/>
    <p:sldId id="311" r:id="rId29"/>
    <p:sldId id="309" r:id="rId30"/>
    <p:sldId id="314" r:id="rId31"/>
    <p:sldId id="313" r:id="rId32"/>
  </p:sldIdLst>
  <p:sldSz cx="12192000" cy="6858000"/>
  <p:notesSz cx="6797675" cy="9926638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2926" autoAdjust="0"/>
  </p:normalViewPr>
  <p:slideViewPr>
    <p:cSldViewPr snapToGrid="0">
      <p:cViewPr varScale="1">
        <p:scale>
          <a:sx n="90" d="100"/>
          <a:sy n="90" d="100"/>
        </p:scale>
        <p:origin x="16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F263D-C0F4-471E-9314-9BC85856DED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6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EB8768E-2178-4E4B-8979-B471860E0213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857F210-28C1-4EBA-8905-0D6A15DB4880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95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60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3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8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A3083C-4722-45A3-BD4B-3D36115FD26C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3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A3083C-4722-45A3-BD4B-3D36115FD26C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4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A3083C-4722-45A3-BD4B-3D36115FD26C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27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A3083C-4722-45A3-BD4B-3D36115FD26C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2BE2AC2-D011-4598-A381-AA5DA224CAD4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0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0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A3083C-4722-45A3-BD4B-3D36115FD26C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5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9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5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6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7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5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84F4754-D07E-4D3B-8AE5-37B99A9988A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0C0C0CB-45A2-4859-93B0-8605E308A741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6CE4F70-5F54-4402-B4F1-4685E4FD21BF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8EE429D-8CF2-4687-B348-115D55BCEB4C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56BC2D-64E8-4A18-B759-5039D3978058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2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E09EAAE-376F-4983-A9BE-DE64D9DB620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E09EAAE-376F-4983-A9BE-DE64D9DB620A}" type="datetime1">
              <a:rPr lang="zh-CN" altLang="en-US" smtClean="0"/>
              <a:t>2023/3/15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0090" y="1294920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4569" y="3047980"/>
            <a:ext cx="10993546" cy="1555503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3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长方形 7">
            <a:extLst>
              <a:ext uri="{FF2B5EF4-FFF2-40B4-BE49-F238E27FC236}">
                <a16:creationId xmlns:a16="http://schemas.microsoft.com/office/drawing/2014/main" id="{DE0E276B-58A9-55AA-A2F2-DAA057F725D3}"/>
              </a:ext>
            </a:extLst>
          </p:cNvPr>
          <p:cNvSpPr/>
          <p:nvPr userDrawn="1"/>
        </p:nvSpPr>
        <p:spPr>
          <a:xfrm>
            <a:off x="429909" y="925434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矩形​ 8">
            <a:extLst>
              <a:ext uri="{FF2B5EF4-FFF2-40B4-BE49-F238E27FC236}">
                <a16:creationId xmlns:a16="http://schemas.microsoft.com/office/drawing/2014/main" id="{37F02985-B846-2C0E-7DD1-A26ACBE6E599}"/>
              </a:ext>
            </a:extLst>
          </p:cNvPr>
          <p:cNvSpPr/>
          <p:nvPr userDrawn="1"/>
        </p:nvSpPr>
        <p:spPr>
          <a:xfrm>
            <a:off x="8025522" y="921877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长方形 9">
            <a:extLst>
              <a:ext uri="{FF2B5EF4-FFF2-40B4-BE49-F238E27FC236}">
                <a16:creationId xmlns:a16="http://schemas.microsoft.com/office/drawing/2014/main" id="{5684BAE6-73A5-F83A-05E0-4467C282D475}"/>
              </a:ext>
            </a:extLst>
          </p:cNvPr>
          <p:cNvSpPr/>
          <p:nvPr userDrawn="1"/>
        </p:nvSpPr>
        <p:spPr>
          <a:xfrm>
            <a:off x="4225205" y="925434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719CB-2170-4C74-BDC2-E444848C7FF9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863599"/>
            <a:ext cx="3687316" cy="55530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1031788"/>
            <a:ext cx="3124200" cy="4639137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684508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680951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68450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A982A-4FE9-4304-91A9-84D493355CF9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1" y="133745"/>
            <a:ext cx="11029616" cy="913659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263535"/>
            <a:ext cx="11029615" cy="5087837"/>
          </a:xfrm>
        </p:spPr>
        <p:txBody>
          <a:bodyPr rtlCol="0">
            <a:normAutofit/>
          </a:bodyPr>
          <a:lstStyle>
            <a:lvl1pPr>
              <a:buClrTx/>
              <a:defRPr sz="4000"/>
            </a:lvl1pPr>
            <a:lvl2pPr>
              <a:buClrTx/>
              <a:defRPr sz="3600"/>
            </a:lvl2pPr>
            <a:lvl3pPr>
              <a:buClrTx/>
              <a:defRPr sz="3200"/>
            </a:lvl3pPr>
            <a:lvl4pPr>
              <a:buClrTx/>
              <a:defRPr sz="2800"/>
            </a:lvl4pPr>
            <a:lvl5pPr>
              <a:buClrTx/>
              <a:defRPr sz="2800"/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400"/>
            </a:lvl1pPr>
          </a:lstStyle>
          <a:p>
            <a:fld id="{98B3948D-1751-4E12-8EBC-AD45BD7D83A8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4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029FB-21B6-47F8-A7D5-C86E3FF60049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161250"/>
            <a:ext cx="11029616" cy="56162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877331"/>
            <a:ext cx="5194767" cy="4983720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877331"/>
            <a:ext cx="5194769" cy="4983719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FA61A-E5D0-47D9-8ED7-94B1F9CE2892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0C511-95BA-4AA5-BAEB-8D09B2C389C5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FFD37-DE6E-42D1-9717-17BE4189399D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61F91-1A3C-4138-8AD7-DB7807A66C46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789239F5-4539-4B77-A7FC-377244CE1D9F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2124CA-F55E-4AC1-B5C6-FBE37B802AF5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7368" y="204675"/>
            <a:ext cx="11029616" cy="890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1313411"/>
            <a:ext cx="11029616" cy="467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  <a:r>
              <a:rPr lang="en-US" altLang="zh-CN" dirty="0" err="1"/>
              <a:t>abc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r>
              <a:rPr lang="en-US" altLang="zh-CN" dirty="0"/>
              <a:t>def</a:t>
            </a:r>
            <a:endParaRPr lang="zh-cn" dirty="0"/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DE87F1-2AA6-4BAD-8CB0-72B9370EF82F}" type="datetime1">
              <a:rPr lang="zh-CN" altLang="en-US" smtClean="0"/>
              <a:t>2023/3/15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600" b="1" kern="1200" cap="all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sandstead.com/images/san_fran/bridge/STRAUSS_Joseph_Golden_Gate_Bridge_begun_1933_LS_d100_f.jpg&amp;imgrefurl=http://sandstead.com/images/san_fran/bridge/&amp;h=529&amp;w=800&amp;sz=585&amp;tbnid=VoLJePK4OcwJ:&amp;tbnh=93&amp;tbnw=142&amp;hl=en&amp;start=22&amp;prev=/images%3Fq%3Dgolden%2Bgate%2Bbridge%26start%3D20%26svnum%3D10%26hl%3Den%26lr%3D%26rls%3DGGLG,GGLG:2005-48,GGLG:en%26sa%3D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CN" altLang="en-US" sz="6000" cap="none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第三周 信号处理基础</a:t>
            </a:r>
            <a:endParaRPr lang="zh-cn" sz="8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690" y="3355980"/>
            <a:ext cx="7696481" cy="1827734"/>
          </a:xfrm>
        </p:spPr>
        <p:txBody>
          <a:bodyPr rtlCol="0">
            <a:normAutofit/>
          </a:bodyPr>
          <a:lstStyle/>
          <a:p>
            <a:pPr algn="r" rtl="0"/>
            <a:r>
              <a:rPr lang="zh-CN" altLang="en-US" sz="3600" cap="none" dirty="0">
                <a:solidFill>
                  <a:schemeClr val="tx1"/>
                </a:solidFill>
              </a:rPr>
              <a:t>杜文峰</a:t>
            </a:r>
            <a:endParaRPr lang="en-US" altLang="zh-CN" sz="3600" cap="none" dirty="0">
              <a:solidFill>
                <a:schemeClr val="tx1"/>
              </a:solidFill>
            </a:endParaRPr>
          </a:p>
          <a:p>
            <a:pPr algn="r" rtl="0"/>
            <a:fld id="{8B8A88ED-87A6-46A5-8FCE-A29EF8D7D50E}" type="datetime2">
              <a:rPr lang="zh-CN" altLang="zh-CN" sz="3600" cap="none">
                <a:solidFill>
                  <a:schemeClr val="tx1"/>
                </a:solidFill>
              </a:rPr>
              <a:t>2023年3月15日</a:t>
            </a:fld>
            <a:endParaRPr lang="en-US" altLang="zh-CN" sz="3600" cap="none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96C1B1-820B-4612-8C2B-EC3F99D1B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" y="166418"/>
            <a:ext cx="4724400" cy="58172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17A45C-969C-427F-AC53-65CE3678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41" y="143701"/>
            <a:ext cx="2014582" cy="6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1137DE-6C81-42DB-33BC-F590ECFF8440}"/>
              </a:ext>
            </a:extLst>
          </p:cNvPr>
          <p:cNvSpPr txBox="1"/>
          <p:nvPr/>
        </p:nvSpPr>
        <p:spPr>
          <a:xfrm>
            <a:off x="8005636" y="287926"/>
            <a:ext cx="2826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智能物联网课程组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05CED-16B4-22C3-F8A5-0D87E148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从模拟到数字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5CB34-2A8D-6909-4F8D-2452FC80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模拟信号到数字信号的转换（简称模</a:t>
            </a:r>
            <a:r>
              <a:rPr lang="en-US" altLang="zh-CN" dirty="0"/>
              <a:t>/</a:t>
            </a:r>
            <a:r>
              <a:rPr lang="zh-CN" altLang="en-US" dirty="0"/>
              <a:t>数转换）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F15ECD-722D-0B2E-D469-0AC38902B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0223" y="2464511"/>
            <a:ext cx="8486775" cy="3705225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E6D37-D92C-6EC9-537B-363F73E0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FB5D2D-84C1-75D1-89E2-F29993B668F2}"/>
              </a:ext>
            </a:extLst>
          </p:cNvPr>
          <p:cNvSpPr txBox="1"/>
          <p:nvPr/>
        </p:nvSpPr>
        <p:spPr>
          <a:xfrm>
            <a:off x="3900195" y="630589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采样频率 、量化位数 和 声道数 </a:t>
            </a:r>
          </a:p>
        </p:txBody>
      </p:sp>
    </p:spTree>
    <p:extLst>
      <p:ext uri="{BB962C8B-B14F-4D97-AF65-F5344CB8AC3E}">
        <p14:creationId xmlns:p14="http://schemas.microsoft.com/office/powerpoint/2010/main" val="204348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2662-B4CF-F597-F467-A387D78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信号采样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17BB-E966-57AD-34FE-3314C5C1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890DC8-819E-7C50-D7B4-28393778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39" y="2202587"/>
            <a:ext cx="7870756" cy="388097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62683B-6D98-422A-5500-22242853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0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290CB-B427-EF32-29FA-A4047F20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信号采样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2F2B90-4515-C02B-FD6A-2D831FD9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512"/>
          <a:stretch/>
        </p:blipFill>
        <p:spPr>
          <a:xfrm>
            <a:off x="4536428" y="2119652"/>
            <a:ext cx="6229350" cy="22314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D07144-0F42-DAED-42B3-65CCB9DB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36959CB4-B990-77C6-319A-71DD433EF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12" r="48417"/>
          <a:stretch/>
        </p:blipFill>
        <p:spPr>
          <a:xfrm>
            <a:off x="1066384" y="2338873"/>
            <a:ext cx="3213258" cy="223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0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8008-18C0-6A08-024B-DAEB6A7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信号采样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C216D-FBDB-26AF-B4EA-8F04E83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8B95DE-E6A6-9D45-301F-54C66758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95" y="2089310"/>
            <a:ext cx="4601919" cy="36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7CEE4A-C899-47B2-29E6-FE1DC1E6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55" y="2047346"/>
            <a:ext cx="4525911" cy="360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5D20E0-C5A1-8FAE-27BB-9D44817E3732}"/>
              </a:ext>
            </a:extLst>
          </p:cNvPr>
          <p:cNvSpPr txBox="1"/>
          <p:nvPr/>
        </p:nvSpPr>
        <p:spPr>
          <a:xfrm>
            <a:off x="1971870" y="5817647"/>
            <a:ext cx="181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5Hz信号时域图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386A9A-966F-197E-F0E8-C4783F907933}"/>
              </a:ext>
            </a:extLst>
          </p:cNvPr>
          <p:cNvSpPr txBox="1"/>
          <p:nvPr/>
        </p:nvSpPr>
        <p:spPr>
          <a:xfrm>
            <a:off x="8818432" y="5802877"/>
            <a:ext cx="2021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Hz信号时域图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BC2F4F-3503-2EE3-6BFA-B52B46BCD052}"/>
              </a:ext>
            </a:extLst>
          </p:cNvPr>
          <p:cNvSpPr txBox="1"/>
          <p:nvPr/>
        </p:nvSpPr>
        <p:spPr>
          <a:xfrm>
            <a:off x="5121914" y="6361884"/>
            <a:ext cx="190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采样率为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200Hz</a:t>
            </a:r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D6A196FC-C28A-ADE2-48CF-24262308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5"/>
            <a:ext cx="11029615" cy="5087837"/>
          </a:xfrm>
        </p:spPr>
        <p:txBody>
          <a:bodyPr/>
          <a:lstStyle/>
          <a:p>
            <a:r>
              <a:rPr lang="zh-CN" altLang="en-US" dirty="0"/>
              <a:t>采样频率 和 信号频率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69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E5A0-8592-BA59-A148-A3818C31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信号采样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12F01-0F85-CC13-B4A8-BBE9D244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问题：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假设信号中的频率为</a:t>
            </a:r>
            <a:r>
              <a:rPr lang="en-US" altLang="zh-CN" i="1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（一个信号可能包含多种频率），那么应该以多大的采样频率</a:t>
            </a:r>
            <a:r>
              <a:rPr lang="en-US" altLang="zh-CN" i="1" dirty="0">
                <a:solidFill>
                  <a:schemeClr val="tx1"/>
                </a:solidFill>
              </a:rPr>
              <a:t>f</a:t>
            </a:r>
            <a:r>
              <a:rPr lang="en-US" altLang="zh-CN" sz="3200" i="1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对信号进行采样才</a:t>
            </a:r>
            <a:r>
              <a:rPr lang="zh-CN" altLang="en-US" dirty="0">
                <a:solidFill>
                  <a:srgbClr val="FF0000"/>
                </a:solidFill>
              </a:rPr>
              <a:t>合理</a:t>
            </a:r>
            <a:r>
              <a:rPr lang="zh-CN" altLang="en-US" dirty="0">
                <a:solidFill>
                  <a:schemeClr val="tx1"/>
                </a:solidFill>
              </a:rPr>
              <a:t>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79523-C9E1-7B4C-09FB-425E005C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2C6EE6-E0DA-45FA-EC08-82C1FD717C1D}"/>
              </a:ext>
            </a:extLst>
          </p:cNvPr>
          <p:cNvSpPr txBox="1"/>
          <p:nvPr/>
        </p:nvSpPr>
        <p:spPr>
          <a:xfrm>
            <a:off x="510072" y="4794837"/>
            <a:ext cx="11171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合理地采样，即保证采样后的数据能够还原出原来的信号，采样后的信号包含原来信号的所有特征。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3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E5A0-8592-BA59-A148-A3818C31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信号采样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12F01-0F85-CC13-B4A8-BBE9D244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奈奎斯特采样定律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5400" i="1" dirty="0">
                <a:solidFill>
                  <a:schemeClr val="tx1"/>
                </a:solidFill>
              </a:rPr>
              <a:t>                      f</a:t>
            </a:r>
            <a:r>
              <a:rPr lang="en-US" altLang="zh-CN" sz="4800" i="1" dirty="0">
                <a:solidFill>
                  <a:schemeClr val="tx1"/>
                </a:solidFill>
              </a:rPr>
              <a:t>s</a:t>
            </a:r>
            <a:r>
              <a:rPr lang="en-US" altLang="zh-CN" sz="5400" i="1" dirty="0">
                <a:solidFill>
                  <a:schemeClr val="tx1"/>
                </a:solidFill>
              </a:rPr>
              <a:t>  </a:t>
            </a:r>
            <a:r>
              <a:rPr lang="en-US" altLang="zh-CN" sz="5400" dirty="0">
                <a:solidFill>
                  <a:schemeClr val="tx1"/>
                </a:solidFill>
              </a:rPr>
              <a:t>≥   2∗</a:t>
            </a:r>
            <a:r>
              <a:rPr lang="en-US" altLang="zh-CN" sz="5400" i="1" dirty="0">
                <a:solidFill>
                  <a:schemeClr val="tx1"/>
                </a:solidFill>
              </a:rPr>
              <a:t>f</a:t>
            </a:r>
            <a:r>
              <a:rPr lang="zh-CN" altLang="en-US" sz="5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79523-C9E1-7B4C-09FB-425E005C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27F751-A7E9-60C5-E182-CB6ECCF794CD}"/>
              </a:ext>
            </a:extLst>
          </p:cNvPr>
          <p:cNvSpPr txBox="1"/>
          <p:nvPr/>
        </p:nvSpPr>
        <p:spPr>
          <a:xfrm>
            <a:off x="749142" y="4606508"/>
            <a:ext cx="10114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采样定理说明了采样频率与信号频谱之间的关系，是连续信号转换为离散信号的基本依据。</a:t>
            </a:r>
          </a:p>
        </p:txBody>
      </p:sp>
    </p:spTree>
    <p:extLst>
      <p:ext uri="{BB962C8B-B14F-4D97-AF65-F5344CB8AC3E}">
        <p14:creationId xmlns:p14="http://schemas.microsoft.com/office/powerpoint/2010/main" val="14462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FD270-A902-47EE-D3AB-AD6B2A4A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信号采样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DEDBE-57D1-9072-4029-74EAAB48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如果采样率低于信号最大频率的两倍会怎样呢？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80511-B222-70F5-ABE1-6D2B0125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1AFA57-415B-BB84-74E4-FC7E3537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3" y="2445628"/>
            <a:ext cx="6038850" cy="2952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477C93-C2DD-4588-049E-A41DC3DA2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833" y="2445628"/>
            <a:ext cx="5905500" cy="30003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2C6565D-2339-6CE0-35CA-ED06D8F108BB}"/>
              </a:ext>
            </a:extLst>
          </p:cNvPr>
          <p:cNvSpPr txBox="1"/>
          <p:nvPr/>
        </p:nvSpPr>
        <p:spPr>
          <a:xfrm>
            <a:off x="1259632" y="5594465"/>
            <a:ext cx="382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401Hz信号时域图，采样率10000Hz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A99B8-376A-8C5B-D3D5-AD91C0C50FDE}"/>
              </a:ext>
            </a:extLst>
          </p:cNvPr>
          <p:cNvSpPr txBox="1"/>
          <p:nvPr/>
        </p:nvSpPr>
        <p:spPr>
          <a:xfrm>
            <a:off x="7464490" y="5594465"/>
            <a:ext cx="369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401Hz信号时域图，采样率402Hz</a:t>
            </a:r>
          </a:p>
        </p:txBody>
      </p:sp>
    </p:spTree>
    <p:extLst>
      <p:ext uri="{BB962C8B-B14F-4D97-AF65-F5344CB8AC3E}">
        <p14:creationId xmlns:p14="http://schemas.microsoft.com/office/powerpoint/2010/main" val="96788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2662-B4CF-F597-F467-A387D78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信号量化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17BB-E966-57AD-34FE-3314C5C1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量化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5A6497-E8AB-26BC-A4FE-31A8CF5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2BD082-D05C-1688-0C72-7809A7F9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5815" y="2284119"/>
            <a:ext cx="84867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2662-B4CF-F597-F467-A387D78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信号量化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17BB-E966-57AD-34FE-3314C5C1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量化</a:t>
            </a:r>
            <a:endParaRPr lang="en-US" altLang="zh-CN" dirty="0"/>
          </a:p>
          <a:p>
            <a:pPr lvl="1"/>
            <a:r>
              <a:rPr lang="zh-CN" altLang="en-US" dirty="0"/>
              <a:t>在信号处理过程中，量化指将信号的连续取值（或者大量可能的离散取值）转化为有限多个（或较少的）离散值的过程。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量化主要用于从连续信号到数字信号的转换中。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5A6497-E8AB-26BC-A4FE-31A8CF5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2662-B4CF-F597-F467-A387D78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信号量化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17BB-E966-57AD-34FE-3314C5C1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44C2B7-56E5-00E5-056D-EEB9E7A7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1789" y="2102125"/>
            <a:ext cx="5822137" cy="446537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5A6497-E8AB-26BC-A4FE-31A8CF5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74DA-20B6-4513-AB2A-C9A049B3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/>
              <a:t>主要内容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C62BA-BF51-4626-A8B0-14A1BFC1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信号的生成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从模拟到数字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信号采样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信号量化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信号数字化案例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2E7121-825C-8B2E-ADB8-9298DBAF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55" y="1263535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1B1F0-8F94-59FE-B555-FF1BAAC1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2662-B4CF-F597-F467-A387D78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信号量化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17BB-E966-57AD-34FE-3314C5C1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44C2B7-56E5-00E5-056D-EEB9E7A7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1789" y="2102125"/>
            <a:ext cx="5822137" cy="446537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5A6497-E8AB-26BC-A4FE-31A8CF5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2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2662-B4CF-F597-F467-A387D78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信号量化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17BB-E966-57AD-34FE-3314C5C1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2A6160-64E3-3386-9CBE-A1656267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7" y="2473302"/>
            <a:ext cx="5483275" cy="3722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E8311B-D2A9-E233-AF7F-73CEB714B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8129" y="4005166"/>
            <a:ext cx="6521903" cy="183907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E56D8BA-21F8-6882-1843-2480DA03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3B9730-CD2C-1F01-6FA8-DE97F6B3A7D3}"/>
              </a:ext>
            </a:extLst>
          </p:cNvPr>
          <p:cNvSpPr txBox="1"/>
          <p:nvPr/>
        </p:nvSpPr>
        <p:spPr>
          <a:xfrm>
            <a:off x="3734938" y="6285308"/>
            <a:ext cx="3822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effectLst/>
                <a:latin typeface="Roboto" panose="02000000000000000000" pitchFamily="2" charset="0"/>
              </a:rPr>
              <a:t>以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3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位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ADC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进行量化的过程为例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994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3B62E-2AC2-E0BD-3E97-115C2653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信号量化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5CF18-7172-FEC7-1037-2BE777E99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5"/>
            <a:ext cx="11473959" cy="5087837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量化噪声：量化过程，输出信号和原信号的区别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C3B64-30A1-3C21-CCCF-679B6721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3B62E-2AC2-E0BD-3E97-115C2653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信号量化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5CF18-7172-FEC7-1037-2BE777E99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5"/>
            <a:ext cx="11473959" cy="5087837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量化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effectLst/>
                <a:latin typeface="Roboto" panose="02000000000000000000" pitchFamily="2" charset="0"/>
              </a:rPr>
              <a:t>均匀量化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lvl="2"/>
            <a:r>
              <a:rPr lang="zh-CN" altLang="en-US" b="0" i="0" dirty="0">
                <a:effectLst/>
                <a:latin typeface="Roboto" panose="02000000000000000000" pitchFamily="2" charset="0"/>
              </a:rPr>
              <a:t>输出信号可能的离散取值是等间隔分布的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effectLst/>
                <a:latin typeface="Roboto" panose="02000000000000000000" pitchFamily="2" charset="0"/>
              </a:rPr>
              <a:t>非均匀量化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lvl="2"/>
            <a:r>
              <a:rPr lang="zh-CN" altLang="en-US" b="0" i="0" dirty="0">
                <a:effectLst/>
                <a:latin typeface="Roboto" panose="02000000000000000000" pitchFamily="2" charset="0"/>
              </a:rPr>
              <a:t>输出信号可能的离散取值不是等间隔分布的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C3B64-30A1-3C21-CCCF-679B6721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6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2662-B4CF-F597-F467-A387D78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</a:t>
            </a:r>
            <a:r>
              <a:rPr lang="zh-CN" altLang="en-US" sz="4000" dirty="0"/>
              <a:t>信号数字化案例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17BB-E966-57AD-34FE-3314C5C1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连续信号经过采样成为离散信号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离散信号经过量化成为数字信号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5A6497-E8AB-26BC-A4FE-31A8CF5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90C2-33A9-4F13-4675-613AA503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</a:t>
            </a:r>
            <a:r>
              <a:rPr lang="zh-CN" altLang="en-US" sz="4000" dirty="0"/>
              <a:t>信号数字化案例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C4AEF-1658-6FFA-1220-2BB16A6A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模拟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/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数字转换器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altLang="zh-CN" b="0" i="0" dirty="0">
                <a:effectLst/>
                <a:latin typeface="Roboto" panose="02000000000000000000" pitchFamily="2" charset="0"/>
              </a:rPr>
              <a:t>Analog to Digital Converter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，即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ADC</a:t>
            </a:r>
          </a:p>
          <a:p>
            <a:endParaRPr lang="en-US" altLang="zh-CN" dirty="0">
              <a:latin typeface="Roboto" panose="02000000000000000000" pitchFamily="2" charset="0"/>
            </a:endParaRPr>
          </a:p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数字</a:t>
            </a:r>
            <a:r>
              <a:rPr lang="en-US" altLang="zh-CN" dirty="0"/>
              <a:t>/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模拟</a:t>
            </a:r>
            <a:r>
              <a:rPr lang="zh-CN" altLang="en-US" dirty="0"/>
              <a:t>转换器</a:t>
            </a:r>
            <a:endParaRPr lang="en-US" altLang="zh-CN" dirty="0"/>
          </a:p>
          <a:p>
            <a:pPr lvl="1"/>
            <a:r>
              <a:rPr lang="en-US" altLang="zh-CN" dirty="0">
                <a:latin typeface="Roboto" panose="02000000000000000000" pitchFamily="2" charset="0"/>
              </a:rPr>
              <a:t>Digital to Analog Converter</a:t>
            </a:r>
            <a:r>
              <a:rPr lang="zh-CN" altLang="en-US" dirty="0">
                <a:latin typeface="Roboto" panose="02000000000000000000" pitchFamily="2" charset="0"/>
              </a:rPr>
              <a:t>，即</a:t>
            </a:r>
            <a:r>
              <a:rPr lang="en-US" altLang="zh-CN" dirty="0">
                <a:latin typeface="Roboto" panose="02000000000000000000" pitchFamily="2" charset="0"/>
              </a:rPr>
              <a:t>DAC</a:t>
            </a:r>
            <a:endParaRPr lang="zh-CN" altLang="en-US" dirty="0">
              <a:latin typeface="Roboto" panose="02000000000000000000" pitchFamily="2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D28A6-B776-12FB-D6D4-9F64750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2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90C2-33A9-4F13-4675-613AA503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</a:t>
            </a:r>
            <a:r>
              <a:rPr lang="zh-CN" altLang="en-US" sz="4000" dirty="0"/>
              <a:t>信号数字化案例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D28A6-B776-12FB-D6D4-9F64750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4CC8F0-04C3-4989-9CB0-0A1ABB5236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" y="2011097"/>
            <a:ext cx="10110998" cy="372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515AAF-2AF2-4B74-AA39-35C2F229CB5E}"/>
              </a:ext>
            </a:extLst>
          </p:cNvPr>
          <p:cNvSpPr txBox="1"/>
          <p:nvPr/>
        </p:nvSpPr>
        <p:spPr>
          <a:xfrm>
            <a:off x="1092200" y="1344584"/>
            <a:ext cx="2709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无线传感器结点结构</a:t>
            </a:r>
          </a:p>
        </p:txBody>
      </p:sp>
    </p:spTree>
    <p:extLst>
      <p:ext uri="{BB962C8B-B14F-4D97-AF65-F5344CB8AC3E}">
        <p14:creationId xmlns:p14="http://schemas.microsoft.com/office/powerpoint/2010/main" val="191135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3C4F6D-E195-4AEA-BE3E-91CF95F2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7877"/>
            <a:ext cx="11029616" cy="56162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5.</a:t>
            </a:r>
            <a:r>
              <a:rPr lang="zh-CN" altLang="en-US" sz="4000" dirty="0"/>
              <a:t>信号数字化案例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15C8AA-2FE3-4F03-9943-76B005EC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5" descr="factorseismic2">
            <a:extLst>
              <a:ext uri="{FF2B5EF4-FFF2-40B4-BE49-F238E27FC236}">
                <a16:creationId xmlns:a16="http://schemas.microsoft.com/office/drawing/2014/main" id="{F07104B7-FE44-471F-9A5F-84E34D1AE2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493044"/>
            <a:ext cx="31242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254B47-2967-4ADD-854B-357FBFD12CCF}"/>
              </a:ext>
            </a:extLst>
          </p:cNvPr>
          <p:cNvSpPr txBox="1"/>
          <p:nvPr/>
        </p:nvSpPr>
        <p:spPr>
          <a:xfrm>
            <a:off x="2407920" y="5588484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地震监控</a:t>
            </a:r>
            <a:endParaRPr lang="en-US" altLang="zh-CN" dirty="0"/>
          </a:p>
        </p:txBody>
      </p:sp>
      <p:pic>
        <p:nvPicPr>
          <p:cNvPr id="11" name="Picture 3" descr="glove">
            <a:extLst>
              <a:ext uri="{FF2B5EF4-FFF2-40B4-BE49-F238E27FC236}">
                <a16:creationId xmlns:a16="http://schemas.microsoft.com/office/drawing/2014/main" id="{70D049BE-50B9-4F52-8506-1D37F12D72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1421606"/>
            <a:ext cx="51943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57130A7-05FA-4991-A61B-133E65E975C6}"/>
              </a:ext>
            </a:extLst>
          </p:cNvPr>
          <p:cNvSpPr txBox="1"/>
          <p:nvPr/>
        </p:nvSpPr>
        <p:spPr>
          <a:xfrm>
            <a:off x="8666480" y="5588484"/>
            <a:ext cx="135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虚拟键盘</a:t>
            </a:r>
          </a:p>
        </p:txBody>
      </p:sp>
    </p:spTree>
    <p:extLst>
      <p:ext uri="{BB962C8B-B14F-4D97-AF65-F5344CB8AC3E}">
        <p14:creationId xmlns:p14="http://schemas.microsoft.com/office/powerpoint/2010/main" val="183444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94E189-5F3C-4E8A-8C18-E06AEC7C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2F3BD86-29A0-4FDF-AB31-0332DBD0C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3" y="1589087"/>
            <a:ext cx="3499298" cy="252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588A5E86-5099-423A-919A-ACD1FDD5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10" y="4118740"/>
            <a:ext cx="2374641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A4C9A3-5B4C-4A84-BFEF-FA7DBA69F401}"/>
              </a:ext>
            </a:extLst>
          </p:cNvPr>
          <p:cNvSpPr txBox="1"/>
          <p:nvPr/>
        </p:nvSpPr>
        <p:spPr>
          <a:xfrm>
            <a:off x="2224206" y="5861050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健康医疗</a:t>
            </a:r>
            <a:endParaRPr lang="en-US" altLang="zh-CN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FAC21E52-F3B4-4BD7-AB86-1586547AA9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91" y="2193278"/>
            <a:ext cx="3666667" cy="23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C50CEF1-6FD7-4613-9EBC-A1CD0E8D346A}"/>
              </a:ext>
            </a:extLst>
          </p:cNvPr>
          <p:cNvSpPr txBox="1"/>
          <p:nvPr/>
        </p:nvSpPr>
        <p:spPr>
          <a:xfrm>
            <a:off x="8728276" y="5697220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运动</a:t>
            </a:r>
            <a:endParaRPr lang="en-US" altLang="zh-CN" dirty="0"/>
          </a:p>
        </p:txBody>
      </p:sp>
      <p:sp>
        <p:nvSpPr>
          <p:cNvPr id="13" name="标题 4">
            <a:extLst>
              <a:ext uri="{FF2B5EF4-FFF2-40B4-BE49-F238E27FC236}">
                <a16:creationId xmlns:a16="http://schemas.microsoft.com/office/drawing/2014/main" id="{1C5261F0-74EB-4230-B050-57892B95E0DA}"/>
              </a:ext>
            </a:extLst>
          </p:cNvPr>
          <p:cNvSpPr txBox="1">
            <a:spLocks/>
          </p:cNvSpPr>
          <p:nvPr/>
        </p:nvSpPr>
        <p:spPr>
          <a:xfrm>
            <a:off x="581192" y="407877"/>
            <a:ext cx="11029616" cy="561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/>
              <a:t>5.</a:t>
            </a:r>
            <a:r>
              <a:rPr lang="zh-CN" altLang="en-US" sz="4000"/>
              <a:t>信号数字化案例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3092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03FCB-2B74-4A2D-A213-6F31B5EC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信号数字化案例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C33D9-9ED0-44C8-ABA6-638495C9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audition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60B4F-E78F-46A8-A2DF-F5C5788E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1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7818A-61BD-4885-BE7A-62477489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无线传感器网络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6F702-B601-49B3-867F-BA917AFB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无线传感器网络是由部署在监测区域内大量的、廉价的微型传感器结点组成，通过无线通信方式形成的一个多跳的、自组织的无线自组网系统，其目的是将网络覆盖区域内感知对象的信息发送给观察者。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90D5B-0630-4B13-9179-3C394B7A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STRAUSS_Joseph_Golden_Gate_Bridge_begun_1933_LS_d100_f">
            <a:hlinkClick r:id="rId3"/>
            <a:extLst>
              <a:ext uri="{FF2B5EF4-FFF2-40B4-BE49-F238E27FC236}">
                <a16:creationId xmlns:a16="http://schemas.microsoft.com/office/drawing/2014/main" id="{09436051-EA47-48A1-A99A-3E419986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158" y="4295790"/>
            <a:ext cx="196373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55102C8-05D8-49C7-B066-866D3565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758" y="5881703"/>
            <a:ext cx="24558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Structural monitoring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400"/>
              <a:t>(Golden gate bridge, SF)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D0AFD55-B145-4CB2-94E1-329FD118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505" y="6038455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Industrial automation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400"/>
              <a:t>(Intel fabrication plant)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EAE5BE0-756D-4A52-ADDF-D26D8FE2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05" y="4271568"/>
            <a:ext cx="13049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94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874B8-200D-4CEE-8795-42CA8483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目前的感知技术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EBBE1-162D-46EC-935F-3D8F7107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感知</a:t>
            </a:r>
            <a:r>
              <a:rPr lang="zh-CN" altLang="en-US"/>
              <a:t>传输一体化</a:t>
            </a:r>
            <a:endParaRPr lang="en-US" altLang="zh-CN" dirty="0"/>
          </a:p>
          <a:p>
            <a:r>
              <a:rPr lang="zh-CN" altLang="en-US" dirty="0"/>
              <a:t>智能感知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7A9524-6CAF-4DE3-BB3A-1487B569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28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3EA7-1C86-4F7B-A3EC-5B1190D8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0FBE0-BB45-4DCF-84EB-A1CC346F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问题</a:t>
            </a:r>
            <a:r>
              <a:rPr lang="en-US" altLang="zh-CN" b="1" dirty="0"/>
              <a:t>1</a:t>
            </a:r>
            <a:r>
              <a:rPr lang="zh-CN" altLang="en-US" dirty="0"/>
              <a:t>：根据课堂所学和你的理解，请你以一个模拟信号的数字化过程为例来介绍信号的采样、量化过程。</a:t>
            </a:r>
            <a:endParaRPr lang="en-US" altLang="zh-CN" dirty="0"/>
          </a:p>
          <a:p>
            <a:r>
              <a:rPr lang="zh-CN" altLang="en-US" b="1" dirty="0"/>
              <a:t>问题</a:t>
            </a:r>
            <a:r>
              <a:rPr lang="en-US" altLang="zh-CN" b="1" dirty="0"/>
              <a:t>2</a:t>
            </a:r>
            <a:r>
              <a:rPr lang="zh-CN" altLang="en-US" dirty="0"/>
              <a:t>：采样频率的高低对信号采集有什么影响？请详细解释说明。</a:t>
            </a:r>
          </a:p>
          <a:p>
            <a:r>
              <a:rPr lang="zh-CN" altLang="en-US" b="1" dirty="0"/>
              <a:t>问题</a:t>
            </a:r>
            <a:r>
              <a:rPr lang="en-US" altLang="zh-CN" b="1" dirty="0"/>
              <a:t>3</a:t>
            </a:r>
            <a:r>
              <a:rPr lang="zh-CN" altLang="en-US" dirty="0"/>
              <a:t>：在什么情况下，信号采样会出现车轮效应？出现车轮效应的原因是什么？</a:t>
            </a:r>
          </a:p>
          <a:p>
            <a:r>
              <a:rPr lang="zh-CN" altLang="en-US" b="1" dirty="0"/>
              <a:t>问题</a:t>
            </a:r>
            <a:r>
              <a:rPr lang="en-US" altLang="zh-CN" b="1" dirty="0"/>
              <a:t>4</a:t>
            </a:r>
            <a:r>
              <a:rPr lang="zh-CN" altLang="en-US" dirty="0"/>
              <a:t>：量化位数对信号采集有什么影响？请详细解释说明。</a:t>
            </a:r>
          </a:p>
          <a:p>
            <a:r>
              <a:rPr lang="zh-CN" altLang="en-US" b="1" dirty="0"/>
              <a:t>问题</a:t>
            </a:r>
            <a:r>
              <a:rPr lang="en-US" altLang="zh-CN" b="1" dirty="0"/>
              <a:t>5</a:t>
            </a:r>
            <a:r>
              <a:rPr lang="zh-CN" altLang="en-US" dirty="0"/>
              <a:t>：计算一个采样频率为</a:t>
            </a:r>
            <a:r>
              <a:rPr lang="en-US" altLang="zh-CN" dirty="0"/>
              <a:t>44.1kHz</a:t>
            </a:r>
            <a:r>
              <a:rPr lang="zh-CN" altLang="en-US" dirty="0"/>
              <a:t>，</a:t>
            </a:r>
            <a:r>
              <a:rPr lang="en-US" altLang="zh-CN" dirty="0"/>
              <a:t>16bit</a:t>
            </a:r>
            <a:r>
              <a:rPr lang="zh-CN" altLang="en-US" dirty="0"/>
              <a:t>，双声道，长度为</a:t>
            </a:r>
            <a:r>
              <a:rPr lang="en-US" altLang="zh-CN" dirty="0"/>
              <a:t>2</a:t>
            </a:r>
            <a:r>
              <a:rPr lang="zh-CN" altLang="en-US" dirty="0"/>
              <a:t>分钟的音频数据量，要求单位换算到</a:t>
            </a:r>
            <a:r>
              <a:rPr lang="en-US" altLang="zh-CN" dirty="0"/>
              <a:t>MB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要求：手写问题及答案，拍照上传</a:t>
            </a:r>
            <a:r>
              <a:rPr lang="en-US" altLang="zh-CN" dirty="0"/>
              <a:t>BB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699BA-2705-4BDA-BA0D-7DF6083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74DA-20B6-4513-AB2A-C9A049B3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信号的生成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C62BA-BF51-4626-A8B0-14A1BFC1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effectLst/>
                <a:latin typeface="Roboto" panose="02000000000000000000" pitchFamily="2" charset="0"/>
              </a:rPr>
              <a:t>		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在无线传输的过程中，我们不可避免地要接触到各种无线信号。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4400" b="0" i="0" dirty="0">
                <a:effectLst/>
                <a:latin typeface="Roboto" panose="02000000000000000000" pitchFamily="2" charset="0"/>
              </a:rPr>
              <a:t>电磁信号</a:t>
            </a:r>
            <a:endParaRPr lang="en-US" altLang="zh-CN" sz="4400" b="0" i="0" dirty="0"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4400" b="0" i="0" dirty="0">
                <a:effectLst/>
                <a:latin typeface="Roboto" panose="02000000000000000000" pitchFamily="2" charset="0"/>
              </a:rPr>
              <a:t>声波信号</a:t>
            </a:r>
            <a:endParaRPr lang="en-US" altLang="zh-CN" sz="4400" b="0" i="0" dirty="0">
              <a:effectLst/>
              <a:latin typeface="Roboto" panose="02000000000000000000" pitchFamily="2" charset="0"/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zh-CN" altLang="en-US" sz="4000" dirty="0">
                <a:latin typeface="Roboto" panose="02000000000000000000" pitchFamily="2" charset="0"/>
              </a:rPr>
              <a:t>        在真实的使用场景中，一般使用电磁波信号进行通信和感知。</a:t>
            </a:r>
            <a:endParaRPr lang="en-US" altLang="zh-CN" sz="4000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627A2-07A9-1DC4-B35C-00F15CF0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4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7F0F8-E564-594E-D41D-41747133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信号的生成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B7DAE-374C-093F-01B9-B0EA648B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我们以声波信号为例来介绍物联网中的感知技术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声波信号可以较好的模拟电磁波的特点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大部分的处理方法都是通用的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Roboto" panose="02000000000000000000" pitchFamily="2" charset="0"/>
              </a:rPr>
              <a:t>声波信号对硬件的要求较低</a:t>
            </a:r>
            <a:endParaRPr lang="en-US" altLang="zh-CN" dirty="0">
              <a:latin typeface="Roboto" panose="02000000000000000000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latin typeface="Roboto" panose="02000000000000000000" pitchFamily="2" charset="0"/>
              </a:rPr>
              <a:t>现有的手机等设备就能够进行声波信号处理</a:t>
            </a:r>
            <a:endParaRPr lang="en-US" altLang="zh-CN" dirty="0"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Roboto" panose="02000000000000000000" pitchFamily="2" charset="0"/>
              </a:rPr>
              <a:t>声波信号可以比较直观地画图展示</a:t>
            </a:r>
            <a:endParaRPr lang="en-US" altLang="zh-CN" dirty="0">
              <a:latin typeface="Roboto" panose="02000000000000000000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latin typeface="Roboto" panose="02000000000000000000" pitchFamily="2" charset="0"/>
              </a:rPr>
              <a:t>便于大家进行分析对比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E9731-2164-3390-9A00-749281D6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A16A1-F5B8-CD24-B9AF-5160A18B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信号的生成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ECC19-545E-B227-F51F-D7E2E2EE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声波信号的基本特征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1C8C6E-AE70-93E8-49EB-236841235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9"/>
          <a:stretch/>
        </p:blipFill>
        <p:spPr>
          <a:xfrm>
            <a:off x="959769" y="2105525"/>
            <a:ext cx="6430729" cy="45009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5BD234-4486-C0D9-A8C5-B47A4AA85AB8}"/>
              </a:ext>
            </a:extLst>
          </p:cNvPr>
          <p:cNvSpPr txBox="1"/>
          <p:nvPr/>
        </p:nvSpPr>
        <p:spPr>
          <a:xfrm>
            <a:off x="8248050" y="2607124"/>
            <a:ext cx="22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频率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波长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13FB516-51E3-1D71-58E2-606C22E2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51749-4888-47A0-7F03-84BDE70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从模拟到数字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98AF932-4975-7241-9D5F-0948F2A7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58710" y="1738312"/>
            <a:ext cx="8956397" cy="3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AE937ADC-F5B2-910D-E581-A0F4D8834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FCEA8CA-0411-4429-47C4-05253128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BE89B-6318-A5B9-1106-94A09C5A0D5B}"/>
              </a:ext>
            </a:extLst>
          </p:cNvPr>
          <p:cNvSpPr txBox="1"/>
          <p:nvPr/>
        </p:nvSpPr>
        <p:spPr>
          <a:xfrm>
            <a:off x="2127616" y="5404044"/>
            <a:ext cx="79367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）电压信号在 </a:t>
            </a:r>
            <a:r>
              <a:rPr lang="zh-CN" altLang="en-US" sz="2800" b="1" dirty="0">
                <a:solidFill>
                  <a:srgbClr val="FF0000"/>
                </a:solidFill>
              </a:rPr>
              <a:t>时间</a:t>
            </a:r>
            <a:r>
              <a:rPr lang="zh-CN" altLang="en-US" sz="2800" dirty="0">
                <a:solidFill>
                  <a:srgbClr val="FF0000"/>
                </a:solidFill>
              </a:rPr>
              <a:t> 和 </a:t>
            </a:r>
            <a:r>
              <a:rPr lang="zh-CN" altLang="en-US" sz="2800" b="1" dirty="0">
                <a:solidFill>
                  <a:srgbClr val="FF0000"/>
                </a:solidFill>
              </a:rPr>
              <a:t>幅度</a:t>
            </a:r>
            <a:r>
              <a:rPr lang="zh-CN" altLang="en-US" sz="2800" dirty="0">
                <a:solidFill>
                  <a:srgbClr val="FF0000"/>
                </a:solidFill>
              </a:rPr>
              <a:t> 上仍然是连续的；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（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）取值连续的信号需要的存储空间是无穷大的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51749-4888-47A0-7F03-84BDE70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从模拟到数字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98AF932-4975-7241-9D5F-0948F2A7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58710" y="1738312"/>
            <a:ext cx="8956397" cy="3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AE937ADC-F5B2-910D-E581-A0F4D8834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916BC5-84C7-8485-D1D8-27C3F5C6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B16123-0047-E122-EE4C-AFAE529471CF}"/>
              </a:ext>
            </a:extLst>
          </p:cNvPr>
          <p:cNvSpPr txBox="1"/>
          <p:nvPr/>
        </p:nvSpPr>
        <p:spPr>
          <a:xfrm>
            <a:off x="2168525" y="6018316"/>
            <a:ext cx="7936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把时间上连续的信号转化为时间上离散的信号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5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51749-4888-47A0-7F03-84BDE70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从模拟到数字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98AF932-4975-7241-9D5F-0948F2A7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58710" y="1738312"/>
            <a:ext cx="8956397" cy="3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AE937ADC-F5B2-910D-E581-A0F4D8834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916BC5-84C7-8485-D1D8-27C3F5C6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B16123-0047-E122-EE4C-AFAE529471CF}"/>
              </a:ext>
            </a:extLst>
          </p:cNvPr>
          <p:cNvSpPr txBox="1"/>
          <p:nvPr/>
        </p:nvSpPr>
        <p:spPr>
          <a:xfrm>
            <a:off x="2013015" y="6018316"/>
            <a:ext cx="8891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将无限的连续的电压取值转化为有限的离散的电压取值</a:t>
            </a:r>
            <a:endParaRPr lang="en-US" altLang="zh-C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919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{98B20841-3687-4E50-A6B2-024EE4B20D57}tf33552983_win32</Template>
  <TotalTime>704</TotalTime>
  <Words>915</Words>
  <Application>Microsoft Office PowerPoint</Application>
  <PresentationFormat>宽屏</PresentationFormat>
  <Paragraphs>208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Microsoft YaHei UI</vt:lpstr>
      <vt:lpstr>楷体</vt:lpstr>
      <vt:lpstr>宋体</vt:lpstr>
      <vt:lpstr>Arial</vt:lpstr>
      <vt:lpstr>Calibri</vt:lpstr>
      <vt:lpstr>Franklin Gothic Book</vt:lpstr>
      <vt:lpstr>Roboto</vt:lpstr>
      <vt:lpstr>Times New Roman</vt:lpstr>
      <vt:lpstr>Wingdings</vt:lpstr>
      <vt:lpstr>Wingdings 2</vt:lpstr>
      <vt:lpstr>DividendVTI</vt:lpstr>
      <vt:lpstr>第三周 信号处理基础</vt:lpstr>
      <vt:lpstr>主要内容</vt:lpstr>
      <vt:lpstr>无线传感器网络</vt:lpstr>
      <vt:lpstr>1. 信号的生成</vt:lpstr>
      <vt:lpstr>1. 信号的生成</vt:lpstr>
      <vt:lpstr>1. 信号的生成</vt:lpstr>
      <vt:lpstr>2.从模拟到数字</vt:lpstr>
      <vt:lpstr>2.从模拟到数字</vt:lpstr>
      <vt:lpstr>2.从模拟到数字</vt:lpstr>
      <vt:lpstr>2.从模拟到数字</vt:lpstr>
      <vt:lpstr>3.信号采样</vt:lpstr>
      <vt:lpstr>3.信号采样</vt:lpstr>
      <vt:lpstr>3.信号采样</vt:lpstr>
      <vt:lpstr>3.信号采样</vt:lpstr>
      <vt:lpstr>3.信号采样</vt:lpstr>
      <vt:lpstr>3.信号采样</vt:lpstr>
      <vt:lpstr>4.信号量化</vt:lpstr>
      <vt:lpstr>4.信号量化</vt:lpstr>
      <vt:lpstr>4.信号量化</vt:lpstr>
      <vt:lpstr>4.信号量化</vt:lpstr>
      <vt:lpstr>4.信号量化</vt:lpstr>
      <vt:lpstr>4.信号量化</vt:lpstr>
      <vt:lpstr>4.信号量化</vt:lpstr>
      <vt:lpstr>5.信号数字化案例</vt:lpstr>
      <vt:lpstr>5.信号数字化案例</vt:lpstr>
      <vt:lpstr>5.信号数字化案例</vt:lpstr>
      <vt:lpstr>5.信号数字化案例</vt:lpstr>
      <vt:lpstr>PowerPoint 演示文稿</vt:lpstr>
      <vt:lpstr>5.信号数字化案例</vt:lpstr>
      <vt:lpstr>目前的感知技术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fault-tolerant transmission mechanism for concurrent multipath transfer in unreliable wireless networks</dc:title>
  <dc:creator>杜 文峰</dc:creator>
  <cp:lastModifiedBy>杜 文峰</cp:lastModifiedBy>
  <cp:revision>190</cp:revision>
  <cp:lastPrinted>2023-03-14T10:41:57Z</cp:lastPrinted>
  <dcterms:created xsi:type="dcterms:W3CDTF">2022-10-11T06:31:20Z</dcterms:created>
  <dcterms:modified xsi:type="dcterms:W3CDTF">2023-03-15T04:09:28Z</dcterms:modified>
</cp:coreProperties>
</file>