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41" r:id="rId2"/>
    <p:sldId id="743" r:id="rId3"/>
    <p:sldId id="744" r:id="rId4"/>
    <p:sldId id="745" r:id="rId5"/>
    <p:sldId id="746" r:id="rId6"/>
    <p:sldId id="740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C34A-AE2E-4B17-9FD7-FA043D71B409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FAC69-9E37-46B2-B485-55E5CCF68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9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FAC69-9E37-46B2-B485-55E5CCF681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8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FAC69-9E37-46B2-B485-55E5CCF681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9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9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3453A-9A58-472E-A6C1-2666A7A0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E74CB6-A456-4A6D-A991-2F1F23F54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39E-A152-408D-AA4A-9455AC2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CE694-2224-4F75-91DC-CFA2A79F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C3B03-C8EC-49F9-A936-B3492424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80F5-4B39-41EB-B14A-F156AEE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269FC-961A-4880-8D10-B68AB6B2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73D15-E9B4-43EA-B949-11C0BD4F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7F12B-D814-41A9-B2B5-DBCA6181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98A60-8E58-44C5-8552-0DBE74C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86396-F8F1-43E3-980B-CFED3755C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6BE27-2B9E-4A8E-BC94-ADBCE6B2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C5F38-771F-45B0-99C3-B28067C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DA2EB-96B3-4E14-90FA-1D7B3ABA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773FD-89F2-4726-B373-8C343AC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3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3695700" y="6351588"/>
            <a:ext cx="480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Lab of Smart Sensing &amp; Mobile Computing </a:t>
            </a:r>
            <a:endParaRPr lang="zh-CN" altLang="en-US" sz="180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346825"/>
            <a:ext cx="12192000" cy="369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746125"/>
            <a:ext cx="12192000" cy="1063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7DB54-937B-43A9-9336-2C5D22CFAA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4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4B27-5160-4B48-97C1-61CE2D90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FDCD9-6150-4D22-8488-D00496E9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623E-B9E6-4B16-946E-E4CC4F53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25F15-B687-47A4-B955-CD876CC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2CF44-AB08-40E8-9633-0984CFCB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35440-3F24-4D95-86AB-09AAB0F8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4D619-1E11-42F2-9BB1-71FFB2ED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30657-56F2-478F-858A-4AE39ED8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D1215-D59B-4906-8AC7-BAFE94B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7AB0C-0BEE-4F08-9505-A7D95378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6E04-3E4C-4D83-9C47-204602F2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608C9-1EB5-4521-83BE-FBFDBF364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C89519-C1B5-4337-8813-29CC41B7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9732A-E21B-437F-A960-825CD43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69067-6398-481E-869D-6435C461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75FF7-62DA-4DCE-B7A2-F83DE12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8B9A-0AEB-4CE1-B7E1-27C8C20F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6782-5AE7-42E3-AC6E-6DA6400F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03759-90D7-4625-BC65-009BE672E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95E15-3BBA-40C6-ABC6-309EBDA57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6EAC8-1AA6-4431-A3A5-19E415291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8194A-B153-4038-943F-CF206EF3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85F37-504A-418F-AFAA-FD632FA3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1C43D-7255-4E47-8361-0338E17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09D0A-53B4-4F55-BB39-6081E99D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DE8EC-A386-4305-9C5F-ED19FE3A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7D16A1-F29A-49CC-BFE5-BD6829E3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EFDCA1-9067-45C2-B62D-E03C3AA3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CB5D8-B5A6-47EC-9159-582A3779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AAD67B-C402-422A-91CC-4FD2A46F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33B81-E0AD-43C1-BD61-56664FD3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AA9A-DC8F-41A3-9973-BEEE4C6B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DC62-BBD5-425E-8F59-12632B5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31DB6-E004-4D5C-A6D6-D164AAB3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7DC15-63C3-4C6E-9184-787D8391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CAD71-E06F-460A-9B43-8D442F1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28E3D-E99C-4956-A961-443E5E49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3B2F-7855-40C9-BE4E-5F5E8DB8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2C99-C2CA-45B7-B09F-76FAE75D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29C18-CBA9-4B1C-9FC7-D677501C3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746A7-92E7-4F75-B0A8-1C12D14A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17D0F-406B-43BB-B59F-C4C263A4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EE479-82E5-48A1-880D-12A64179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6A8684-1238-4E13-94BC-73E3EB89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AFC0E-4FBA-4DF1-964E-BB14089F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4C7BB-5812-444B-8017-50E8CA33C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FD25-DD40-4B33-923E-EF5A8DCDDFA2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B3289-81FA-422E-9F20-739CC7049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B9072-BD2D-4910-A6AA-85B5F3E43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6.png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image" Target="../media/image5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37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1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4.emf"/><Relationship Id="rId5" Type="http://schemas.openxmlformats.org/officeDocument/2006/relationships/image" Target="../media/image31.png"/><Relationship Id="rId10" Type="http://schemas.openxmlformats.org/officeDocument/2006/relationships/image" Target="../media/image11.emf"/><Relationship Id="rId4" Type="http://schemas.openxmlformats.org/officeDocument/2006/relationships/image" Target="../media/image3.emf"/><Relationship Id="rId9" Type="http://schemas.openxmlformats.org/officeDocument/2006/relationships/image" Target="../media/image9.png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10" Type="http://schemas.openxmlformats.org/officeDocument/2006/relationships/image" Target="../media/image26.emf"/><Relationship Id="rId4" Type="http://schemas.openxmlformats.org/officeDocument/2006/relationships/image" Target="../media/image3.emf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37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15.emf"/><Relationship Id="rId17" Type="http://schemas.openxmlformats.org/officeDocument/2006/relationships/image" Target="../media/image29.emf"/><Relationship Id="rId2" Type="http://schemas.openxmlformats.org/officeDocument/2006/relationships/image" Target="../media/image1.emf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4.emf"/><Relationship Id="rId5" Type="http://schemas.openxmlformats.org/officeDocument/2006/relationships/image" Target="../media/image31.png"/><Relationship Id="rId15" Type="http://schemas.openxmlformats.org/officeDocument/2006/relationships/image" Target="../media/image27.emf"/><Relationship Id="rId10" Type="http://schemas.openxmlformats.org/officeDocument/2006/relationships/image" Target="../media/image11.emf"/><Relationship Id="rId4" Type="http://schemas.openxmlformats.org/officeDocument/2006/relationships/image" Target="../media/image3.emf"/><Relationship Id="rId9" Type="http://schemas.openxmlformats.org/officeDocument/2006/relationships/image" Target="../media/image9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31.emf"/><Relationship Id="rId5" Type="http://schemas.openxmlformats.org/officeDocument/2006/relationships/image" Target="../media/image31.png"/><Relationship Id="rId10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7.emf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.emf"/><Relationship Id="rId9" Type="http://schemas.openxmlformats.org/officeDocument/2006/relationships/image" Target="../media/image34.png"/><Relationship Id="rId1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34.png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3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11.emf"/><Relationship Id="rId17" Type="http://schemas.openxmlformats.org/officeDocument/2006/relationships/image" Target="../media/image45.png"/><Relationship Id="rId2" Type="http://schemas.openxmlformats.org/officeDocument/2006/relationships/image" Target="../media/image1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5" Type="http://schemas.openxmlformats.org/officeDocument/2006/relationships/image" Target="../media/image15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34.png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22.png"/><Relationship Id="rId12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6.png"/><Relationship Id="rId5" Type="http://schemas.openxmlformats.org/officeDocument/2006/relationships/image" Target="../media/image3.emf"/><Relationship Id="rId10" Type="http://schemas.openxmlformats.org/officeDocument/2006/relationships/image" Target="../media/image5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2.emf"/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2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emf"/><Relationship Id="rId7" Type="http://schemas.openxmlformats.org/officeDocument/2006/relationships/image" Target="../media/image25.png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3.emf"/><Relationship Id="rId5" Type="http://schemas.openxmlformats.org/officeDocument/2006/relationships/image" Target="../media/image19.png"/><Relationship Id="rId10" Type="http://schemas.openxmlformats.org/officeDocument/2006/relationships/image" Target="../media/image21.emf"/><Relationship Id="rId4" Type="http://schemas.openxmlformats.org/officeDocument/2006/relationships/image" Target="../media/image2.em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6.png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image" Target="../media/image5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SISO</a:t>
            </a:r>
            <a:endParaRPr lang="zh-CN" altLang="en-US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8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40" y="1254469"/>
            <a:ext cx="418222" cy="812546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74EEC0-5B91-48AF-895D-D8B238ED5FFC}"/>
              </a:ext>
            </a:extLst>
          </p:cNvPr>
          <p:cNvCxnSpPr>
            <a:cxnSpLocks/>
          </p:cNvCxnSpPr>
          <p:nvPr/>
        </p:nvCxnSpPr>
        <p:spPr>
          <a:xfrm>
            <a:off x="4548357" y="957511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511928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4494" y="1095777"/>
            <a:ext cx="600075" cy="247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 flipH="1">
            <a:off x="7102661" y="905522"/>
            <a:ext cx="953" cy="512241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blipFill>
                <a:blip r:embed="rId7"/>
                <a:stretch>
                  <a:fillRect l="-1418" t="-5660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6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854283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901876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75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47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blipFill>
                <a:blip r:embed="rId8"/>
                <a:stretch>
                  <a:fillRect l="-1418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blipFill>
                <a:blip r:embed="rId9"/>
                <a:stretch>
                  <a:fillRect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727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67950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要正确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传输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要求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噪声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SNR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大于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某个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门限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dirty="0"/>
                  <a:t>噪声功率假设为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，信号幅度归一化为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SNR(SISO)=            ,     SNR(SIMO)=                   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SNR(MIMO)=???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6795098" cy="1200329"/>
              </a:xfrm>
              <a:prstGeom prst="rect">
                <a:avLst/>
              </a:prstGeom>
              <a:blipFill>
                <a:blip r:embed="rId12"/>
                <a:stretch>
                  <a:fillRect l="-808" t="-3553" r="-80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图片 69">
            <a:extLst>
              <a:ext uri="{FF2B5EF4-FFF2-40B4-BE49-F238E27FC236}">
                <a16:creationId xmlns:a16="http://schemas.microsoft.com/office/drawing/2014/main" id="{EF48F141-FEC1-4009-BF7E-EC212483C7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7192" y="5219244"/>
            <a:ext cx="748857" cy="417967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3093" y="5182825"/>
            <a:ext cx="1079748" cy="41796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A3D9278-E179-43F3-91BF-67D40F96AB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7944" y="2702789"/>
            <a:ext cx="1843298" cy="443757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5B85E81-6C6D-495B-A3B8-51604DC7C9C4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4548357" y="1219603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28D4B0F-107A-4876-A274-E5EEB01D76E7}"/>
              </a:ext>
            </a:extLst>
          </p:cNvPr>
          <p:cNvCxnSpPr>
            <a:cxnSpLocks/>
          </p:cNvCxnSpPr>
          <p:nvPr/>
        </p:nvCxnSpPr>
        <p:spPr>
          <a:xfrm>
            <a:off x="4608135" y="1424127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9">
            <a:extLst>
              <a:ext uri="{FF2B5EF4-FFF2-40B4-BE49-F238E27FC236}">
                <a16:creationId xmlns:a16="http://schemas.microsoft.com/office/drawing/2014/main" id="{C3A87EB0-10C8-4556-B355-22B1A3D2B97A}"/>
              </a:ext>
            </a:extLst>
          </p:cNvPr>
          <p:cNvSpPr>
            <a:spLocks/>
          </p:cNvSpPr>
          <p:nvPr/>
        </p:nvSpPr>
        <p:spPr bwMode="auto">
          <a:xfrm>
            <a:off x="8392769" y="402126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0">
            <a:extLst>
              <a:ext uri="{FF2B5EF4-FFF2-40B4-BE49-F238E27FC236}">
                <a16:creationId xmlns:a16="http://schemas.microsoft.com/office/drawing/2014/main" id="{E6FA1EE8-2D19-4D1D-B1F1-8A552E952960}"/>
              </a:ext>
            </a:extLst>
          </p:cNvPr>
          <p:cNvSpPr>
            <a:spLocks/>
          </p:cNvSpPr>
          <p:nvPr/>
        </p:nvSpPr>
        <p:spPr bwMode="auto">
          <a:xfrm>
            <a:off x="8392769" y="402126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6">
            <a:extLst>
              <a:ext uri="{FF2B5EF4-FFF2-40B4-BE49-F238E27FC236}">
                <a16:creationId xmlns:a16="http://schemas.microsoft.com/office/drawing/2014/main" id="{E277572A-3540-44E9-AB3D-A355DD7EA624}"/>
              </a:ext>
            </a:extLst>
          </p:cNvPr>
          <p:cNvSpPr>
            <a:spLocks/>
          </p:cNvSpPr>
          <p:nvPr/>
        </p:nvSpPr>
        <p:spPr bwMode="auto">
          <a:xfrm>
            <a:off x="8392769" y="477056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FACA7BBF-D13B-46B4-BAEB-0B6798D71735}"/>
              </a:ext>
            </a:extLst>
          </p:cNvPr>
          <p:cNvSpPr>
            <a:spLocks/>
          </p:cNvSpPr>
          <p:nvPr/>
        </p:nvSpPr>
        <p:spPr bwMode="auto">
          <a:xfrm>
            <a:off x="8392769" y="477056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3">
            <a:extLst>
              <a:ext uri="{FF2B5EF4-FFF2-40B4-BE49-F238E27FC236}">
                <a16:creationId xmlns:a16="http://schemas.microsoft.com/office/drawing/2014/main" id="{B4495B9E-5675-463F-9AD6-31459F75A617}"/>
              </a:ext>
            </a:extLst>
          </p:cNvPr>
          <p:cNvSpPr>
            <a:spLocks/>
          </p:cNvSpPr>
          <p:nvPr/>
        </p:nvSpPr>
        <p:spPr bwMode="auto">
          <a:xfrm>
            <a:off x="8411675" y="554558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4">
            <a:extLst>
              <a:ext uri="{FF2B5EF4-FFF2-40B4-BE49-F238E27FC236}">
                <a16:creationId xmlns:a16="http://schemas.microsoft.com/office/drawing/2014/main" id="{5D5C23AB-2D35-4D09-B74D-533EF5641CCF}"/>
              </a:ext>
            </a:extLst>
          </p:cNvPr>
          <p:cNvSpPr>
            <a:spLocks/>
          </p:cNvSpPr>
          <p:nvPr/>
        </p:nvSpPr>
        <p:spPr bwMode="auto">
          <a:xfrm>
            <a:off x="8411675" y="551894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D118421F-F2F4-4638-A1D0-9376878B15CE}"/>
              </a:ext>
            </a:extLst>
          </p:cNvPr>
          <p:cNvSpPr>
            <a:spLocks/>
          </p:cNvSpPr>
          <p:nvPr/>
        </p:nvSpPr>
        <p:spPr bwMode="auto">
          <a:xfrm>
            <a:off x="9851682" y="396887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750501B5-9D3D-4D59-A55D-6F675EBF83CF}"/>
              </a:ext>
            </a:extLst>
          </p:cNvPr>
          <p:cNvSpPr>
            <a:spLocks/>
          </p:cNvSpPr>
          <p:nvPr/>
        </p:nvSpPr>
        <p:spPr bwMode="auto">
          <a:xfrm>
            <a:off x="9851682" y="396887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B8D77F8A-B771-4343-8E4A-28433E4BE320}"/>
              </a:ext>
            </a:extLst>
          </p:cNvPr>
          <p:cNvSpPr>
            <a:spLocks/>
          </p:cNvSpPr>
          <p:nvPr/>
        </p:nvSpPr>
        <p:spPr bwMode="auto">
          <a:xfrm>
            <a:off x="9918357" y="420541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63">
            <a:extLst>
              <a:ext uri="{FF2B5EF4-FFF2-40B4-BE49-F238E27FC236}">
                <a16:creationId xmlns:a16="http://schemas.microsoft.com/office/drawing/2014/main" id="{7C4EED2D-A62B-4A73-87A0-588DDA361013}"/>
              </a:ext>
            </a:extLst>
          </p:cNvPr>
          <p:cNvSpPr>
            <a:spLocks/>
          </p:cNvSpPr>
          <p:nvPr/>
        </p:nvSpPr>
        <p:spPr bwMode="auto">
          <a:xfrm>
            <a:off x="9851682" y="460229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4">
            <a:extLst>
              <a:ext uri="{FF2B5EF4-FFF2-40B4-BE49-F238E27FC236}">
                <a16:creationId xmlns:a16="http://schemas.microsoft.com/office/drawing/2014/main" id="{B7FF8D0D-3DE2-480C-B24F-D2EF89EBA1AF}"/>
              </a:ext>
            </a:extLst>
          </p:cNvPr>
          <p:cNvSpPr>
            <a:spLocks/>
          </p:cNvSpPr>
          <p:nvPr/>
        </p:nvSpPr>
        <p:spPr bwMode="auto">
          <a:xfrm>
            <a:off x="9851682" y="460229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5">
            <a:extLst>
              <a:ext uri="{FF2B5EF4-FFF2-40B4-BE49-F238E27FC236}">
                <a16:creationId xmlns:a16="http://schemas.microsoft.com/office/drawing/2014/main" id="{80588F32-A200-4062-B39E-2F57185B1C94}"/>
              </a:ext>
            </a:extLst>
          </p:cNvPr>
          <p:cNvSpPr>
            <a:spLocks/>
          </p:cNvSpPr>
          <p:nvPr/>
        </p:nvSpPr>
        <p:spPr bwMode="auto">
          <a:xfrm>
            <a:off x="9918357" y="483882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0">
            <a:extLst>
              <a:ext uri="{FF2B5EF4-FFF2-40B4-BE49-F238E27FC236}">
                <a16:creationId xmlns:a16="http://schemas.microsoft.com/office/drawing/2014/main" id="{361259D4-A7B0-480C-A837-1D2A0F0CCCA8}"/>
              </a:ext>
            </a:extLst>
          </p:cNvPr>
          <p:cNvSpPr>
            <a:spLocks/>
          </p:cNvSpPr>
          <p:nvPr/>
        </p:nvSpPr>
        <p:spPr bwMode="auto">
          <a:xfrm>
            <a:off x="9872175" y="56281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71">
            <a:extLst>
              <a:ext uri="{FF2B5EF4-FFF2-40B4-BE49-F238E27FC236}">
                <a16:creationId xmlns:a16="http://schemas.microsoft.com/office/drawing/2014/main" id="{32D76365-A0EC-49AB-A1D6-03CA0E8A3807}"/>
              </a:ext>
            </a:extLst>
          </p:cNvPr>
          <p:cNvSpPr>
            <a:spLocks/>
          </p:cNvSpPr>
          <p:nvPr/>
        </p:nvSpPr>
        <p:spPr bwMode="auto">
          <a:xfrm>
            <a:off x="9872175" y="56281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72">
            <a:extLst>
              <a:ext uri="{FF2B5EF4-FFF2-40B4-BE49-F238E27FC236}">
                <a16:creationId xmlns:a16="http://schemas.microsoft.com/office/drawing/2014/main" id="{D1CCE7FA-E9FB-4B72-A730-E56CEBDAAD93}"/>
              </a:ext>
            </a:extLst>
          </p:cNvPr>
          <p:cNvSpPr>
            <a:spLocks/>
          </p:cNvSpPr>
          <p:nvPr/>
        </p:nvSpPr>
        <p:spPr bwMode="auto">
          <a:xfrm>
            <a:off x="9938850" y="586463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5149FB0-DBC6-430B-B559-2EEAC2475489}"/>
              </a:ext>
            </a:extLst>
          </p:cNvPr>
          <p:cNvCxnSpPr/>
          <p:nvPr/>
        </p:nvCxnSpPr>
        <p:spPr>
          <a:xfrm>
            <a:off x="8673539" y="420541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8AD56FC-2566-4709-A1ED-F928E87EB62E}"/>
              </a:ext>
            </a:extLst>
          </p:cNvPr>
          <p:cNvCxnSpPr>
            <a:endCxn id="96" idx="0"/>
          </p:cNvCxnSpPr>
          <p:nvPr/>
        </p:nvCxnSpPr>
        <p:spPr>
          <a:xfrm>
            <a:off x="8691294" y="420541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682C800-0B81-4EC0-824A-6134C3645A5A}"/>
              </a:ext>
            </a:extLst>
          </p:cNvPr>
          <p:cNvCxnSpPr>
            <a:cxnSpLocks/>
          </p:cNvCxnSpPr>
          <p:nvPr/>
        </p:nvCxnSpPr>
        <p:spPr>
          <a:xfrm>
            <a:off x="8673539" y="420541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188BF3F-5E94-41C9-9C02-6DD77F6E5657}"/>
              </a:ext>
            </a:extLst>
          </p:cNvPr>
          <p:cNvCxnSpPr/>
          <p:nvPr/>
        </p:nvCxnSpPr>
        <p:spPr>
          <a:xfrm flipV="1">
            <a:off x="8602175" y="423506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4BF5709-EF38-427B-B272-130E83BB6DA8}"/>
              </a:ext>
            </a:extLst>
          </p:cNvPr>
          <p:cNvCxnSpPr>
            <a:endCxn id="96" idx="1"/>
          </p:cNvCxnSpPr>
          <p:nvPr/>
        </p:nvCxnSpPr>
        <p:spPr>
          <a:xfrm flipV="1">
            <a:off x="8673539" y="490867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462A8AA-D504-431D-8CD4-06347A5A36ED}"/>
              </a:ext>
            </a:extLst>
          </p:cNvPr>
          <p:cNvCxnSpPr>
            <a:endCxn id="98" idx="0"/>
          </p:cNvCxnSpPr>
          <p:nvPr/>
        </p:nvCxnSpPr>
        <p:spPr>
          <a:xfrm>
            <a:off x="8602175" y="499091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CF041C8-8832-431E-8092-2E309874064E}"/>
              </a:ext>
            </a:extLst>
          </p:cNvPr>
          <p:cNvCxnSpPr/>
          <p:nvPr/>
        </p:nvCxnSpPr>
        <p:spPr>
          <a:xfrm flipV="1">
            <a:off x="8583269" y="431311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14ABE1D-E235-4A31-B2B3-BC3CBD5C2860}"/>
              </a:ext>
            </a:extLst>
          </p:cNvPr>
          <p:cNvCxnSpPr/>
          <p:nvPr/>
        </p:nvCxnSpPr>
        <p:spPr>
          <a:xfrm flipV="1">
            <a:off x="8608451" y="496500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2DC95EC-AB86-4CF7-916A-22C170D06922}"/>
              </a:ext>
            </a:extLst>
          </p:cNvPr>
          <p:cNvCxnSpPr/>
          <p:nvPr/>
        </p:nvCxnSpPr>
        <p:spPr>
          <a:xfrm flipV="1">
            <a:off x="8621081" y="566524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4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SIMO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每一个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元素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都为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复高斯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的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45E63076-8ED8-4062-B4EB-00D410D8D249}"/>
              </a:ext>
            </a:extLst>
          </p:cNvPr>
          <p:cNvSpPr txBox="1"/>
          <p:nvPr/>
        </p:nvSpPr>
        <p:spPr>
          <a:xfrm>
            <a:off x="5294536" y="1014411"/>
            <a:ext cx="6001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要找到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SIMO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的可达分集：找到获得最小中断概率的传输方法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获得最小中断概率的方法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𝐡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DA8AE2DB-D7BD-4D0C-86F6-1D6F7AE349B9}"/>
              </a:ext>
            </a:extLst>
          </p:cNvPr>
          <p:cNvSpPr txBox="1"/>
          <p:nvPr/>
        </p:nvSpPr>
        <p:spPr>
          <a:xfrm>
            <a:off x="247784" y="4403480"/>
            <a:ext cx="482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SNR(SIMO)=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，得到如下优化问题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11452985" cy="76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CBEF9F-D58F-4312-9ACE-D4F8786AA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988" y="4968084"/>
            <a:ext cx="1785465" cy="121934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0F2C902-B357-47B0-B0B1-DD567E1BC93A}"/>
              </a:ext>
            </a:extLst>
          </p:cNvPr>
          <p:cNvSpPr/>
          <p:nvPr/>
        </p:nvSpPr>
        <p:spPr>
          <a:xfrm>
            <a:off x="2129492" y="5408958"/>
            <a:ext cx="318841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A540F-2A1B-43BB-9652-94A8E02F61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476" y="5263228"/>
            <a:ext cx="935154" cy="709427"/>
          </a:xfrm>
          <a:prstGeom prst="rect">
            <a:avLst/>
          </a:prstGeom>
        </p:spPr>
      </p:pic>
      <p:sp>
        <p:nvSpPr>
          <p:cNvPr id="76" name="箭头: 右 75">
            <a:extLst>
              <a:ext uri="{FF2B5EF4-FFF2-40B4-BE49-F238E27FC236}">
                <a16:creationId xmlns:a16="http://schemas.microsoft.com/office/drawing/2014/main" id="{28D264E7-A0F5-47F7-BE25-C45CCFA382B5}"/>
              </a:ext>
            </a:extLst>
          </p:cNvPr>
          <p:cNvSpPr/>
          <p:nvPr/>
        </p:nvSpPr>
        <p:spPr>
          <a:xfrm>
            <a:off x="3478272" y="5389368"/>
            <a:ext cx="273208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3EC7C3-EF09-48DA-93F5-4274AAF266E2}"/>
              </a:ext>
            </a:extLst>
          </p:cNvPr>
          <p:cNvSpPr txBox="1"/>
          <p:nvPr/>
        </p:nvSpPr>
        <p:spPr>
          <a:xfrm>
            <a:off x="3670657" y="5413685"/>
            <a:ext cx="162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SNR(SIMO)=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D8B49D-29AC-4A6A-B289-88C0A63BA0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9761" y="5426714"/>
            <a:ext cx="707884" cy="36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DF2E80-CEA8-4418-B85A-72ACBABEAA5D}"/>
                  </a:ext>
                </a:extLst>
              </p:cNvPr>
              <p:cNvSpPr txBox="1"/>
              <p:nvPr/>
            </p:nvSpPr>
            <p:spPr>
              <a:xfrm>
                <a:off x="6096000" y="1806022"/>
                <a:ext cx="375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  <m:sup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DF2E80-CEA8-4418-B85A-72ACBABE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6022"/>
                <a:ext cx="3756336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图片 77">
            <a:extLst>
              <a:ext uri="{FF2B5EF4-FFF2-40B4-BE49-F238E27FC236}">
                <a16:creationId xmlns:a16="http://schemas.microsoft.com/office/drawing/2014/main" id="{CB93E515-EBF4-4539-985E-7146E21E3B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23" y="2835184"/>
            <a:ext cx="935154" cy="709427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DDA82242-ADDE-4B8A-9741-56F353ED2318}"/>
              </a:ext>
            </a:extLst>
          </p:cNvPr>
          <p:cNvSpPr txBox="1"/>
          <p:nvPr/>
        </p:nvSpPr>
        <p:spPr>
          <a:xfrm>
            <a:off x="5883276" y="4207669"/>
            <a:ext cx="284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因此，能获得大分集为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C083B3-FFD5-43B2-8C76-0B93391BD4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4232" y="4865779"/>
            <a:ext cx="4820008" cy="12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SIMO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每一个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元素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都为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复高斯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的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𝐡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5635491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DA82242-ADDE-4B8A-9741-56F353ED2318}"/>
              </a:ext>
            </a:extLst>
          </p:cNvPr>
          <p:cNvSpPr txBox="1"/>
          <p:nvPr/>
        </p:nvSpPr>
        <p:spPr>
          <a:xfrm>
            <a:off x="352615" y="4209495"/>
            <a:ext cx="284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因此，能获得大分集为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C083B3-FFD5-43B2-8C76-0B93391BD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571" y="4867605"/>
            <a:ext cx="4820008" cy="1255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060A5B-FBF6-415B-8495-C33B4D334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7931" y="700194"/>
            <a:ext cx="5111362" cy="359659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54C1701-48BF-4518-936D-D4A263E40292}"/>
              </a:ext>
            </a:extLst>
          </p:cNvPr>
          <p:cNvSpPr txBox="1"/>
          <p:nvPr/>
        </p:nvSpPr>
        <p:spPr>
          <a:xfrm>
            <a:off x="5883275" y="4207669"/>
            <a:ext cx="449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请计算出上图中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SIMO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系统的分集阶数。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7CCFE7-305A-49CD-8C04-B6CE9395AA6C}"/>
              </a:ext>
            </a:extLst>
          </p:cNvPr>
          <p:cNvSpPr txBox="1"/>
          <p:nvPr/>
        </p:nvSpPr>
        <p:spPr>
          <a:xfrm>
            <a:off x="6029029" y="4867605"/>
            <a:ext cx="4497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除了最优波束赋形能获得上面的分集阶数，还有其他的方法吗？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106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SIMO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每一个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元素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都为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复高斯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的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45E63076-8ED8-4062-B4EB-00D410D8D249}"/>
              </a:ext>
            </a:extLst>
          </p:cNvPr>
          <p:cNvSpPr txBox="1"/>
          <p:nvPr/>
        </p:nvSpPr>
        <p:spPr>
          <a:xfrm>
            <a:off x="5294536" y="1014411"/>
            <a:ext cx="60019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要找到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SIMO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的可达分集：找到获得最小中断概率的传输方法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获得最小中断概率的方法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     是这样一个波束向量，每次只激活信道响应最大的天线进行传输。这种方法能够获得的分集阶数是多少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𝐡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DA8AE2DB-D7BD-4D0C-86F6-1D6F7AE349B9}"/>
              </a:ext>
            </a:extLst>
          </p:cNvPr>
          <p:cNvSpPr txBox="1"/>
          <p:nvPr/>
        </p:nvSpPr>
        <p:spPr>
          <a:xfrm>
            <a:off x="247784" y="4403480"/>
            <a:ext cx="482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SNR(SIMO)=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，得到如下优化问题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5490147" cy="7910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CBEF9F-D58F-4312-9ACE-D4F8786AA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988" y="4968084"/>
            <a:ext cx="1785465" cy="121934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0F2C902-B357-47B0-B0B1-DD567E1BC93A}"/>
              </a:ext>
            </a:extLst>
          </p:cNvPr>
          <p:cNvSpPr/>
          <p:nvPr/>
        </p:nvSpPr>
        <p:spPr>
          <a:xfrm>
            <a:off x="2129492" y="5408958"/>
            <a:ext cx="318841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A540F-2A1B-43BB-9652-94A8E02F61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476" y="5263228"/>
            <a:ext cx="935154" cy="709427"/>
          </a:xfrm>
          <a:prstGeom prst="rect">
            <a:avLst/>
          </a:prstGeom>
        </p:spPr>
      </p:pic>
      <p:sp>
        <p:nvSpPr>
          <p:cNvPr id="76" name="箭头: 右 75">
            <a:extLst>
              <a:ext uri="{FF2B5EF4-FFF2-40B4-BE49-F238E27FC236}">
                <a16:creationId xmlns:a16="http://schemas.microsoft.com/office/drawing/2014/main" id="{28D264E7-A0F5-47F7-BE25-C45CCFA382B5}"/>
              </a:ext>
            </a:extLst>
          </p:cNvPr>
          <p:cNvSpPr/>
          <p:nvPr/>
        </p:nvSpPr>
        <p:spPr>
          <a:xfrm>
            <a:off x="3478272" y="5389368"/>
            <a:ext cx="273208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3EC7C3-EF09-48DA-93F5-4274AAF266E2}"/>
              </a:ext>
            </a:extLst>
          </p:cNvPr>
          <p:cNvSpPr txBox="1"/>
          <p:nvPr/>
        </p:nvSpPr>
        <p:spPr>
          <a:xfrm>
            <a:off x="3670657" y="5413685"/>
            <a:ext cx="162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SNR(SIMO)=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D8B49D-29AC-4A6A-B289-88C0A63BA0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9761" y="5426714"/>
            <a:ext cx="707884" cy="36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DF2E80-CEA8-4418-B85A-72ACBABEAA5D}"/>
                  </a:ext>
                </a:extLst>
              </p:cNvPr>
              <p:cNvSpPr txBox="1"/>
              <p:nvPr/>
            </p:nvSpPr>
            <p:spPr>
              <a:xfrm>
                <a:off x="6096000" y="1806022"/>
                <a:ext cx="375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Pr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</m:e>
                          </m:d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sSup>
                            <m:sSup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zh-CN" altLang="en-US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𝐡</m:t>
                                      </m:r>
                                    </m:e>
                                    <m:sup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kumimoji="0" lang="zh-CN" altLang="en-US" sz="24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𝐯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&lt;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DF2E80-CEA8-4418-B85A-72ACBABE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6022"/>
                <a:ext cx="3756336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图片 77">
            <a:extLst>
              <a:ext uri="{FF2B5EF4-FFF2-40B4-BE49-F238E27FC236}">
                <a16:creationId xmlns:a16="http://schemas.microsoft.com/office/drawing/2014/main" id="{CB93E515-EBF4-4539-985E-7146E21E3B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4168" y="2248377"/>
            <a:ext cx="935154" cy="709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FF4C4D-0E1F-4EF9-94E2-EB5DE30B2BDB}"/>
                  </a:ext>
                </a:extLst>
              </p:cNvPr>
              <p:cNvSpPr txBox="1"/>
              <p:nvPr/>
            </p:nvSpPr>
            <p:spPr>
              <a:xfrm>
                <a:off x="5721662" y="3190125"/>
                <a:ext cx="496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FF4C4D-0E1F-4EF9-94E2-EB5DE30B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62" y="3190125"/>
                <a:ext cx="4968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1EF8414-153F-4697-A471-9AC8A25673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7995" y="3917588"/>
            <a:ext cx="2363121" cy="5251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3BF808-70D2-4AE6-B699-505C31D52B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3974" y="4335925"/>
            <a:ext cx="5312557" cy="12612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845FC6F-A9B0-4DDD-8FDB-9BA0856102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83974" y="5617942"/>
            <a:ext cx="4800708" cy="6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SIMO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每一个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元素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都为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复高斯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的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𝐡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5490147" cy="7910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1EF8414-153F-4697-A471-9AC8A25673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458" y="4212225"/>
            <a:ext cx="2363121" cy="52513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2A01404-7F3A-4C86-9E45-266A173C696E}"/>
              </a:ext>
            </a:extLst>
          </p:cNvPr>
          <p:cNvSpPr txBox="1"/>
          <p:nvPr/>
        </p:nvSpPr>
        <p:spPr>
          <a:xfrm>
            <a:off x="247784" y="4880992"/>
            <a:ext cx="3436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如果波束赋形向量为如下向量呢？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073C64-11AD-431B-8A7C-D94C59722C7E}"/>
              </a:ext>
            </a:extLst>
          </p:cNvPr>
          <p:cNvSpPr txBox="1"/>
          <p:nvPr/>
        </p:nvSpPr>
        <p:spPr>
          <a:xfrm>
            <a:off x="6205139" y="4760586"/>
            <a:ext cx="5608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</a:rPr>
              <a:t>请对比这三种不同的方法，在做波束赋形时需要知道的信息，并做出评价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2B1EC2F-44B2-485C-8167-A036A886E1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165" y="5250324"/>
            <a:ext cx="1499894" cy="10951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1A9E3D0-5054-4E50-B949-689E8BE367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3373" y="782950"/>
            <a:ext cx="4459864" cy="18623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2830E44-B6FC-441C-B23F-B9DAB86812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5139" y="2453122"/>
            <a:ext cx="5986861" cy="21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2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1"/>
          <p:cNvSpPr txBox="1">
            <a:spLocks noChangeArrowheads="1"/>
          </p:cNvSpPr>
          <p:nvPr/>
        </p:nvSpPr>
        <p:spPr bwMode="auto">
          <a:xfrm>
            <a:off x="3695700" y="6351588"/>
            <a:ext cx="480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Lab of Smart Sensing &amp; Mobile Computing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46825"/>
            <a:ext cx="12192000" cy="369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3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4A46B-DD78-469B-89B8-21A85EDB932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BA476691-E582-4E4A-A63F-FE93B9239CBB}"/>
              </a:ext>
            </a:extLst>
          </p:cNvPr>
          <p:cNvSpPr/>
          <p:nvPr/>
        </p:nvSpPr>
        <p:spPr>
          <a:xfrm>
            <a:off x="2423604" y="2015231"/>
            <a:ext cx="6480699" cy="2512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Thanks</a:t>
            </a:r>
            <a:endParaRPr kumimoji="0" lang="zh-CN" altLang="en-US" sz="4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1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613698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661291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0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2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blipFill>
                <a:blip r:embed="rId6"/>
                <a:stretch>
                  <a:fillRect l="-1596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42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107338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SNR(SIMO)=              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SNR(MIMO)=???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要让</a:t>
                </a:r>
                <a:r>
                  <a:rPr lang="en-US" altLang="zh-CN" dirty="0"/>
                  <a:t>SNR(SIMO</a:t>
                </a:r>
                <a:r>
                  <a:rPr lang="zh-CN" altLang="en-US" dirty="0"/>
                  <a:t>）最大化，  应该如何设置？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如果</a:t>
                </a:r>
                <a:r>
                  <a:rPr lang="en-US" altLang="zh-CN" dirty="0"/>
                  <a:t>MIMO</a:t>
                </a:r>
                <a:r>
                  <a:rPr lang="zh-CN" altLang="en-US" dirty="0"/>
                  <a:t>系统一次也只传输一个符号：                            </a:t>
                </a:r>
                <a:endParaRPr lang="en-US" altLang="zh-CN" dirty="0"/>
              </a:p>
              <a:p>
                <a:r>
                  <a:rPr lang="en-US" altLang="zh-CN" dirty="0"/>
                  <a:t>     </a:t>
                </a:r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b="1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zh-CN" altLang="en-US" dirty="0"/>
                  <a:t>  该如何设计才能使信噪比最大化？</a:t>
                </a: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10733894" cy="1477328"/>
              </a:xfrm>
              <a:prstGeom prst="rect">
                <a:avLst/>
              </a:prstGeom>
              <a:blipFill>
                <a:blip r:embed="rId10"/>
                <a:stretch>
                  <a:fillRect l="-398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6D28AC-F5CB-4699-A1AF-97C719A7D457}"/>
                  </a:ext>
                </a:extLst>
              </p:cNvPr>
              <p:cNvSpPr txBox="1"/>
              <p:nvPr/>
            </p:nvSpPr>
            <p:spPr>
              <a:xfrm>
                <a:off x="3073900" y="4962771"/>
                <a:ext cx="38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6D28AC-F5CB-4699-A1AF-97C719A7D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00" y="4962771"/>
                <a:ext cx="3852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27F671-A8DA-4713-93DE-CAC4E6D22C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9616" y="5157347"/>
            <a:ext cx="2636311" cy="389455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9">
            <a:extLst>
              <a:ext uri="{FF2B5EF4-FFF2-40B4-BE49-F238E27FC236}">
                <a16:creationId xmlns:a16="http://schemas.microsoft.com/office/drawing/2014/main" id="{5B7619DF-183A-4D7C-A43B-4D2EB6140BD0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C00DC1D-F240-499C-AC19-964A2F3EA7AE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A1B06007-B221-429B-B070-5B0DE2B60F8E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ACA004C-CF63-4A87-873F-B131FB2CBB50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B56B4F90-FFC7-43C4-A32B-74752C16911D}"/>
              </a:ext>
            </a:extLst>
          </p:cNvPr>
          <p:cNvSpPr>
            <a:spLocks/>
          </p:cNvSpPr>
          <p:nvPr/>
        </p:nvSpPr>
        <p:spPr bwMode="auto">
          <a:xfrm>
            <a:off x="9077445" y="264759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B03B203E-42A9-4978-930F-9FE1862AF693}"/>
              </a:ext>
            </a:extLst>
          </p:cNvPr>
          <p:cNvSpPr>
            <a:spLocks/>
          </p:cNvSpPr>
          <p:nvPr/>
        </p:nvSpPr>
        <p:spPr bwMode="auto">
          <a:xfrm>
            <a:off x="9077445" y="262095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EE9243A2-35D5-45B4-A0BF-E111893F694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0C582D64-6C3C-4A5B-B0FC-5CB6F582CFD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6">
            <a:extLst>
              <a:ext uri="{FF2B5EF4-FFF2-40B4-BE49-F238E27FC236}">
                <a16:creationId xmlns:a16="http://schemas.microsoft.com/office/drawing/2014/main" id="{BDE2E814-FB2A-40D8-AC34-452EA0EFD603}"/>
              </a:ext>
            </a:extLst>
          </p:cNvPr>
          <p:cNvSpPr>
            <a:spLocks/>
          </p:cNvSpPr>
          <p:nvPr/>
        </p:nvSpPr>
        <p:spPr bwMode="auto">
          <a:xfrm>
            <a:off x="10584127" y="130742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FBDC3D58-D26F-4254-B85D-5655C6D8A6CE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45940D34-86E3-46CA-B902-40825C216DD0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D967B058-9B0E-4E2D-8F2B-5388F133E8E7}"/>
              </a:ext>
            </a:extLst>
          </p:cNvPr>
          <p:cNvSpPr>
            <a:spLocks/>
          </p:cNvSpPr>
          <p:nvPr/>
        </p:nvSpPr>
        <p:spPr bwMode="auto">
          <a:xfrm>
            <a:off x="10584127" y="194083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145B941-9D9B-41E3-B5CF-1020808BD634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1">
            <a:extLst>
              <a:ext uri="{FF2B5EF4-FFF2-40B4-BE49-F238E27FC236}">
                <a16:creationId xmlns:a16="http://schemas.microsoft.com/office/drawing/2014/main" id="{7CAD24F4-7E45-484C-8353-FC559A3669C3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5CC8E046-D872-45E0-B56E-21666A917772}"/>
              </a:ext>
            </a:extLst>
          </p:cNvPr>
          <p:cNvSpPr>
            <a:spLocks/>
          </p:cNvSpPr>
          <p:nvPr/>
        </p:nvSpPr>
        <p:spPr bwMode="auto">
          <a:xfrm>
            <a:off x="10604620" y="296664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D274A-0146-4E85-9C17-267F470DD13D}"/>
              </a:ext>
            </a:extLst>
          </p:cNvPr>
          <p:cNvCxnSpPr/>
          <p:nvPr/>
        </p:nvCxnSpPr>
        <p:spPr>
          <a:xfrm>
            <a:off x="9339309" y="130742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EEB348-45FD-494C-B3D5-D3DDA2A01074}"/>
              </a:ext>
            </a:extLst>
          </p:cNvPr>
          <p:cNvCxnSpPr>
            <a:endCxn id="46" idx="0"/>
          </p:cNvCxnSpPr>
          <p:nvPr/>
        </p:nvCxnSpPr>
        <p:spPr>
          <a:xfrm>
            <a:off x="9357064" y="130742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362957-B082-4066-B3BC-518A09A277EC}"/>
              </a:ext>
            </a:extLst>
          </p:cNvPr>
          <p:cNvCxnSpPr>
            <a:cxnSpLocks/>
          </p:cNvCxnSpPr>
          <p:nvPr/>
        </p:nvCxnSpPr>
        <p:spPr>
          <a:xfrm>
            <a:off x="9339309" y="130742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28166B-069F-4368-B493-FA33F833F80D}"/>
              </a:ext>
            </a:extLst>
          </p:cNvPr>
          <p:cNvCxnSpPr/>
          <p:nvPr/>
        </p:nvCxnSpPr>
        <p:spPr>
          <a:xfrm flipV="1">
            <a:off x="9267945" y="133707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C93ABF-001D-409C-B370-0696026A17A4}"/>
              </a:ext>
            </a:extLst>
          </p:cNvPr>
          <p:cNvCxnSpPr>
            <a:endCxn id="46" idx="1"/>
          </p:cNvCxnSpPr>
          <p:nvPr/>
        </p:nvCxnSpPr>
        <p:spPr>
          <a:xfrm flipV="1">
            <a:off x="9339309" y="201068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26F9F-44E1-42BD-804B-9C53DF4C6A8B}"/>
              </a:ext>
            </a:extLst>
          </p:cNvPr>
          <p:cNvCxnSpPr>
            <a:endCxn id="48" idx="0"/>
          </p:cNvCxnSpPr>
          <p:nvPr/>
        </p:nvCxnSpPr>
        <p:spPr>
          <a:xfrm>
            <a:off x="9267945" y="209292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9F9A4F-1625-4DEA-A11A-A42D2F820897}"/>
              </a:ext>
            </a:extLst>
          </p:cNvPr>
          <p:cNvCxnSpPr/>
          <p:nvPr/>
        </p:nvCxnSpPr>
        <p:spPr>
          <a:xfrm flipV="1">
            <a:off x="9249039" y="141512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63D1FA-EE5A-4F8D-9CB8-7AEFA38E26CF}"/>
              </a:ext>
            </a:extLst>
          </p:cNvPr>
          <p:cNvCxnSpPr/>
          <p:nvPr/>
        </p:nvCxnSpPr>
        <p:spPr>
          <a:xfrm flipV="1">
            <a:off x="9274221" y="206701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FBEABA-2128-4723-9E76-0889B7DA4EC6}"/>
              </a:ext>
            </a:extLst>
          </p:cNvPr>
          <p:cNvCxnSpPr/>
          <p:nvPr/>
        </p:nvCxnSpPr>
        <p:spPr>
          <a:xfrm flipV="1">
            <a:off x="9286851" y="276725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0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1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613698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661291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0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2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blipFill>
                <a:blip r:embed="rId6"/>
                <a:stretch>
                  <a:fillRect l="-1596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42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DA8AE2DB-D7BD-4D0C-86F6-1D6F7AE349B9}"/>
              </a:ext>
            </a:extLst>
          </p:cNvPr>
          <p:cNvSpPr txBox="1"/>
          <p:nvPr/>
        </p:nvSpPr>
        <p:spPr>
          <a:xfrm>
            <a:off x="247784" y="4403480"/>
            <a:ext cx="482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SNR(SIMO)=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              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9">
            <a:extLst>
              <a:ext uri="{FF2B5EF4-FFF2-40B4-BE49-F238E27FC236}">
                <a16:creationId xmlns:a16="http://schemas.microsoft.com/office/drawing/2014/main" id="{5B7619DF-183A-4D7C-A43B-4D2EB6140BD0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C00DC1D-F240-499C-AC19-964A2F3EA7AE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A1B06007-B221-429B-B070-5B0DE2B60F8E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ACA004C-CF63-4A87-873F-B131FB2CBB50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B56B4F90-FFC7-43C4-A32B-74752C16911D}"/>
              </a:ext>
            </a:extLst>
          </p:cNvPr>
          <p:cNvSpPr>
            <a:spLocks/>
          </p:cNvSpPr>
          <p:nvPr/>
        </p:nvSpPr>
        <p:spPr bwMode="auto">
          <a:xfrm>
            <a:off x="9077445" y="264759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B03B203E-42A9-4978-930F-9FE1862AF693}"/>
              </a:ext>
            </a:extLst>
          </p:cNvPr>
          <p:cNvSpPr>
            <a:spLocks/>
          </p:cNvSpPr>
          <p:nvPr/>
        </p:nvSpPr>
        <p:spPr bwMode="auto">
          <a:xfrm>
            <a:off x="9077445" y="262095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EE9243A2-35D5-45B4-A0BF-E111893F694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0C582D64-6C3C-4A5B-B0FC-5CB6F582CFD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6">
            <a:extLst>
              <a:ext uri="{FF2B5EF4-FFF2-40B4-BE49-F238E27FC236}">
                <a16:creationId xmlns:a16="http://schemas.microsoft.com/office/drawing/2014/main" id="{BDE2E814-FB2A-40D8-AC34-452EA0EFD603}"/>
              </a:ext>
            </a:extLst>
          </p:cNvPr>
          <p:cNvSpPr>
            <a:spLocks/>
          </p:cNvSpPr>
          <p:nvPr/>
        </p:nvSpPr>
        <p:spPr bwMode="auto">
          <a:xfrm>
            <a:off x="10584127" y="130742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FBDC3D58-D26F-4254-B85D-5655C6D8A6CE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45940D34-86E3-46CA-B902-40825C216DD0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D967B058-9B0E-4E2D-8F2B-5388F133E8E7}"/>
              </a:ext>
            </a:extLst>
          </p:cNvPr>
          <p:cNvSpPr>
            <a:spLocks/>
          </p:cNvSpPr>
          <p:nvPr/>
        </p:nvSpPr>
        <p:spPr bwMode="auto">
          <a:xfrm>
            <a:off x="10584127" y="194083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145B941-9D9B-41E3-B5CF-1020808BD634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1">
            <a:extLst>
              <a:ext uri="{FF2B5EF4-FFF2-40B4-BE49-F238E27FC236}">
                <a16:creationId xmlns:a16="http://schemas.microsoft.com/office/drawing/2014/main" id="{7CAD24F4-7E45-484C-8353-FC559A3669C3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5CC8E046-D872-45E0-B56E-21666A917772}"/>
              </a:ext>
            </a:extLst>
          </p:cNvPr>
          <p:cNvSpPr>
            <a:spLocks/>
          </p:cNvSpPr>
          <p:nvPr/>
        </p:nvSpPr>
        <p:spPr bwMode="auto">
          <a:xfrm>
            <a:off x="10604620" y="296664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D274A-0146-4E85-9C17-267F470DD13D}"/>
              </a:ext>
            </a:extLst>
          </p:cNvPr>
          <p:cNvCxnSpPr/>
          <p:nvPr/>
        </p:nvCxnSpPr>
        <p:spPr>
          <a:xfrm>
            <a:off x="9339309" y="130742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EEB348-45FD-494C-B3D5-D3DDA2A01074}"/>
              </a:ext>
            </a:extLst>
          </p:cNvPr>
          <p:cNvCxnSpPr>
            <a:endCxn id="46" idx="0"/>
          </p:cNvCxnSpPr>
          <p:nvPr/>
        </p:nvCxnSpPr>
        <p:spPr>
          <a:xfrm>
            <a:off x="9357064" y="130742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362957-B082-4066-B3BC-518A09A277EC}"/>
              </a:ext>
            </a:extLst>
          </p:cNvPr>
          <p:cNvCxnSpPr>
            <a:cxnSpLocks/>
          </p:cNvCxnSpPr>
          <p:nvPr/>
        </p:nvCxnSpPr>
        <p:spPr>
          <a:xfrm>
            <a:off x="9339309" y="130742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28166B-069F-4368-B493-FA33F833F80D}"/>
              </a:ext>
            </a:extLst>
          </p:cNvPr>
          <p:cNvCxnSpPr/>
          <p:nvPr/>
        </p:nvCxnSpPr>
        <p:spPr>
          <a:xfrm flipV="1">
            <a:off x="9267945" y="133707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C93ABF-001D-409C-B370-0696026A17A4}"/>
              </a:ext>
            </a:extLst>
          </p:cNvPr>
          <p:cNvCxnSpPr>
            <a:endCxn id="46" idx="1"/>
          </p:cNvCxnSpPr>
          <p:nvPr/>
        </p:nvCxnSpPr>
        <p:spPr>
          <a:xfrm flipV="1">
            <a:off x="9339309" y="201068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26F9F-44E1-42BD-804B-9C53DF4C6A8B}"/>
              </a:ext>
            </a:extLst>
          </p:cNvPr>
          <p:cNvCxnSpPr>
            <a:endCxn id="48" idx="0"/>
          </p:cNvCxnSpPr>
          <p:nvPr/>
        </p:nvCxnSpPr>
        <p:spPr>
          <a:xfrm>
            <a:off x="9267945" y="209292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9F9A4F-1625-4DEA-A11A-A42D2F820897}"/>
              </a:ext>
            </a:extLst>
          </p:cNvPr>
          <p:cNvCxnSpPr/>
          <p:nvPr/>
        </p:nvCxnSpPr>
        <p:spPr>
          <a:xfrm flipV="1">
            <a:off x="9249039" y="141512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63D1FA-EE5A-4F8D-9CB8-7AEFA38E26CF}"/>
              </a:ext>
            </a:extLst>
          </p:cNvPr>
          <p:cNvCxnSpPr/>
          <p:nvPr/>
        </p:nvCxnSpPr>
        <p:spPr>
          <a:xfrm flipV="1">
            <a:off x="9274221" y="206701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FBEABA-2128-4723-9E76-0889B7DA4EC6}"/>
              </a:ext>
            </a:extLst>
          </p:cNvPr>
          <p:cNvCxnSpPr/>
          <p:nvPr/>
        </p:nvCxnSpPr>
        <p:spPr>
          <a:xfrm flipV="1">
            <a:off x="9286851" y="276725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11452985" cy="76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CBEF9F-D58F-4312-9ACE-D4F8786AA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8866" y="5023958"/>
            <a:ext cx="1785465" cy="1219342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0AC175BF-7981-40FB-870D-1D053999AB99}"/>
              </a:ext>
            </a:extLst>
          </p:cNvPr>
          <p:cNvSpPr txBox="1"/>
          <p:nvPr/>
        </p:nvSpPr>
        <p:spPr>
          <a:xfrm>
            <a:off x="5777137" y="4314454"/>
            <a:ext cx="5923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SNR(MIMO)=                                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             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CAD238-6FF9-4757-AA9E-3B2F08CE7A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9573" y="4291263"/>
            <a:ext cx="2943289" cy="3807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D19257-203C-4171-B48A-5820259E6E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3320" y="4982605"/>
            <a:ext cx="1651158" cy="11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1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613698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661291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0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2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blipFill>
                <a:blip r:embed="rId6"/>
                <a:stretch>
                  <a:fillRect l="-1596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42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DA8AE2DB-D7BD-4D0C-86F6-1D6F7AE349B9}"/>
              </a:ext>
            </a:extLst>
          </p:cNvPr>
          <p:cNvSpPr txBox="1"/>
          <p:nvPr/>
        </p:nvSpPr>
        <p:spPr>
          <a:xfrm>
            <a:off x="247784" y="4403480"/>
            <a:ext cx="482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SNR(SIMO)=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              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9">
            <a:extLst>
              <a:ext uri="{FF2B5EF4-FFF2-40B4-BE49-F238E27FC236}">
                <a16:creationId xmlns:a16="http://schemas.microsoft.com/office/drawing/2014/main" id="{5B7619DF-183A-4D7C-A43B-4D2EB6140BD0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C00DC1D-F240-499C-AC19-964A2F3EA7AE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A1B06007-B221-429B-B070-5B0DE2B60F8E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ACA004C-CF63-4A87-873F-B131FB2CBB50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B56B4F90-FFC7-43C4-A32B-74752C16911D}"/>
              </a:ext>
            </a:extLst>
          </p:cNvPr>
          <p:cNvSpPr>
            <a:spLocks/>
          </p:cNvSpPr>
          <p:nvPr/>
        </p:nvSpPr>
        <p:spPr bwMode="auto">
          <a:xfrm>
            <a:off x="9077445" y="264759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B03B203E-42A9-4978-930F-9FE1862AF693}"/>
              </a:ext>
            </a:extLst>
          </p:cNvPr>
          <p:cNvSpPr>
            <a:spLocks/>
          </p:cNvSpPr>
          <p:nvPr/>
        </p:nvSpPr>
        <p:spPr bwMode="auto">
          <a:xfrm>
            <a:off x="9077445" y="262095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EE9243A2-35D5-45B4-A0BF-E111893F694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0C582D64-6C3C-4A5B-B0FC-5CB6F582CFD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6">
            <a:extLst>
              <a:ext uri="{FF2B5EF4-FFF2-40B4-BE49-F238E27FC236}">
                <a16:creationId xmlns:a16="http://schemas.microsoft.com/office/drawing/2014/main" id="{BDE2E814-FB2A-40D8-AC34-452EA0EFD603}"/>
              </a:ext>
            </a:extLst>
          </p:cNvPr>
          <p:cNvSpPr>
            <a:spLocks/>
          </p:cNvSpPr>
          <p:nvPr/>
        </p:nvSpPr>
        <p:spPr bwMode="auto">
          <a:xfrm>
            <a:off x="10584127" y="130742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FBDC3D58-D26F-4254-B85D-5655C6D8A6CE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45940D34-86E3-46CA-B902-40825C216DD0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D967B058-9B0E-4E2D-8F2B-5388F133E8E7}"/>
              </a:ext>
            </a:extLst>
          </p:cNvPr>
          <p:cNvSpPr>
            <a:spLocks/>
          </p:cNvSpPr>
          <p:nvPr/>
        </p:nvSpPr>
        <p:spPr bwMode="auto">
          <a:xfrm>
            <a:off x="10584127" y="194083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145B941-9D9B-41E3-B5CF-1020808BD634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1">
            <a:extLst>
              <a:ext uri="{FF2B5EF4-FFF2-40B4-BE49-F238E27FC236}">
                <a16:creationId xmlns:a16="http://schemas.microsoft.com/office/drawing/2014/main" id="{7CAD24F4-7E45-484C-8353-FC559A3669C3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5CC8E046-D872-45E0-B56E-21666A917772}"/>
              </a:ext>
            </a:extLst>
          </p:cNvPr>
          <p:cNvSpPr>
            <a:spLocks/>
          </p:cNvSpPr>
          <p:nvPr/>
        </p:nvSpPr>
        <p:spPr bwMode="auto">
          <a:xfrm>
            <a:off x="10604620" y="296664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D274A-0146-4E85-9C17-267F470DD13D}"/>
              </a:ext>
            </a:extLst>
          </p:cNvPr>
          <p:cNvCxnSpPr/>
          <p:nvPr/>
        </p:nvCxnSpPr>
        <p:spPr>
          <a:xfrm>
            <a:off x="9339309" y="130742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EEB348-45FD-494C-B3D5-D3DDA2A01074}"/>
              </a:ext>
            </a:extLst>
          </p:cNvPr>
          <p:cNvCxnSpPr>
            <a:endCxn id="46" idx="0"/>
          </p:cNvCxnSpPr>
          <p:nvPr/>
        </p:nvCxnSpPr>
        <p:spPr>
          <a:xfrm>
            <a:off x="9357064" y="130742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362957-B082-4066-B3BC-518A09A277EC}"/>
              </a:ext>
            </a:extLst>
          </p:cNvPr>
          <p:cNvCxnSpPr>
            <a:cxnSpLocks/>
          </p:cNvCxnSpPr>
          <p:nvPr/>
        </p:nvCxnSpPr>
        <p:spPr>
          <a:xfrm>
            <a:off x="9339309" y="130742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28166B-069F-4368-B493-FA33F833F80D}"/>
              </a:ext>
            </a:extLst>
          </p:cNvPr>
          <p:cNvCxnSpPr/>
          <p:nvPr/>
        </p:nvCxnSpPr>
        <p:spPr>
          <a:xfrm flipV="1">
            <a:off x="9267945" y="133707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C93ABF-001D-409C-B370-0696026A17A4}"/>
              </a:ext>
            </a:extLst>
          </p:cNvPr>
          <p:cNvCxnSpPr>
            <a:endCxn id="46" idx="1"/>
          </p:cNvCxnSpPr>
          <p:nvPr/>
        </p:nvCxnSpPr>
        <p:spPr>
          <a:xfrm flipV="1">
            <a:off x="9339309" y="201068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26F9F-44E1-42BD-804B-9C53DF4C6A8B}"/>
              </a:ext>
            </a:extLst>
          </p:cNvPr>
          <p:cNvCxnSpPr>
            <a:endCxn id="48" idx="0"/>
          </p:cNvCxnSpPr>
          <p:nvPr/>
        </p:nvCxnSpPr>
        <p:spPr>
          <a:xfrm>
            <a:off x="9267945" y="209292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9F9A4F-1625-4DEA-A11A-A42D2F820897}"/>
              </a:ext>
            </a:extLst>
          </p:cNvPr>
          <p:cNvCxnSpPr/>
          <p:nvPr/>
        </p:nvCxnSpPr>
        <p:spPr>
          <a:xfrm flipV="1">
            <a:off x="9249039" y="141512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63D1FA-EE5A-4F8D-9CB8-7AEFA38E26CF}"/>
              </a:ext>
            </a:extLst>
          </p:cNvPr>
          <p:cNvCxnSpPr/>
          <p:nvPr/>
        </p:nvCxnSpPr>
        <p:spPr>
          <a:xfrm flipV="1">
            <a:off x="9274221" y="206701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FBEABA-2128-4723-9E76-0889B7DA4EC6}"/>
              </a:ext>
            </a:extLst>
          </p:cNvPr>
          <p:cNvCxnSpPr/>
          <p:nvPr/>
        </p:nvCxnSpPr>
        <p:spPr>
          <a:xfrm flipV="1">
            <a:off x="9286851" y="276725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11452985" cy="76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CBEF9F-D58F-4312-9ACE-D4F8786AA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988" y="4968084"/>
            <a:ext cx="1785465" cy="1219342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0AC175BF-7981-40FB-870D-1D053999AB99}"/>
              </a:ext>
            </a:extLst>
          </p:cNvPr>
          <p:cNvSpPr txBox="1"/>
          <p:nvPr/>
        </p:nvSpPr>
        <p:spPr>
          <a:xfrm>
            <a:off x="5777137" y="4314454"/>
            <a:ext cx="5923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SNR(MIMO)=                                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(Nr</a:t>
            </a:r>
            <a:r>
              <a:rPr lang="zh-CN" altLang="en-US" dirty="0"/>
              <a:t>为接收天线数目</a:t>
            </a:r>
            <a:r>
              <a:rPr lang="en-US" altLang="zh-CN" dirty="0"/>
              <a:t>)             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ED19257-203C-4171-B48A-5820259E6E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2326" y="5001118"/>
            <a:ext cx="1651158" cy="112762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0F2C902-B357-47B0-B0B1-DD567E1BC93A}"/>
              </a:ext>
            </a:extLst>
          </p:cNvPr>
          <p:cNvSpPr/>
          <p:nvPr/>
        </p:nvSpPr>
        <p:spPr>
          <a:xfrm>
            <a:off x="2129492" y="5408958"/>
            <a:ext cx="318841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A540F-2A1B-43BB-9652-94A8E02F61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74476" y="5263228"/>
            <a:ext cx="935154" cy="709427"/>
          </a:xfrm>
          <a:prstGeom prst="rect">
            <a:avLst/>
          </a:prstGeom>
        </p:spPr>
      </p:pic>
      <p:sp>
        <p:nvSpPr>
          <p:cNvPr id="76" name="箭头: 右 75">
            <a:extLst>
              <a:ext uri="{FF2B5EF4-FFF2-40B4-BE49-F238E27FC236}">
                <a16:creationId xmlns:a16="http://schemas.microsoft.com/office/drawing/2014/main" id="{28D264E7-A0F5-47F7-BE25-C45CCFA382B5}"/>
              </a:ext>
            </a:extLst>
          </p:cNvPr>
          <p:cNvSpPr/>
          <p:nvPr/>
        </p:nvSpPr>
        <p:spPr>
          <a:xfrm>
            <a:off x="3478272" y="5389368"/>
            <a:ext cx="273208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3EC7C3-EF09-48DA-93F5-4274AAF266E2}"/>
              </a:ext>
            </a:extLst>
          </p:cNvPr>
          <p:cNvSpPr txBox="1"/>
          <p:nvPr/>
        </p:nvSpPr>
        <p:spPr>
          <a:xfrm>
            <a:off x="3670657" y="5413685"/>
            <a:ext cx="162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SNR(SIMO)=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D8B49D-29AC-4A6A-B289-88C0A63BA0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9761" y="5426714"/>
            <a:ext cx="707884" cy="3693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C3E36E-C672-4A8E-A0D4-25717059E9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96295" y="4264512"/>
            <a:ext cx="2995472" cy="434827"/>
          </a:xfrm>
          <a:prstGeom prst="rect">
            <a:avLst/>
          </a:prstGeom>
        </p:spPr>
      </p:pic>
      <p:sp>
        <p:nvSpPr>
          <p:cNvPr id="79" name="箭头: 右 78">
            <a:extLst>
              <a:ext uri="{FF2B5EF4-FFF2-40B4-BE49-F238E27FC236}">
                <a16:creationId xmlns:a16="http://schemas.microsoft.com/office/drawing/2014/main" id="{55C35C30-6104-4D7D-885F-60647AFDB6FE}"/>
              </a:ext>
            </a:extLst>
          </p:cNvPr>
          <p:cNvSpPr/>
          <p:nvPr/>
        </p:nvSpPr>
        <p:spPr>
          <a:xfrm>
            <a:off x="7801467" y="5281351"/>
            <a:ext cx="318841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55E399D-1A18-4FFE-AFA5-8EE8067EF3F2}"/>
                  </a:ext>
                </a:extLst>
              </p:cNvPr>
              <p:cNvSpPr txBox="1"/>
              <p:nvPr/>
            </p:nvSpPr>
            <p:spPr>
              <a:xfrm>
                <a:off x="8120308" y="5119711"/>
                <a:ext cx="35453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b="1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zh-CN" altLang="en-US" dirty="0"/>
                  <a:t>为矩阵           特征值分解最大特征值对应的特征向量</a:t>
                </a: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55E399D-1A18-4FFE-AFA5-8EE8067E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08" y="5119711"/>
                <a:ext cx="3545310" cy="646331"/>
              </a:xfrm>
              <a:prstGeom prst="rect">
                <a:avLst/>
              </a:prstGeom>
              <a:blipFill>
                <a:blip r:embed="rId17"/>
                <a:stretch>
                  <a:fillRect l="-1375" t="-5660" r="-68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360CA78-24E6-474C-A4F9-E4B08EFCD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49661" y="5125992"/>
            <a:ext cx="658985" cy="3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SISO</a:t>
            </a:r>
            <a:endParaRPr lang="zh-CN" altLang="en-US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8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40" y="1254469"/>
            <a:ext cx="418222" cy="812546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74EEC0-5B91-48AF-895D-D8B238ED5FFC}"/>
              </a:ext>
            </a:extLst>
          </p:cNvPr>
          <p:cNvCxnSpPr>
            <a:cxnSpLocks/>
          </p:cNvCxnSpPr>
          <p:nvPr/>
        </p:nvCxnSpPr>
        <p:spPr>
          <a:xfrm>
            <a:off x="4548357" y="957511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511928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4494" y="1095777"/>
            <a:ext cx="600075" cy="247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 flipH="1">
            <a:off x="7102661" y="905522"/>
            <a:ext cx="953" cy="512241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blipFill>
                <a:blip r:embed="rId7"/>
                <a:stretch>
                  <a:fillRect l="-1418" t="-5660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6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854283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901876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75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47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blipFill>
                <a:blip r:embed="rId8"/>
                <a:stretch>
                  <a:fillRect l="-1418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blipFill>
                <a:blip r:embed="rId9"/>
                <a:stretch>
                  <a:fillRect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727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679509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要正确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传输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要求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噪声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SNR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大于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某个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门限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由于信道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元素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是随机变量，每次的最大化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SNR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也是随机变量，利用仿真统计对比三种系统每次存一个符号时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SNR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大于门限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的概率。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6795098" cy="1477328"/>
              </a:xfrm>
              <a:prstGeom prst="rect">
                <a:avLst/>
              </a:prstGeom>
              <a:blipFill>
                <a:blip r:embed="rId12"/>
                <a:stretch>
                  <a:fillRect l="-628" t="-2881" r="-180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图片 73">
            <a:extLst>
              <a:ext uri="{FF2B5EF4-FFF2-40B4-BE49-F238E27FC236}">
                <a16:creationId xmlns:a16="http://schemas.microsoft.com/office/drawing/2014/main" id="{7A3D9278-E179-43F3-91BF-67D40F96AB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944" y="2702789"/>
            <a:ext cx="1843298" cy="443757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5B85E81-6C6D-495B-A3B8-51604DC7C9C4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4548357" y="1219603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28D4B0F-107A-4876-A274-E5EEB01D76E7}"/>
              </a:ext>
            </a:extLst>
          </p:cNvPr>
          <p:cNvCxnSpPr>
            <a:cxnSpLocks/>
          </p:cNvCxnSpPr>
          <p:nvPr/>
        </p:nvCxnSpPr>
        <p:spPr>
          <a:xfrm>
            <a:off x="4608135" y="1424127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D1034FF-AB79-4EB6-961C-F3580D9FA5BA}"/>
              </a:ext>
            </a:extLst>
          </p:cNvPr>
          <p:cNvSpPr txBox="1"/>
          <p:nvPr/>
        </p:nvSpPr>
        <p:spPr>
          <a:xfrm>
            <a:off x="6700933" y="4497057"/>
            <a:ext cx="5405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对</a:t>
            </a:r>
            <a:r>
              <a:rPr lang="en-US" altLang="zh-CN" dirty="0"/>
              <a:t>P(dB)=0:2:20,</a:t>
            </a:r>
            <a:r>
              <a:rPr lang="zh-CN" altLang="en-US" dirty="0"/>
              <a:t>即</a:t>
            </a:r>
            <a:r>
              <a:rPr lang="en-US" altLang="zh-CN" dirty="0"/>
              <a:t>P=10^0:10^(0.2):10^(2)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产生</a:t>
            </a:r>
            <a:r>
              <a:rPr lang="en-US" altLang="zh-CN" dirty="0"/>
              <a:t>100000</a:t>
            </a:r>
            <a:r>
              <a:rPr lang="zh-CN" altLang="en-US" dirty="0"/>
              <a:t>次信道实现 ，统计三种系统</a:t>
            </a:r>
            <a:r>
              <a:rPr lang="en-US" altLang="zh-CN" dirty="0"/>
              <a:t>SNR</a:t>
            </a:r>
            <a:r>
              <a:rPr lang="zh-CN" altLang="en-US" dirty="0"/>
              <a:t>大于</a:t>
            </a:r>
            <a:r>
              <a:rPr lang="en-US" altLang="zh-CN" dirty="0"/>
              <a:t>T</a:t>
            </a:r>
            <a:r>
              <a:rPr lang="zh-CN" altLang="en-US" dirty="0"/>
              <a:t>的概率</a:t>
            </a:r>
            <a:r>
              <a:rPr lang="en-US" altLang="zh-CN" dirty="0"/>
              <a:t>P(out)(</a:t>
            </a:r>
            <a:r>
              <a:rPr lang="zh-CN" altLang="en-US" dirty="0"/>
              <a:t>大于</a:t>
            </a:r>
            <a:r>
              <a:rPr lang="en-US" altLang="zh-CN" dirty="0"/>
              <a:t>T</a:t>
            </a:r>
            <a:r>
              <a:rPr lang="zh-CN" altLang="en-US" dirty="0"/>
              <a:t>的次数</a:t>
            </a:r>
            <a:r>
              <a:rPr lang="en-US" altLang="zh-CN" dirty="0"/>
              <a:t>/100000).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 作图：横轴 </a:t>
            </a:r>
            <a:r>
              <a:rPr lang="en-US" altLang="zh-CN" dirty="0"/>
              <a:t>P(dB)</a:t>
            </a:r>
            <a:r>
              <a:rPr lang="zh-CN" altLang="en-US" dirty="0"/>
              <a:t>，纵轴：</a:t>
            </a:r>
            <a:r>
              <a:rPr lang="en-US" altLang="zh-CN" dirty="0"/>
              <a:t>semiology(P(out))</a:t>
            </a:r>
          </a:p>
        </p:txBody>
      </p:sp>
    </p:spTree>
    <p:extLst>
      <p:ext uri="{BB962C8B-B14F-4D97-AF65-F5344CB8AC3E}">
        <p14:creationId xmlns:p14="http://schemas.microsoft.com/office/powerpoint/2010/main" val="893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1"/>
          <p:cNvSpPr txBox="1">
            <a:spLocks noChangeArrowheads="1"/>
          </p:cNvSpPr>
          <p:nvPr/>
        </p:nvSpPr>
        <p:spPr bwMode="auto">
          <a:xfrm>
            <a:off x="3695700" y="6351588"/>
            <a:ext cx="480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Lab of Smart Sensing &amp; Mobile Computing </a:t>
            </a:r>
            <a:endParaRPr lang="zh-CN" altLang="en-US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46825"/>
            <a:ext cx="12192000" cy="369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3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74A46B-DD78-469B-89B8-21A85EDB932B}" type="slidenum">
              <a:rPr lang="zh-CN" altLang="en-US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BA476691-E582-4E4A-A63F-FE93B9239CBB}"/>
              </a:ext>
            </a:extLst>
          </p:cNvPr>
          <p:cNvSpPr/>
          <p:nvPr/>
        </p:nvSpPr>
        <p:spPr>
          <a:xfrm>
            <a:off x="2423604" y="2015231"/>
            <a:ext cx="6480699" cy="2512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Thanks</a:t>
            </a:r>
            <a:endParaRPr lang="zh-CN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5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SISO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349795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67950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中断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概率：接收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SNR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小于某个门限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T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的概率。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SNR(SISO)=            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  <a:sym typeface="Wingdings" panose="05000000000000000000" pitchFamily="2" charset="2"/>
                  </a:rPr>
                  <a:t>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6795098" cy="1200329"/>
              </a:xfrm>
              <a:prstGeom prst="rect">
                <a:avLst/>
              </a:prstGeom>
              <a:blipFill>
                <a:blip r:embed="rId7"/>
                <a:stretch>
                  <a:fillRect l="-808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图片 69">
            <a:extLst>
              <a:ext uri="{FF2B5EF4-FFF2-40B4-BE49-F238E27FC236}">
                <a16:creationId xmlns:a16="http://schemas.microsoft.com/office/drawing/2014/main" id="{EF48F141-FEC1-4009-BF7E-EC212483C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192" y="5219244"/>
            <a:ext cx="748857" cy="417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3900AB-A78F-411C-9AD6-10A36C8D9B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6823" y="5069032"/>
            <a:ext cx="4568762" cy="10348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89574B-F7C0-4C25-A646-11432A0A9F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071" y="1293262"/>
            <a:ext cx="3152775" cy="812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9342673-1EC0-4509-9C47-388FA819AF99}"/>
                  </a:ext>
                </a:extLst>
              </p:cNvPr>
              <p:cNvSpPr txBox="1"/>
              <p:nvPr/>
            </p:nvSpPr>
            <p:spPr>
              <a:xfrm>
                <a:off x="3630968" y="990774"/>
                <a:ext cx="7867616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分集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的定义：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           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是接收端的平均信噪比。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根据分集的定义， 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SISO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系统在瑞利衰落下能够获取的分集是多少？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接收端的平均信噪比 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9342673-1EC0-4509-9C47-388FA819A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68" y="990774"/>
                <a:ext cx="7867616" cy="3139321"/>
              </a:xfrm>
              <a:prstGeom prst="rect">
                <a:avLst/>
              </a:prstGeom>
              <a:blipFill>
                <a:blip r:embed="rId11"/>
                <a:stretch>
                  <a:fillRect l="-698" t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E880DA3-8059-4193-8F7A-8EA90C7A52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2158" y="2340279"/>
            <a:ext cx="308614" cy="396790"/>
          </a:xfrm>
          <a:prstGeom prst="rect">
            <a:avLst/>
          </a:prstGeom>
        </p:spPr>
      </p:pic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2D49149-EABF-4CA8-9F23-568BACC14A18}"/>
              </a:ext>
            </a:extLst>
          </p:cNvPr>
          <p:cNvCxnSpPr>
            <a:cxnSpLocks/>
          </p:cNvCxnSpPr>
          <p:nvPr/>
        </p:nvCxnSpPr>
        <p:spPr>
          <a:xfrm flipV="1">
            <a:off x="247784" y="4168430"/>
            <a:ext cx="11111382" cy="81545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6261A6-3962-4070-80BF-F609578FAD7D}"/>
              </a:ext>
            </a:extLst>
          </p:cNvPr>
          <p:cNvCxnSpPr>
            <a:cxnSpLocks/>
          </p:cNvCxnSpPr>
          <p:nvPr/>
        </p:nvCxnSpPr>
        <p:spPr>
          <a:xfrm>
            <a:off x="7091834" y="4168430"/>
            <a:ext cx="0" cy="2168035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046BFF04-88A1-4FCA-9269-C4EF5AC7FE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0090" y="3276337"/>
            <a:ext cx="2237890" cy="68707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C769AA5-7A58-4EFB-9A2C-3F77BE45FD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035" y="4440638"/>
            <a:ext cx="4467081" cy="16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SISO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349795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33210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理论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分集阶数：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3321037" cy="646331"/>
              </a:xfrm>
              <a:prstGeom prst="rect">
                <a:avLst/>
              </a:prstGeom>
              <a:blipFill>
                <a:blip r:embed="rId7"/>
                <a:stretch>
                  <a:fillRect l="-1287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9389574B-F7C0-4C25-A646-11432A0A9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071" y="1293262"/>
            <a:ext cx="3152775" cy="812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9342673-1EC0-4509-9C47-388FA819AF99}"/>
                  </a:ext>
                </a:extLst>
              </p:cNvPr>
              <p:cNvSpPr txBox="1"/>
              <p:nvPr/>
            </p:nvSpPr>
            <p:spPr>
              <a:xfrm>
                <a:off x="3630968" y="990774"/>
                <a:ext cx="786761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分集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的定义：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           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  <a:t>是接收端的平均信噪比。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9342673-1EC0-4509-9C47-388FA819A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68" y="990774"/>
                <a:ext cx="7867616" cy="2031325"/>
              </a:xfrm>
              <a:prstGeom prst="rect">
                <a:avLst/>
              </a:prstGeom>
              <a:blipFill>
                <a:blip r:embed="rId9"/>
                <a:stretch>
                  <a:fillRect l="-543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E880DA3-8059-4193-8F7A-8EA90C7A52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2158" y="2340279"/>
            <a:ext cx="308614" cy="396790"/>
          </a:xfrm>
          <a:prstGeom prst="rect">
            <a:avLst/>
          </a:prstGeom>
        </p:spPr>
      </p:pic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2D49149-EABF-4CA8-9F23-568BACC14A18}"/>
              </a:ext>
            </a:extLst>
          </p:cNvPr>
          <p:cNvCxnSpPr>
            <a:cxnSpLocks/>
          </p:cNvCxnSpPr>
          <p:nvPr/>
        </p:nvCxnSpPr>
        <p:spPr>
          <a:xfrm>
            <a:off x="247784" y="4249976"/>
            <a:ext cx="4584303" cy="806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6261A6-3962-4070-80BF-F609578FAD7D}"/>
              </a:ext>
            </a:extLst>
          </p:cNvPr>
          <p:cNvCxnSpPr>
            <a:cxnSpLocks/>
          </p:cNvCxnSpPr>
          <p:nvPr/>
        </p:nvCxnSpPr>
        <p:spPr>
          <a:xfrm>
            <a:off x="4832087" y="4249975"/>
            <a:ext cx="0" cy="2168035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C769AA5-7A58-4EFB-9A2C-3F77BE45FD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795" y="4749318"/>
            <a:ext cx="4467081" cy="16308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2CA546-8B75-48E9-A208-299B24913E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2362" y="2730741"/>
            <a:ext cx="5334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无线通信中的分集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SISO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8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40" y="1254469"/>
            <a:ext cx="418222" cy="812546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74EEC0-5B91-48AF-895D-D8B238ED5FFC}"/>
              </a:ext>
            </a:extLst>
          </p:cNvPr>
          <p:cNvCxnSpPr>
            <a:cxnSpLocks/>
          </p:cNvCxnSpPr>
          <p:nvPr/>
        </p:nvCxnSpPr>
        <p:spPr>
          <a:xfrm>
            <a:off x="4548357" y="957511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511928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SIMO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4494" y="1095777"/>
            <a:ext cx="600075" cy="247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 flipH="1">
            <a:off x="7102661" y="905522"/>
            <a:ext cx="953" cy="512241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每一个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元素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都为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复高斯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的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blipFill>
                <a:blip r:embed="rId7"/>
                <a:stretch>
                  <a:fillRect l="-1418" t="-5660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6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854283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901876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MIMO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75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47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每一个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元素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都为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复高斯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的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𝑠𝑞𝑟𝑡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𝑟𝑎𝑛𝑑𝑛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blipFill>
                <a:blip r:embed="rId8"/>
                <a:stretch>
                  <a:fillRect l="-1418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𝐡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blipFill>
                <a:blip r:embed="rId9"/>
                <a:stretch>
                  <a:fillRect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727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𝐇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679509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不同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系统的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SNR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SNR(SISO)=            ,     SNR(SIMO)=                   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SNR(MIMO)=???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6795098" cy="923330"/>
              </a:xfrm>
              <a:prstGeom prst="rect">
                <a:avLst/>
              </a:prstGeom>
              <a:blipFill>
                <a:blip r:embed="rId12"/>
                <a:stretch>
                  <a:fillRect l="-808" t="-3289" r="-808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图片 69">
            <a:extLst>
              <a:ext uri="{FF2B5EF4-FFF2-40B4-BE49-F238E27FC236}">
                <a16:creationId xmlns:a16="http://schemas.microsoft.com/office/drawing/2014/main" id="{EF48F141-FEC1-4009-BF7E-EC212483C7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7192" y="4948785"/>
            <a:ext cx="748857" cy="417967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3093" y="4912366"/>
            <a:ext cx="1079748" cy="41796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A3D9278-E179-43F3-91BF-67D40F96AB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7944" y="2702789"/>
            <a:ext cx="1843298" cy="443757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5B85E81-6C6D-495B-A3B8-51604DC7C9C4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4548357" y="1219603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28D4B0F-107A-4876-A274-E5EEB01D76E7}"/>
              </a:ext>
            </a:extLst>
          </p:cNvPr>
          <p:cNvCxnSpPr>
            <a:cxnSpLocks/>
          </p:cNvCxnSpPr>
          <p:nvPr/>
        </p:nvCxnSpPr>
        <p:spPr>
          <a:xfrm>
            <a:off x="4608135" y="1424127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1C77FE4-D5B2-4BE0-BAD9-2770433CB4E8}"/>
              </a:ext>
            </a:extLst>
          </p:cNvPr>
          <p:cNvSpPr txBox="1"/>
          <p:nvPr/>
        </p:nvSpPr>
        <p:spPr>
          <a:xfrm>
            <a:off x="7337165" y="4521184"/>
            <a:ext cx="4268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</a:rPr>
              <a:t>SIMO</a:t>
            </a:r>
            <a:r>
              <a:rPr lang="zh-CN" altLang="en-US" dirty="0">
                <a:solidFill>
                  <a:srgbClr val="FF0000"/>
                </a:solidFill>
              </a:rPr>
              <a:t>系统能够获取的分集是多少？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通过那些方法可以获取呢？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不同的方法要求是什么？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2EBE5F1-F518-46DB-BE7E-268CACFFF805}"/>
              </a:ext>
            </a:extLst>
          </p:cNvPr>
          <p:cNvCxnSpPr>
            <a:cxnSpLocks/>
          </p:cNvCxnSpPr>
          <p:nvPr/>
        </p:nvCxnSpPr>
        <p:spPr>
          <a:xfrm>
            <a:off x="7233112" y="4293772"/>
            <a:ext cx="4584303" cy="806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1012</Words>
  <Application>Microsoft Office PowerPoint</Application>
  <PresentationFormat>宽屏</PresentationFormat>
  <Paragraphs>160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#LUO SHENG#</dc:creator>
  <cp:lastModifiedBy>sluo@szu.edu.cn</cp:lastModifiedBy>
  <cp:revision>30</cp:revision>
  <dcterms:created xsi:type="dcterms:W3CDTF">2021-11-04T04:25:50Z</dcterms:created>
  <dcterms:modified xsi:type="dcterms:W3CDTF">2023-04-04T10:56:16Z</dcterms:modified>
</cp:coreProperties>
</file>