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8" r:id="rId3"/>
    <p:sldId id="259" r:id="rId4"/>
    <p:sldId id="260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2" r:id="rId23"/>
    <p:sldId id="293" r:id="rId24"/>
    <p:sldId id="294" r:id="rId25"/>
    <p:sldId id="295" r:id="rId26"/>
    <p:sldId id="296" r:id="rId27"/>
    <p:sldId id="297" r:id="rId28"/>
    <p:sldId id="301" r:id="rId29"/>
    <p:sldId id="302" r:id="rId30"/>
    <p:sldId id="303" r:id="rId31"/>
    <p:sldId id="304" r:id="rId32"/>
  </p:sldIdLst>
  <p:sldSz cx="9144000" cy="5143500" type="screen16x9"/>
  <p:notesSz cx="6858000" cy="9144000"/>
  <p:embeddedFontLst>
    <p:embeddedFont>
      <p:font typeface="Alfa Slab One" panose="020B0604020202020204" charset="0"/>
      <p:regular r:id="rId34"/>
    </p:embeddedFont>
    <p:embeddedFont>
      <p:font typeface="Comic Sans MS" panose="030F0702030302020204" pitchFamily="66" charset="0"/>
      <p:regular r:id="rId35"/>
      <p:bold r:id="rId36"/>
      <p:italic r:id="rId37"/>
      <p:boldItalic r:id="rId38"/>
    </p:embeddedFont>
    <p:embeddedFont>
      <p:font typeface="Proxima Nova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085A59-2D74-42FC-947E-5C35B584050E}">
  <a:tblStyle styleId="{B8085A59-2D74-42FC-947E-5C35B58405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f3dd9442f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f3dd9442f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f3dd9442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f3dd9442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f3dd9442f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f3dd9442f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f3dd9442f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f3dd9442f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f3dd9442f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f3dd9442f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f3dd9442f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f3dd9442f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f3dd9442f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f3dd9442f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f3dd9442f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5f3dd9442f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f3dd9442f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f3dd9442f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f3dd9442f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5f3dd9442f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f3dd9442f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f3dd9442f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f3dd9442f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f3dd9442f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f3dd9442f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5f3dd9442f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5f41e438fd_5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5f41e438fd_5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 larger active customer body from accumulated customers. -- bring the sleeping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 purchase / customer in the active customer group.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5fdfda0924_0_1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5fdfda0924_0_1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5f3dd9442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5f3dd9442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5f3dd9442f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5f3dd9442f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5f3dd9442f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5f3dd9442f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5f3dd9442f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5f3dd9442f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5f3dd9442f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5f3dd9442f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3e6d715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3e6d715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d5e628f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d5e628f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3e6d715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3e6d715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3e6d715f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33e6d715f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f3dd9442f_1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f3dd9442f_1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f41e438fd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f41e438fd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Create more orders from the current customer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Increase purchase / customer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fdfda0924_0_18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fdfda0924_0_18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f3dd9442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f3dd9442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f3dd9442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f3dd9442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f3dd9442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f3dd9442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Ecommerce Analysis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7A17D-548D-4BB7-B002-0FA5D65DF4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/>
          <p:nvPr/>
        </p:nvSpPr>
        <p:spPr>
          <a:xfrm>
            <a:off x="-6150" y="1679400"/>
            <a:ext cx="9156300" cy="17847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914400" dist="19050" dir="5400000" algn="bl" rotWithShape="0">
              <a:schemeClr val="accent3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98" name="Google Shape;298;p36"/>
          <p:cNvSpPr txBox="1"/>
          <p:nvPr/>
        </p:nvSpPr>
        <p:spPr>
          <a:xfrm>
            <a:off x="226675" y="2107375"/>
            <a:ext cx="37251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TXN Volume </a:t>
            </a:r>
            <a:r>
              <a:rPr lang="en" sz="50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= </a:t>
            </a:r>
            <a:endParaRPr sz="50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9" name="Google Shape;299;p36"/>
          <p:cNvSpPr txBox="1"/>
          <p:nvPr/>
        </p:nvSpPr>
        <p:spPr>
          <a:xfrm>
            <a:off x="3413400" y="2354850"/>
            <a:ext cx="55650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AVG TXN Value * Order Quantity </a:t>
            </a:r>
            <a:endParaRPr sz="2800"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0" name="Google Shape;300;p36"/>
          <p:cNvSpPr txBox="1"/>
          <p:nvPr/>
        </p:nvSpPr>
        <p:spPr>
          <a:xfrm>
            <a:off x="3413400" y="2354850"/>
            <a:ext cx="55650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AVG TXN Value * Order Quantity </a:t>
            </a:r>
            <a:endParaRPr sz="28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1" name="Google Shape;301;p36"/>
          <p:cNvPicPr preferRelativeResize="0"/>
          <p:nvPr/>
        </p:nvPicPr>
        <p:blipFill rotWithShape="1">
          <a:blip r:embed="rId3">
            <a:alphaModFix/>
          </a:blip>
          <a:srcRect l="18737" r="21663"/>
          <a:stretch/>
        </p:blipFill>
        <p:spPr>
          <a:xfrm>
            <a:off x="8257781" y="4338025"/>
            <a:ext cx="886226" cy="8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/>
          <p:nvPr/>
        </p:nvSpPr>
        <p:spPr>
          <a:xfrm>
            <a:off x="424900" y="2688800"/>
            <a:ext cx="5777100" cy="228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28663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7"/>
          <p:cNvSpPr/>
          <p:nvPr/>
        </p:nvSpPr>
        <p:spPr>
          <a:xfrm>
            <a:off x="413300" y="365525"/>
            <a:ext cx="5777100" cy="2187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dist="19050" dir="5400000" algn="bl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8" name="Google Shape;3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600" y="424175"/>
            <a:ext cx="5636575" cy="206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600" y="2720500"/>
            <a:ext cx="5636575" cy="2186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0" name="Google Shape;310;p37"/>
          <p:cNvCxnSpPr/>
          <p:nvPr/>
        </p:nvCxnSpPr>
        <p:spPr>
          <a:xfrm>
            <a:off x="6853875" y="1053500"/>
            <a:ext cx="4959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1" name="Google Shape;311;p37"/>
          <p:cNvSpPr txBox="1"/>
          <p:nvPr/>
        </p:nvSpPr>
        <p:spPr>
          <a:xfrm>
            <a:off x="6482050" y="1422200"/>
            <a:ext cx="25035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 b="1">
                <a:solidFill>
                  <a:srgbClr val="434343"/>
                </a:solidFill>
              </a:rPr>
              <a:t>AVG TXN Value is stable</a:t>
            </a:r>
            <a:endParaRPr sz="2000" b="1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434343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 b="1">
                <a:solidFill>
                  <a:srgbClr val="434343"/>
                </a:solidFill>
              </a:rPr>
              <a:t>But Order Quantity decrease</a:t>
            </a:r>
            <a:endParaRPr sz="2000" b="1">
              <a:solidFill>
                <a:srgbClr val="434343"/>
              </a:solidFill>
            </a:endParaRPr>
          </a:p>
        </p:txBody>
      </p:sp>
      <p:pic>
        <p:nvPicPr>
          <p:cNvPr id="312" name="Google Shape;312;p37"/>
          <p:cNvPicPr preferRelativeResize="0"/>
          <p:nvPr/>
        </p:nvPicPr>
        <p:blipFill rotWithShape="1">
          <a:blip r:embed="rId5">
            <a:alphaModFix/>
          </a:blip>
          <a:srcRect l="18737" r="21663"/>
          <a:stretch/>
        </p:blipFill>
        <p:spPr>
          <a:xfrm>
            <a:off x="8257781" y="4338025"/>
            <a:ext cx="886226" cy="8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28905"/>
            <a:ext cx="9144000" cy="251459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8"/>
          <p:cNvSpPr/>
          <p:nvPr/>
        </p:nvSpPr>
        <p:spPr>
          <a:xfrm>
            <a:off x="359425" y="607324"/>
            <a:ext cx="4536300" cy="3854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9" name="Google Shape;31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00" y="722525"/>
            <a:ext cx="4249324" cy="350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8"/>
          <p:cNvSpPr/>
          <p:nvPr/>
        </p:nvSpPr>
        <p:spPr>
          <a:xfrm>
            <a:off x="1373900" y="775225"/>
            <a:ext cx="996600" cy="3225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8"/>
          <p:cNvSpPr/>
          <p:nvPr/>
        </p:nvSpPr>
        <p:spPr>
          <a:xfrm>
            <a:off x="1418150" y="832125"/>
            <a:ext cx="908100" cy="7029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8"/>
          <p:cNvSpPr/>
          <p:nvPr/>
        </p:nvSpPr>
        <p:spPr>
          <a:xfrm>
            <a:off x="1869675" y="888675"/>
            <a:ext cx="1884000" cy="2850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8"/>
          <p:cNvSpPr/>
          <p:nvPr/>
        </p:nvSpPr>
        <p:spPr>
          <a:xfrm>
            <a:off x="1418150" y="3270525"/>
            <a:ext cx="908100" cy="7029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8"/>
          <p:cNvSpPr/>
          <p:nvPr/>
        </p:nvSpPr>
        <p:spPr>
          <a:xfrm>
            <a:off x="1869675" y="3403275"/>
            <a:ext cx="1884000" cy="2850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8"/>
          <p:cNvSpPr/>
          <p:nvPr/>
        </p:nvSpPr>
        <p:spPr>
          <a:xfrm>
            <a:off x="5453350" y="658725"/>
            <a:ext cx="3690600" cy="38544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8"/>
          <p:cNvSpPr txBox="1"/>
          <p:nvPr/>
        </p:nvSpPr>
        <p:spPr>
          <a:xfrm>
            <a:off x="5491000" y="725500"/>
            <a:ext cx="34542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</a:rPr>
              <a:t>Order Quantity</a:t>
            </a:r>
            <a:endParaRPr sz="2000" b="1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Strong </a:t>
            </a:r>
            <a:r>
              <a:rPr lang="en" sz="2000" b="1">
                <a:solidFill>
                  <a:srgbClr val="FFFFFF"/>
                </a:solidFill>
              </a:rPr>
              <a:t>positive</a:t>
            </a:r>
            <a:r>
              <a:rPr lang="en" sz="2000">
                <a:solidFill>
                  <a:srgbClr val="FFFFFF"/>
                </a:solidFill>
              </a:rPr>
              <a:t> correlation with </a:t>
            </a:r>
            <a:r>
              <a:rPr lang="en" sz="2000" b="1">
                <a:solidFill>
                  <a:srgbClr val="FFFFFF"/>
                </a:solidFill>
              </a:rPr>
              <a:t>Transaction Volume</a:t>
            </a:r>
            <a:r>
              <a:rPr lang="en" sz="2000">
                <a:solidFill>
                  <a:srgbClr val="FFFFFF"/>
                </a:solidFill>
              </a:rPr>
              <a:t> and </a:t>
            </a:r>
            <a:r>
              <a:rPr lang="en" sz="2000" b="1">
                <a:solidFill>
                  <a:srgbClr val="FFFFFF"/>
                </a:solidFill>
              </a:rPr>
              <a:t>Visitor Volume</a:t>
            </a:r>
            <a:endParaRPr sz="20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 b="1">
                <a:solidFill>
                  <a:srgbClr val="FFFFFF"/>
                </a:solidFill>
              </a:rPr>
              <a:t>Negative</a:t>
            </a:r>
            <a:r>
              <a:rPr lang="en" sz="2000">
                <a:solidFill>
                  <a:srgbClr val="FFFFFF"/>
                </a:solidFill>
              </a:rPr>
              <a:t> correlation with </a:t>
            </a:r>
            <a:r>
              <a:rPr lang="en" sz="2000" b="1">
                <a:solidFill>
                  <a:srgbClr val="FFFFFF"/>
                </a:solidFill>
              </a:rPr>
              <a:t>Average Transaction Value</a:t>
            </a:r>
            <a:r>
              <a:rPr lang="en" sz="2000">
                <a:solidFill>
                  <a:srgbClr val="FFFFFF"/>
                </a:solidFill>
              </a:rPr>
              <a:t>  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850" y="0"/>
            <a:ext cx="49860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9"/>
          <p:cNvSpPr/>
          <p:nvPr/>
        </p:nvSpPr>
        <p:spPr>
          <a:xfrm>
            <a:off x="683050" y="419075"/>
            <a:ext cx="7794300" cy="30243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3" name="Google Shape;33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050" y="495274"/>
            <a:ext cx="7794199" cy="3024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9"/>
          <p:cNvSpPr txBox="1"/>
          <p:nvPr/>
        </p:nvSpPr>
        <p:spPr>
          <a:xfrm>
            <a:off x="608675" y="3819200"/>
            <a:ext cx="78951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</a:rPr>
              <a:t>Two methods to increase order quantity</a:t>
            </a:r>
            <a:endParaRPr sz="1800" b="1">
              <a:solidFill>
                <a:srgbClr val="43434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 sz="1800" b="1">
                <a:solidFill>
                  <a:srgbClr val="434343"/>
                </a:solidFill>
              </a:rPr>
              <a:t>Increase visitor volume    </a:t>
            </a:r>
            <a:r>
              <a:rPr lang="en" sz="1800" b="1">
                <a:solidFill>
                  <a:srgbClr val="FF0000"/>
                </a:solidFill>
              </a:rPr>
              <a:t>High Cost</a:t>
            </a:r>
            <a:endParaRPr sz="1800" b="1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 sz="1800" b="1">
                <a:solidFill>
                  <a:srgbClr val="434343"/>
                </a:solidFill>
              </a:rPr>
              <a:t>Increase order quantity / visitor volume ( per visit order quantity)</a:t>
            </a:r>
            <a:endParaRPr sz="1800" b="1">
              <a:solidFill>
                <a:srgbClr val="434343"/>
              </a:solidFill>
            </a:endParaRPr>
          </a:p>
        </p:txBody>
      </p:sp>
      <p:cxnSp>
        <p:nvCxnSpPr>
          <p:cNvPr id="335" name="Google Shape;335;p39"/>
          <p:cNvCxnSpPr/>
          <p:nvPr/>
        </p:nvCxnSpPr>
        <p:spPr>
          <a:xfrm>
            <a:off x="3131775" y="2912450"/>
            <a:ext cx="10635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" name="Google Shape;336;p39"/>
          <p:cNvCxnSpPr/>
          <p:nvPr/>
        </p:nvCxnSpPr>
        <p:spPr>
          <a:xfrm rot="10800000">
            <a:off x="3928350" y="1548500"/>
            <a:ext cx="277200" cy="480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7" name="Google Shape;337;p39"/>
          <p:cNvCxnSpPr/>
          <p:nvPr/>
        </p:nvCxnSpPr>
        <p:spPr>
          <a:xfrm rot="10800000" flipH="1">
            <a:off x="1609344" y="793275"/>
            <a:ext cx="3459900" cy="21771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lgDash"/>
            <a:round/>
            <a:headEnd type="none" w="med" len="med"/>
            <a:tailEnd type="none" w="med" len="med"/>
          </a:ln>
        </p:spPr>
      </p:cxnSp>
      <p:pic>
        <p:nvPicPr>
          <p:cNvPr id="338" name="Google Shape;338;p39"/>
          <p:cNvPicPr preferRelativeResize="0"/>
          <p:nvPr/>
        </p:nvPicPr>
        <p:blipFill rotWithShape="1">
          <a:blip r:embed="rId5">
            <a:alphaModFix/>
          </a:blip>
          <a:srcRect l="18737" r="21663"/>
          <a:stretch/>
        </p:blipFill>
        <p:spPr>
          <a:xfrm>
            <a:off x="8257781" y="4338025"/>
            <a:ext cx="886226" cy="8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0"/>
          <p:cNvSpPr/>
          <p:nvPr/>
        </p:nvSpPr>
        <p:spPr>
          <a:xfrm>
            <a:off x="-6150" y="1679400"/>
            <a:ext cx="9156300" cy="17847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57238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344" name="Google Shape;344;p40"/>
          <p:cNvGrpSpPr/>
          <p:nvPr/>
        </p:nvGrpSpPr>
        <p:grpSpPr>
          <a:xfrm>
            <a:off x="265325" y="1965325"/>
            <a:ext cx="2499900" cy="1146600"/>
            <a:chOff x="2398925" y="1965325"/>
            <a:chExt cx="2499900" cy="1146600"/>
          </a:xfrm>
        </p:grpSpPr>
        <p:cxnSp>
          <p:nvCxnSpPr>
            <p:cNvPr id="345" name="Google Shape;345;p40"/>
            <p:cNvCxnSpPr/>
            <p:nvPr/>
          </p:nvCxnSpPr>
          <p:spPr>
            <a:xfrm>
              <a:off x="2541625" y="2582725"/>
              <a:ext cx="2176800" cy="0"/>
            </a:xfrm>
            <a:prstGeom prst="straightConnector1">
              <a:avLst/>
            </a:prstGeom>
            <a:noFill/>
            <a:ln w="7620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46" name="Google Shape;346;p40"/>
            <p:cNvGrpSpPr/>
            <p:nvPr/>
          </p:nvGrpSpPr>
          <p:grpSpPr>
            <a:xfrm>
              <a:off x="2398925" y="1965325"/>
              <a:ext cx="2499900" cy="1146600"/>
              <a:chOff x="2627525" y="1965325"/>
              <a:chExt cx="2499900" cy="1146600"/>
            </a:xfrm>
          </p:grpSpPr>
          <p:sp>
            <p:nvSpPr>
              <p:cNvPr id="347" name="Google Shape;347;p40"/>
              <p:cNvSpPr txBox="1"/>
              <p:nvPr/>
            </p:nvSpPr>
            <p:spPr>
              <a:xfrm>
                <a:off x="2627525" y="1965325"/>
                <a:ext cx="2499900" cy="43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rgbClr val="434343"/>
                    </a:solidFill>
                  </a:rPr>
                  <a:t>Order Quantity </a:t>
                </a:r>
                <a:endParaRPr sz="2400" b="1">
                  <a:solidFill>
                    <a:srgbClr val="434343"/>
                  </a:solidFill>
                </a:endParaRPr>
              </a:p>
            </p:txBody>
          </p:sp>
          <p:sp>
            <p:nvSpPr>
              <p:cNvPr id="348" name="Google Shape;348;p40"/>
              <p:cNvSpPr txBox="1"/>
              <p:nvPr/>
            </p:nvSpPr>
            <p:spPr>
              <a:xfrm>
                <a:off x="2801875" y="2613925"/>
                <a:ext cx="2176800" cy="49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rgbClr val="434343"/>
                    </a:solidFill>
                  </a:rPr>
                  <a:t>Visit Volume</a:t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349" name="Google Shape;349;p40"/>
          <p:cNvSpPr txBox="1"/>
          <p:nvPr/>
        </p:nvSpPr>
        <p:spPr>
          <a:xfrm>
            <a:off x="2782675" y="2230625"/>
            <a:ext cx="7311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434343"/>
                </a:solidFill>
              </a:rPr>
              <a:t>=</a:t>
            </a:r>
            <a:endParaRPr sz="3000" b="1">
              <a:solidFill>
                <a:srgbClr val="434343"/>
              </a:solidFill>
            </a:endParaRPr>
          </a:p>
        </p:txBody>
      </p:sp>
      <p:grpSp>
        <p:nvGrpSpPr>
          <p:cNvPr id="350" name="Google Shape;350;p40"/>
          <p:cNvGrpSpPr/>
          <p:nvPr/>
        </p:nvGrpSpPr>
        <p:grpSpPr>
          <a:xfrm>
            <a:off x="3359629" y="1965325"/>
            <a:ext cx="5366103" cy="1146600"/>
            <a:chOff x="2052000" y="1965325"/>
            <a:chExt cx="5791800" cy="1146600"/>
          </a:xfrm>
        </p:grpSpPr>
        <p:cxnSp>
          <p:nvCxnSpPr>
            <p:cNvPr id="351" name="Google Shape;351;p40"/>
            <p:cNvCxnSpPr/>
            <p:nvPr/>
          </p:nvCxnSpPr>
          <p:spPr>
            <a:xfrm>
              <a:off x="2155100" y="2582725"/>
              <a:ext cx="5301900" cy="0"/>
            </a:xfrm>
            <a:prstGeom prst="straightConnector1">
              <a:avLst/>
            </a:prstGeom>
            <a:noFill/>
            <a:ln w="7620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52" name="Google Shape;352;p40"/>
            <p:cNvGrpSpPr/>
            <p:nvPr/>
          </p:nvGrpSpPr>
          <p:grpSpPr>
            <a:xfrm>
              <a:off x="2052000" y="1965325"/>
              <a:ext cx="5791800" cy="1146600"/>
              <a:chOff x="2280600" y="1965325"/>
              <a:chExt cx="5791800" cy="1146600"/>
            </a:xfrm>
          </p:grpSpPr>
          <p:sp>
            <p:nvSpPr>
              <p:cNvPr id="353" name="Google Shape;353;p40"/>
              <p:cNvSpPr txBox="1"/>
              <p:nvPr/>
            </p:nvSpPr>
            <p:spPr>
              <a:xfrm>
                <a:off x="2280600" y="1965325"/>
                <a:ext cx="5791800" cy="43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solidFill>
                      <a:srgbClr val="434343"/>
                    </a:solidFill>
                  </a:rPr>
                  <a:t>Customer Volume * Orders per Customer</a:t>
                </a:r>
                <a:endParaRPr sz="2000" b="1">
                  <a:solidFill>
                    <a:srgbClr val="434343"/>
                  </a:solidFill>
                </a:endParaRPr>
              </a:p>
            </p:txBody>
          </p:sp>
          <p:sp>
            <p:nvSpPr>
              <p:cNvPr id="354" name="Google Shape;354;p40"/>
              <p:cNvSpPr txBox="1"/>
              <p:nvPr/>
            </p:nvSpPr>
            <p:spPr>
              <a:xfrm>
                <a:off x="4021075" y="2613925"/>
                <a:ext cx="2176800" cy="49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rgbClr val="434343"/>
                    </a:solidFill>
                  </a:rPr>
                  <a:t>Visit Volume</a:t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1"/>
          <p:cNvSpPr/>
          <p:nvPr/>
        </p:nvSpPr>
        <p:spPr>
          <a:xfrm>
            <a:off x="-6150" y="1679400"/>
            <a:ext cx="9156300" cy="17847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57238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360" name="Google Shape;360;p41"/>
          <p:cNvGrpSpPr/>
          <p:nvPr/>
        </p:nvGrpSpPr>
        <p:grpSpPr>
          <a:xfrm>
            <a:off x="417725" y="1965325"/>
            <a:ext cx="2499900" cy="1146600"/>
            <a:chOff x="2475125" y="1965325"/>
            <a:chExt cx="2499900" cy="1146600"/>
          </a:xfrm>
        </p:grpSpPr>
        <p:cxnSp>
          <p:nvCxnSpPr>
            <p:cNvPr id="361" name="Google Shape;361;p41"/>
            <p:cNvCxnSpPr/>
            <p:nvPr/>
          </p:nvCxnSpPr>
          <p:spPr>
            <a:xfrm>
              <a:off x="2541625" y="2582725"/>
              <a:ext cx="2176800" cy="0"/>
            </a:xfrm>
            <a:prstGeom prst="straightConnector1">
              <a:avLst/>
            </a:prstGeom>
            <a:noFill/>
            <a:ln w="7620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62" name="Google Shape;362;p41"/>
            <p:cNvGrpSpPr/>
            <p:nvPr/>
          </p:nvGrpSpPr>
          <p:grpSpPr>
            <a:xfrm>
              <a:off x="2475125" y="1965325"/>
              <a:ext cx="2499900" cy="1146600"/>
              <a:chOff x="2703725" y="1965325"/>
              <a:chExt cx="2499900" cy="1146600"/>
            </a:xfrm>
          </p:grpSpPr>
          <p:sp>
            <p:nvSpPr>
              <p:cNvPr id="363" name="Google Shape;363;p41"/>
              <p:cNvSpPr txBox="1"/>
              <p:nvPr/>
            </p:nvSpPr>
            <p:spPr>
              <a:xfrm>
                <a:off x="2703725" y="1965325"/>
                <a:ext cx="2499900" cy="43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rgbClr val="434343"/>
                    </a:solidFill>
                  </a:rPr>
                  <a:t>Order Quantity </a:t>
                </a:r>
                <a:endParaRPr sz="2400" b="1">
                  <a:solidFill>
                    <a:srgbClr val="434343"/>
                  </a:solidFill>
                </a:endParaRPr>
              </a:p>
            </p:txBody>
          </p:sp>
          <p:sp>
            <p:nvSpPr>
              <p:cNvPr id="364" name="Google Shape;364;p41"/>
              <p:cNvSpPr txBox="1"/>
              <p:nvPr/>
            </p:nvSpPr>
            <p:spPr>
              <a:xfrm>
                <a:off x="2801875" y="2613925"/>
                <a:ext cx="2176800" cy="49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rgbClr val="434343"/>
                    </a:solidFill>
                  </a:rPr>
                  <a:t>Visit Volume</a:t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365" name="Google Shape;365;p41"/>
          <p:cNvSpPr txBox="1"/>
          <p:nvPr/>
        </p:nvSpPr>
        <p:spPr>
          <a:xfrm>
            <a:off x="2935075" y="2230625"/>
            <a:ext cx="7311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434343"/>
                </a:solidFill>
              </a:rPr>
              <a:t>=</a:t>
            </a:r>
            <a:endParaRPr sz="3000" b="1">
              <a:solidFill>
                <a:srgbClr val="434343"/>
              </a:solidFill>
            </a:endParaRPr>
          </a:p>
        </p:txBody>
      </p:sp>
      <p:sp>
        <p:nvSpPr>
          <p:cNvPr id="366" name="Google Shape;366;p41"/>
          <p:cNvSpPr txBox="1"/>
          <p:nvPr/>
        </p:nvSpPr>
        <p:spPr>
          <a:xfrm>
            <a:off x="3801300" y="2122225"/>
            <a:ext cx="50070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67" name="Google Shape;367;p41"/>
          <p:cNvGrpSpPr/>
          <p:nvPr/>
        </p:nvGrpSpPr>
        <p:grpSpPr>
          <a:xfrm>
            <a:off x="3445218" y="1965325"/>
            <a:ext cx="2979202" cy="1146600"/>
            <a:chOff x="2366275" y="1965325"/>
            <a:chExt cx="5363100" cy="1146600"/>
          </a:xfrm>
        </p:grpSpPr>
        <p:cxnSp>
          <p:nvCxnSpPr>
            <p:cNvPr id="368" name="Google Shape;368;p41"/>
            <p:cNvCxnSpPr/>
            <p:nvPr/>
          </p:nvCxnSpPr>
          <p:spPr>
            <a:xfrm>
              <a:off x="2617825" y="2582725"/>
              <a:ext cx="4150200" cy="0"/>
            </a:xfrm>
            <a:prstGeom prst="straightConnector1">
              <a:avLst/>
            </a:prstGeom>
            <a:noFill/>
            <a:ln w="7620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69" name="Google Shape;369;p41"/>
            <p:cNvGrpSpPr/>
            <p:nvPr/>
          </p:nvGrpSpPr>
          <p:grpSpPr>
            <a:xfrm>
              <a:off x="2366275" y="1965325"/>
              <a:ext cx="5363100" cy="1146600"/>
              <a:chOff x="2594875" y="1965325"/>
              <a:chExt cx="5363100" cy="1146600"/>
            </a:xfrm>
          </p:grpSpPr>
          <p:sp>
            <p:nvSpPr>
              <p:cNvPr id="370" name="Google Shape;370;p41"/>
              <p:cNvSpPr txBox="1"/>
              <p:nvPr/>
            </p:nvSpPr>
            <p:spPr>
              <a:xfrm>
                <a:off x="2594875" y="1965325"/>
                <a:ext cx="5363100" cy="43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b="1">
                    <a:solidFill>
                      <a:srgbClr val="434343"/>
                    </a:solidFill>
                  </a:rPr>
                  <a:t>Customer Volume</a:t>
                </a:r>
                <a:r>
                  <a:rPr lang="en" sz="2400" b="1">
                    <a:solidFill>
                      <a:srgbClr val="434343"/>
                    </a:solidFill>
                  </a:rPr>
                  <a:t> </a:t>
                </a:r>
                <a:endParaRPr sz="2400" b="1">
                  <a:solidFill>
                    <a:srgbClr val="434343"/>
                  </a:solidFill>
                </a:endParaRPr>
              </a:p>
            </p:txBody>
          </p:sp>
          <p:sp>
            <p:nvSpPr>
              <p:cNvPr id="371" name="Google Shape;371;p41"/>
              <p:cNvSpPr txBox="1"/>
              <p:nvPr/>
            </p:nvSpPr>
            <p:spPr>
              <a:xfrm>
                <a:off x="3304836" y="2613925"/>
                <a:ext cx="3612300" cy="49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b="1">
                    <a:solidFill>
                      <a:srgbClr val="434343"/>
                    </a:solidFill>
                  </a:rPr>
                  <a:t>Visit Volume</a:t>
                </a:r>
                <a:endParaRPr sz="2200"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372" name="Google Shape;372;p41"/>
          <p:cNvSpPr txBox="1"/>
          <p:nvPr/>
        </p:nvSpPr>
        <p:spPr>
          <a:xfrm>
            <a:off x="6576825" y="2052275"/>
            <a:ext cx="23838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434343"/>
                </a:solidFill>
              </a:rPr>
              <a:t>Orders per Customer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3" name="Google Shape;373;p41"/>
          <p:cNvSpPr/>
          <p:nvPr/>
        </p:nvSpPr>
        <p:spPr>
          <a:xfrm rot="5400000">
            <a:off x="4482500" y="3576600"/>
            <a:ext cx="534000" cy="407400"/>
          </a:xfrm>
          <a:prstGeom prst="mathEqual">
            <a:avLst>
              <a:gd name="adj1" fmla="val 23520"/>
              <a:gd name="adj2" fmla="val 2636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1"/>
          <p:cNvSpPr txBox="1"/>
          <p:nvPr/>
        </p:nvSpPr>
        <p:spPr>
          <a:xfrm>
            <a:off x="6091650" y="2279125"/>
            <a:ext cx="7311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434343"/>
                </a:solidFill>
              </a:rPr>
              <a:t>*</a:t>
            </a:r>
            <a:endParaRPr sz="3000" b="1">
              <a:solidFill>
                <a:srgbClr val="434343"/>
              </a:solidFill>
            </a:endParaRPr>
          </a:p>
        </p:txBody>
      </p:sp>
      <p:sp>
        <p:nvSpPr>
          <p:cNvPr id="375" name="Google Shape;375;p41"/>
          <p:cNvSpPr/>
          <p:nvPr/>
        </p:nvSpPr>
        <p:spPr>
          <a:xfrm>
            <a:off x="3577650" y="4113375"/>
            <a:ext cx="2383800" cy="53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1"/>
          <p:cNvSpPr txBox="1"/>
          <p:nvPr/>
        </p:nvSpPr>
        <p:spPr>
          <a:xfrm>
            <a:off x="3645750" y="4096500"/>
            <a:ext cx="22908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434343"/>
                </a:solidFill>
              </a:rPr>
              <a:t>Conversion</a:t>
            </a:r>
            <a:r>
              <a:rPr lang="en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200" b="1">
                <a:solidFill>
                  <a:srgbClr val="434343"/>
                </a:solidFill>
              </a:rPr>
              <a:t>rate</a:t>
            </a:r>
            <a:endParaRPr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77" name="Google Shape;377;p41"/>
          <p:cNvCxnSpPr/>
          <p:nvPr/>
        </p:nvCxnSpPr>
        <p:spPr>
          <a:xfrm rot="10800000">
            <a:off x="1511950" y="977800"/>
            <a:ext cx="0" cy="5205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" name="Google Shape;378;p41"/>
          <p:cNvCxnSpPr/>
          <p:nvPr/>
        </p:nvCxnSpPr>
        <p:spPr>
          <a:xfrm rot="10800000">
            <a:off x="6368550" y="4083725"/>
            <a:ext cx="0" cy="5553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2"/>
          <p:cNvSpPr txBox="1">
            <a:spLocks noGrp="1"/>
          </p:cNvSpPr>
          <p:nvPr>
            <p:ph type="body" idx="1"/>
          </p:nvPr>
        </p:nvSpPr>
        <p:spPr>
          <a:xfrm>
            <a:off x="5216375" y="276900"/>
            <a:ext cx="3718200" cy="422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Comparison of Conversion Rate 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2"/>
          <p:cNvSpPr/>
          <p:nvPr/>
        </p:nvSpPr>
        <p:spPr>
          <a:xfrm>
            <a:off x="-37175" y="-24800"/>
            <a:ext cx="1913100" cy="5168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42938" dist="9525" algn="bl" rotWithShape="0">
              <a:srgbClr val="000000">
                <a:alpha val="24000"/>
              </a:srgbClr>
            </a:outerShdw>
            <a:reflection endPos="3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2"/>
          <p:cNvSpPr/>
          <p:nvPr/>
        </p:nvSpPr>
        <p:spPr>
          <a:xfrm>
            <a:off x="609250" y="1361550"/>
            <a:ext cx="2253600" cy="22536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585788" dist="19050" dir="5400000" algn="bl" rotWithShape="0">
              <a:schemeClr val="accent3">
                <a:alpha val="2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7" name="Google Shape;387;p42"/>
          <p:cNvSpPr txBox="1"/>
          <p:nvPr/>
        </p:nvSpPr>
        <p:spPr>
          <a:xfrm>
            <a:off x="719225" y="1991250"/>
            <a:ext cx="2131200" cy="14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34343"/>
                </a:solidFill>
              </a:rPr>
              <a:t>Conversion rate is far behind the industry</a:t>
            </a:r>
            <a:endParaRPr sz="2000" b="1">
              <a:solidFill>
                <a:srgbClr val="434343"/>
              </a:solidFill>
            </a:endParaRPr>
          </a:p>
        </p:txBody>
      </p:sp>
      <p:sp>
        <p:nvSpPr>
          <p:cNvPr id="388" name="Google Shape;388;p42"/>
          <p:cNvSpPr txBox="1"/>
          <p:nvPr/>
        </p:nvSpPr>
        <p:spPr>
          <a:xfrm>
            <a:off x="8250675" y="4114775"/>
            <a:ext cx="4401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600" b="1">
              <a:solidFill>
                <a:schemeClr val="accent3"/>
              </a:solidFill>
            </a:endParaRPr>
          </a:p>
        </p:txBody>
      </p:sp>
      <p:sp>
        <p:nvSpPr>
          <p:cNvPr id="389" name="Google Shape;389;p42"/>
          <p:cNvSpPr txBox="1"/>
          <p:nvPr/>
        </p:nvSpPr>
        <p:spPr>
          <a:xfrm>
            <a:off x="8326875" y="4038575"/>
            <a:ext cx="4401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3"/>
                </a:solidFill>
              </a:rPr>
              <a:t>”</a:t>
            </a:r>
            <a:endParaRPr sz="7200" b="1">
              <a:solidFill>
                <a:schemeClr val="accent3"/>
              </a:solidFill>
            </a:endParaRPr>
          </a:p>
        </p:txBody>
      </p:sp>
      <p:pic>
        <p:nvPicPr>
          <p:cNvPr id="390" name="Google Shape;390;p42"/>
          <p:cNvPicPr preferRelativeResize="0"/>
          <p:nvPr/>
        </p:nvPicPr>
        <p:blipFill rotWithShape="1">
          <a:blip r:embed="rId4">
            <a:alphaModFix/>
          </a:blip>
          <a:srcRect r="1458"/>
          <a:stretch/>
        </p:blipFill>
        <p:spPr>
          <a:xfrm>
            <a:off x="3029510" y="1011775"/>
            <a:ext cx="5970364" cy="32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3"/>
          <p:cNvSpPr/>
          <p:nvPr/>
        </p:nvSpPr>
        <p:spPr>
          <a:xfrm>
            <a:off x="-6150" y="1679400"/>
            <a:ext cx="9156300" cy="17847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914400" dist="19050" dir="5400000" algn="bl" rotWithShape="0">
              <a:schemeClr val="accent3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96" name="Google Shape;396;p43"/>
          <p:cNvSpPr txBox="1"/>
          <p:nvPr/>
        </p:nvSpPr>
        <p:spPr>
          <a:xfrm>
            <a:off x="972625" y="2107375"/>
            <a:ext cx="21024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GAP = </a:t>
            </a:r>
            <a:endParaRPr sz="50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7" name="Google Shape;397;p43"/>
          <p:cNvSpPr txBox="1"/>
          <p:nvPr/>
        </p:nvSpPr>
        <p:spPr>
          <a:xfrm>
            <a:off x="3389525" y="1889125"/>
            <a:ext cx="46542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FFFFFF"/>
                </a:solidFill>
              </a:rPr>
              <a:t>TOP ( AVG )  CVR - My CVR </a:t>
            </a:r>
            <a:endParaRPr sz="2600" b="1">
              <a:solidFill>
                <a:srgbClr val="FFFFFF"/>
              </a:solidFill>
            </a:endParaRPr>
          </a:p>
        </p:txBody>
      </p:sp>
      <p:cxnSp>
        <p:nvCxnSpPr>
          <p:cNvPr id="398" name="Google Shape;398;p43"/>
          <p:cNvCxnSpPr/>
          <p:nvPr/>
        </p:nvCxnSpPr>
        <p:spPr>
          <a:xfrm>
            <a:off x="3241725" y="2582725"/>
            <a:ext cx="4911000" cy="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9" name="Google Shape;399;p43"/>
          <p:cNvSpPr txBox="1"/>
          <p:nvPr/>
        </p:nvSpPr>
        <p:spPr>
          <a:xfrm>
            <a:off x="4935475" y="2690125"/>
            <a:ext cx="17307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FFFFFF"/>
                </a:solidFill>
              </a:rPr>
              <a:t>My CVR</a:t>
            </a:r>
            <a:endParaRPr sz="2600"/>
          </a:p>
        </p:txBody>
      </p:sp>
      <p:pic>
        <p:nvPicPr>
          <p:cNvPr id="400" name="Google Shape;400;p43"/>
          <p:cNvPicPr preferRelativeResize="0"/>
          <p:nvPr/>
        </p:nvPicPr>
        <p:blipFill rotWithShape="1">
          <a:blip r:embed="rId3">
            <a:alphaModFix/>
          </a:blip>
          <a:srcRect l="18737" r="21663"/>
          <a:stretch/>
        </p:blipFill>
        <p:spPr>
          <a:xfrm>
            <a:off x="8257781" y="4338025"/>
            <a:ext cx="886226" cy="8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/>
          <p:nvPr/>
        </p:nvSpPr>
        <p:spPr>
          <a:xfrm>
            <a:off x="424900" y="2688800"/>
            <a:ext cx="5777100" cy="228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28663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4"/>
          <p:cNvSpPr/>
          <p:nvPr/>
        </p:nvSpPr>
        <p:spPr>
          <a:xfrm>
            <a:off x="413300" y="365525"/>
            <a:ext cx="5777100" cy="2187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dist="19050" dir="5400000" algn="bl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7" name="Google Shape;407;p44"/>
          <p:cNvCxnSpPr/>
          <p:nvPr/>
        </p:nvCxnSpPr>
        <p:spPr>
          <a:xfrm>
            <a:off x="6853875" y="1053500"/>
            <a:ext cx="4959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44"/>
          <p:cNvSpPr txBox="1"/>
          <p:nvPr/>
        </p:nvSpPr>
        <p:spPr>
          <a:xfrm>
            <a:off x="6482050" y="1193600"/>
            <a:ext cx="26619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 b="1">
                <a:solidFill>
                  <a:srgbClr val="434343"/>
                </a:solidFill>
              </a:rPr>
              <a:t>Transaction volume gap is in 3 times</a:t>
            </a:r>
            <a:endParaRPr sz="2000" b="1">
              <a:solidFill>
                <a:srgbClr val="434343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434343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 b="1">
                <a:solidFill>
                  <a:srgbClr val="434343"/>
                </a:solidFill>
              </a:rPr>
              <a:t>The biggest conversion rate gap is more than 5 times</a:t>
            </a:r>
            <a:endParaRPr sz="2000" b="1">
              <a:solidFill>
                <a:srgbClr val="434343"/>
              </a:solidFill>
            </a:endParaRPr>
          </a:p>
        </p:txBody>
      </p:sp>
      <p:pic>
        <p:nvPicPr>
          <p:cNvPr id="409" name="Google Shape;409;p44"/>
          <p:cNvPicPr preferRelativeResize="0"/>
          <p:nvPr/>
        </p:nvPicPr>
        <p:blipFill rotWithShape="1">
          <a:blip r:embed="rId3">
            <a:alphaModFix/>
          </a:blip>
          <a:srcRect l="18737" r="21663"/>
          <a:stretch/>
        </p:blipFill>
        <p:spPr>
          <a:xfrm>
            <a:off x="8257781" y="4338025"/>
            <a:ext cx="886226" cy="8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100" y="2711600"/>
            <a:ext cx="5643651" cy="21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8425" y="365525"/>
            <a:ext cx="4969975" cy="21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4"/>
          <p:cNvSpPr/>
          <p:nvPr/>
        </p:nvSpPr>
        <p:spPr>
          <a:xfrm>
            <a:off x="706475" y="365525"/>
            <a:ext cx="322200" cy="3222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4"/>
          <p:cNvSpPr/>
          <p:nvPr/>
        </p:nvSpPr>
        <p:spPr>
          <a:xfrm>
            <a:off x="501100" y="2971950"/>
            <a:ext cx="322200" cy="3222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4" name="Google Shape;414;p44"/>
          <p:cNvCxnSpPr/>
          <p:nvPr/>
        </p:nvCxnSpPr>
        <p:spPr>
          <a:xfrm flipH="1">
            <a:off x="1028675" y="120125"/>
            <a:ext cx="347100" cy="254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5" name="Google Shape;415;p44"/>
          <p:cNvCxnSpPr/>
          <p:nvPr/>
        </p:nvCxnSpPr>
        <p:spPr>
          <a:xfrm rot="-5400000" flipH="1">
            <a:off x="213700" y="2711600"/>
            <a:ext cx="347100" cy="254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5"/>
          <p:cNvSpPr/>
          <p:nvPr/>
        </p:nvSpPr>
        <p:spPr>
          <a:xfrm>
            <a:off x="56300" y="272950"/>
            <a:ext cx="9156300" cy="4387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57238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21" name="Google Shape;421;p45"/>
          <p:cNvGrpSpPr/>
          <p:nvPr/>
        </p:nvGrpSpPr>
        <p:grpSpPr>
          <a:xfrm>
            <a:off x="239963" y="1630550"/>
            <a:ext cx="8664075" cy="941200"/>
            <a:chOff x="417725" y="2122225"/>
            <a:chExt cx="8664075" cy="941200"/>
          </a:xfrm>
        </p:grpSpPr>
        <p:sp>
          <p:nvSpPr>
            <p:cNvPr id="422" name="Google Shape;422;p45"/>
            <p:cNvSpPr txBox="1"/>
            <p:nvPr/>
          </p:nvSpPr>
          <p:spPr>
            <a:xfrm>
              <a:off x="417725" y="2270125"/>
              <a:ext cx="2499900" cy="43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434343"/>
                  </a:solidFill>
                </a:rPr>
                <a:t>TXN Volume</a:t>
              </a:r>
              <a:endParaRPr sz="2400" b="1">
                <a:solidFill>
                  <a:srgbClr val="434343"/>
                </a:solidFill>
              </a:endParaRPr>
            </a:p>
          </p:txBody>
        </p:sp>
        <p:sp>
          <p:nvSpPr>
            <p:cNvPr id="423" name="Google Shape;423;p45"/>
            <p:cNvSpPr txBox="1"/>
            <p:nvPr/>
          </p:nvSpPr>
          <p:spPr>
            <a:xfrm>
              <a:off x="2325475" y="2230625"/>
              <a:ext cx="731100" cy="8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434343"/>
                  </a:solidFill>
                </a:rPr>
                <a:t>=</a:t>
              </a:r>
              <a:endParaRPr sz="3000" b="1">
                <a:solidFill>
                  <a:srgbClr val="434343"/>
                </a:solidFill>
              </a:endParaRPr>
            </a:p>
          </p:txBody>
        </p:sp>
        <p:sp>
          <p:nvSpPr>
            <p:cNvPr id="424" name="Google Shape;424;p45"/>
            <p:cNvSpPr txBox="1"/>
            <p:nvPr/>
          </p:nvSpPr>
          <p:spPr>
            <a:xfrm>
              <a:off x="3801300" y="2122225"/>
              <a:ext cx="5007000" cy="8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25" name="Google Shape;425;p45"/>
            <p:cNvSpPr txBox="1"/>
            <p:nvPr/>
          </p:nvSpPr>
          <p:spPr>
            <a:xfrm>
              <a:off x="2708000" y="2270125"/>
              <a:ext cx="6373800" cy="43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434343"/>
                  </a:solidFill>
                </a:rPr>
                <a:t>Visit Volume * CVN Rate * AVG TXN Value</a:t>
              </a:r>
              <a:endParaRPr sz="2200" b="1">
                <a:solidFill>
                  <a:srgbClr val="434343"/>
                </a:solidFill>
              </a:endParaRPr>
            </a:p>
          </p:txBody>
        </p:sp>
      </p:grpSp>
      <p:grpSp>
        <p:nvGrpSpPr>
          <p:cNvPr id="426" name="Google Shape;426;p45"/>
          <p:cNvGrpSpPr/>
          <p:nvPr/>
        </p:nvGrpSpPr>
        <p:grpSpPr>
          <a:xfrm>
            <a:off x="376700" y="424725"/>
            <a:ext cx="8390575" cy="1021900"/>
            <a:chOff x="417725" y="2041525"/>
            <a:chExt cx="8390575" cy="1021900"/>
          </a:xfrm>
        </p:grpSpPr>
        <p:sp>
          <p:nvSpPr>
            <p:cNvPr id="427" name="Google Shape;427;p45"/>
            <p:cNvSpPr txBox="1"/>
            <p:nvPr/>
          </p:nvSpPr>
          <p:spPr>
            <a:xfrm>
              <a:off x="2935075" y="2230625"/>
              <a:ext cx="731100" cy="8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434343"/>
                  </a:solidFill>
                </a:rPr>
                <a:t>=</a:t>
              </a:r>
              <a:endParaRPr sz="3000" b="1">
                <a:solidFill>
                  <a:srgbClr val="434343"/>
                </a:solidFill>
              </a:endParaRPr>
            </a:p>
          </p:txBody>
        </p:sp>
        <p:sp>
          <p:nvSpPr>
            <p:cNvPr id="428" name="Google Shape;428;p45"/>
            <p:cNvSpPr txBox="1"/>
            <p:nvPr/>
          </p:nvSpPr>
          <p:spPr>
            <a:xfrm>
              <a:off x="3801300" y="2122225"/>
              <a:ext cx="5007000" cy="8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29" name="Google Shape;429;p45"/>
            <p:cNvSpPr txBox="1"/>
            <p:nvPr/>
          </p:nvSpPr>
          <p:spPr>
            <a:xfrm>
              <a:off x="3445230" y="2270125"/>
              <a:ext cx="5007000" cy="43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rgbClr val="434343"/>
                  </a:solidFill>
                </a:rPr>
                <a:t>Visit Volume * AVG TXN Value </a:t>
              </a:r>
              <a:endParaRPr sz="2600" b="1">
                <a:solidFill>
                  <a:srgbClr val="434343"/>
                </a:solidFill>
              </a:endParaRPr>
            </a:p>
          </p:txBody>
        </p:sp>
        <p:grpSp>
          <p:nvGrpSpPr>
            <p:cNvPr id="430" name="Google Shape;430;p45"/>
            <p:cNvGrpSpPr/>
            <p:nvPr/>
          </p:nvGrpSpPr>
          <p:grpSpPr>
            <a:xfrm>
              <a:off x="417725" y="2041525"/>
              <a:ext cx="2499900" cy="994200"/>
              <a:chOff x="2475125" y="2041525"/>
              <a:chExt cx="2499900" cy="994200"/>
            </a:xfrm>
          </p:grpSpPr>
          <p:cxnSp>
            <p:nvCxnSpPr>
              <p:cNvPr id="431" name="Google Shape;431;p45"/>
              <p:cNvCxnSpPr/>
              <p:nvPr/>
            </p:nvCxnSpPr>
            <p:spPr>
              <a:xfrm>
                <a:off x="2541625" y="2582725"/>
                <a:ext cx="21768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32" name="Google Shape;432;p45"/>
              <p:cNvGrpSpPr/>
              <p:nvPr/>
            </p:nvGrpSpPr>
            <p:grpSpPr>
              <a:xfrm>
                <a:off x="2475125" y="2041525"/>
                <a:ext cx="2499900" cy="994200"/>
                <a:chOff x="2703725" y="2041525"/>
                <a:chExt cx="2499900" cy="994200"/>
              </a:xfrm>
            </p:grpSpPr>
            <p:sp>
              <p:nvSpPr>
                <p:cNvPr id="433" name="Google Shape;433;p45"/>
                <p:cNvSpPr txBox="1"/>
                <p:nvPr/>
              </p:nvSpPr>
              <p:spPr>
                <a:xfrm>
                  <a:off x="2725675" y="2537725"/>
                  <a:ext cx="2176800" cy="49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600" b="1">
                      <a:solidFill>
                        <a:srgbClr val="434343"/>
                      </a:solidFill>
                      <a:highlight>
                        <a:srgbClr val="FFFFFF"/>
                      </a:highlight>
                    </a:rPr>
                    <a:t>ΔCVN  Rate</a:t>
                  </a:r>
                  <a:endParaRPr sz="2600">
                    <a:solidFill>
                      <a:srgbClr val="434343"/>
                    </a:solidFill>
                  </a:endParaRPr>
                </a:p>
              </p:txBody>
            </p:sp>
            <p:sp>
              <p:nvSpPr>
                <p:cNvPr id="434" name="Google Shape;434;p45"/>
                <p:cNvSpPr txBox="1"/>
                <p:nvPr/>
              </p:nvSpPr>
              <p:spPr>
                <a:xfrm>
                  <a:off x="2703725" y="2041525"/>
                  <a:ext cx="2499900" cy="43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600" b="1">
                      <a:solidFill>
                        <a:srgbClr val="434343"/>
                      </a:solidFill>
                      <a:highlight>
                        <a:srgbClr val="FFFFFF"/>
                      </a:highlight>
                    </a:rPr>
                    <a:t>Δ</a:t>
                  </a:r>
                  <a:r>
                    <a:rPr lang="en" sz="2600" b="1">
                      <a:solidFill>
                        <a:srgbClr val="434343"/>
                      </a:solidFill>
                    </a:rPr>
                    <a:t>TXN Volume </a:t>
                  </a:r>
                  <a:endParaRPr sz="2600" b="1">
                    <a:solidFill>
                      <a:srgbClr val="434343"/>
                    </a:solidFill>
                  </a:endParaRPr>
                </a:p>
              </p:txBody>
            </p:sp>
          </p:grpSp>
        </p:grpSp>
      </p:grpSp>
      <p:grpSp>
        <p:nvGrpSpPr>
          <p:cNvPr id="435" name="Google Shape;435;p45"/>
          <p:cNvGrpSpPr/>
          <p:nvPr/>
        </p:nvGrpSpPr>
        <p:grpSpPr>
          <a:xfrm>
            <a:off x="361558" y="3109650"/>
            <a:ext cx="8184219" cy="941200"/>
            <a:chOff x="361350" y="2122225"/>
            <a:chExt cx="8511928" cy="941200"/>
          </a:xfrm>
        </p:grpSpPr>
        <p:sp>
          <p:nvSpPr>
            <p:cNvPr id="436" name="Google Shape;436;p45"/>
            <p:cNvSpPr txBox="1"/>
            <p:nvPr/>
          </p:nvSpPr>
          <p:spPr>
            <a:xfrm>
              <a:off x="2868029" y="2230625"/>
              <a:ext cx="731100" cy="8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434343"/>
                  </a:solidFill>
                </a:rPr>
                <a:t>=</a:t>
              </a:r>
              <a:endParaRPr sz="3000" b="1">
                <a:solidFill>
                  <a:srgbClr val="434343"/>
                </a:solidFill>
              </a:endParaRPr>
            </a:p>
          </p:txBody>
        </p:sp>
        <p:sp>
          <p:nvSpPr>
            <p:cNvPr id="437" name="Google Shape;437;p45"/>
            <p:cNvSpPr txBox="1"/>
            <p:nvPr/>
          </p:nvSpPr>
          <p:spPr>
            <a:xfrm>
              <a:off x="3801300" y="2122225"/>
              <a:ext cx="5007000" cy="8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38" name="Google Shape;438;p45"/>
            <p:cNvSpPr txBox="1"/>
            <p:nvPr/>
          </p:nvSpPr>
          <p:spPr>
            <a:xfrm>
              <a:off x="3225778" y="2270125"/>
              <a:ext cx="5647500" cy="43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rgbClr val="434343"/>
                  </a:solidFill>
                </a:rPr>
                <a:t>174213 * 115.39 * 0.01</a:t>
              </a:r>
              <a:r>
                <a:rPr lang="en" sz="2200" b="1">
                  <a:solidFill>
                    <a:srgbClr val="434343"/>
                  </a:solidFill>
                </a:rPr>
                <a:t>(ΔCVN  Rate)</a:t>
              </a:r>
              <a:endParaRPr sz="2200" b="1">
                <a:solidFill>
                  <a:srgbClr val="434343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b="1">
                <a:solidFill>
                  <a:srgbClr val="434343"/>
                </a:solidFill>
              </a:endParaRPr>
            </a:p>
          </p:txBody>
        </p:sp>
        <p:sp>
          <p:nvSpPr>
            <p:cNvPr id="439" name="Google Shape;439;p45"/>
            <p:cNvSpPr txBox="1"/>
            <p:nvPr/>
          </p:nvSpPr>
          <p:spPr>
            <a:xfrm>
              <a:off x="361350" y="2270125"/>
              <a:ext cx="2499900" cy="43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rgbClr val="434343"/>
                  </a:solidFill>
                  <a:highlight>
                    <a:srgbClr val="FFFFFF"/>
                  </a:highlight>
                </a:rPr>
                <a:t>Δ</a:t>
              </a:r>
              <a:r>
                <a:rPr lang="en" sz="2600" b="1">
                  <a:solidFill>
                    <a:srgbClr val="434343"/>
                  </a:solidFill>
                </a:rPr>
                <a:t>TXN Volume </a:t>
              </a:r>
              <a:endParaRPr sz="2600" b="1">
                <a:solidFill>
                  <a:srgbClr val="434343"/>
                </a:solidFill>
              </a:endParaRPr>
            </a:p>
          </p:txBody>
        </p:sp>
      </p:grpSp>
      <p:sp>
        <p:nvSpPr>
          <p:cNvPr id="440" name="Google Shape;440;p45"/>
          <p:cNvSpPr txBox="1"/>
          <p:nvPr/>
        </p:nvSpPr>
        <p:spPr>
          <a:xfrm>
            <a:off x="341525" y="2668775"/>
            <a:ext cx="46644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3"/>
                </a:solidFill>
              </a:rPr>
              <a:t>Take Agu 2017 as example:</a:t>
            </a:r>
            <a:endParaRPr sz="2400" b="1">
              <a:solidFill>
                <a:schemeClr val="accent3"/>
              </a:solidFill>
            </a:endParaRPr>
          </a:p>
        </p:txBody>
      </p:sp>
      <p:grpSp>
        <p:nvGrpSpPr>
          <p:cNvPr id="441" name="Google Shape;441;p45"/>
          <p:cNvGrpSpPr/>
          <p:nvPr/>
        </p:nvGrpSpPr>
        <p:grpSpPr>
          <a:xfrm>
            <a:off x="2771729" y="3827650"/>
            <a:ext cx="2645277" cy="832800"/>
            <a:chOff x="2868029" y="2306825"/>
            <a:chExt cx="2751198" cy="832800"/>
          </a:xfrm>
        </p:grpSpPr>
        <p:sp>
          <p:nvSpPr>
            <p:cNvPr id="442" name="Google Shape;442;p45"/>
            <p:cNvSpPr txBox="1"/>
            <p:nvPr/>
          </p:nvSpPr>
          <p:spPr>
            <a:xfrm>
              <a:off x="2868029" y="2306825"/>
              <a:ext cx="731100" cy="8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434343"/>
                  </a:solidFill>
                </a:rPr>
                <a:t>=</a:t>
              </a:r>
              <a:endParaRPr sz="3000" b="1">
                <a:solidFill>
                  <a:srgbClr val="434343"/>
                </a:solidFill>
              </a:endParaRPr>
            </a:p>
          </p:txBody>
        </p:sp>
        <p:sp>
          <p:nvSpPr>
            <p:cNvPr id="443" name="Google Shape;443;p45"/>
            <p:cNvSpPr txBox="1"/>
            <p:nvPr/>
          </p:nvSpPr>
          <p:spPr>
            <a:xfrm>
              <a:off x="3305027" y="2346325"/>
              <a:ext cx="2314200" cy="43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rgbClr val="434343"/>
                  </a:solidFill>
                </a:rPr>
                <a:t>201032.81</a:t>
              </a:r>
              <a:endParaRPr sz="2600" b="1"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5250" y="0"/>
            <a:ext cx="4588749" cy="511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/>
          <p:nvPr/>
        </p:nvSpPr>
        <p:spPr>
          <a:xfrm>
            <a:off x="258700" y="1901450"/>
            <a:ext cx="8527200" cy="2045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4">
            <a:alphaModFix/>
          </a:blip>
          <a:srcRect l="18737" r="21663"/>
          <a:stretch/>
        </p:blipFill>
        <p:spPr>
          <a:xfrm>
            <a:off x="8257781" y="4338025"/>
            <a:ext cx="886226" cy="8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338" y="549751"/>
            <a:ext cx="8243925" cy="17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5250" y="2132600"/>
            <a:ext cx="4309901" cy="242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386400" y="2768500"/>
            <a:ext cx="40332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34343"/>
                </a:solidFill>
              </a:rPr>
              <a:t>Alibaba Group </a:t>
            </a:r>
            <a:r>
              <a:rPr lang="en" sz="2000">
                <a:solidFill>
                  <a:srgbClr val="434343"/>
                </a:solidFill>
              </a:rPr>
              <a:t>Holding Limited is a Chinese multinational conglomerate holding company specializing in </a:t>
            </a:r>
            <a:r>
              <a:rPr lang="en" sz="2000" b="1">
                <a:solidFill>
                  <a:srgbClr val="434343"/>
                </a:solidFill>
              </a:rPr>
              <a:t>e-commerce</a:t>
            </a:r>
            <a:r>
              <a:rPr lang="en" sz="2000">
                <a:solidFill>
                  <a:srgbClr val="434343"/>
                </a:solidFill>
              </a:rPr>
              <a:t>,</a:t>
            </a:r>
            <a:r>
              <a:rPr lang="en" sz="2000" b="1">
                <a:solidFill>
                  <a:srgbClr val="434343"/>
                </a:solidFill>
              </a:rPr>
              <a:t> retail</a:t>
            </a:r>
            <a:r>
              <a:rPr lang="en" sz="2000">
                <a:solidFill>
                  <a:srgbClr val="434343"/>
                </a:solidFill>
              </a:rPr>
              <a:t>, </a:t>
            </a:r>
            <a:r>
              <a:rPr lang="en" sz="2000" b="1">
                <a:solidFill>
                  <a:srgbClr val="434343"/>
                </a:solidFill>
              </a:rPr>
              <a:t>Internet</a:t>
            </a:r>
            <a:r>
              <a:rPr lang="en" sz="2000">
                <a:solidFill>
                  <a:srgbClr val="434343"/>
                </a:solidFill>
              </a:rPr>
              <a:t>, and </a:t>
            </a:r>
            <a:r>
              <a:rPr lang="en" sz="2000" b="1">
                <a:solidFill>
                  <a:srgbClr val="434343"/>
                </a:solidFill>
              </a:rPr>
              <a:t>technology</a:t>
            </a:r>
            <a:r>
              <a:rPr lang="en" sz="2000">
                <a:solidFill>
                  <a:srgbClr val="434343"/>
                </a:solidFill>
              </a:rPr>
              <a:t>.</a:t>
            </a:r>
            <a:endParaRPr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6"/>
          <p:cNvSpPr txBox="1"/>
          <p:nvPr/>
        </p:nvSpPr>
        <p:spPr>
          <a:xfrm>
            <a:off x="319500" y="544825"/>
            <a:ext cx="71388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</a:rPr>
              <a:t>If we change our conversion rate to the industry average level: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49" name="Google Shape;449;p46"/>
          <p:cNvCxnSpPr/>
          <p:nvPr/>
        </p:nvCxnSpPr>
        <p:spPr>
          <a:xfrm>
            <a:off x="422425" y="1080875"/>
            <a:ext cx="19134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0" name="Google Shape;450;p46"/>
          <p:cNvSpPr/>
          <p:nvPr/>
        </p:nvSpPr>
        <p:spPr>
          <a:xfrm>
            <a:off x="4847990" y="1523330"/>
            <a:ext cx="4083000" cy="27663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00088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1" name="Google Shape;4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150" y="1523325"/>
            <a:ext cx="4148725" cy="284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6"/>
          <p:cNvSpPr/>
          <p:nvPr/>
        </p:nvSpPr>
        <p:spPr>
          <a:xfrm>
            <a:off x="185900" y="1548650"/>
            <a:ext cx="4083000" cy="2840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00088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3" name="Google Shape;45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108" y="1688161"/>
            <a:ext cx="4027581" cy="2631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7"/>
          <p:cNvSpPr/>
          <p:nvPr/>
        </p:nvSpPr>
        <p:spPr>
          <a:xfrm>
            <a:off x="4375" y="4822800"/>
            <a:ext cx="9144000" cy="32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7"/>
          <p:cNvSpPr/>
          <p:nvPr/>
        </p:nvSpPr>
        <p:spPr>
          <a:xfrm>
            <a:off x="5656200" y="1026325"/>
            <a:ext cx="2948400" cy="29208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714375" dist="19050" dir="5400000" algn="bl" rotWithShape="0">
              <a:schemeClr val="accent3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0" name="Google Shape;460;p47"/>
          <p:cNvPicPr preferRelativeResize="0"/>
          <p:nvPr/>
        </p:nvPicPr>
        <p:blipFill rotWithShape="1">
          <a:blip r:embed="rId3">
            <a:alphaModFix/>
          </a:blip>
          <a:srcRect l="1517" r="75868"/>
          <a:stretch/>
        </p:blipFill>
        <p:spPr>
          <a:xfrm>
            <a:off x="5747157" y="1145473"/>
            <a:ext cx="2766600" cy="2682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61" name="Google Shape;461;p47"/>
          <p:cNvSpPr txBox="1"/>
          <p:nvPr/>
        </p:nvSpPr>
        <p:spPr>
          <a:xfrm>
            <a:off x="530375" y="423850"/>
            <a:ext cx="42801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434343"/>
                </a:solidFill>
              </a:rPr>
              <a:t>2020 Store Plan Suggestion  </a:t>
            </a:r>
            <a:endParaRPr sz="2400" b="1">
              <a:solidFill>
                <a:srgbClr val="434343"/>
              </a:solidFill>
            </a:endParaRPr>
          </a:p>
        </p:txBody>
      </p:sp>
      <p:cxnSp>
        <p:nvCxnSpPr>
          <p:cNvPr id="462" name="Google Shape;462;p47"/>
          <p:cNvCxnSpPr/>
          <p:nvPr/>
        </p:nvCxnSpPr>
        <p:spPr>
          <a:xfrm>
            <a:off x="653750" y="1038675"/>
            <a:ext cx="23313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3" name="Google Shape;463;p47"/>
          <p:cNvSpPr txBox="1"/>
          <p:nvPr/>
        </p:nvSpPr>
        <p:spPr>
          <a:xfrm>
            <a:off x="653750" y="1251350"/>
            <a:ext cx="5069400" cy="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Conversion Rate reach: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2018 Mean conversion rate + average gap between industry average level in 2018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1.76% + 1.62%  = </a:t>
            </a:r>
            <a:r>
              <a:rPr lang="en" sz="2200" b="1">
                <a:solidFill>
                  <a:schemeClr val="accent3"/>
                </a:solidFill>
              </a:rPr>
              <a:t>3.38%</a:t>
            </a:r>
            <a:endParaRPr sz="2200" b="1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Profit may increase ( profit rate suppose to be 10% of the txn volume):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Profit Per Increase * Mean Gap Between AVG / 0.01 (2018)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= </a:t>
            </a:r>
            <a:r>
              <a:rPr lang="en" sz="2200" b="1">
                <a:solidFill>
                  <a:schemeClr val="accent3"/>
                </a:solidFill>
              </a:rPr>
              <a:t>193386.53</a:t>
            </a:r>
            <a:endParaRPr sz="2200" b="1">
              <a:solidFill>
                <a:schemeClr val="accent3"/>
              </a:solidFill>
            </a:endParaRPr>
          </a:p>
        </p:txBody>
      </p:sp>
      <p:sp>
        <p:nvSpPr>
          <p:cNvPr id="464" name="Google Shape;464;p47"/>
          <p:cNvSpPr txBox="1"/>
          <p:nvPr/>
        </p:nvSpPr>
        <p:spPr>
          <a:xfrm>
            <a:off x="523250" y="4294800"/>
            <a:ext cx="84501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The budget of increasing cvn rate should be  lower than 193386.53</a:t>
            </a:r>
            <a:endParaRPr sz="20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9"/>
          <p:cNvSpPr txBox="1">
            <a:spLocks noGrp="1"/>
          </p:cNvSpPr>
          <p:nvPr>
            <p:ph type="ctrTitle"/>
          </p:nvPr>
        </p:nvSpPr>
        <p:spPr>
          <a:xfrm>
            <a:off x="311700" y="613950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Customer Retention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0"/>
          <p:cNvSpPr/>
          <p:nvPr/>
        </p:nvSpPr>
        <p:spPr>
          <a:xfrm>
            <a:off x="4759413" y="2149113"/>
            <a:ext cx="3466500" cy="2469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50"/>
          <p:cNvSpPr/>
          <p:nvPr/>
        </p:nvSpPr>
        <p:spPr>
          <a:xfrm>
            <a:off x="661600" y="2149100"/>
            <a:ext cx="3466500" cy="2469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-- Retention Rate Predict</a:t>
            </a:r>
            <a:endParaRPr/>
          </a:p>
        </p:txBody>
      </p:sp>
      <p:pic>
        <p:nvPicPr>
          <p:cNvPr id="494" name="Google Shape;49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600" y="2149063"/>
            <a:ext cx="3530175" cy="246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588" y="2169474"/>
            <a:ext cx="3530176" cy="2428271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50"/>
          <p:cNvSpPr txBox="1"/>
          <p:nvPr/>
        </p:nvSpPr>
        <p:spPr>
          <a:xfrm>
            <a:off x="925825" y="1090675"/>
            <a:ext cx="6094500" cy="9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- 117,678 Customers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- 26,252 Customers came back and bought other items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- 22,969 Customers came back in 30 days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97" name="Google Shape;497;p50"/>
          <p:cNvPicPr preferRelativeResize="0"/>
          <p:nvPr/>
        </p:nvPicPr>
        <p:blipFill rotWithShape="1">
          <a:blip r:embed="rId5">
            <a:alphaModFix/>
          </a:blip>
          <a:srcRect l="18737" r="21663"/>
          <a:stretch/>
        </p:blipFill>
        <p:spPr>
          <a:xfrm>
            <a:off x="8257781" y="4338025"/>
            <a:ext cx="886226" cy="8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-- Retention Rate Predict</a:t>
            </a:r>
            <a:endParaRPr/>
          </a:p>
        </p:txBody>
      </p:sp>
      <p:sp>
        <p:nvSpPr>
          <p:cNvPr id="503" name="Google Shape;503;p51"/>
          <p:cNvSpPr txBox="1"/>
          <p:nvPr/>
        </p:nvSpPr>
        <p:spPr>
          <a:xfrm>
            <a:off x="717325" y="1143625"/>
            <a:ext cx="7062600" cy="3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Objective :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Predict the probability of consumer return rate in a 30 day period.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   Model    :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Logistic Regression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   Result    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		 </a:t>
            </a:r>
            <a:endParaRPr/>
          </a:p>
        </p:txBody>
      </p:sp>
      <p:graphicFrame>
        <p:nvGraphicFramePr>
          <p:cNvPr id="504" name="Google Shape;504;p51"/>
          <p:cNvGraphicFramePr/>
          <p:nvPr/>
        </p:nvGraphicFramePr>
        <p:xfrm>
          <a:off x="1841150" y="2189445"/>
          <a:ext cx="5112450" cy="1202600"/>
        </p:xfrm>
        <a:graphic>
          <a:graphicData uri="http://schemas.openxmlformats.org/drawingml/2006/table">
            <a:tbl>
              <a:tblPr>
                <a:noFill/>
                <a:tableStyleId>{B8085A59-2D74-42FC-947E-5C35B584050E}</a:tableStyleId>
              </a:tblPr>
              <a:tblGrid>
                <a:gridCol w="170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 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 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 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78731</a:t>
                      </a:r>
                      <a:endParaRPr/>
                    </a:p>
                  </a:txBody>
                  <a:tcPr marL="91425" marR="91425" marT="91425" marB="91425">
                    <a:lnB w="3810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2930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 1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11318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4317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8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5" name="Google Shape;505;p51"/>
          <p:cNvSpPr txBox="1"/>
          <p:nvPr/>
        </p:nvSpPr>
        <p:spPr>
          <a:xfrm>
            <a:off x="1841150" y="3516500"/>
            <a:ext cx="40716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0: Not come back in 30 days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1: Come back in 30 days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Accuracy: 85%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Recall = TP/(TP+FN) = 28%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06" name="Google Shape;506;p51"/>
          <p:cNvPicPr preferRelativeResize="0"/>
          <p:nvPr/>
        </p:nvPicPr>
        <p:blipFill rotWithShape="1">
          <a:blip r:embed="rId3">
            <a:alphaModFix/>
          </a:blip>
          <a:srcRect l="18737" r="21663"/>
          <a:stretch/>
        </p:blipFill>
        <p:spPr>
          <a:xfrm>
            <a:off x="8257781" y="4338025"/>
            <a:ext cx="886226" cy="8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2"/>
          <p:cNvSpPr/>
          <p:nvPr/>
        </p:nvSpPr>
        <p:spPr>
          <a:xfrm>
            <a:off x="2489725" y="1657350"/>
            <a:ext cx="4036800" cy="2983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-- Retention Rate Predict</a:t>
            </a:r>
            <a:endParaRPr/>
          </a:p>
        </p:txBody>
      </p:sp>
      <p:sp>
        <p:nvSpPr>
          <p:cNvPr id="513" name="Google Shape;513;p52"/>
          <p:cNvSpPr txBox="1"/>
          <p:nvPr/>
        </p:nvSpPr>
        <p:spPr>
          <a:xfrm>
            <a:off x="1976950" y="1120500"/>
            <a:ext cx="1737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/>
              <a:t>1.Cutoff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14" name="Google Shape;51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825" y="1604275"/>
            <a:ext cx="4104600" cy="308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52"/>
          <p:cNvPicPr preferRelativeResize="0"/>
          <p:nvPr/>
        </p:nvPicPr>
        <p:blipFill rotWithShape="1">
          <a:blip r:embed="rId4">
            <a:alphaModFix/>
          </a:blip>
          <a:srcRect l="18737" r="21663"/>
          <a:stretch/>
        </p:blipFill>
        <p:spPr>
          <a:xfrm>
            <a:off x="8257781" y="4338025"/>
            <a:ext cx="886226" cy="8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-- Retention Rate Predict</a:t>
            </a:r>
            <a:endParaRPr/>
          </a:p>
        </p:txBody>
      </p:sp>
      <p:sp>
        <p:nvSpPr>
          <p:cNvPr id="521" name="Google Shape;521;p53"/>
          <p:cNvSpPr txBox="1"/>
          <p:nvPr/>
        </p:nvSpPr>
        <p:spPr>
          <a:xfrm>
            <a:off x="782850" y="1168000"/>
            <a:ext cx="70821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/>
              <a:t>2. Up-sampling</a:t>
            </a:r>
            <a:endParaRPr sz="1650" b="1"/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One technique to train an imbalanced classification model is to fabricate synthesized minority class data. Up-sampling bootstraps only the minority class samples to make the major:minor ratio more balanced.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700"/>
              </a:spcAft>
              <a:buNone/>
            </a:pPr>
            <a:endParaRPr/>
          </a:p>
        </p:txBody>
      </p:sp>
      <p:sp>
        <p:nvSpPr>
          <p:cNvPr id="522" name="Google Shape;522;p53"/>
          <p:cNvSpPr txBox="1"/>
          <p:nvPr/>
        </p:nvSpPr>
        <p:spPr>
          <a:xfrm>
            <a:off x="782850" y="2838775"/>
            <a:ext cx="3462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/>
              <a:t>3. class_weight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23" name="Google Shape;52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850" y="3326125"/>
            <a:ext cx="7611226" cy="9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53"/>
          <p:cNvPicPr preferRelativeResize="0"/>
          <p:nvPr/>
        </p:nvPicPr>
        <p:blipFill rotWithShape="1">
          <a:blip r:embed="rId4">
            <a:alphaModFix/>
          </a:blip>
          <a:srcRect l="18737" r="21663"/>
          <a:stretch/>
        </p:blipFill>
        <p:spPr>
          <a:xfrm>
            <a:off x="8257781" y="4338025"/>
            <a:ext cx="886226" cy="8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-- Retention Rate Predict</a:t>
            </a:r>
            <a:endParaRPr/>
          </a:p>
        </p:txBody>
      </p:sp>
      <p:pic>
        <p:nvPicPr>
          <p:cNvPr id="530" name="Google Shape;53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88945"/>
            <a:ext cx="3879250" cy="2782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725" y="1455263"/>
            <a:ext cx="3879249" cy="284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54"/>
          <p:cNvPicPr preferRelativeResize="0"/>
          <p:nvPr/>
        </p:nvPicPr>
        <p:blipFill rotWithShape="1">
          <a:blip r:embed="rId5">
            <a:alphaModFix/>
          </a:blip>
          <a:srcRect l="18737" r="21663"/>
          <a:stretch/>
        </p:blipFill>
        <p:spPr>
          <a:xfrm>
            <a:off x="8257781" y="4338025"/>
            <a:ext cx="886226" cy="8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pic>
        <p:nvPicPr>
          <p:cNvPr id="563" name="Google Shape;563;p58"/>
          <p:cNvPicPr preferRelativeResize="0"/>
          <p:nvPr/>
        </p:nvPicPr>
        <p:blipFill rotWithShape="1">
          <a:blip r:embed="rId3">
            <a:alphaModFix/>
          </a:blip>
          <a:srcRect l="18737" r="21663"/>
          <a:stretch/>
        </p:blipFill>
        <p:spPr>
          <a:xfrm>
            <a:off x="8257781" y="4338025"/>
            <a:ext cx="886226" cy="805475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58"/>
          <p:cNvSpPr txBox="1"/>
          <p:nvPr/>
        </p:nvSpPr>
        <p:spPr>
          <a:xfrm>
            <a:off x="952925" y="813125"/>
            <a:ext cx="7026600" cy="39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ts val="1650"/>
              <a:buAutoNum type="arabicPeriod"/>
            </a:pPr>
            <a:r>
              <a:rPr lang="en" sz="1650" b="1"/>
              <a:t>UI structures &amp; features improvement</a:t>
            </a:r>
            <a:endParaRPr sz="165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Especially item interface pulled by search engine on the platform. 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on the top competitors’ design performance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rgbClr val="0000FF"/>
                </a:solidFill>
              </a:rPr>
              <a:t>Convert more random visitors to customers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ts val="1650"/>
              <a:buAutoNum type="arabicPeriod"/>
            </a:pPr>
            <a:r>
              <a:rPr lang="en" sz="1650" b="1"/>
              <a:t>Inactive customer recover </a:t>
            </a:r>
            <a:endParaRPr sz="1650" b="1">
              <a:solidFill>
                <a:srgbClr val="0000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Promotion policies accordingly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Reach out to customers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rgbClr val="0000FF"/>
                </a:solidFill>
              </a:rPr>
              <a:t>Bring inactive accounts back to life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ts val="1650"/>
              <a:buAutoNum type="arabicPeriod"/>
            </a:pPr>
            <a:r>
              <a:rPr lang="en" sz="1650" b="1"/>
              <a:t>Set up customer loyalty reward system 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Accumulated purchase amount - wholesale customer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Accumulated purchase times - retail customer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rgbClr val="0000FF"/>
                </a:solidFill>
              </a:rPr>
              <a:t>Drive increasing activities on the active accounts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pic>
        <p:nvPicPr>
          <p:cNvPr id="570" name="Google Shape;570;p59"/>
          <p:cNvPicPr preferRelativeResize="0"/>
          <p:nvPr/>
        </p:nvPicPr>
        <p:blipFill rotWithShape="1">
          <a:blip r:embed="rId3">
            <a:alphaModFix/>
          </a:blip>
          <a:srcRect l="18737" r="21663"/>
          <a:stretch/>
        </p:blipFill>
        <p:spPr>
          <a:xfrm>
            <a:off x="8257781" y="4338025"/>
            <a:ext cx="886226" cy="805475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59"/>
          <p:cNvSpPr txBox="1"/>
          <p:nvPr/>
        </p:nvSpPr>
        <p:spPr>
          <a:xfrm>
            <a:off x="952925" y="813125"/>
            <a:ext cx="7761300" cy="3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50" b="1"/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ts val="1650"/>
              <a:buAutoNum type="arabicPeriod" startAt="4"/>
            </a:pPr>
            <a:r>
              <a:rPr lang="en" sz="1650" b="1"/>
              <a:t>Set up a systematic filing &amp; tracking system</a:t>
            </a:r>
            <a:endParaRPr sz="1650" b="1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follow up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feedback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Birthday gifts  (such as store branded backpack hanging toys. For different ages) 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rgbClr val="0000FF"/>
                </a:solidFill>
              </a:rPr>
              <a:t>Maintain &amp; increase customer satisfaction rate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ts val="1650"/>
              <a:buAutoNum type="arabicPeriod" startAt="5"/>
            </a:pPr>
            <a:r>
              <a:rPr lang="en" sz="1650" b="1"/>
              <a:t>Research on TianMao promotion policies </a:t>
            </a:r>
            <a:endParaRPr sz="165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windows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customer groups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season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rgbClr val="0000FF"/>
                </a:solidFill>
              </a:rPr>
              <a:t>Generate higher visitor traffic </a:t>
            </a:r>
            <a:endParaRPr sz="1650" b="1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Introduction </a:t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253025" y="1053100"/>
            <a:ext cx="6096000" cy="3814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6647525" y="792200"/>
            <a:ext cx="2376600" cy="38148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585788" dist="19050" dir="5400000" algn="bl" rotWithShape="0">
              <a:schemeClr val="accent3">
                <a:alpha val="2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2" name="Google Shape;112;p16"/>
          <p:cNvSpPr txBox="1"/>
          <p:nvPr/>
        </p:nvSpPr>
        <p:spPr>
          <a:xfrm>
            <a:off x="6907325" y="1322250"/>
            <a:ext cx="21930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</a:rPr>
              <a:t>End Users:</a:t>
            </a:r>
            <a:endParaRPr sz="1800" b="1">
              <a:solidFill>
                <a:srgbClr val="434343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 b="1">
                <a:solidFill>
                  <a:srgbClr val="434343"/>
                </a:solidFill>
              </a:rPr>
              <a:t>Kindergarten</a:t>
            </a:r>
            <a:endParaRPr sz="1200" b="1">
              <a:solidFill>
                <a:srgbClr val="434343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 b="1">
                <a:solidFill>
                  <a:srgbClr val="434343"/>
                </a:solidFill>
              </a:rPr>
              <a:t>Preschool</a:t>
            </a:r>
            <a:endParaRPr sz="1200" b="1">
              <a:solidFill>
                <a:srgbClr val="434343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 b="1">
                <a:solidFill>
                  <a:srgbClr val="434343"/>
                </a:solidFill>
              </a:rPr>
              <a:t>Primary</a:t>
            </a:r>
            <a:endParaRPr sz="1200" b="1">
              <a:solidFill>
                <a:srgbClr val="434343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 b="1">
                <a:solidFill>
                  <a:srgbClr val="434343"/>
                </a:solidFill>
              </a:rPr>
              <a:t>Middle school</a:t>
            </a:r>
            <a:endParaRPr sz="1200" b="1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</a:rPr>
              <a:t>Customers:</a:t>
            </a:r>
            <a:endParaRPr sz="1800" b="1">
              <a:solidFill>
                <a:srgbClr val="434343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 b="1">
                <a:solidFill>
                  <a:srgbClr val="434343"/>
                </a:solidFill>
              </a:rPr>
              <a:t>Moms</a:t>
            </a:r>
            <a:endParaRPr sz="1200" b="1">
              <a:solidFill>
                <a:srgbClr val="434343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 b="1">
                <a:solidFill>
                  <a:srgbClr val="434343"/>
                </a:solidFill>
              </a:rPr>
              <a:t>Retail Store owners</a:t>
            </a:r>
            <a:endParaRPr sz="1200" b="1">
              <a:solidFill>
                <a:srgbClr val="434343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 b="1">
                <a:solidFill>
                  <a:srgbClr val="434343"/>
                </a:solidFill>
              </a:rPr>
              <a:t>Gift buyers</a:t>
            </a:r>
            <a:endParaRPr sz="1200" b="1">
              <a:solidFill>
                <a:srgbClr val="434343"/>
              </a:solidFill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867375" y="1297700"/>
            <a:ext cx="4609200" cy="32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</a:rPr>
              <a:t>Background:</a:t>
            </a:r>
            <a:endParaRPr sz="1800" b="1">
              <a:solidFill>
                <a:srgbClr val="434343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➢"/>
            </a:pPr>
            <a:r>
              <a:rPr lang="en" sz="1800" b="1">
                <a:solidFill>
                  <a:srgbClr val="434343"/>
                </a:solidFill>
              </a:rPr>
              <a:t>TianMao online ecommerce store</a:t>
            </a:r>
            <a:endParaRPr sz="1800" b="1">
              <a:solidFill>
                <a:srgbClr val="434343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➢"/>
            </a:pPr>
            <a:r>
              <a:rPr lang="en" sz="1800" b="1">
                <a:solidFill>
                  <a:srgbClr val="434343"/>
                </a:solidFill>
              </a:rPr>
              <a:t>2010 - 2019</a:t>
            </a:r>
            <a:endParaRPr sz="1800" b="1">
              <a:solidFill>
                <a:srgbClr val="434343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➢"/>
            </a:pPr>
            <a:r>
              <a:rPr lang="en" sz="1800" b="1">
                <a:solidFill>
                  <a:srgbClr val="434343"/>
                </a:solidFill>
              </a:rPr>
              <a:t>Over 143,000 sales records</a:t>
            </a:r>
            <a:endParaRPr sz="1800" b="1">
              <a:solidFill>
                <a:srgbClr val="434343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➢"/>
            </a:pPr>
            <a:r>
              <a:rPr lang="en" sz="1800" b="1">
                <a:solidFill>
                  <a:srgbClr val="434343"/>
                </a:solidFill>
              </a:rPr>
              <a:t>61 features (30 after cleaning)</a:t>
            </a:r>
            <a:endParaRPr sz="1800" b="1">
              <a:solidFill>
                <a:srgbClr val="434343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➢"/>
            </a:pPr>
            <a:r>
              <a:rPr lang="en" sz="1800" b="1">
                <a:solidFill>
                  <a:srgbClr val="434343"/>
                </a:solidFill>
              </a:rPr>
              <a:t>Products includes:  </a:t>
            </a:r>
            <a:endParaRPr sz="1800" b="1">
              <a:solidFill>
                <a:srgbClr val="434343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</a:rPr>
              <a:t>Backpack, Electrical Puzzles, Toys</a:t>
            </a:r>
            <a:endParaRPr sz="1800" b="1">
              <a:solidFill>
                <a:srgbClr val="434343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434343"/>
              </a:solidFill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 l="18737" r="21663"/>
          <a:stretch/>
        </p:blipFill>
        <p:spPr>
          <a:xfrm>
            <a:off x="8257781" y="4338025"/>
            <a:ext cx="886226" cy="8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Research</a:t>
            </a:r>
            <a:endParaRPr/>
          </a:p>
        </p:txBody>
      </p:sp>
      <p:pic>
        <p:nvPicPr>
          <p:cNvPr id="577" name="Google Shape;577;p60"/>
          <p:cNvPicPr preferRelativeResize="0"/>
          <p:nvPr/>
        </p:nvPicPr>
        <p:blipFill rotWithShape="1">
          <a:blip r:embed="rId3">
            <a:alphaModFix/>
          </a:blip>
          <a:srcRect l="18737" r="21663"/>
          <a:stretch/>
        </p:blipFill>
        <p:spPr>
          <a:xfrm>
            <a:off x="8257781" y="4338025"/>
            <a:ext cx="886226" cy="805475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60"/>
          <p:cNvSpPr txBox="1"/>
          <p:nvPr/>
        </p:nvSpPr>
        <p:spPr>
          <a:xfrm>
            <a:off x="919950" y="1212175"/>
            <a:ext cx="7761300" cy="31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3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AutoNum type="arabicPeriod"/>
            </a:pPr>
            <a:r>
              <a:rPr lang="en" sz="1650" b="1"/>
              <a:t>Further analysis with AB test on UI </a:t>
            </a:r>
            <a:endParaRPr sz="1650" b="1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research on top competitors UI:  page structure, graphic, promotion, product group and item links etc. Thus create systematic AB test plans</a:t>
            </a:r>
            <a:endParaRPr/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50" b="1"/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ts val="1650"/>
              <a:buAutoNum type="arabicPeriod"/>
            </a:pPr>
            <a:r>
              <a:rPr lang="en" sz="1650" b="1"/>
              <a:t>Further analysis on the 8400 accumulated sold items with NLP</a:t>
            </a:r>
            <a:endParaRPr sz="1650" b="1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catch more features such as age group to the item groups; Together with improved logistic regression model to form a more efficient and accurate group product recommendation system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50" b="1"/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ts val="1650"/>
              <a:buAutoNum type="arabicPeriod"/>
            </a:pPr>
            <a:r>
              <a:rPr lang="en" sz="1650" b="1"/>
              <a:t>Further analysis on customer reviews with NLP</a:t>
            </a:r>
            <a:endParaRPr sz="1650" b="1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 determine more effective marketing approaches</a:t>
            </a:r>
            <a:endParaRPr sz="1650" b="1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50" b="1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1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Research</a:t>
            </a:r>
            <a:endParaRPr/>
          </a:p>
        </p:txBody>
      </p:sp>
      <p:pic>
        <p:nvPicPr>
          <p:cNvPr id="584" name="Google Shape;584;p61"/>
          <p:cNvPicPr preferRelativeResize="0"/>
          <p:nvPr/>
        </p:nvPicPr>
        <p:blipFill rotWithShape="1">
          <a:blip r:embed="rId3">
            <a:alphaModFix/>
          </a:blip>
          <a:srcRect l="18737" r="21663"/>
          <a:stretch/>
        </p:blipFill>
        <p:spPr>
          <a:xfrm>
            <a:off x="8257781" y="4338025"/>
            <a:ext cx="886226" cy="805475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61"/>
          <p:cNvSpPr txBox="1"/>
          <p:nvPr/>
        </p:nvSpPr>
        <p:spPr>
          <a:xfrm>
            <a:off x="940025" y="805375"/>
            <a:ext cx="7761300" cy="26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50" b="1"/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ts val="1650"/>
              <a:buAutoNum type="arabicPeriod"/>
            </a:pPr>
            <a:r>
              <a:rPr lang="en" sz="1650" b="1"/>
              <a:t>Further analysis into the regional features </a:t>
            </a:r>
            <a:endParaRPr sz="1650" b="1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Between east coast (top 5 provinces, 53% revenue) &amp;  western regions(30 province, 47% revenue) to drive regional expansion into the vast western market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ts val="1650"/>
              <a:buAutoNum type="arabicPeriod"/>
            </a:pPr>
            <a:r>
              <a:rPr lang="en" sz="1650" b="1"/>
              <a:t>Further analysis into city &amp; town level sales density </a:t>
            </a:r>
            <a:endParaRPr sz="1650" b="1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Indications of group customer influences such as school clusters. Thus specific regional group marketing plan may be considered: such as the purchased backpack being delivered with store branded fashion toys (hanging on backpack) .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</a:t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l="18737" r="21663"/>
          <a:stretch/>
        </p:blipFill>
        <p:spPr>
          <a:xfrm>
            <a:off x="8257781" y="4338025"/>
            <a:ext cx="886226" cy="805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17"/>
          <p:cNvGrpSpPr/>
          <p:nvPr/>
        </p:nvGrpSpPr>
        <p:grpSpPr>
          <a:xfrm>
            <a:off x="560050" y="466550"/>
            <a:ext cx="7824800" cy="4423725"/>
            <a:chOff x="560050" y="466550"/>
            <a:chExt cx="7824800" cy="4423725"/>
          </a:xfrm>
        </p:grpSpPr>
        <p:sp>
          <p:nvSpPr>
            <p:cNvPr id="122" name="Google Shape;122;p17"/>
            <p:cNvSpPr txBox="1"/>
            <p:nvPr/>
          </p:nvSpPr>
          <p:spPr>
            <a:xfrm>
              <a:off x="560050" y="992675"/>
              <a:ext cx="7603500" cy="389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Proxima Nova"/>
                <a:buChar char="●"/>
              </a:pPr>
              <a:r>
                <a:rPr lang="en" b="1">
                  <a:latin typeface="Comic Sans MS"/>
                  <a:ea typeface="Comic Sans MS"/>
                  <a:cs typeface="Comic Sans MS"/>
                  <a:sym typeface="Comic Sans MS"/>
                </a:rPr>
                <a:t>Missing data imputation</a:t>
              </a:r>
              <a:r>
                <a:rPr lang="en">
                  <a:latin typeface="Comic Sans MS"/>
                  <a:ea typeface="Comic Sans MS"/>
                  <a:cs typeface="Comic Sans MS"/>
                  <a:sym typeface="Comic Sans MS"/>
                </a:rPr>
                <a:t>: </a:t>
              </a:r>
              <a:endParaRPr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marL="914400" lvl="1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Comic Sans MS"/>
                <a:buChar char="○"/>
              </a:pPr>
              <a:r>
                <a:rPr lang="en">
                  <a:latin typeface="Comic Sans MS"/>
                  <a:ea typeface="Comic Sans MS"/>
                  <a:cs typeface="Comic Sans MS"/>
                  <a:sym typeface="Comic Sans MS"/>
                </a:rPr>
                <a:t>CellPhone = AlipayAccount </a:t>
              </a:r>
              <a:endParaRPr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marL="914400" lvl="1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Comic Sans MS"/>
                <a:buChar char="○"/>
              </a:pPr>
              <a:r>
                <a:rPr lang="en">
                  <a:latin typeface="Comic Sans MS"/>
                  <a:ea typeface="Comic Sans MS"/>
                  <a:cs typeface="Comic Sans MS"/>
                  <a:sym typeface="Comic Sans MS"/>
                </a:rPr>
                <a:t>Null ==&gt; No (For note and messages)</a:t>
              </a:r>
              <a:endParaRPr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Comic Sans MS"/>
                <a:buChar char="●"/>
              </a:pPr>
              <a:r>
                <a:rPr lang="en" b="1">
                  <a:latin typeface="Comic Sans MS"/>
                  <a:ea typeface="Comic Sans MS"/>
                  <a:cs typeface="Comic Sans MS"/>
                  <a:sym typeface="Comic Sans MS"/>
                </a:rPr>
                <a:t>Delete rows:</a:t>
              </a:r>
              <a:endParaRPr b="1"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marL="914400" lvl="1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Comic Sans MS"/>
                <a:buChar char="○"/>
              </a:pPr>
              <a:r>
                <a:rPr lang="en">
                  <a:latin typeface="Comic Sans MS"/>
                  <a:ea typeface="Comic Sans MS"/>
                  <a:cs typeface="Comic Sans MS"/>
                  <a:sym typeface="Comic Sans MS"/>
                </a:rPr>
                <a:t>Duplicates</a:t>
              </a:r>
              <a:endParaRPr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marL="914400" lvl="1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Comic Sans MS"/>
                <a:buChar char="○"/>
              </a:pPr>
              <a:r>
                <a:rPr lang="en">
                  <a:latin typeface="Comic Sans MS"/>
                  <a:ea typeface="Comic Sans MS"/>
                  <a:cs typeface="Comic Sans MS"/>
                  <a:sym typeface="Comic Sans MS"/>
                </a:rPr>
                <a:t>Exceptions (Shipping only orders)</a:t>
              </a:r>
              <a:endParaRPr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Comic Sans MS"/>
                <a:buChar char="●"/>
              </a:pPr>
              <a:r>
                <a:rPr lang="en" b="1">
                  <a:latin typeface="Comic Sans MS"/>
                  <a:ea typeface="Comic Sans MS"/>
                  <a:cs typeface="Comic Sans MS"/>
                  <a:sym typeface="Comic Sans MS"/>
                </a:rPr>
                <a:t>Delete columns:</a:t>
              </a:r>
              <a:endParaRPr b="1"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marL="914400" lvl="1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Comic Sans MS"/>
                <a:buChar char="○"/>
              </a:pPr>
              <a:r>
                <a:rPr lang="en">
                  <a:latin typeface="Comic Sans MS"/>
                  <a:ea typeface="Comic Sans MS"/>
                  <a:cs typeface="Comic Sans MS"/>
                  <a:sym typeface="Comic Sans MS"/>
                </a:rPr>
                <a:t>ContactPhone</a:t>
              </a:r>
              <a:endParaRPr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marL="914400" lvl="1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Comic Sans MS"/>
                <a:buChar char="○"/>
              </a:pPr>
              <a:r>
                <a:rPr lang="en">
                  <a:latin typeface="Comic Sans MS"/>
                  <a:ea typeface="Comic Sans MS"/>
                  <a:cs typeface="Comic Sans MS"/>
                  <a:sym typeface="Comic Sans MS"/>
                </a:rPr>
                <a:t>StoreID</a:t>
              </a:r>
              <a:endParaRPr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marL="914400" lvl="1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Comic Sans MS"/>
                <a:buChar char="○"/>
              </a:pPr>
              <a:r>
                <a:rPr lang="en">
                  <a:latin typeface="Comic Sans MS"/>
                  <a:ea typeface="Comic Sans MS"/>
                  <a:cs typeface="Comic Sans MS"/>
                  <a:sym typeface="Comic Sans MS"/>
                </a:rPr>
                <a:t>StoreName</a:t>
              </a:r>
              <a:endParaRPr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marL="914400" lvl="1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Comic Sans MS"/>
                <a:buChar char="○"/>
              </a:pPr>
              <a:r>
                <a:rPr lang="en">
                  <a:latin typeface="Comic Sans MS"/>
                  <a:ea typeface="Comic Sans MS"/>
                  <a:cs typeface="Comic Sans MS"/>
                  <a:sym typeface="Comic Sans MS"/>
                </a:rPr>
                <a:t>DeliverNo </a:t>
              </a:r>
              <a:endParaRPr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Comic Sans MS"/>
                <a:buChar char="●"/>
              </a:pPr>
              <a:r>
                <a:rPr lang="en" b="1">
                  <a:latin typeface="Comic Sans MS"/>
                  <a:ea typeface="Comic Sans MS"/>
                  <a:cs typeface="Comic Sans MS"/>
                  <a:sym typeface="Comic Sans MS"/>
                </a:rPr>
                <a:t>New columns: </a:t>
              </a:r>
              <a:endParaRPr b="1"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marL="914400" lvl="1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Comic Sans MS"/>
                <a:buChar char="○"/>
              </a:pPr>
              <a:r>
                <a:rPr lang="en">
                  <a:latin typeface="Comic Sans MS"/>
                  <a:ea typeface="Comic Sans MS"/>
                  <a:cs typeface="Comic Sans MS"/>
                  <a:sym typeface="Comic Sans MS"/>
                </a:rPr>
                <a:t>Address  ==&gt;  Province &amp; City </a:t>
              </a:r>
              <a:endParaRPr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marL="914400" lvl="1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Comic Sans MS"/>
                <a:buChar char="○"/>
              </a:pPr>
              <a:r>
                <a:rPr lang="en">
                  <a:latin typeface="Comic Sans MS"/>
                  <a:ea typeface="Comic Sans MS"/>
                  <a:cs typeface="Comic Sans MS"/>
                  <a:sym typeface="Comic Sans MS"/>
                </a:rPr>
                <a:t>OrderToPay(s)</a:t>
              </a:r>
              <a:endParaRPr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marL="914400" lvl="1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Comic Sans MS"/>
                <a:buChar char="○"/>
              </a:pPr>
              <a:r>
                <a:rPr lang="en">
                  <a:latin typeface="Comic Sans MS"/>
                  <a:ea typeface="Comic Sans MS"/>
                  <a:cs typeface="Comic Sans MS"/>
                  <a:sym typeface="Comic Sans MS"/>
                </a:rPr>
                <a:t>PayToReceive(h)</a:t>
              </a:r>
              <a:endParaRPr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3" name="Google Shape;123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78475" y="466550"/>
              <a:ext cx="3006375" cy="30063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>
            <a:spLocks noGrp="1"/>
          </p:cNvSpPr>
          <p:nvPr>
            <p:ph type="title"/>
          </p:nvPr>
        </p:nvSpPr>
        <p:spPr>
          <a:xfrm>
            <a:off x="452250" y="1414700"/>
            <a:ext cx="8520600" cy="29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Performance Comparison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Vs. Industrial Average</a:t>
            </a:r>
            <a:endParaRPr sz="2400"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Vs. Top 10 Competitors</a:t>
            </a:r>
            <a:endParaRPr sz="2400"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&amp; </a:t>
            </a:r>
            <a:endParaRPr sz="2400"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Suggested Solutions</a:t>
            </a:r>
            <a:endParaRPr sz="2400"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(* part of data in this section acquired from different channels)</a:t>
            </a:r>
            <a:r>
              <a:rPr lang="en" sz="2400">
                <a:solidFill>
                  <a:srgbClr val="0000FF"/>
                </a:solidFill>
              </a:rPr>
              <a:t> </a:t>
            </a:r>
            <a:endParaRPr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2"/>
          <p:cNvSpPr txBox="1">
            <a:spLocks noGrp="1"/>
          </p:cNvSpPr>
          <p:nvPr>
            <p:ph type="body" idx="1"/>
          </p:nvPr>
        </p:nvSpPr>
        <p:spPr>
          <a:xfrm>
            <a:off x="3213075" y="276900"/>
            <a:ext cx="5629500" cy="422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Store’s Transaction Volume from 2017- 2019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2"/>
          <p:cNvSpPr/>
          <p:nvPr/>
        </p:nvSpPr>
        <p:spPr>
          <a:xfrm>
            <a:off x="-37175" y="-24800"/>
            <a:ext cx="1913100" cy="5168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42938" dist="9525" algn="bl" rotWithShape="0">
              <a:srgbClr val="000000">
                <a:alpha val="24000"/>
              </a:srgbClr>
            </a:outerShdw>
            <a:reflection endPos="3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2"/>
          <p:cNvSpPr/>
          <p:nvPr/>
        </p:nvSpPr>
        <p:spPr>
          <a:xfrm>
            <a:off x="609250" y="1361550"/>
            <a:ext cx="2429100" cy="24291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585788" dist="19050" dir="5400000" algn="bl" rotWithShape="0">
              <a:schemeClr val="accent3">
                <a:alpha val="2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3" name="Google Shape;263;p32"/>
          <p:cNvSpPr txBox="1"/>
          <p:nvPr/>
        </p:nvSpPr>
        <p:spPr>
          <a:xfrm>
            <a:off x="1070100" y="1714575"/>
            <a:ext cx="21969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34343"/>
                </a:solidFill>
              </a:rPr>
              <a:t>Transaction volume is decreasing,</a:t>
            </a:r>
            <a:endParaRPr sz="2000" b="1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34343"/>
                </a:solidFill>
              </a:rPr>
              <a:t>especially in 2019</a:t>
            </a:r>
            <a:endParaRPr sz="2000" b="1">
              <a:solidFill>
                <a:srgbClr val="434343"/>
              </a:solidFill>
            </a:endParaRPr>
          </a:p>
        </p:txBody>
      </p:sp>
      <p:pic>
        <p:nvPicPr>
          <p:cNvPr id="264" name="Google Shape;264;p32"/>
          <p:cNvPicPr preferRelativeResize="0"/>
          <p:nvPr/>
        </p:nvPicPr>
        <p:blipFill rotWithShape="1">
          <a:blip r:embed="rId4">
            <a:alphaModFix/>
          </a:blip>
          <a:srcRect t="6138"/>
          <a:stretch/>
        </p:blipFill>
        <p:spPr>
          <a:xfrm>
            <a:off x="3213850" y="1133600"/>
            <a:ext cx="5629425" cy="34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2"/>
          <p:cNvSpPr txBox="1"/>
          <p:nvPr/>
        </p:nvSpPr>
        <p:spPr>
          <a:xfrm>
            <a:off x="8326875" y="4267175"/>
            <a:ext cx="4401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3"/>
                </a:solidFill>
              </a:rPr>
              <a:t>”</a:t>
            </a:r>
            <a:endParaRPr sz="7200" b="1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3"/>
          <p:cNvSpPr txBox="1">
            <a:spLocks noGrp="1"/>
          </p:cNvSpPr>
          <p:nvPr>
            <p:ph type="body" idx="1"/>
          </p:nvPr>
        </p:nvSpPr>
        <p:spPr>
          <a:xfrm>
            <a:off x="3653475" y="276900"/>
            <a:ext cx="5230200" cy="422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Comparison of Transaction Volume from 2017-2019 </a:t>
            </a:r>
            <a:endParaRPr sz="1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3"/>
          <p:cNvSpPr/>
          <p:nvPr/>
        </p:nvSpPr>
        <p:spPr>
          <a:xfrm>
            <a:off x="-37175" y="-24800"/>
            <a:ext cx="1913100" cy="5168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42938" dist="9525" algn="bl" rotWithShape="0">
              <a:srgbClr val="000000">
                <a:alpha val="24000"/>
              </a:srgbClr>
            </a:outerShdw>
            <a:reflection endPos="3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3"/>
          <p:cNvSpPr/>
          <p:nvPr/>
        </p:nvSpPr>
        <p:spPr>
          <a:xfrm>
            <a:off x="609250" y="1361550"/>
            <a:ext cx="2429100" cy="24291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585788" dist="19050" dir="5400000" algn="bl" rotWithShape="0">
              <a:schemeClr val="accent3">
                <a:alpha val="2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4" name="Google Shape;274;p33"/>
          <p:cNvSpPr txBox="1"/>
          <p:nvPr/>
        </p:nvSpPr>
        <p:spPr>
          <a:xfrm>
            <a:off x="917700" y="2095575"/>
            <a:ext cx="21969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34343"/>
                </a:solidFill>
              </a:rPr>
              <a:t>Slight upward trend of the industry</a:t>
            </a:r>
            <a:endParaRPr sz="2000" b="1">
              <a:solidFill>
                <a:srgbClr val="434343"/>
              </a:solidFill>
            </a:endParaRPr>
          </a:p>
        </p:txBody>
      </p:sp>
      <p:sp>
        <p:nvSpPr>
          <p:cNvPr id="275" name="Google Shape;275;p33"/>
          <p:cNvSpPr txBox="1"/>
          <p:nvPr/>
        </p:nvSpPr>
        <p:spPr>
          <a:xfrm>
            <a:off x="8250675" y="4114775"/>
            <a:ext cx="4401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600" b="1">
              <a:solidFill>
                <a:schemeClr val="accent3"/>
              </a:solidFill>
            </a:endParaRPr>
          </a:p>
        </p:txBody>
      </p:sp>
      <p:pic>
        <p:nvPicPr>
          <p:cNvPr id="276" name="Google Shape;27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2747" y="917147"/>
            <a:ext cx="5747076" cy="36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3"/>
          <p:cNvSpPr txBox="1"/>
          <p:nvPr/>
        </p:nvSpPr>
        <p:spPr>
          <a:xfrm>
            <a:off x="8326875" y="4343375"/>
            <a:ext cx="4401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3"/>
                </a:solidFill>
              </a:rPr>
              <a:t>”</a:t>
            </a:r>
            <a:endParaRPr sz="7200" b="1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/>
          <p:nvPr/>
        </p:nvSpPr>
        <p:spPr>
          <a:xfrm>
            <a:off x="-6150" y="1679400"/>
            <a:ext cx="9156300" cy="17847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914400" dist="19050" dir="5400000" algn="bl" rotWithShape="0">
              <a:schemeClr val="accent3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83" name="Google Shape;283;p34"/>
          <p:cNvSpPr txBox="1"/>
          <p:nvPr/>
        </p:nvSpPr>
        <p:spPr>
          <a:xfrm>
            <a:off x="439225" y="2107375"/>
            <a:ext cx="21024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GAP = </a:t>
            </a:r>
            <a:endParaRPr sz="50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4" name="Google Shape;284;p34"/>
          <p:cNvSpPr txBox="1"/>
          <p:nvPr/>
        </p:nvSpPr>
        <p:spPr>
          <a:xfrm>
            <a:off x="2627525" y="1889125"/>
            <a:ext cx="65910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TOP ( AVG )  TXN Volume - My TXN Volume </a:t>
            </a:r>
            <a:endParaRPr sz="2400" b="1">
              <a:solidFill>
                <a:srgbClr val="FFFFFF"/>
              </a:solidFill>
            </a:endParaRPr>
          </a:p>
        </p:txBody>
      </p:sp>
      <p:cxnSp>
        <p:nvCxnSpPr>
          <p:cNvPr id="285" name="Google Shape;285;p34"/>
          <p:cNvCxnSpPr/>
          <p:nvPr/>
        </p:nvCxnSpPr>
        <p:spPr>
          <a:xfrm>
            <a:off x="2694025" y="2582725"/>
            <a:ext cx="6068400" cy="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34"/>
          <p:cNvSpPr txBox="1"/>
          <p:nvPr/>
        </p:nvSpPr>
        <p:spPr>
          <a:xfrm>
            <a:off x="4402075" y="2690125"/>
            <a:ext cx="24999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My TXN Volume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/>
          <p:nvPr/>
        </p:nvSpPr>
        <p:spPr>
          <a:xfrm>
            <a:off x="6370500" y="0"/>
            <a:ext cx="27735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5"/>
          <p:cNvSpPr/>
          <p:nvPr/>
        </p:nvSpPr>
        <p:spPr>
          <a:xfrm>
            <a:off x="839345" y="834325"/>
            <a:ext cx="7600955" cy="3707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1DDC90-41FD-40B5-BB29-3518AD09B5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62" t="31205" r="13605" b="11687"/>
          <a:stretch/>
        </p:blipFill>
        <p:spPr>
          <a:xfrm>
            <a:off x="839345" y="950450"/>
            <a:ext cx="7600955" cy="3474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944</Words>
  <Application>Microsoft Office PowerPoint</Application>
  <PresentationFormat>On-screen Show (16:9)</PresentationFormat>
  <Paragraphs>204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Comic Sans MS</vt:lpstr>
      <vt:lpstr>Alfa Slab One</vt:lpstr>
      <vt:lpstr>Arial</vt:lpstr>
      <vt:lpstr>Proxima Nova</vt:lpstr>
      <vt:lpstr>Gameday</vt:lpstr>
      <vt:lpstr>Ecommerce Analysis</vt:lpstr>
      <vt:lpstr>PowerPoint Presentation</vt:lpstr>
      <vt:lpstr>Data Introduction </vt:lpstr>
      <vt:lpstr>Data Clean</vt:lpstr>
      <vt:lpstr>Performance Comparison Vs. Industrial Average Vs. Top 10 Competitors &amp;  Suggested Solutions (* part of data in this section acquired from different channels)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Customer Retention</vt:lpstr>
      <vt:lpstr>Analysis -- Retention Rate Predict</vt:lpstr>
      <vt:lpstr>Analysis -- Retention Rate Predict</vt:lpstr>
      <vt:lpstr>Analysis -- Retention Rate Predict</vt:lpstr>
      <vt:lpstr>Analysis -- Retention Rate Predict</vt:lpstr>
      <vt:lpstr>Analysis -- Retention Rate Predict</vt:lpstr>
      <vt:lpstr>Recommendation</vt:lpstr>
      <vt:lpstr>Recommendation</vt:lpstr>
      <vt:lpstr>Further Research</vt:lpstr>
      <vt:lpstr>Further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Analysis</dc:title>
  <dc:creator>13917109271</dc:creator>
  <cp:lastModifiedBy>yimaomao</cp:lastModifiedBy>
  <cp:revision>1</cp:revision>
  <dcterms:modified xsi:type="dcterms:W3CDTF">2020-06-15T18:03:18Z</dcterms:modified>
</cp:coreProperties>
</file>