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301" r:id="rId3"/>
    <p:sldId id="262" r:id="rId4"/>
    <p:sldId id="264" r:id="rId5"/>
    <p:sldId id="266" r:id="rId6"/>
    <p:sldId id="268" r:id="rId7"/>
    <p:sldId id="270" r:id="rId8"/>
    <p:sldId id="271" r:id="rId9"/>
    <p:sldId id="305" r:id="rId10"/>
    <p:sldId id="306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5" r:id="rId21"/>
    <p:sldId id="302" r:id="rId22"/>
    <p:sldId id="304" r:id="rId23"/>
    <p:sldId id="307" r:id="rId24"/>
    <p:sldId id="273" r:id="rId25"/>
    <p:sldId id="291" r:id="rId26"/>
    <p:sldId id="272" r:id="rId27"/>
    <p:sldId id="318" r:id="rId28"/>
    <p:sldId id="317" r:id="rId29"/>
    <p:sldId id="308" r:id="rId30"/>
    <p:sldId id="316" r:id="rId31"/>
    <p:sldId id="313" r:id="rId32"/>
    <p:sldId id="312" r:id="rId33"/>
    <p:sldId id="310" r:id="rId34"/>
    <p:sldId id="311" r:id="rId35"/>
    <p:sldId id="314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997"/>
    <a:srgbClr val="CB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25,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14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4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25,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#Server-GC" TargetMode="External"/><Relationship Id="rId2" Type="http://schemas.openxmlformats.org/officeDocument/2006/relationships/hyperlink" Target="https://github.com/Maoni0/mem-doc/blob/master/doc/.NETMemoryPerformanceAnalysis.md#the-allocation-budg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1-The-generational-asp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#2-user-roots" TargetMode="External"/><Relationship Id="rId2" Type="http://schemas.openxmlformats.org/officeDocument/2006/relationships/hyperlink" Target="https://github.com/Maoni0/mem-doc/blob/master/doc/.NETMemoryPerformanceAnalysis.md#3-managed-memory-lea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#gc-is-per-process-but-is-aware-of-physical-memory-load-on-the-machine" TargetMode="External"/><Relationship Id="rId2" Type="http://schemas.openxmlformats.org/officeDocument/2006/relationships/hyperlink" Target="https://github.com/Maoni0/mem-doc/blob/master/doc/.NETMemoryPerformanceAnalysis.md#the-allocation-budge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how-to-collect-top-level-gc-metr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Qmvme70w9c" TargetMode="External"/><Relationship Id="rId2" Type="http://schemas.openxmlformats.org/officeDocument/2006/relationships/hyperlink" Target="https://github.com/Maoni0/mem-doc/blob/master/doc/.NETMemoryPerformanceAnalysis.md#virtual-memory-fundamen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oni0/mem-doc/blob/master/presentation/ObjectJourney.ppt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runtime-config/garbage-collector#conserve-memor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oni0/mem-doc/blob/master/doc/.NETMemoryPerformanceAnalysis.md#first-of-all-do-you-have-a-managed-memory-lea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shung.github.io/posts/generation-aware-analysi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shung.github.io/posts/generation-aware-analysi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the-allocation-budg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the-allocation-budg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F3488-FA79-4EB3-926F-6446D72E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Diagnosing Memory Leaks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D978-CD23-482F-8F65-FCC1BFB4C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Maoni Stephens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.NET GC Architect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02/25/2022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le of candy&#10;&#10;Description automatically generated with low confidence">
            <a:extLst>
              <a:ext uri="{FF2B5EF4-FFF2-40B4-BE49-F238E27FC236}">
                <a16:creationId xmlns:a16="http://schemas.microsoft.com/office/drawing/2014/main" id="{5944B9FD-7FB0-43CF-8388-E12A2CE1F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the end of GC#1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Allocated is what we call the heap size, because it’s occupied by objects</a:t>
            </a:r>
          </a:p>
          <a:p>
            <a:r>
              <a:rPr lang="en-US" dirty="0"/>
              <a:t>FAQ: how come my heap size is quite a bit smaller than the memory usage of the process?</a:t>
            </a:r>
          </a:p>
          <a:p>
            <a:pPr lvl="1"/>
            <a:r>
              <a:rPr lang="en-US" sz="1600" dirty="0"/>
              <a:t>The space we leave committed after Allocated is the gen0 </a:t>
            </a:r>
            <a:r>
              <a:rPr lang="en-US" sz="1600" dirty="0">
                <a:hlinkClick r:id="rId2"/>
              </a:rPr>
              <a:t>allocation budget</a:t>
            </a:r>
            <a:endParaRPr lang="en-US" sz="1600" dirty="0"/>
          </a:p>
          <a:p>
            <a:pPr lvl="1"/>
            <a:r>
              <a:rPr lang="en-US" sz="1600" dirty="0"/>
              <a:t>This could especially be true for </a:t>
            </a:r>
            <a:r>
              <a:rPr lang="en-US" sz="1600" dirty="0">
                <a:hlinkClick r:id="rId3"/>
              </a:rPr>
              <a:t>Server GC</a:t>
            </a:r>
            <a:r>
              <a:rPr lang="en-US" sz="1600" dirty="0"/>
              <a:t> with many heaps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425226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967120" y="400324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3538713" y="1785730"/>
            <a:ext cx="124797" cy="4252265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1F8801D-261C-48A6-B632-CA776DFD0B3A}"/>
              </a:ext>
            </a:extLst>
          </p:cNvPr>
          <p:cNvSpPr/>
          <p:nvPr/>
        </p:nvSpPr>
        <p:spPr>
          <a:xfrm rot="16200000">
            <a:off x="2714122" y="2006159"/>
            <a:ext cx="124797" cy="2603083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F3143-DB83-46A6-BC8D-B41047534332}"/>
              </a:ext>
            </a:extLst>
          </p:cNvPr>
          <p:cNvSpPr txBox="1"/>
          <p:nvPr/>
        </p:nvSpPr>
        <p:spPr>
          <a:xfrm>
            <a:off x="2241860" y="290486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Allocated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5456C160-0683-40F1-91E7-2F7EDC36299B}"/>
              </a:ext>
            </a:extLst>
          </p:cNvPr>
          <p:cNvSpPr/>
          <p:nvPr/>
        </p:nvSpPr>
        <p:spPr>
          <a:xfrm rot="16200000">
            <a:off x="4843463" y="2479901"/>
            <a:ext cx="118381" cy="1649182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5E470-9692-43AE-BECA-93DE297BB15B}"/>
              </a:ext>
            </a:extLst>
          </p:cNvPr>
          <p:cNvSpPr txBox="1"/>
          <p:nvPr/>
        </p:nvSpPr>
        <p:spPr>
          <a:xfrm>
            <a:off x="3914514" y="2911642"/>
            <a:ext cx="207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Gen0 allocation budget</a:t>
            </a:r>
          </a:p>
        </p:txBody>
      </p:sp>
    </p:spTree>
    <p:extLst>
      <p:ext uri="{BB962C8B-B14F-4D97-AF65-F5344CB8AC3E}">
        <p14:creationId xmlns:p14="http://schemas.microsoft.com/office/powerpoint/2010/main" val="118802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AC9-3138-458E-BBB4-31A44F32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247197"/>
            <a:ext cx="11091600" cy="818243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there’s also the generation aspect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74BC-64BE-4B2F-AF60-8DD443B0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016454"/>
            <a:ext cx="11090274" cy="56251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.NET GC is a generational GC</a:t>
            </a:r>
          </a:p>
          <a:p>
            <a:pPr lvl="1"/>
            <a:r>
              <a:rPr lang="en-US" sz="1600" dirty="0"/>
              <a:t>3 generations</a:t>
            </a:r>
          </a:p>
          <a:p>
            <a:pPr lvl="1"/>
            <a:r>
              <a:rPr lang="en-US" sz="1600" dirty="0"/>
              <a:t>Gen0/1/2 – SOH (Small Object Heap)</a:t>
            </a:r>
          </a:p>
          <a:p>
            <a:pPr lvl="2"/>
            <a:r>
              <a:rPr lang="en-US" sz="1600" dirty="0"/>
              <a:t>Gen0 and Gen1 are ephemeral generations</a:t>
            </a:r>
          </a:p>
          <a:p>
            <a:pPr lvl="1"/>
            <a:r>
              <a:rPr lang="en-US" sz="1600" dirty="0"/>
              <a:t>Gen3/4 – UOH (User Old heap)</a:t>
            </a:r>
          </a:p>
          <a:p>
            <a:pPr lvl="2"/>
            <a:r>
              <a:rPr lang="en-US" sz="1600" dirty="0"/>
              <a:t>Gen3 – LOH (Large Object Heap)</a:t>
            </a:r>
          </a:p>
          <a:p>
            <a:pPr lvl="2"/>
            <a:r>
              <a:rPr lang="en-US" sz="1600" dirty="0"/>
              <a:t>Gen4 – POH (Pinned Object Heap, added in .NET 5)</a:t>
            </a:r>
          </a:p>
          <a:p>
            <a:r>
              <a:rPr lang="en-US" sz="2400" dirty="0"/>
              <a:t>GC chooses to do a gen0, gen1 or gen2 GC</a:t>
            </a:r>
          </a:p>
          <a:p>
            <a:pPr lvl="1"/>
            <a:r>
              <a:rPr lang="en-US" sz="1600" dirty="0"/>
              <a:t>Gen2 GCs collect the whole heap, also called full GCs</a:t>
            </a:r>
          </a:p>
          <a:p>
            <a:pPr lvl="1"/>
            <a:r>
              <a:rPr lang="en-US" sz="1600" dirty="0"/>
              <a:t>UOH is only collected during gen2 GCs</a:t>
            </a:r>
          </a:p>
          <a:p>
            <a:pPr lvl="1"/>
            <a:r>
              <a:rPr lang="en-US" sz="1800" dirty="0"/>
              <a:t>What doesn’t get collected will act as “</a:t>
            </a:r>
            <a:r>
              <a:rPr lang="en-US" sz="1800" dirty="0">
                <a:hlinkClick r:id="rId2"/>
              </a:rPr>
              <a:t>internal roots</a:t>
            </a:r>
            <a:r>
              <a:rPr lang="en-US" sz="1800" dirty="0"/>
              <a:t>” to the portion that gets collected</a:t>
            </a:r>
          </a:p>
          <a:p>
            <a:r>
              <a:rPr lang="en-US" sz="2400" dirty="0"/>
              <a:t>Gen2/UOH can get very big, as big as needed by the app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16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</a:t>
            </a:r>
            <a:r>
              <a:rPr lang="en-US" i="1" dirty="0"/>
              <a:t>may</a:t>
            </a:r>
            <a:r>
              <a:rPr lang="en-US" dirty="0"/>
              <a:t>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Gen0 GC - begin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56374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44758" y="2387844"/>
            <a:ext cx="96226" cy="4456374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9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Gen0 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56374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44758" y="2387844"/>
            <a:ext cx="96226" cy="4456374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6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Gen0 GC - begin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6" y="4118883"/>
            <a:ext cx="4558427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89660" y="2330695"/>
            <a:ext cx="108473" cy="4558426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Gen0 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56374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44758" y="2387844"/>
            <a:ext cx="96226" cy="4456374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4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Gen1 GC - begin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6" y="4118883"/>
            <a:ext cx="4497195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57003" y="2359270"/>
            <a:ext cx="112555" cy="4497194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60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Gen1 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4004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16185" y="2375599"/>
            <a:ext cx="137046" cy="4440047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69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Gen2 GC - begin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4004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16185" y="2375599"/>
            <a:ext cx="137046" cy="4440047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9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GC, commit size may fluctuate very much if we compact away a lot of dead space</a:t>
            </a:r>
          </a:p>
          <a:p>
            <a:r>
              <a:rPr lang="en-US" dirty="0"/>
              <a:t>Full GCs don’t happen nearly as often as ephemeral GCs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Gen2 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2868420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140575" y="3171617"/>
            <a:ext cx="116638" cy="2868420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5AD0-53F0-487D-B891-F63753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managed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D781-701E-4FFE-A238-B218B572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>
                <a:hlinkClick r:id="rId2"/>
              </a:rPr>
              <a:t>mem-doc</a:t>
            </a:r>
            <a:endParaRPr lang="en-US" altLang="zh-CN" sz="2800" dirty="0"/>
          </a:p>
          <a:p>
            <a:pPr marL="0" indent="0">
              <a:buNone/>
            </a:pPr>
            <a:endParaRPr lang="en-US" sz="2800" dirty="0">
              <a:solidFill>
                <a:srgbClr val="24292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managed memory leak means you have at least one </a:t>
            </a:r>
            <a:r>
              <a:rPr lang="en-US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root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that refers to, directly or indirectly, more and more objects as the process runs.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It’s a leak because the GC by definition cannot reclaim memory of these objects so even if the GC tried the hardest (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ie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doing a full blocking GC) the heap size still ends up growing.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9A58-E0D0-4008-8C05-52960A89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STW (Stop-The-World) vs Concurrent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AA06-94C1-479E-90F3-51BFD217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6169"/>
            <a:ext cx="11090274" cy="4096656"/>
          </a:xfrm>
        </p:spPr>
        <p:txBody>
          <a:bodyPr>
            <a:normAutofit/>
          </a:bodyPr>
          <a:lstStyle/>
          <a:p>
            <a:r>
              <a:rPr lang="en-US" sz="2400" dirty="0"/>
              <a:t>STW does all its GC work while managed threads are paused</a:t>
            </a:r>
          </a:p>
          <a:p>
            <a:pPr lvl="1"/>
            <a:r>
              <a:rPr lang="en-US" sz="1600" dirty="0"/>
              <a:t>Called Blocking GC or Non Concurrent GC (NGC)</a:t>
            </a:r>
          </a:p>
          <a:p>
            <a:r>
              <a:rPr lang="en-US" sz="2400" dirty="0"/>
              <a:t>Concurrent does most of its GC work concurrently with managed threads</a:t>
            </a:r>
          </a:p>
          <a:p>
            <a:pPr lvl="1"/>
            <a:r>
              <a:rPr lang="en-US" sz="1600" dirty="0"/>
              <a:t>Called Background GC (BGC)</a:t>
            </a:r>
          </a:p>
          <a:p>
            <a:pPr lvl="1"/>
            <a:r>
              <a:rPr lang="en-US" sz="1600" dirty="0"/>
              <a:t>Background GC is only for full GCs</a:t>
            </a:r>
          </a:p>
          <a:p>
            <a:pPr lvl="1"/>
            <a:r>
              <a:rPr lang="en-US" sz="1600" dirty="0"/>
              <a:t>BGCs do not compact! So the heap size does not change much</a:t>
            </a:r>
          </a:p>
          <a:p>
            <a:pPr lvl="1"/>
            <a:r>
              <a:rPr lang="en-US" sz="1600" dirty="0"/>
              <a:t>BGC’s job is to build up free lists that will accommodate survivors from gen1 GCs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0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 that’s a BGC</a:t>
            </a:r>
          </a:p>
          <a:p>
            <a:r>
              <a:rPr lang="en-US" dirty="0"/>
              <a:t>BGC does not compact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BGC - begin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44004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916185" y="2375599"/>
            <a:ext cx="137046" cy="4440047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76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 that’s a BGC</a:t>
            </a:r>
          </a:p>
          <a:p>
            <a:r>
              <a:rPr lang="en-US" dirty="0"/>
              <a:t>BGC does not compact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BGC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366567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879444" y="2412341"/>
            <a:ext cx="137048" cy="4366566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338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362E-E71C-4019-AD20-039E829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size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9A-1CD9-4ECC-BDBA-93F63BB3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9983"/>
            <a:ext cx="11090274" cy="4602842"/>
          </a:xfrm>
        </p:spPr>
        <p:txBody>
          <a:bodyPr/>
          <a:lstStyle/>
          <a:p>
            <a:r>
              <a:rPr lang="en-US" dirty="0"/>
              <a:t>If we only collect ephemeral generations, commit size doesn’t fluctuate much</a:t>
            </a:r>
          </a:p>
          <a:p>
            <a:r>
              <a:rPr lang="en-US" dirty="0"/>
              <a:t>If we do a full GC that’s a BGC</a:t>
            </a:r>
          </a:p>
          <a:p>
            <a:r>
              <a:rPr lang="en-US" dirty="0"/>
              <a:t>BGC does not compact</a:t>
            </a:r>
          </a:p>
          <a:p>
            <a:r>
              <a:rPr lang="en-US" dirty="0"/>
              <a:t>What you might see -</a:t>
            </a:r>
          </a:p>
          <a:p>
            <a:r>
              <a:rPr lang="en-US" dirty="0"/>
              <a:t>BGC -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6C2D-3CFF-4E7E-B3A2-245D915B86FE}"/>
              </a:ext>
            </a:extLst>
          </p:cNvPr>
          <p:cNvSpPr/>
          <p:nvPr/>
        </p:nvSpPr>
        <p:spPr>
          <a:xfrm>
            <a:off x="764688" y="4118883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ED725-4F20-4CA8-B9E0-019B410A38F7}"/>
              </a:ext>
            </a:extLst>
          </p:cNvPr>
          <p:cNvSpPr/>
          <p:nvPr/>
        </p:nvSpPr>
        <p:spPr>
          <a:xfrm>
            <a:off x="764687" y="4118883"/>
            <a:ext cx="4366567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8F32-7612-4D6E-8BF7-9CF1E5966DC5}"/>
              </a:ext>
            </a:extLst>
          </p:cNvPr>
          <p:cNvSpPr txBox="1"/>
          <p:nvPr/>
        </p:nvSpPr>
        <p:spPr>
          <a:xfrm>
            <a:off x="2616056" y="4758033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292A26D-AA9D-4595-B3EC-F5364D7F59BA}"/>
              </a:ext>
            </a:extLst>
          </p:cNvPr>
          <p:cNvSpPr/>
          <p:nvPr/>
        </p:nvSpPr>
        <p:spPr>
          <a:xfrm rot="5400000">
            <a:off x="2879444" y="2412341"/>
            <a:ext cx="137048" cy="4366566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7A01A-1547-4C3A-8810-32579A9CE5CD}"/>
              </a:ext>
            </a:extLst>
          </p:cNvPr>
          <p:cNvSpPr/>
          <p:nvPr/>
        </p:nvSpPr>
        <p:spPr>
          <a:xfrm>
            <a:off x="1145688" y="4118883"/>
            <a:ext cx="470842" cy="35514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0E1B7-6625-4D4E-A56C-1FA119E9BF10}"/>
              </a:ext>
            </a:extLst>
          </p:cNvPr>
          <p:cNvSpPr/>
          <p:nvPr/>
        </p:nvSpPr>
        <p:spPr>
          <a:xfrm>
            <a:off x="2036955" y="4118883"/>
            <a:ext cx="685834" cy="35514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8CA03-B1D2-4CC7-ACE8-6173815F04B7}"/>
              </a:ext>
            </a:extLst>
          </p:cNvPr>
          <p:cNvSpPr/>
          <p:nvPr/>
        </p:nvSpPr>
        <p:spPr>
          <a:xfrm>
            <a:off x="3503393" y="4110106"/>
            <a:ext cx="1040032" cy="35514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9227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261-7059-4BB8-AF8B-CCA74012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79853"/>
            <a:ext cx="11091600" cy="108358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decide which generation to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3B8C-9C2E-4EF3-8FC6-14C20037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5079"/>
            <a:ext cx="11090274" cy="507818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Most significant factors</a:t>
            </a:r>
          </a:p>
          <a:p>
            <a:pPr lvl="1"/>
            <a:r>
              <a:rPr lang="en-US" sz="1700" dirty="0"/>
              <a:t>Each generation maintains its own </a:t>
            </a:r>
            <a:r>
              <a:rPr lang="en-US" sz="1700" dirty="0">
                <a:hlinkClick r:id="rId2"/>
              </a:rPr>
              <a:t>allocation budget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When </a:t>
            </a:r>
            <a:r>
              <a:rPr lang="en-US" sz="1700" dirty="0">
                <a:hlinkClick r:id="rId3"/>
              </a:rPr>
              <a:t>physical memory load</a:t>
            </a:r>
            <a:r>
              <a:rPr lang="en-US" sz="1700" dirty="0"/>
              <a:t> is high (&gt;= 90%) it means gen2 GCs will much more likely be compacting</a:t>
            </a:r>
          </a:p>
          <a:p>
            <a:r>
              <a:rPr lang="en-US" sz="2300" dirty="0"/>
              <a:t>Perf characteristics </a:t>
            </a:r>
          </a:p>
          <a:p>
            <a:pPr lvl="1"/>
            <a:r>
              <a:rPr lang="en-US" sz="1700" dirty="0"/>
              <a:t>If it’s not under memory pressure, you’ll likely get ephemeral GCs (gen0/gen1 GCs) and BGCs</a:t>
            </a:r>
          </a:p>
          <a:p>
            <a:pPr lvl="2"/>
            <a:r>
              <a:rPr lang="en-US" sz="1700" dirty="0"/>
              <a:t>And you could see a significant amount of fragmentation in gen2</a:t>
            </a:r>
          </a:p>
          <a:p>
            <a:pPr lvl="2"/>
            <a:r>
              <a:rPr lang="en-US" sz="1700" dirty="0"/>
              <a:t>Again – depending on when you measure</a:t>
            </a:r>
          </a:p>
          <a:p>
            <a:pPr lvl="1"/>
            <a:r>
              <a:rPr lang="en-US" sz="1700" dirty="0"/>
              <a:t>Else you will likely get full compacting GCs and the pauses could be long</a:t>
            </a:r>
          </a:p>
          <a:p>
            <a:r>
              <a:rPr lang="en-US" sz="2300" dirty="0"/>
              <a:t>How do you draw conclusions whether you have a memory leak? </a:t>
            </a:r>
          </a:p>
          <a:p>
            <a:pPr lvl="1"/>
            <a:r>
              <a:rPr lang="en-US" sz="1700" dirty="0"/>
              <a:t>If LDS (Live Data Size) is increasing, it means there’s a leak</a:t>
            </a:r>
          </a:p>
          <a:p>
            <a:pPr lvl="1"/>
            <a:r>
              <a:rPr lang="en-US" sz="1700" dirty="0"/>
              <a:t>Only gen2 GCs give you LDS (called “Promoted bytes” in tooling)</a:t>
            </a:r>
          </a:p>
          <a:p>
            <a:pPr lvl="1"/>
            <a:r>
              <a:rPr lang="en-US" sz="1700" dirty="0"/>
              <a:t>LDS = total heap size – fragmentation, </a:t>
            </a:r>
            <a:r>
              <a:rPr lang="en-US" sz="1700" dirty="0" err="1"/>
              <a:t>ie</a:t>
            </a:r>
            <a:r>
              <a:rPr lang="en-US" sz="1700" dirty="0"/>
              <a:t>, space occupied by your objects</a:t>
            </a:r>
          </a:p>
          <a:p>
            <a:pPr lvl="2"/>
            <a:r>
              <a:rPr lang="en-US" sz="1700" dirty="0"/>
              <a:t>And GC cannot reclaim these objects because they are held live by your code (meaning code you wrote and libraries you use)</a:t>
            </a:r>
          </a:p>
          <a:p>
            <a:endParaRPr lang="en-US" sz="23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79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BD49-1349-4F18-BDAD-B5743B9E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97816"/>
          </a:xfrm>
        </p:spPr>
        <p:txBody>
          <a:bodyPr/>
          <a:lstStyle/>
          <a:p>
            <a:r>
              <a:rPr lang="en-US" dirty="0"/>
              <a:t>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54B3-C912-4476-A9F9-43050917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88655"/>
            <a:ext cx="11090274" cy="4504169"/>
          </a:xfrm>
        </p:spPr>
        <p:txBody>
          <a:bodyPr>
            <a:normAutofit/>
          </a:bodyPr>
          <a:lstStyle/>
          <a:p>
            <a:r>
              <a:rPr lang="en-US" sz="2400" dirty="0"/>
              <a:t>Pinning is pretty prevalent when you have a Server app due to network IO</a:t>
            </a:r>
          </a:p>
          <a:p>
            <a:r>
              <a:rPr lang="en-US" sz="2400" dirty="0"/>
              <a:t>Pinning without thinking about the implications should absolutely be avoided</a:t>
            </a:r>
          </a:p>
          <a:p>
            <a:r>
              <a:rPr lang="en-US" sz="2400" dirty="0"/>
              <a:t>When an object cannot be moved it causes a lot of stress on the GC</a:t>
            </a:r>
          </a:p>
          <a:p>
            <a:pPr lvl="1"/>
            <a:r>
              <a:rPr lang="en-US" sz="1800" dirty="0"/>
              <a:t>This is the only reason fragmentation still exists after a full compacting GC</a:t>
            </a:r>
          </a:p>
          <a:p>
            <a:pPr lvl="1"/>
            <a:r>
              <a:rPr lang="en-US" sz="1800" dirty="0"/>
              <a:t>It can also make the heap size larger and larger in BGC if there’s more and more pins that “stretch” out the heap</a:t>
            </a:r>
          </a:p>
        </p:txBody>
      </p:sp>
    </p:spTree>
    <p:extLst>
      <p:ext uri="{BB962C8B-B14F-4D97-AF65-F5344CB8AC3E}">
        <p14:creationId xmlns:p14="http://schemas.microsoft.com/office/powerpoint/2010/main" val="6483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A796-6F81-4119-959D-549479E6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59"/>
            <a:ext cx="11353800" cy="63840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Sn - Survived object; </a:t>
            </a:r>
            <a:r>
              <a:rPr lang="en-US" dirty="0" err="1"/>
              <a:t>Pn</a:t>
            </a:r>
            <a:r>
              <a:rPr lang="en-US" dirty="0"/>
              <a:t> - Pinned object; D - Dead object; F – Free object</a:t>
            </a:r>
          </a:p>
          <a:p>
            <a:pPr marL="0" indent="0">
              <a:buNone/>
            </a:pPr>
            <a:r>
              <a:rPr lang="en-US" dirty="0"/>
              <a:t>Compacting GC – more expensive and can reduce heap size dramatically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Sweeping GC – cheaper but barely reduces heap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Fragmentation – the sum of free objects</a:t>
            </a:r>
          </a:p>
          <a:p>
            <a:pPr lvl="1"/>
            <a:r>
              <a:rPr lang="en-US" sz="1800" dirty="0"/>
              <a:t>Used to accommodate survivors from the lower generation (or user allocations for gen0)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21A05-26A1-4765-B27C-46BB4166C146}"/>
              </a:ext>
            </a:extLst>
          </p:cNvPr>
          <p:cNvSpPr/>
          <p:nvPr/>
        </p:nvSpPr>
        <p:spPr>
          <a:xfrm>
            <a:off x="1445075" y="1107263"/>
            <a:ext cx="7667538" cy="52850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D5993-227C-41CF-8D27-B86E410DFF33}"/>
              </a:ext>
            </a:extLst>
          </p:cNvPr>
          <p:cNvSpPr/>
          <p:nvPr/>
        </p:nvSpPr>
        <p:spPr>
          <a:xfrm>
            <a:off x="3377340" y="1107264"/>
            <a:ext cx="766195" cy="528386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90EC9-2597-4F37-823A-C63941709FA3}"/>
              </a:ext>
            </a:extLst>
          </p:cNvPr>
          <p:cNvSpPr/>
          <p:nvPr/>
        </p:nvSpPr>
        <p:spPr>
          <a:xfrm>
            <a:off x="5612115" y="1107264"/>
            <a:ext cx="841187" cy="519847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0286DC-41BF-43DB-B3F4-56F2DA81E512}"/>
              </a:ext>
            </a:extLst>
          </p:cNvPr>
          <p:cNvSpPr/>
          <p:nvPr/>
        </p:nvSpPr>
        <p:spPr>
          <a:xfrm>
            <a:off x="1445074" y="1107264"/>
            <a:ext cx="766195" cy="5117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C39030-D2F2-4A43-8774-5E12DFD8FDE8}"/>
              </a:ext>
            </a:extLst>
          </p:cNvPr>
          <p:cNvSpPr/>
          <p:nvPr/>
        </p:nvSpPr>
        <p:spPr>
          <a:xfrm>
            <a:off x="4462822" y="1115890"/>
            <a:ext cx="766195" cy="5117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A09B6-75A8-49E0-8982-1043A14B3488}"/>
              </a:ext>
            </a:extLst>
          </p:cNvPr>
          <p:cNvSpPr/>
          <p:nvPr/>
        </p:nvSpPr>
        <p:spPr>
          <a:xfrm>
            <a:off x="7161221" y="1107347"/>
            <a:ext cx="766195" cy="511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467323-39EC-429A-85C4-0E55F7B10222}"/>
              </a:ext>
            </a:extLst>
          </p:cNvPr>
          <p:cNvSpPr/>
          <p:nvPr/>
        </p:nvSpPr>
        <p:spPr>
          <a:xfrm>
            <a:off x="1445075" y="2459290"/>
            <a:ext cx="7667538" cy="52850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8CD5F-AD1B-48AC-8DE3-7C57F7B3CB6C}"/>
              </a:ext>
            </a:extLst>
          </p:cNvPr>
          <p:cNvSpPr/>
          <p:nvPr/>
        </p:nvSpPr>
        <p:spPr>
          <a:xfrm>
            <a:off x="3377340" y="2454672"/>
            <a:ext cx="766195" cy="53689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323922-435C-43BE-945E-D0D0CD16CEF4}"/>
              </a:ext>
            </a:extLst>
          </p:cNvPr>
          <p:cNvSpPr/>
          <p:nvPr/>
        </p:nvSpPr>
        <p:spPr>
          <a:xfrm>
            <a:off x="5612115" y="2458635"/>
            <a:ext cx="841187" cy="535574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E6A3E-DF44-4B6B-B446-6625393E9848}"/>
              </a:ext>
            </a:extLst>
          </p:cNvPr>
          <p:cNvSpPr/>
          <p:nvPr/>
        </p:nvSpPr>
        <p:spPr>
          <a:xfrm>
            <a:off x="1445074" y="2459290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949C1-6F51-4299-AA0A-11C8DB757758}"/>
              </a:ext>
            </a:extLst>
          </p:cNvPr>
          <p:cNvSpPr/>
          <p:nvPr/>
        </p:nvSpPr>
        <p:spPr>
          <a:xfrm>
            <a:off x="2211269" y="2459289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3832FD-EDED-4D2E-92A8-D99B1F620471}"/>
              </a:ext>
            </a:extLst>
          </p:cNvPr>
          <p:cNvSpPr/>
          <p:nvPr/>
        </p:nvSpPr>
        <p:spPr>
          <a:xfrm>
            <a:off x="4151687" y="2459289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S2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4F43BE9-8940-49A6-8550-A352A66E9F9B}"/>
              </a:ext>
            </a:extLst>
          </p:cNvPr>
          <p:cNvSpPr/>
          <p:nvPr/>
        </p:nvSpPr>
        <p:spPr>
          <a:xfrm>
            <a:off x="1445074" y="1961992"/>
            <a:ext cx="1532390" cy="234892"/>
          </a:xfrm>
          <a:prstGeom prst="rightArrow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E0E89-2D96-4CF6-B13D-C881829B0F3B}"/>
              </a:ext>
            </a:extLst>
          </p:cNvPr>
          <p:cNvSpPr/>
          <p:nvPr/>
        </p:nvSpPr>
        <p:spPr>
          <a:xfrm>
            <a:off x="2228048" y="1113008"/>
            <a:ext cx="506716" cy="511702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F1E021-7FCB-44F1-8799-1B1115D95916}"/>
              </a:ext>
            </a:extLst>
          </p:cNvPr>
          <p:cNvSpPr/>
          <p:nvPr/>
        </p:nvSpPr>
        <p:spPr>
          <a:xfrm>
            <a:off x="2724106" y="1118752"/>
            <a:ext cx="653234" cy="511702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6CBF50-30EA-437A-98E3-D2750056C430}"/>
              </a:ext>
            </a:extLst>
          </p:cNvPr>
          <p:cNvSpPr/>
          <p:nvPr/>
        </p:nvSpPr>
        <p:spPr>
          <a:xfrm>
            <a:off x="4143535" y="1118752"/>
            <a:ext cx="320896" cy="511702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383B0-D3AA-4757-B11C-69BC7926F915}"/>
              </a:ext>
            </a:extLst>
          </p:cNvPr>
          <p:cNvSpPr/>
          <p:nvPr/>
        </p:nvSpPr>
        <p:spPr>
          <a:xfrm>
            <a:off x="8446373" y="1107745"/>
            <a:ext cx="404519" cy="51984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57D53-0DA9-4C64-B583-28617045AA4D}"/>
              </a:ext>
            </a:extLst>
          </p:cNvPr>
          <p:cNvSpPr/>
          <p:nvPr/>
        </p:nvSpPr>
        <p:spPr>
          <a:xfrm>
            <a:off x="7927416" y="1110336"/>
            <a:ext cx="506716" cy="525313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3B1451-4D09-4579-8E93-D774F76A19DA}"/>
              </a:ext>
            </a:extLst>
          </p:cNvPr>
          <p:cNvSpPr/>
          <p:nvPr/>
        </p:nvSpPr>
        <p:spPr>
          <a:xfrm>
            <a:off x="6454153" y="1115891"/>
            <a:ext cx="700948" cy="513598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5AD9E4-BD23-430B-A531-5E8C0E5FB448}"/>
              </a:ext>
            </a:extLst>
          </p:cNvPr>
          <p:cNvSpPr/>
          <p:nvPr/>
        </p:nvSpPr>
        <p:spPr>
          <a:xfrm>
            <a:off x="5245183" y="1118750"/>
            <a:ext cx="368541" cy="50057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6506CC-F195-4FDE-B6FC-68489D505F73}"/>
              </a:ext>
            </a:extLst>
          </p:cNvPr>
          <p:cNvSpPr/>
          <p:nvPr/>
        </p:nvSpPr>
        <p:spPr>
          <a:xfrm>
            <a:off x="1428909" y="3650379"/>
            <a:ext cx="7667538" cy="52850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FBCE6C-B1F6-449C-9751-2B8D18DFEAC7}"/>
              </a:ext>
            </a:extLst>
          </p:cNvPr>
          <p:cNvSpPr/>
          <p:nvPr/>
        </p:nvSpPr>
        <p:spPr>
          <a:xfrm>
            <a:off x="3361174" y="3650379"/>
            <a:ext cx="766195" cy="539995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D65503-FE11-4ADC-8B23-E03D45820E8F}"/>
              </a:ext>
            </a:extLst>
          </p:cNvPr>
          <p:cNvSpPr/>
          <p:nvPr/>
        </p:nvSpPr>
        <p:spPr>
          <a:xfrm>
            <a:off x="5595949" y="3650379"/>
            <a:ext cx="841187" cy="528507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68C197-A98A-4D9A-8223-F0B7E90BA173}"/>
              </a:ext>
            </a:extLst>
          </p:cNvPr>
          <p:cNvSpPr/>
          <p:nvPr/>
        </p:nvSpPr>
        <p:spPr>
          <a:xfrm>
            <a:off x="1428908" y="3650379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3F43A1-A954-4507-A446-0E1C5DF1C2FD}"/>
              </a:ext>
            </a:extLst>
          </p:cNvPr>
          <p:cNvSpPr/>
          <p:nvPr/>
        </p:nvSpPr>
        <p:spPr>
          <a:xfrm>
            <a:off x="4446656" y="3659005"/>
            <a:ext cx="766195" cy="5141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9ED004-8272-4DDB-A80C-025281E60ADD}"/>
              </a:ext>
            </a:extLst>
          </p:cNvPr>
          <p:cNvSpPr/>
          <p:nvPr/>
        </p:nvSpPr>
        <p:spPr>
          <a:xfrm>
            <a:off x="7145055" y="3650379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S2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9985783-A636-4C6F-89CF-54573FA14851}"/>
              </a:ext>
            </a:extLst>
          </p:cNvPr>
          <p:cNvSpPr/>
          <p:nvPr/>
        </p:nvSpPr>
        <p:spPr>
          <a:xfrm>
            <a:off x="1428908" y="4505108"/>
            <a:ext cx="1532390" cy="234892"/>
          </a:xfrm>
          <a:prstGeom prst="rightArrow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6072DD-461F-4912-8FCD-06FA18634DD8}"/>
              </a:ext>
            </a:extLst>
          </p:cNvPr>
          <p:cNvSpPr/>
          <p:nvPr/>
        </p:nvSpPr>
        <p:spPr>
          <a:xfrm>
            <a:off x="2211882" y="3656123"/>
            <a:ext cx="506716" cy="52850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9B7503-DBD5-4C73-AD9C-407370223551}"/>
              </a:ext>
            </a:extLst>
          </p:cNvPr>
          <p:cNvSpPr/>
          <p:nvPr/>
        </p:nvSpPr>
        <p:spPr>
          <a:xfrm>
            <a:off x="2707940" y="3661867"/>
            <a:ext cx="653234" cy="522763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49E22F-503B-4DC7-8AF5-38BA458FE2E0}"/>
              </a:ext>
            </a:extLst>
          </p:cNvPr>
          <p:cNvSpPr/>
          <p:nvPr/>
        </p:nvSpPr>
        <p:spPr>
          <a:xfrm>
            <a:off x="4127369" y="3661867"/>
            <a:ext cx="320896" cy="51415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7B46E9-3E17-4212-9170-6A13EEADDEA8}"/>
              </a:ext>
            </a:extLst>
          </p:cNvPr>
          <p:cNvSpPr/>
          <p:nvPr/>
        </p:nvSpPr>
        <p:spPr>
          <a:xfrm>
            <a:off x="8430207" y="3659250"/>
            <a:ext cx="404519" cy="522708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83DDBA-1579-48E8-9CBD-F04D4F003884}"/>
              </a:ext>
            </a:extLst>
          </p:cNvPr>
          <p:cNvSpPr/>
          <p:nvPr/>
        </p:nvSpPr>
        <p:spPr>
          <a:xfrm>
            <a:off x="7911250" y="3653452"/>
            <a:ext cx="506716" cy="528506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4300F8-E486-4746-9870-01E40B12E2A8}"/>
              </a:ext>
            </a:extLst>
          </p:cNvPr>
          <p:cNvSpPr/>
          <p:nvPr/>
        </p:nvSpPr>
        <p:spPr>
          <a:xfrm>
            <a:off x="6437987" y="3661865"/>
            <a:ext cx="243444" cy="51701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FD2032-2BA3-438A-A888-4B69AFD0CF7A}"/>
              </a:ext>
            </a:extLst>
          </p:cNvPr>
          <p:cNvSpPr/>
          <p:nvPr/>
        </p:nvSpPr>
        <p:spPr>
          <a:xfrm>
            <a:off x="5229017" y="3661866"/>
            <a:ext cx="368541" cy="51701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6EB77C-FB18-4D61-AE76-CF6D82C12108}"/>
              </a:ext>
            </a:extLst>
          </p:cNvPr>
          <p:cNvSpPr/>
          <p:nvPr/>
        </p:nvSpPr>
        <p:spPr>
          <a:xfrm>
            <a:off x="1428909" y="5038070"/>
            <a:ext cx="7667538" cy="52850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47DCFF-9C57-43B9-9CEB-2728B2C933A5}"/>
              </a:ext>
            </a:extLst>
          </p:cNvPr>
          <p:cNvSpPr/>
          <p:nvPr/>
        </p:nvSpPr>
        <p:spPr>
          <a:xfrm>
            <a:off x="3361174" y="5038070"/>
            <a:ext cx="766195" cy="528507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6C19D1-4FB1-43E2-9F9C-E83010037B39}"/>
              </a:ext>
            </a:extLst>
          </p:cNvPr>
          <p:cNvSpPr/>
          <p:nvPr/>
        </p:nvSpPr>
        <p:spPr>
          <a:xfrm>
            <a:off x="5595949" y="5038070"/>
            <a:ext cx="841187" cy="528507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0F087-9393-4020-9514-25391B94CEA0}"/>
              </a:ext>
            </a:extLst>
          </p:cNvPr>
          <p:cNvSpPr/>
          <p:nvPr/>
        </p:nvSpPr>
        <p:spPr>
          <a:xfrm>
            <a:off x="1428908" y="5038070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091038-53B9-433F-9D47-B286F97B505E}"/>
              </a:ext>
            </a:extLst>
          </p:cNvPr>
          <p:cNvSpPr/>
          <p:nvPr/>
        </p:nvSpPr>
        <p:spPr>
          <a:xfrm>
            <a:off x="4446656" y="5038070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E4A790-8792-400B-AB20-2D510C099723}"/>
              </a:ext>
            </a:extLst>
          </p:cNvPr>
          <p:cNvSpPr/>
          <p:nvPr/>
        </p:nvSpPr>
        <p:spPr>
          <a:xfrm>
            <a:off x="7145055" y="5038070"/>
            <a:ext cx="766195" cy="5285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D58D2-DF12-476E-B8FB-44EAD7C9B6D8}"/>
              </a:ext>
            </a:extLst>
          </p:cNvPr>
          <p:cNvSpPr/>
          <p:nvPr/>
        </p:nvSpPr>
        <p:spPr>
          <a:xfrm>
            <a:off x="2996787" y="2467678"/>
            <a:ext cx="372401" cy="520117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42C89-09BA-421B-B41B-5298E5857CD5}"/>
              </a:ext>
            </a:extLst>
          </p:cNvPr>
          <p:cNvSpPr/>
          <p:nvPr/>
        </p:nvSpPr>
        <p:spPr>
          <a:xfrm>
            <a:off x="6435671" y="5046460"/>
            <a:ext cx="703264" cy="520117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D74CB-B262-4088-9DF7-BA12DC6C8493}"/>
              </a:ext>
            </a:extLst>
          </p:cNvPr>
          <p:cNvSpPr/>
          <p:nvPr/>
        </p:nvSpPr>
        <p:spPr>
          <a:xfrm>
            <a:off x="4135521" y="5046461"/>
            <a:ext cx="311135" cy="51172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534F79-4BD3-475F-82A3-C05356A29F5C}"/>
              </a:ext>
            </a:extLst>
          </p:cNvPr>
          <p:cNvSpPr/>
          <p:nvPr/>
        </p:nvSpPr>
        <p:spPr>
          <a:xfrm>
            <a:off x="2199527" y="5046460"/>
            <a:ext cx="1153495" cy="520117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91EFBB-D184-425E-9CB1-E2B0E3009401}"/>
              </a:ext>
            </a:extLst>
          </p:cNvPr>
          <p:cNvSpPr/>
          <p:nvPr/>
        </p:nvSpPr>
        <p:spPr>
          <a:xfrm>
            <a:off x="4914589" y="2476070"/>
            <a:ext cx="685867" cy="51172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7AB499-B6A7-4453-9C41-8710685D4B83}"/>
              </a:ext>
            </a:extLst>
          </p:cNvPr>
          <p:cNvSpPr/>
          <p:nvPr/>
        </p:nvSpPr>
        <p:spPr>
          <a:xfrm>
            <a:off x="5223547" y="5038069"/>
            <a:ext cx="372402" cy="520117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234793-2420-4584-A2DB-F1D24447AA6C}"/>
              </a:ext>
            </a:extLst>
          </p:cNvPr>
          <p:cNvSpPr/>
          <p:nvPr/>
        </p:nvSpPr>
        <p:spPr>
          <a:xfrm>
            <a:off x="6691344" y="3659005"/>
            <a:ext cx="441469" cy="51701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9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C26F-554C-4C7D-85B4-F010EC5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61522"/>
            <a:ext cx="11091600" cy="1332000"/>
          </a:xfrm>
        </p:spPr>
        <p:txBody>
          <a:bodyPr/>
          <a:lstStyle/>
          <a:p>
            <a:r>
              <a:rPr lang="en-US" dirty="0"/>
              <a:t>When the problem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BB6-9586-43D0-8B55-BD52F789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means it’s easy to repro, overhead of profiling is irrelevant</a:t>
            </a:r>
          </a:p>
          <a:p>
            <a:r>
              <a:rPr lang="en-US" sz="2400" dirty="0"/>
              <a:t>Pretty much any tool will do</a:t>
            </a:r>
          </a:p>
          <a:p>
            <a:r>
              <a:rPr lang="en-US" sz="2400" dirty="0"/>
              <a:t>Common approach – take a few dumps with some time in between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3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FE1-3735-449C-AA1D-A97A91D3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that give you committed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E79B-F788-4A21-86F7-A18B7189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.NET Framework</a:t>
            </a:r>
          </a:p>
          <a:p>
            <a:pPr lvl="1"/>
            <a:r>
              <a:rPr lang="en-US" sz="1800" dirty="0"/>
              <a:t>Perf counter: .NET Memory\# of total committed bytes</a:t>
            </a:r>
          </a:p>
          <a:p>
            <a:r>
              <a:rPr lang="en-US" sz="2800" dirty="0"/>
              <a:t>.NET 6.0</a:t>
            </a:r>
          </a:p>
          <a:p>
            <a:pPr lvl="1"/>
            <a:r>
              <a:rPr lang="en-US" sz="1800" dirty="0"/>
              <a:t>Dotnet counter: committed bytes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25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959-0643-49F0-91A1-802601F6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 if you have a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123-3B13-4173-BA1F-86E7ADA1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79789"/>
            <a:ext cx="11090274" cy="4513035"/>
          </a:xfrm>
        </p:spPr>
        <p:txBody>
          <a:bodyPr/>
          <a:lstStyle/>
          <a:p>
            <a:r>
              <a:rPr lang="en-US" dirty="0"/>
              <a:t>PerfView uses GC events to show you a rich set of info in </a:t>
            </a:r>
            <a:r>
              <a:rPr lang="en-US" dirty="0" err="1"/>
              <a:t>GCStats</a:t>
            </a:r>
            <a:endParaRPr lang="en-US" dirty="0"/>
          </a:p>
          <a:p>
            <a:pPr lvl="1"/>
            <a:r>
              <a:rPr lang="en-US" sz="1600" dirty="0">
                <a:hlinkClick r:id="rId2"/>
              </a:rPr>
              <a:t>How to collect top level GC events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GCStats</a:t>
            </a:r>
            <a:r>
              <a:rPr lang="en-US" sz="1600" dirty="0"/>
              <a:t> includes info that tells you when you have a managed memory leak – Promoted MB for gen2 GCs</a:t>
            </a:r>
          </a:p>
          <a:p>
            <a:pPr lvl="1"/>
            <a:r>
              <a:rPr lang="en-US" sz="1600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01098A-E49C-43EE-A108-59C842C67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7760"/>
              </p:ext>
            </p:extLst>
          </p:nvPr>
        </p:nvGraphicFramePr>
        <p:xfrm>
          <a:off x="1222510" y="3482067"/>
          <a:ext cx="6121265" cy="27559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0809236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42403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44535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2119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2877867"/>
                    </a:ext>
                  </a:extLst>
                </a:gridCol>
                <a:gridCol w="948283">
                  <a:extLst>
                    <a:ext uri="{9D8B030D-6E8A-4147-A177-3AD203B41FA5}">
                      <a16:colId xmlns:a16="http://schemas.microsoft.com/office/drawing/2014/main" val="2212886314"/>
                    </a:ext>
                  </a:extLst>
                </a:gridCol>
                <a:gridCol w="918482">
                  <a:extLst>
                    <a:ext uri="{9D8B030D-6E8A-4147-A177-3AD203B41FA5}">
                      <a16:colId xmlns:a16="http://schemas.microsoft.com/office/drawing/2014/main" val="3964939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GC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Trigger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Gen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Peak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After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Ratio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Promoted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617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Reason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MB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MB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Peak/After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MB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546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992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8436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AllocSmall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36,571.01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32,122.75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17,837.62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1328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AllocLarge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35,063.13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32,970.99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17,822.01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0644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AllocSmall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35,948.02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32,084.92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17,831.78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638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AllocLarge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34,204.18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33,955.79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17,832.79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0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7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2362-4816-4650-9DF1-FB43192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3943"/>
          </a:xfrm>
        </p:spPr>
        <p:txBody>
          <a:bodyPr>
            <a:normAutofit/>
          </a:bodyPr>
          <a:lstStyle/>
          <a:p>
            <a:r>
              <a:rPr lang="en-US" sz="4000" dirty="0"/>
              <a:t>Measuring memory in an environment with a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054B-6183-4DBF-B2A0-493C07B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5899"/>
            <a:ext cx="11090274" cy="46069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memory area seems to have many, many confusing terms </a:t>
            </a:r>
          </a:p>
          <a:p>
            <a:pPr lvl="1"/>
            <a:r>
              <a:rPr lang="en-US" sz="1800" dirty="0"/>
              <a:t>Committed, reserved, virtual, physical, working set…</a:t>
            </a:r>
          </a:p>
          <a:p>
            <a:pPr lvl="1"/>
            <a:r>
              <a:rPr lang="en-US" sz="1800" dirty="0"/>
              <a:t>Tools aren’t consistent with the terminology</a:t>
            </a:r>
          </a:p>
          <a:p>
            <a:r>
              <a:rPr lang="en-US" sz="2400" dirty="0"/>
              <a:t>Virtual memory fundamentals are explained </a:t>
            </a:r>
            <a:r>
              <a:rPr lang="en-US" sz="2400" dirty="0">
                <a:hlinkClick r:id="rId2"/>
              </a:rPr>
              <a:t>here</a:t>
            </a:r>
            <a:endParaRPr lang="en-US" sz="2400" dirty="0"/>
          </a:p>
          <a:p>
            <a:pPr lvl="1"/>
            <a:r>
              <a:rPr lang="en-US" sz="1800" dirty="0">
                <a:hlinkClick r:id="rId3"/>
              </a:rPr>
              <a:t>This talk</a:t>
            </a:r>
            <a:r>
              <a:rPr lang="en-US" sz="1800" dirty="0"/>
              <a:t> (</a:t>
            </a:r>
            <a:r>
              <a:rPr lang="en-US" sz="1800" dirty="0">
                <a:hlinkClick r:id="rId4"/>
              </a:rPr>
              <a:t>slides</a:t>
            </a:r>
            <a:r>
              <a:rPr lang="en-US" sz="1800" dirty="0"/>
              <a:t>) explains how the hardware, the OS and the GC are connected (and clarifies many memory terms)</a:t>
            </a:r>
          </a:p>
          <a:p>
            <a:r>
              <a:rPr lang="en-US" sz="2400" dirty="0"/>
              <a:t>What do you need to care about </a:t>
            </a:r>
            <a:r>
              <a:rPr lang="en-US" sz="2400" dirty="0" err="1"/>
              <a:t>wrt</a:t>
            </a:r>
            <a:r>
              <a:rPr lang="en-US" sz="2400" dirty="0"/>
              <a:t> memory leaks?</a:t>
            </a:r>
          </a:p>
          <a:p>
            <a:pPr lvl="1"/>
            <a:r>
              <a:rPr lang="en-US" sz="1800" dirty="0"/>
              <a:t>Most of the time, committed (of the GC heap)</a:t>
            </a:r>
          </a:p>
          <a:p>
            <a:pPr lvl="1"/>
            <a:r>
              <a:rPr lang="en-US" sz="1800" dirty="0"/>
              <a:t>Committed is the amount of physical storage used to store your data </a:t>
            </a:r>
          </a:p>
          <a:p>
            <a:pPr lvl="1"/>
            <a:r>
              <a:rPr lang="en-US" sz="1800" dirty="0"/>
              <a:t>Most of the time, this correlates with working set</a:t>
            </a:r>
          </a:p>
        </p:txBody>
      </p:sp>
    </p:spTree>
    <p:extLst>
      <p:ext uri="{BB962C8B-B14F-4D97-AF65-F5344CB8AC3E}">
        <p14:creationId xmlns:p14="http://schemas.microsoft.com/office/powerpoint/2010/main" val="86916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0436-7313-454C-BBF2-BD7B971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I don’t want as much fragmentation?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46F-848D-4465-A813-A1040F3D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36965"/>
            <a:ext cx="11090274" cy="4255860"/>
          </a:xfrm>
        </p:spPr>
        <p:txBody>
          <a:bodyPr/>
          <a:lstStyle/>
          <a:p>
            <a:r>
              <a:rPr lang="en-US" sz="2400" dirty="0"/>
              <a:t>.NET 6 added </a:t>
            </a:r>
            <a:r>
              <a:rPr lang="en-US" sz="2400" dirty="0">
                <a:hlinkClick r:id="rId2"/>
              </a:rPr>
              <a:t>a new config</a:t>
            </a:r>
            <a:r>
              <a:rPr lang="en-US" sz="2400" dirty="0"/>
              <a:t> (also available in .NET Framework 4.8)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COMPlus_GCConserveMemory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DOTNET_GCConserveMemory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/>
              <a:t>Integer value of 1-9 that tells the GC how conservative you want it to be</a:t>
            </a:r>
          </a:p>
          <a:p>
            <a:r>
              <a:rPr lang="en-US" sz="2400" dirty="0"/>
              <a:t>Good for capacity planning (because it’s more predictable)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959-0643-49F0-91A1-802601F6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 if you have a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123-3B13-4173-BA1F-86E7ADA1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79789"/>
            <a:ext cx="11090274" cy="4513035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.NET 5 introduced a new API to allow rich and easy in-proc monitoring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GCMemoryInfo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GetGCMemoryInfo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GCKind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kind);</a:t>
            </a:r>
            <a:endParaRPr lang="en-US" sz="19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GCKind</a:t>
            </a:r>
            <a:endParaRPr lang="en-US" sz="19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FullBlocking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 2,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  Background = 3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readonly struct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GCGenerationInfo</a:t>
            </a:r>
            <a:endParaRPr lang="en-US" sz="19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public long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SizeAfterBytes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public long </a:t>
            </a:r>
            <a:r>
              <a:rPr lang="en-US" sz="19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FragmentationAfterBytes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0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FAFC-485A-443F-9827-3437D926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67" y="1089932"/>
            <a:ext cx="11936412" cy="50017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GCMemoryInfo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memoryInfoLastNGC2 =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GC.GetGCMemoryInfo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GCKind.FullBlocking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lastNGC2Index = memoryInfoLastNGC2.Index;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LDS = 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numGenerations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= memoryInfoLastNGC2.GenerationInfo.Length;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numGenerations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genSize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= memoryInfoLastNGC2.GenerationInfo[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SizeAfterBytes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               memoryInfoLastNGC2.GenerationInfo[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FragmentationAfterBytes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LDS += </a:t>
            </a:r>
            <a:r>
              <a:rPr lang="en-US" sz="18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genSize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959-0643-49F0-91A1-802601F6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38422"/>
            <a:ext cx="11091600" cy="1332000"/>
          </a:xfrm>
        </p:spPr>
        <p:txBody>
          <a:bodyPr/>
          <a:lstStyle/>
          <a:p>
            <a:r>
              <a:rPr lang="en-US" dirty="0"/>
              <a:t>If you do have a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123-3B13-4173-BA1F-86E7ADA1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79739"/>
            <a:ext cx="11090274" cy="4913086"/>
          </a:xfrm>
        </p:spPr>
        <p:txBody>
          <a:bodyPr/>
          <a:lstStyle/>
          <a:p>
            <a:r>
              <a:rPr lang="en-US" dirty="0"/>
              <a:t>PerfView allows you to collect a </a:t>
            </a:r>
            <a:r>
              <a:rPr lang="en-US" dirty="0">
                <a:hlinkClick r:id="rId2"/>
              </a:rPr>
              <a:t>heap snapshot</a:t>
            </a:r>
            <a:r>
              <a:rPr lang="en-US" dirty="0"/>
              <a:t> that shows you object types/sizes and connectivity</a:t>
            </a:r>
          </a:p>
          <a:p>
            <a:pPr lvl="1"/>
            <a:r>
              <a:rPr lang="en-US" sz="1600" dirty="0"/>
              <a:t>Uncheck the Freeze option to avoid having to pause user threads for long</a:t>
            </a:r>
          </a:p>
          <a:p>
            <a:pPr lvl="1"/>
            <a:r>
              <a:rPr lang="en-US" sz="1600" dirty="0"/>
              <a:t>If you already captured a process dump, you can also load that into PerfView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D15DF-420F-4881-B8F4-D3C2A66E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11" y="2705693"/>
            <a:ext cx="9561636" cy="36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7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11E-1258-46EC-8408-87D13A07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45218"/>
            <a:ext cx="11091600" cy="1332000"/>
          </a:xfrm>
        </p:spPr>
        <p:txBody>
          <a:bodyPr/>
          <a:lstStyle/>
          <a:p>
            <a:r>
              <a:rPr lang="en-US" dirty="0">
                <a:hlinkClick r:id="rId2"/>
              </a:rPr>
              <a:t>Generation aware analysis</a:t>
            </a:r>
            <a:r>
              <a:rPr lang="en-US" dirty="0"/>
              <a:t> in .NET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ACA7-C425-4ECD-B9DD-5115D004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2032907"/>
            <a:ext cx="11090274" cy="4490357"/>
          </a:xfrm>
        </p:spPr>
        <p:txBody>
          <a:bodyPr>
            <a:normAutofit/>
          </a:bodyPr>
          <a:lstStyle/>
          <a:p>
            <a:r>
              <a:rPr lang="en-US" dirty="0"/>
              <a:t>Very different from “being able to look at different generations of a heap”!!!</a:t>
            </a:r>
          </a:p>
          <a:p>
            <a:r>
              <a:rPr lang="en-US" dirty="0"/>
              <a:t>You can tell the runtime when you’d like to capture a trace by these filters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generation of the GC (thus generation aware)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min survived bytes observed in this GC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min GC index (to avoid certain phases)</a:t>
            </a:r>
          </a:p>
          <a:p>
            <a:r>
              <a:rPr lang="en-US" dirty="0"/>
              <a:t>It was added mostly for debugging ephemeral GC problems</a:t>
            </a:r>
          </a:p>
          <a:p>
            <a:r>
              <a:rPr lang="en-US" dirty="0"/>
              <a:t>But also used for debugging memory leaks</a:t>
            </a:r>
          </a:p>
          <a:p>
            <a:pPr lvl="1"/>
            <a:r>
              <a:rPr lang="en-US" sz="1800" dirty="0"/>
              <a:t>Especially useful if the OOMs only occur on some machines</a:t>
            </a:r>
          </a:p>
          <a:p>
            <a:endParaRPr lang="en-US" sz="1800" dirty="0"/>
          </a:p>
          <a:p>
            <a:endParaRPr lang="en-US" altLang="zh-CN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11E-1258-46EC-8408-87D13A07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45218"/>
            <a:ext cx="11091600" cy="1332000"/>
          </a:xfrm>
        </p:spPr>
        <p:txBody>
          <a:bodyPr/>
          <a:lstStyle/>
          <a:p>
            <a:r>
              <a:rPr lang="en-US" dirty="0">
                <a:hlinkClick r:id="rId2"/>
              </a:rPr>
              <a:t>Generation aware analysis</a:t>
            </a:r>
            <a:r>
              <a:rPr lang="en-US" dirty="0"/>
              <a:t> in .NET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ACA7-C425-4ECD-B9DD-5115D004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1849211"/>
            <a:ext cx="11090274" cy="4674053"/>
          </a:xfrm>
        </p:spPr>
        <p:txBody>
          <a:bodyPr>
            <a:normAutofit/>
          </a:bodyPr>
          <a:lstStyle/>
          <a:p>
            <a:r>
              <a:rPr lang="en-US" dirty="0"/>
              <a:t>Example for debugging memory leaks</a:t>
            </a:r>
          </a:p>
          <a:p>
            <a:pPr marL="457200" indent="0">
              <a:spcAft>
                <a:spcPts val="0"/>
              </a:spcAft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set </a:t>
            </a:r>
            <a:r>
              <a:rPr lang="en-US" altLang="zh-CN" sz="1800" dirty="0" err="1">
                <a:latin typeface="Consolas" panose="020B0609020204030204" pitchFamily="49" charset="0"/>
              </a:rPr>
              <a:t>COMPlus_GCGenAnalysisGen</a:t>
            </a:r>
            <a:r>
              <a:rPr lang="en-US" altLang="zh-CN" sz="1800" dirty="0">
                <a:latin typeface="Consolas" panose="020B0609020204030204" pitchFamily="49" charset="0"/>
              </a:rPr>
              <a:t>=2</a:t>
            </a:r>
          </a:p>
          <a:p>
            <a:pPr marL="457200" indent="0">
              <a:spcAft>
                <a:spcPts val="0"/>
              </a:spcAft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set </a:t>
            </a:r>
            <a:r>
              <a:rPr lang="en-US" altLang="zh-CN" sz="1800" dirty="0" err="1">
                <a:latin typeface="Consolas" panose="020B0609020204030204" pitchFamily="49" charset="0"/>
              </a:rPr>
              <a:t>COMPlus_GCGenAnalysisBytes</a:t>
            </a:r>
            <a:r>
              <a:rPr lang="en-US" altLang="zh-CN" sz="1800" dirty="0">
                <a:latin typeface="Consolas" panose="020B0609020204030204" pitchFamily="49" charset="0"/>
              </a:rPr>
              <a:t>=40000000</a:t>
            </a:r>
          </a:p>
          <a:p>
            <a:pPr marL="457200" indent="0">
              <a:spcAft>
                <a:spcPts val="0"/>
              </a:spcAft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set </a:t>
            </a:r>
            <a:r>
              <a:rPr lang="en-US" altLang="zh-CN" sz="1800" dirty="0" err="1">
                <a:latin typeface="Consolas" panose="020B0609020204030204" pitchFamily="49" charset="0"/>
              </a:rPr>
              <a:t>COMPlus_GCGenAnalysisIndex</a:t>
            </a:r>
            <a:r>
              <a:rPr lang="en-US" altLang="zh-CN" sz="1800" dirty="0">
                <a:latin typeface="Consolas" panose="020B0609020204030204" pitchFamily="49" charset="0"/>
              </a:rPr>
              <a:t>=3E8</a:t>
            </a:r>
          </a:p>
          <a:p>
            <a:pPr marL="457200" indent="0">
              <a:buNone/>
            </a:pPr>
            <a:r>
              <a:rPr lang="en-US" altLang="zh-CN" dirty="0"/>
              <a:t>During a full blocking GC, if it survives at least 1GiB and GC index is at least 1000, capture a trace</a:t>
            </a:r>
            <a:endParaRPr lang="en-US" dirty="0"/>
          </a:p>
          <a:p>
            <a:r>
              <a:rPr lang="en-US" dirty="0"/>
              <a:t>.NET 6 added an option to capture a dump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set </a:t>
            </a:r>
            <a:r>
              <a:rPr lang="en-US" altLang="zh-CN" sz="1800" dirty="0" err="1">
                <a:latin typeface="Consolas" panose="020B0609020204030204" pitchFamily="49" charset="0"/>
              </a:rPr>
              <a:t>COMPlus_GCGenAnalysisDump</a:t>
            </a:r>
            <a:r>
              <a:rPr lang="en-US" altLang="zh-CN" sz="1800" dirty="0">
                <a:latin typeface="Consolas" panose="020B0609020204030204" pitchFamily="49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163168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137A-92EB-40F3-8262-AD384C1B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75822"/>
            <a:ext cx="11091600" cy="1332000"/>
          </a:xfrm>
        </p:spPr>
        <p:txBody>
          <a:bodyPr/>
          <a:lstStyle/>
          <a:p>
            <a:r>
              <a:rPr lang="en-US" sz="4800" dirty="0"/>
              <a:t>“Why isn’t the GC collecting my object??”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669D-9AEB-4E3D-A2A6-21EBE97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static 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(128, 256);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GCHandle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GCHandle.Alloc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(o,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GCHandleType.Weak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GC.Collect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("Collect called,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h.Target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{0}",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h.Target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? "collected" : "not collected");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Output - Collect called,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h.Target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is not collected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45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B6E1-C553-4268-8658-7AC5B022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835" y="360218"/>
            <a:ext cx="10260301" cy="613294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MethodImpl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MethodImplOptions.NoInlining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public static void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TestLifeTime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MaoniType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o =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MaoniType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(128, 256);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GCHandle.Alloc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(o,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GCHandleType.Weak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public static int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TestLifeTime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GC.Collect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("Collect called,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h.Target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is {0}",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    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h.Target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) ? "collected" : "not collected");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Output: Collect called,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h.Target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is collected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0745-C053-468E-B228-FF9E8ED3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446556" cy="687614"/>
          </a:xfrm>
        </p:spPr>
        <p:txBody>
          <a:bodyPr>
            <a:normAutofit/>
          </a:bodyPr>
          <a:lstStyle/>
          <a:p>
            <a:r>
              <a:rPr lang="en-US" sz="3600" dirty="0"/>
              <a:t>When to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E60B-6144-4715-8B06-56169B51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0006"/>
            <a:ext cx="11090274" cy="4402817"/>
          </a:xfrm>
        </p:spPr>
        <p:txBody>
          <a:bodyPr>
            <a:normAutofit/>
          </a:bodyPr>
          <a:lstStyle/>
          <a:p>
            <a:r>
              <a:rPr lang="en-US" sz="2400" dirty="0"/>
              <a:t>If you are not asking this question, you should! 😀</a:t>
            </a:r>
          </a:p>
          <a:p>
            <a:pPr lvl="1"/>
            <a:r>
              <a:rPr lang="en-US" sz="1800" dirty="0"/>
              <a:t>If you happen to measure on entry of a GC, that’s when the heap size is at the largest</a:t>
            </a:r>
          </a:p>
          <a:p>
            <a:pPr lvl="1"/>
            <a:r>
              <a:rPr lang="en-US" sz="1800" dirty="0"/>
              <a:t>If you happen to measure on exit of a GC, that’s when the heap size is at the smallest</a:t>
            </a:r>
          </a:p>
          <a:p>
            <a:pPr lvl="1"/>
            <a:r>
              <a:rPr lang="en-US" sz="1800" dirty="0"/>
              <a:t>If you happen to measure on entry and exit of a GC that compacts the whole heap, there could be a huge difference!</a:t>
            </a:r>
          </a:p>
          <a:p>
            <a:r>
              <a:rPr lang="en-US" sz="2400" dirty="0"/>
              <a:t>Note that heap size &lt;= committed size!</a:t>
            </a:r>
          </a:p>
          <a:p>
            <a:r>
              <a:rPr lang="en-US" sz="2400" dirty="0"/>
              <a:t>We don’t decommit space we know we will be using right away!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1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– commit as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3174581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967120" y="400324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2995789" y="2320490"/>
            <a:ext cx="132961" cy="3174580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85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– commit as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425226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967120" y="400324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3538713" y="1785730"/>
            <a:ext cx="124797" cy="4252265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67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</a:t>
            </a:r>
            <a:r>
              <a:rPr lang="en-US" dirty="0">
                <a:hlinkClick r:id="rId2"/>
              </a:rPr>
              <a:t>enough</a:t>
            </a:r>
            <a:r>
              <a:rPr lang="en-US" dirty="0"/>
              <a:t>, GC#1 happens, compacted</a:t>
            </a:r>
          </a:p>
          <a:p>
            <a:r>
              <a:rPr lang="en-US" dirty="0"/>
              <a:t>If we decommitted all the extra space, it looks like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263165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211924" y="405229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2740652" y="2608280"/>
            <a:ext cx="100307" cy="2631655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4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GC happens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</a:t>
            </a:r>
            <a:r>
              <a:rPr lang="en-US" dirty="0">
                <a:hlinkClick r:id="rId2"/>
              </a:rPr>
              <a:t>enough</a:t>
            </a:r>
            <a:r>
              <a:rPr lang="en-US" dirty="0"/>
              <a:t>, GC#1 happens, compacted</a:t>
            </a:r>
          </a:p>
          <a:p>
            <a:r>
              <a:rPr lang="en-US" dirty="0"/>
              <a:t>If we decommitted all the extra space, it looks like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263165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211924" y="405229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2740652" y="2608280"/>
            <a:ext cx="100307" cy="2631655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F6BD9-516B-4297-AD14-5DF4F20F3221}"/>
              </a:ext>
            </a:extLst>
          </p:cNvPr>
          <p:cNvCxnSpPr>
            <a:cxnSpLocks/>
          </p:cNvCxnSpPr>
          <p:nvPr/>
        </p:nvCxnSpPr>
        <p:spPr>
          <a:xfrm flipV="1">
            <a:off x="4506686" y="3784146"/>
            <a:ext cx="0" cy="744697"/>
          </a:xfrm>
          <a:prstGeom prst="straightConnector1">
            <a:avLst/>
          </a:prstGeom>
          <a:ln>
            <a:solidFill>
              <a:srgbClr val="D559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9CE2DE-6563-406B-BACB-1C3064A4EFE7}"/>
              </a:ext>
            </a:extLst>
          </p:cNvPr>
          <p:cNvSpPr txBox="1"/>
          <p:nvPr/>
        </p:nvSpPr>
        <p:spPr>
          <a:xfrm>
            <a:off x="3918857" y="4528843"/>
            <a:ext cx="150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Tw Cen MT"/>
              </a:rPr>
              <a:t>Need to allocate here right away</a:t>
            </a:r>
          </a:p>
        </p:txBody>
      </p:sp>
    </p:spTree>
    <p:extLst>
      <p:ext uri="{BB962C8B-B14F-4D97-AF65-F5344CB8AC3E}">
        <p14:creationId xmlns:p14="http://schemas.microsoft.com/office/powerpoint/2010/main" val="313414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E55-0502-4C22-A34C-9D917D4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DB4B-8E2E-40B2-BD53-29B48F50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the end of GC#1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Allocated is what we call the heap size, because it’s occupied by objects</a:t>
            </a:r>
          </a:p>
          <a:p>
            <a:r>
              <a:rPr lang="en-US" dirty="0"/>
              <a:t>FAQ: how come my heap size is quite a bit smaller than the memory usage of the process?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27CC1-13FC-44D9-A565-3997B5BAB64D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9EA-0460-4787-8E4B-5B9122C39A1C}"/>
              </a:ext>
            </a:extLst>
          </p:cNvPr>
          <p:cNvSpPr/>
          <p:nvPr/>
        </p:nvSpPr>
        <p:spPr>
          <a:xfrm>
            <a:off x="1474980" y="3429000"/>
            <a:ext cx="4252266" cy="355146"/>
          </a:xfrm>
          <a:prstGeom prst="rect">
            <a:avLst/>
          </a:prstGeom>
          <a:solidFill>
            <a:srgbClr val="3C38B8"/>
          </a:solidFill>
          <a:ln w="12700" cap="flat" cmpd="sng" algn="ctr">
            <a:solidFill>
              <a:srgbClr val="C947A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BA59-FC3B-44AC-9FC4-6F27688A9830}"/>
              </a:ext>
            </a:extLst>
          </p:cNvPr>
          <p:cNvSpPr txBox="1"/>
          <p:nvPr/>
        </p:nvSpPr>
        <p:spPr>
          <a:xfrm>
            <a:off x="2967120" y="400324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Committed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AB2F7A1-68E2-49A2-A60D-1BA2191BB472}"/>
              </a:ext>
            </a:extLst>
          </p:cNvPr>
          <p:cNvSpPr/>
          <p:nvPr/>
        </p:nvSpPr>
        <p:spPr>
          <a:xfrm rot="5400000">
            <a:off x="3538713" y="1785730"/>
            <a:ext cx="124797" cy="4252265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1F8801D-261C-48A6-B632-CA776DFD0B3A}"/>
              </a:ext>
            </a:extLst>
          </p:cNvPr>
          <p:cNvSpPr/>
          <p:nvPr/>
        </p:nvSpPr>
        <p:spPr>
          <a:xfrm rot="16200000">
            <a:off x="2714122" y="2006159"/>
            <a:ext cx="124797" cy="2603083"/>
          </a:xfrm>
          <a:prstGeom prst="rightBracket">
            <a:avLst/>
          </a:prstGeom>
          <a:noFill/>
          <a:ln w="6350" cap="flat" cmpd="sng" algn="ctr">
            <a:solidFill>
              <a:srgbClr val="C947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F3143-DB83-46A6-BC8D-B41047534332}"/>
              </a:ext>
            </a:extLst>
          </p:cNvPr>
          <p:cNvSpPr txBox="1"/>
          <p:nvPr/>
        </p:nvSpPr>
        <p:spPr>
          <a:xfrm>
            <a:off x="2241860" y="290486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7926750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311C1C"/>
      </a:dk2>
      <a:lt2>
        <a:srgbClr val="F0F3F3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BB821"/>
      </a:accent5>
      <a:accent6>
        <a:srgbClr val="14BC2C"/>
      </a:accent6>
      <a:hlink>
        <a:srgbClr val="8E4CC3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2380</Words>
  <Application>Microsoft Office PowerPoint</Application>
  <PresentationFormat>Widescreen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Sitka Heading</vt:lpstr>
      <vt:lpstr>Source Sans Pro</vt:lpstr>
      <vt:lpstr>Tw Cen MT</vt:lpstr>
      <vt:lpstr>Verdana</vt:lpstr>
      <vt:lpstr>3DFloatVTI</vt:lpstr>
      <vt:lpstr>Diagnosing Memory Leaks</vt:lpstr>
      <vt:lpstr>Definition of a managed memory leak</vt:lpstr>
      <vt:lpstr>Measuring memory in an environment with a GC</vt:lpstr>
      <vt:lpstr>When to measure?</vt:lpstr>
      <vt:lpstr>What the heap looks like</vt:lpstr>
      <vt:lpstr>What the heap looks like</vt:lpstr>
      <vt:lpstr>GC happens</vt:lpstr>
      <vt:lpstr>GC happens</vt:lpstr>
      <vt:lpstr>What the heap looks like</vt:lpstr>
      <vt:lpstr>What the heap looks like</vt:lpstr>
      <vt:lpstr>However, there’s also the generation aspect </vt:lpstr>
      <vt:lpstr>Commit size fluctuation</vt:lpstr>
      <vt:lpstr>Commit size fluctuation</vt:lpstr>
      <vt:lpstr>Commit size fluctuation</vt:lpstr>
      <vt:lpstr>Commit size fluctuation</vt:lpstr>
      <vt:lpstr>Commit size fluctuation</vt:lpstr>
      <vt:lpstr>Commit size fluctuation</vt:lpstr>
      <vt:lpstr>Commit size fluctuation</vt:lpstr>
      <vt:lpstr>Commit size fluctuation</vt:lpstr>
      <vt:lpstr>STW (Stop-The-World) vs Concurrent</vt:lpstr>
      <vt:lpstr>Commit size fluctuation</vt:lpstr>
      <vt:lpstr>Commit size fluctuation</vt:lpstr>
      <vt:lpstr>Commit size fluctuation</vt:lpstr>
      <vt:lpstr>How do we decide which generation to collect?</vt:lpstr>
      <vt:lpstr>Pinning</vt:lpstr>
      <vt:lpstr>PowerPoint Presentation</vt:lpstr>
      <vt:lpstr>When the problem is simple</vt:lpstr>
      <vt:lpstr>Counters that give you committed size</vt:lpstr>
      <vt:lpstr>Finding out if you have a memory leak</vt:lpstr>
      <vt:lpstr>What if I don’t want as much fragmentation?</vt:lpstr>
      <vt:lpstr>Finding out if you have a memory leak</vt:lpstr>
      <vt:lpstr>PowerPoint Presentation</vt:lpstr>
      <vt:lpstr>If you do have a memory leak</vt:lpstr>
      <vt:lpstr>Generation aware analysis in .NET 5 </vt:lpstr>
      <vt:lpstr>Generation aware analysis in .NET 5 </vt:lpstr>
      <vt:lpstr>“Why isn’t the GC collecting my object??”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Maoni Stephens</dc:creator>
  <cp:lastModifiedBy>Maoni Stephens</cp:lastModifiedBy>
  <cp:revision>314</cp:revision>
  <dcterms:created xsi:type="dcterms:W3CDTF">2021-10-14T19:47:48Z</dcterms:created>
  <dcterms:modified xsi:type="dcterms:W3CDTF">2022-02-26T04:32:53Z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2021-10-14T21:20:58Z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7dd31a7e-aeed-4104-a87f-f84b442b2211</vt:lpwstr>
  </property>
  <property fmtid="{D5CDD505-2E9C-101B-9397-08002B2CF9AE}" pid="8" name="MSIP_Label_f42aa342-8706-4288-bd11-ebb85995028c_ContentBits">
    <vt:lpwstr>0</vt:lpwstr>
  </property>
</Properties>
</file>