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88" r:id="rId3"/>
    <p:sldId id="294" r:id="rId4"/>
    <p:sldId id="289" r:id="rId5"/>
    <p:sldId id="293" r:id="rId6"/>
    <p:sldId id="290" r:id="rId7"/>
    <p:sldId id="295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DCDCDC"/>
    <a:srgbClr val="D0D0D0"/>
    <a:srgbClr val="34497D"/>
    <a:srgbClr val="8D8D8D"/>
    <a:srgbClr val="CECECE"/>
    <a:srgbClr val="F06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6374" autoAdjust="0"/>
  </p:normalViewPr>
  <p:slideViewPr>
    <p:cSldViewPr snapToGrid="0">
      <p:cViewPr varScale="1">
        <p:scale>
          <a:sx n="72" d="100"/>
          <a:sy n="72" d="100"/>
        </p:scale>
        <p:origin x="4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2EB3-0C9A-40DB-81DD-9291D7F2FA5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F62B-D469-46B1-BEB9-47DFFBE2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TRAINER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Give a very brief introduction  of all mentioned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6039-4571-6B13-C78A-6556C7FA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B2853-E7AE-55FC-A519-95BFD45C6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FC70-0589-F616-3A2F-104B1B1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D95C-B8E6-D3B7-635C-D4636AF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F8A5-E538-6013-7051-6B3F9193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1BC8-2F3C-F4A2-EDA0-9BCDA3C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C171-6749-43A8-D7CB-E4267A2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4D07-8062-8936-0ADE-882E9E61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E31A-2BBB-3345-15B0-8A0E304B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5DDD-0CF1-C38A-30E7-ADC7C00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CB42-CA8F-2021-694C-B87F3C510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96E5-19DE-993A-8A92-D0EFFDEB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D4A3-821C-2802-FEBD-BEFAB68E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F359-A992-7939-617A-822E2DAB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89D3-584F-D30D-2ABF-AAD3A3C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189-7991-115A-41A7-605A3AA5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71ED-97D4-096B-8F42-233E6A7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B100-7D7C-A2B6-E59A-E8AF4061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3FB5-70DB-95CA-199A-C6CAF782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B8B3-D4FB-2ED2-62A7-6578CDD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A4C9-2DAD-F12A-0116-0108FBB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86A-A8AE-C40E-44A5-D0B31C69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1D4-B52B-68C4-209F-3C0BC98F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7DE0-5956-D09B-2BC2-0A6622E8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79C5-4D20-81BB-B71F-C80E5EE8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EFE-A169-CAAE-58A5-585D006A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32D6-D349-1FBC-50E3-E37AD93E1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5A87-FE02-ED66-D641-AF4726D5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FFC67-B721-64D0-1ADD-5264B3E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9964-AFE7-FD2E-7098-2255CC3A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97FD-1524-6403-B1DD-1C3D515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31E-32D0-A702-8D5D-C3009DDA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BA9-A861-2F12-DBAD-B034E66B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D38A-712F-7087-3795-B55361C8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980F8-3627-D806-5600-5FEE72259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9E104-7ECA-220D-A15B-BBBE8755B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0A756-1B57-FF34-F743-EC1F54DE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C07BD-F8A3-4389-42A8-41187A3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F0DA-71D5-B3F4-4429-286A273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9508-4D18-2D89-BADF-37E70AA7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B497-FCCA-E2B7-191F-0D73657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19B7-A40E-59B9-6C48-B93BF824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FDFF-C537-698A-29F4-A6FB564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7CC7C-2E42-B012-CE76-F30B0DD2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1AE4A-B7C3-F6E1-58D4-9A8CCB42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C721-3C61-663F-0F95-80A1F29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3D82-C49E-5BF7-24F8-8697925D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DBF1-F6A7-DDEB-1E20-340B4AFF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531F-14D5-A106-3075-461F5261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9322-49F2-323E-5B2B-BF640D7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265F-2D1B-BC05-F021-D3ED302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2C60-79F4-044A-B029-D3B5AF19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D4D-13F1-EA56-DA83-8C4B6C3D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5DA2F-5FAC-59BA-2AA3-ADB32E4F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5C7F5-432A-539A-4D14-6978A920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FE0F-B26D-5E45-73C0-2DA0965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AD79-B599-C204-B7F4-8C22D77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4BE6-4799-B144-A339-F28F4A2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0B97D-84F3-4934-6E1F-206898B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F13D-D4D3-BD9C-45D3-0DA60DE5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358D-9CD9-FF49-FDD4-13B2FF47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06AA-A081-A9A5-8393-6A3339B56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FD81-BDD7-CF4B-EA86-D1CBD4719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08EC1F-9746-5DF5-1B96-52E22BCFC415}"/>
              </a:ext>
            </a:extLst>
          </p:cNvPr>
          <p:cNvSpPr txBox="1"/>
          <p:nvPr/>
        </p:nvSpPr>
        <p:spPr>
          <a:xfrm>
            <a:off x="2659775" y="354433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7A6E2-8CD8-6417-76A8-07D24D70BA5D}"/>
              </a:ext>
            </a:extLst>
          </p:cNvPr>
          <p:cNvSpPr txBox="1"/>
          <p:nvPr/>
        </p:nvSpPr>
        <p:spPr>
          <a:xfrm>
            <a:off x="5072775" y="2905780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5CC05-740B-E5A3-94BB-440D0F4E2690}"/>
              </a:ext>
            </a:extLst>
          </p:cNvPr>
          <p:cNvSpPr txBox="1"/>
          <p:nvPr/>
        </p:nvSpPr>
        <p:spPr>
          <a:xfrm>
            <a:off x="7561975" y="3599934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Align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B1CA9-CA43-3CAC-8ABD-1717758AC7F1}"/>
              </a:ext>
            </a:extLst>
          </p:cNvPr>
          <p:cNvSpPr txBox="1"/>
          <p:nvPr/>
        </p:nvSpPr>
        <p:spPr>
          <a:xfrm>
            <a:off x="313337" y="302111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Navigate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BA00C-B1DD-E0FE-B22D-16DE95C31DB6}"/>
              </a:ext>
            </a:extLst>
          </p:cNvPr>
          <p:cNvSpPr txBox="1"/>
          <p:nvPr/>
        </p:nvSpPr>
        <p:spPr>
          <a:xfrm>
            <a:off x="9862559" y="2701836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CE8B95-741E-E638-2363-8B72CF234EE3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1890021" y="3282722"/>
            <a:ext cx="769754" cy="523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96E8DF-9600-AE2D-0070-2D2C359AE92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49459" y="3167390"/>
            <a:ext cx="912516" cy="6941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C35AE5-A0CE-FFC2-0949-491A7657670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236459" y="3106579"/>
            <a:ext cx="836316" cy="699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60EE0-1036-0C93-1155-DD6660BE2014}"/>
              </a:ext>
            </a:extLst>
          </p:cNvPr>
          <p:cNvCxnSpPr>
            <a:cxnSpLocks/>
          </p:cNvCxnSpPr>
          <p:nvPr/>
        </p:nvCxnSpPr>
        <p:spPr>
          <a:xfrm flipV="1">
            <a:off x="9112317" y="2963446"/>
            <a:ext cx="750242" cy="8980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04924B-12D9-4459-E5FB-04ADC56BFE2F}"/>
              </a:ext>
            </a:extLst>
          </p:cNvPr>
          <p:cNvSpPr txBox="1"/>
          <p:nvPr/>
        </p:nvSpPr>
        <p:spPr>
          <a:xfrm>
            <a:off x="375592" y="3775202"/>
            <a:ext cx="1771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Zooms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Edition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Animation 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F7509-A36A-ED1B-C6BB-255D46E7BB78}"/>
              </a:ext>
            </a:extLst>
          </p:cNvPr>
          <p:cNvSpPr txBox="1"/>
          <p:nvPr/>
        </p:nvSpPr>
        <p:spPr>
          <a:xfrm>
            <a:off x="2869127" y="4329162"/>
            <a:ext cx="11405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Slides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Text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Pictures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Curves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70F954-1E6F-FBED-65D4-3159EC93CFFA}"/>
              </a:ext>
            </a:extLst>
          </p:cNvPr>
          <p:cNvSpPr txBox="1"/>
          <p:nvPr/>
        </p:nvSpPr>
        <p:spPr>
          <a:xfrm>
            <a:off x="4965436" y="3690610"/>
            <a:ext cx="1079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D442A-4479-084B-E1F6-81E2AC9AC504}"/>
              </a:ext>
            </a:extLst>
          </p:cNvPr>
          <p:cNvSpPr txBox="1"/>
          <p:nvPr/>
        </p:nvSpPr>
        <p:spPr>
          <a:xfrm>
            <a:off x="4965436" y="4998710"/>
            <a:ext cx="2319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Duplicate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/ Paste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paste </a:t>
            </a:r>
            <a:r>
              <a:rPr lang="en-US" sz="1600" b="1" dirty="0"/>
              <a:t>properties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B801DE-6998-4376-98E3-25B969A9E3D2}"/>
              </a:ext>
            </a:extLst>
          </p:cNvPr>
          <p:cNvSpPr txBox="1"/>
          <p:nvPr/>
        </p:nvSpPr>
        <p:spPr>
          <a:xfrm>
            <a:off x="7794845" y="4402123"/>
            <a:ext cx="2012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Distribute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alignment </a:t>
            </a:r>
            <a:r>
              <a:rPr lang="en-US" sz="1600" b="1" dirty="0"/>
              <a:t>guides</a:t>
            </a:r>
            <a:r>
              <a:rPr lang="en-US" sz="1600" dirty="0"/>
              <a:t> (red lines)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Guides and grid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B570B-430A-6C31-5C85-6E6803F003C2}"/>
              </a:ext>
            </a:extLst>
          </p:cNvPr>
          <p:cNvSpPr txBox="1"/>
          <p:nvPr/>
        </p:nvSpPr>
        <p:spPr>
          <a:xfrm>
            <a:off x="9897494" y="4998060"/>
            <a:ext cx="164006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 dropper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Strokes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Fonts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BC8D-3E08-6038-E57D-AE47DFE59A80}"/>
              </a:ext>
            </a:extLst>
          </p:cNvPr>
          <p:cNvSpPr txBox="1"/>
          <p:nvPr/>
        </p:nvSpPr>
        <p:spPr>
          <a:xfrm>
            <a:off x="9784258" y="3566492"/>
            <a:ext cx="1882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Size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Radius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Resize </a:t>
            </a:r>
            <a:r>
              <a:rPr lang="en-US" sz="1600"/>
              <a:t>with radio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EA9833-DCC8-F758-DE37-B6D611782F02}"/>
              </a:ext>
            </a:extLst>
          </p:cNvPr>
          <p:cNvSpPr txBox="1"/>
          <p:nvPr/>
        </p:nvSpPr>
        <p:spPr>
          <a:xfrm>
            <a:off x="3597124" y="280944"/>
            <a:ext cx="539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Slide edition </a:t>
            </a:r>
            <a:r>
              <a:rPr lang="en-US" sz="3600" dirty="0"/>
              <a:t>in Power Point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7EAFEA-2618-FABA-CE68-2355F7F56BB0}"/>
              </a:ext>
            </a:extLst>
          </p:cNvPr>
          <p:cNvSpPr txBox="1"/>
          <p:nvPr/>
        </p:nvSpPr>
        <p:spPr>
          <a:xfrm>
            <a:off x="2302205" y="1238506"/>
            <a:ext cx="868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Figma and Power Point ae very </a:t>
            </a:r>
            <a:r>
              <a:rPr lang="en-US" b="1" dirty="0"/>
              <a:t>similar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For each  4 activities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b="1" dirty="0"/>
              <a:t>compare</a:t>
            </a:r>
            <a:r>
              <a:rPr lang="en-US" dirty="0"/>
              <a:t> the way on </a:t>
            </a:r>
            <a:r>
              <a:rPr lang="en-US" dirty="0">
                <a:solidFill>
                  <a:srgbClr val="FF0000"/>
                </a:solidFill>
              </a:rPr>
              <a:t>Figma</a:t>
            </a:r>
            <a:r>
              <a:rPr lang="en-US" dirty="0"/>
              <a:t> with the way to work on </a:t>
            </a:r>
            <a:r>
              <a:rPr lang="en-US" dirty="0">
                <a:solidFill>
                  <a:srgbClr val="FF0000"/>
                </a:solidFill>
              </a:rPr>
              <a:t>Power Point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Then </a:t>
            </a:r>
            <a:r>
              <a:rPr lang="en-US" b="1" dirty="0"/>
              <a:t>discuss in group </a:t>
            </a:r>
            <a:r>
              <a:rPr lang="en-US" dirty="0"/>
              <a:t>about what you have found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1BCC9-85CD-60A8-EF27-9AE17E718C7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B941688-3B11-4FE5-02BD-1A9307FE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6" y="54834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1EC1720-9FDC-BF91-2868-F68376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11" y="54476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61B94C03-C19D-ACA8-9D6E-64F4EB95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89" y="54766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0B8D3183-7B09-6A39-CC30-A5F37C92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04" y="54408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01EEE8F7-FFFC-AF6A-E0D7-F6AE91BE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7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CDA7D42-7C62-59ED-06B1-B6D393564275}"/>
              </a:ext>
            </a:extLst>
          </p:cNvPr>
          <p:cNvSpPr/>
          <p:nvPr/>
        </p:nvSpPr>
        <p:spPr>
          <a:xfrm>
            <a:off x="566230" y="665492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7672-0CF5-ABCA-7D45-B4401C82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59" y="1721032"/>
            <a:ext cx="5225438" cy="4143402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912756" y="1481333"/>
            <a:ext cx="7975600" cy="462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19F57-6E27-732C-76CD-5857F8718C93}"/>
              </a:ext>
            </a:extLst>
          </p:cNvPr>
          <p:cNvSpPr txBox="1"/>
          <p:nvPr/>
        </p:nvSpPr>
        <p:spPr>
          <a:xfrm>
            <a:off x="5741507" y="1693440"/>
            <a:ext cx="117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497D"/>
                </a:solidFill>
              </a:rPr>
              <a:t>Sign 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373FB4-DEC6-83F4-23F4-A390F9C28D2E}"/>
              </a:ext>
            </a:extLst>
          </p:cNvPr>
          <p:cNvSpPr/>
          <p:nvPr/>
        </p:nvSpPr>
        <p:spPr>
          <a:xfrm>
            <a:off x="3651994" y="2199853"/>
            <a:ext cx="4888011" cy="3273365"/>
          </a:xfrm>
          <a:prstGeom prst="rect">
            <a:avLst/>
          </a:prstGeom>
          <a:ln w="19050">
            <a:solidFill>
              <a:srgbClr val="CECEC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139DD-9947-6FDD-C071-B071D56CEB49}"/>
              </a:ext>
            </a:extLst>
          </p:cNvPr>
          <p:cNvSpPr/>
          <p:nvPr/>
        </p:nvSpPr>
        <p:spPr>
          <a:xfrm>
            <a:off x="3931536" y="2743474"/>
            <a:ext cx="4192993" cy="447675"/>
          </a:xfrm>
          <a:prstGeom prst="rect">
            <a:avLst/>
          </a:prstGeom>
          <a:ln w="19050">
            <a:solidFill>
              <a:srgbClr val="CECEC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F4108-B159-255E-DECF-959B00CB32E2}"/>
              </a:ext>
            </a:extLst>
          </p:cNvPr>
          <p:cNvSpPr/>
          <p:nvPr/>
        </p:nvSpPr>
        <p:spPr>
          <a:xfrm>
            <a:off x="3931536" y="3836536"/>
            <a:ext cx="4192993" cy="447675"/>
          </a:xfrm>
          <a:prstGeom prst="rect">
            <a:avLst/>
          </a:prstGeom>
          <a:ln w="19050">
            <a:solidFill>
              <a:srgbClr val="CECEC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F6AA84-491F-BB79-49F0-622454AD2D31}"/>
              </a:ext>
            </a:extLst>
          </p:cNvPr>
          <p:cNvSpPr/>
          <p:nvPr/>
        </p:nvSpPr>
        <p:spPr>
          <a:xfrm>
            <a:off x="6776595" y="4732027"/>
            <a:ext cx="1348745" cy="479781"/>
          </a:xfrm>
          <a:prstGeom prst="roundRect">
            <a:avLst>
              <a:gd name="adj" fmla="val 42174"/>
            </a:avLst>
          </a:prstGeom>
          <a:ln w="19050">
            <a:solidFill>
              <a:srgbClr val="8D8D8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Sign in</a:t>
            </a:r>
            <a:endParaRPr 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5D215-E3F7-42E7-0327-175BB94D2CA6}"/>
              </a:ext>
            </a:extLst>
          </p:cNvPr>
          <p:cNvSpPr txBox="1"/>
          <p:nvPr/>
        </p:nvSpPr>
        <p:spPr>
          <a:xfrm>
            <a:off x="3931536" y="2401480"/>
            <a:ext cx="286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0D0D0"/>
                </a:solidFill>
              </a:rPr>
              <a:t>Mail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024EF-6C5D-3BC9-D320-2458FBB81F2E}"/>
              </a:ext>
            </a:extLst>
          </p:cNvPr>
          <p:cNvSpPr txBox="1"/>
          <p:nvPr/>
        </p:nvSpPr>
        <p:spPr>
          <a:xfrm>
            <a:off x="3931536" y="3483742"/>
            <a:ext cx="286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D0D0D0"/>
                </a:solidFill>
              </a:rPr>
              <a:t>Password</a:t>
            </a:r>
            <a:endParaRPr lang="en-US" dirty="0">
              <a:solidFill>
                <a:srgbClr val="D0D0D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22890F-F135-64EE-F82E-41589C3A9A0A}"/>
              </a:ext>
            </a:extLst>
          </p:cNvPr>
          <p:cNvSpPr txBox="1"/>
          <p:nvPr/>
        </p:nvSpPr>
        <p:spPr>
          <a:xfrm>
            <a:off x="3931536" y="4766007"/>
            <a:ext cx="187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Create account</a:t>
            </a:r>
          </a:p>
        </p:txBody>
      </p:sp>
    </p:spTree>
    <p:extLst>
      <p:ext uri="{BB962C8B-B14F-4D97-AF65-F5344CB8AC3E}">
        <p14:creationId xmlns:p14="http://schemas.microsoft.com/office/powerpoint/2010/main" val="399564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454839" y="1285942"/>
            <a:ext cx="9562127" cy="5297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BC9DA-2FD4-B6D3-D42F-D1680A4B8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675" y="1595997"/>
            <a:ext cx="8258583" cy="4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1C1EDE0-797A-7511-37AC-A2A80DD64134}"/>
              </a:ext>
            </a:extLst>
          </p:cNvPr>
          <p:cNvSpPr/>
          <p:nvPr/>
        </p:nvSpPr>
        <p:spPr>
          <a:xfrm>
            <a:off x="1220046" y="1109404"/>
            <a:ext cx="9562127" cy="5297569"/>
          </a:xfrm>
          <a:prstGeom prst="rect">
            <a:avLst/>
          </a:prstGeom>
          <a:ln>
            <a:solidFill>
              <a:srgbClr val="2F528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850113" y="247432"/>
            <a:ext cx="18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8D0646-2BDF-CD9C-1AE8-55E3BBF1B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962" y="2971688"/>
            <a:ext cx="1349499" cy="8732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BF95F6-BA56-61BE-B8C2-6B1BDF66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277" y="2971688"/>
            <a:ext cx="995546" cy="937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1FF3B9-0AAA-93EB-B9ED-200CF90BC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4793" y="2900001"/>
            <a:ext cx="1251162" cy="996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993FA-5E98-5304-689B-9A1361474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627" y="2942507"/>
            <a:ext cx="1544627" cy="902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CBDC7-A897-D12D-7B92-1CC78D22138A}"/>
              </a:ext>
            </a:extLst>
          </p:cNvPr>
          <p:cNvSpPr txBox="1"/>
          <p:nvPr/>
        </p:nvSpPr>
        <p:spPr>
          <a:xfrm>
            <a:off x="5166259" y="1168618"/>
            <a:ext cx="1613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Inclusive</a:t>
            </a:r>
            <a:r>
              <a:rPr lang="en-US" sz="2400" dirty="0"/>
              <a:t> </a:t>
            </a:r>
          </a:p>
          <a:p>
            <a:r>
              <a:rPr lang="en-US" sz="2400" dirty="0"/>
              <a:t>learning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B364E-7D98-E958-64AA-1606A61304FD}"/>
              </a:ext>
            </a:extLst>
          </p:cNvPr>
          <p:cNvSpPr txBox="1"/>
          <p:nvPr/>
        </p:nvSpPr>
        <p:spPr>
          <a:xfrm>
            <a:off x="2787626" y="2040929"/>
            <a:ext cx="6616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Each teachers or educators adopts an inclusive, learner-centered pedagogy: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31B4E-3673-60A6-5C63-5681B1B8049B}"/>
              </a:ext>
            </a:extLst>
          </p:cNvPr>
          <p:cNvSpPr txBox="1"/>
          <p:nvPr/>
        </p:nvSpPr>
        <p:spPr>
          <a:xfrm>
            <a:off x="7005086" y="4081714"/>
            <a:ext cx="2195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</a:t>
            </a:r>
            <a:r>
              <a:rPr lang="en-US" sz="1600" b="1" dirty="0">
                <a:solidFill>
                  <a:srgbClr val="00B0F0"/>
                </a:solidFill>
              </a:rPr>
              <a:t>solidarity </a:t>
            </a:r>
            <a:r>
              <a:rPr lang="en-US" sz="1600" dirty="0"/>
              <a:t>between peers to help students in difficulty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04B2D-8BDA-D51B-9E6A-23910E5D051F}"/>
              </a:ext>
            </a:extLst>
          </p:cNvPr>
          <p:cNvSpPr txBox="1"/>
          <p:nvPr/>
        </p:nvSpPr>
        <p:spPr>
          <a:xfrm>
            <a:off x="5026031" y="29443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21F7B5-A083-6694-6F87-6B162D2E6672}"/>
              </a:ext>
            </a:extLst>
          </p:cNvPr>
          <p:cNvCxnSpPr>
            <a:cxnSpLocks/>
          </p:cNvCxnSpPr>
          <p:nvPr/>
        </p:nvCxnSpPr>
        <p:spPr>
          <a:xfrm>
            <a:off x="3231630" y="2900001"/>
            <a:ext cx="0" cy="2180014"/>
          </a:xfrm>
          <a:prstGeom prst="line">
            <a:avLst/>
          </a:prstGeom>
          <a:ln w="28575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E44C1C-25AE-C1F9-73C8-719D5A823AD6}"/>
              </a:ext>
            </a:extLst>
          </p:cNvPr>
          <p:cNvCxnSpPr>
            <a:cxnSpLocks/>
          </p:cNvCxnSpPr>
          <p:nvPr/>
        </p:nvCxnSpPr>
        <p:spPr>
          <a:xfrm>
            <a:off x="9145127" y="2933262"/>
            <a:ext cx="0" cy="2180014"/>
          </a:xfrm>
          <a:prstGeom prst="line">
            <a:avLst/>
          </a:prstGeom>
          <a:ln w="28575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206F7B-085F-FDAA-6869-17A106EAEBA0}"/>
              </a:ext>
            </a:extLst>
          </p:cNvPr>
          <p:cNvSpPr txBox="1"/>
          <p:nvPr/>
        </p:nvSpPr>
        <p:spPr>
          <a:xfrm>
            <a:off x="1514721" y="4023269"/>
            <a:ext cx="1531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Adopt posture of </a:t>
            </a:r>
            <a:r>
              <a:rPr lang="en-US" sz="1600" b="1" dirty="0"/>
              <a:t>educator</a:t>
            </a:r>
            <a:r>
              <a:rPr lang="en-US" sz="1600" dirty="0"/>
              <a:t> instead of lecturer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6A9A0D-A669-D519-5D72-4D4C7A7902C0}"/>
              </a:ext>
            </a:extLst>
          </p:cNvPr>
          <p:cNvSpPr txBox="1"/>
          <p:nvPr/>
        </p:nvSpPr>
        <p:spPr>
          <a:xfrm>
            <a:off x="3263871" y="4023269"/>
            <a:ext cx="2058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 </a:t>
            </a:r>
            <a:r>
              <a:rPr lang="en-US" sz="1600" b="1" dirty="0"/>
              <a:t>attentive</a:t>
            </a:r>
            <a:r>
              <a:rPr lang="en-US" sz="1600" dirty="0"/>
              <a:t> to each student, listen, understand, </a:t>
            </a:r>
            <a:r>
              <a:rPr lang="en-US" sz="1600" b="1" dirty="0"/>
              <a:t>encourage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B5F683-C008-B063-06D6-E20BA0C1DCEF}"/>
              </a:ext>
            </a:extLst>
          </p:cNvPr>
          <p:cNvSpPr txBox="1"/>
          <p:nvPr/>
        </p:nvSpPr>
        <p:spPr>
          <a:xfrm>
            <a:off x="5326652" y="4023269"/>
            <a:ext cx="1561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Empower </a:t>
            </a:r>
            <a:r>
              <a:rPr lang="en-US" sz="1600" dirty="0"/>
              <a:t>students </a:t>
            </a:r>
            <a:r>
              <a:rPr lang="en-US" sz="1600" b="1" dirty="0">
                <a:solidFill>
                  <a:srgbClr val="00B0F0"/>
                </a:solidFill>
              </a:rPr>
              <a:t>responsibility</a:t>
            </a:r>
            <a:r>
              <a:rPr lang="en-US" sz="1600" dirty="0"/>
              <a:t> in projects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04AA2C-C30F-3DED-2E24-EA02720B95A4}"/>
              </a:ext>
            </a:extLst>
          </p:cNvPr>
          <p:cNvSpPr txBox="1"/>
          <p:nvPr/>
        </p:nvSpPr>
        <p:spPr>
          <a:xfrm>
            <a:off x="9138221" y="4023269"/>
            <a:ext cx="1668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</a:t>
            </a:r>
            <a:r>
              <a:rPr lang="en-US" sz="1600" b="1" dirty="0">
                <a:solidFill>
                  <a:srgbClr val="00B0F0"/>
                </a:solidFill>
              </a:rPr>
              <a:t>respect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00B0F0"/>
                </a:solidFill>
              </a:rPr>
              <a:t>trust</a:t>
            </a:r>
            <a:r>
              <a:rPr lang="en-US" sz="1600" dirty="0"/>
              <a:t> between peers and staff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4EE14E-D84A-5EFB-2CFE-93EC1679711A}"/>
              </a:ext>
            </a:extLst>
          </p:cNvPr>
          <p:cNvCxnSpPr>
            <a:cxnSpLocks/>
          </p:cNvCxnSpPr>
          <p:nvPr/>
        </p:nvCxnSpPr>
        <p:spPr>
          <a:xfrm>
            <a:off x="5250930" y="2900001"/>
            <a:ext cx="0" cy="2180014"/>
          </a:xfrm>
          <a:prstGeom prst="line">
            <a:avLst/>
          </a:prstGeom>
          <a:ln w="28575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19BAA3-4529-2F17-F773-3DD12DFC3B26}"/>
              </a:ext>
            </a:extLst>
          </p:cNvPr>
          <p:cNvCxnSpPr>
            <a:cxnSpLocks/>
          </p:cNvCxnSpPr>
          <p:nvPr/>
        </p:nvCxnSpPr>
        <p:spPr>
          <a:xfrm>
            <a:off x="7005086" y="2900001"/>
            <a:ext cx="0" cy="2180014"/>
          </a:xfrm>
          <a:prstGeom prst="line">
            <a:avLst/>
          </a:prstGeom>
          <a:ln w="28575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9364024-9D18-47F4-874C-3CD4131AD7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3809" y="5420056"/>
            <a:ext cx="664382" cy="6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4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3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327510" y="1396868"/>
            <a:ext cx="10078892" cy="505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759DF-065E-DF40-D38B-3A7CC48B4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033" y="1549146"/>
            <a:ext cx="9001197" cy="49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2805652-75B2-4FFC-07B2-521619C26CCC}"/>
              </a:ext>
            </a:extLst>
          </p:cNvPr>
          <p:cNvSpPr/>
          <p:nvPr/>
        </p:nvSpPr>
        <p:spPr>
          <a:xfrm>
            <a:off x="717672" y="983029"/>
            <a:ext cx="10894692" cy="5576797"/>
          </a:xfrm>
          <a:prstGeom prst="rect">
            <a:avLst/>
          </a:prstGeom>
          <a:ln>
            <a:solidFill>
              <a:srgbClr val="2F528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8" y="129346"/>
            <a:ext cx="4910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7D835-6543-D54D-7BD9-0501712CAA30}"/>
              </a:ext>
            </a:extLst>
          </p:cNvPr>
          <p:cNvSpPr txBox="1"/>
          <p:nvPr/>
        </p:nvSpPr>
        <p:spPr>
          <a:xfrm>
            <a:off x="1051308" y="2299924"/>
            <a:ext cx="9372459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 student at the end of this course, learn from mistakes to improve the future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70B4B-8F20-A8FC-432B-BEB3521CB9AE}"/>
              </a:ext>
            </a:extLst>
          </p:cNvPr>
          <p:cNvSpPr txBox="1"/>
          <p:nvPr/>
        </p:nvSpPr>
        <p:spPr>
          <a:xfrm>
            <a:off x="5503769" y="1185107"/>
            <a:ext cx="4910597" cy="69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36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evaluation</a:t>
            </a:r>
            <a:endParaRPr lang="en-US" sz="3600" b="1" dirty="0">
              <a:solidFill>
                <a:srgbClr val="1D1C1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235A0-B5B4-8895-D209-7064C823A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56" y="1129983"/>
            <a:ext cx="777665" cy="777665"/>
          </a:xfrm>
          <a:prstGeom prst="rect">
            <a:avLst/>
          </a:prstGeom>
        </p:spPr>
      </p:pic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B7ABE54E-A4DF-F9B2-7AB3-AD35501A1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58466"/>
              </p:ext>
            </p:extLst>
          </p:nvPr>
        </p:nvGraphicFramePr>
        <p:xfrm>
          <a:off x="1266098" y="3273305"/>
          <a:ext cx="928232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2952">
                  <a:extLst>
                    <a:ext uri="{9D8B030D-6E8A-4147-A177-3AD203B41FA5}">
                      <a16:colId xmlns:a16="http://schemas.microsoft.com/office/drawing/2014/main" val="240619617"/>
                    </a:ext>
                  </a:extLst>
                </a:gridCol>
                <a:gridCol w="2279373">
                  <a:extLst>
                    <a:ext uri="{9D8B030D-6E8A-4147-A177-3AD203B41FA5}">
                      <a16:colId xmlns:a16="http://schemas.microsoft.com/office/drawing/2014/main" val="367415437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were able to investigative individually to find a solution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440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were able to analyze a situation and express a critical judgment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222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were able to create, innovate, fusing what they have learnt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342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were able to work and cooperate in team during the sessions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436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were able to communicate appropriately their solution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706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CE57F8-705B-AF58-3CA4-E312F1DA6AE5}"/>
              </a:ext>
            </a:extLst>
          </p:cNvPr>
          <p:cNvSpPr txBox="1"/>
          <p:nvPr/>
        </p:nvSpPr>
        <p:spPr>
          <a:xfrm>
            <a:off x="3818422" y="5944447"/>
            <a:ext cx="3838230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evaluation transversal skills</a:t>
            </a:r>
          </a:p>
        </p:txBody>
      </p: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74C4C280-87C5-2073-D86D-2C861C123320}"/>
              </a:ext>
            </a:extLst>
          </p:cNvPr>
          <p:cNvSpPr/>
          <p:nvPr/>
        </p:nvSpPr>
        <p:spPr>
          <a:xfrm rot="17939404" flipV="1">
            <a:off x="6863055" y="4115011"/>
            <a:ext cx="2651137" cy="2091820"/>
          </a:xfrm>
          <a:prstGeom prst="circularArrow">
            <a:avLst>
              <a:gd name="adj1" fmla="val 5617"/>
              <a:gd name="adj2" fmla="val 1091620"/>
              <a:gd name="adj3" fmla="val 20009973"/>
              <a:gd name="adj4" fmla="val 10800000"/>
              <a:gd name="adj5" fmla="val 949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7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4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327510" y="1396868"/>
            <a:ext cx="10078892" cy="505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301DD-02B5-725F-84ED-DD9B1139B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267" y="1595073"/>
            <a:ext cx="664937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1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641790C-C875-4FC8-EF7D-62B65FF662A0}"/>
              </a:ext>
            </a:extLst>
          </p:cNvPr>
          <p:cNvSpPr/>
          <p:nvPr/>
        </p:nvSpPr>
        <p:spPr>
          <a:xfrm>
            <a:off x="1015577" y="1607147"/>
            <a:ext cx="10078892" cy="5054787"/>
          </a:xfrm>
          <a:prstGeom prst="rect">
            <a:avLst/>
          </a:prstGeom>
          <a:ln>
            <a:solidFill>
              <a:srgbClr val="2F528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21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4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37D8EA4-2996-5FC4-CA55-76385531A86B}"/>
              </a:ext>
            </a:extLst>
          </p:cNvPr>
          <p:cNvSpPr txBox="1"/>
          <p:nvPr/>
        </p:nvSpPr>
        <p:spPr>
          <a:xfrm>
            <a:off x="698701" y="3468793"/>
            <a:ext cx="4543425" cy="17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7"/>
              </a:lnSpc>
            </a:pPr>
            <a:endParaRPr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7478D030-797D-A65D-621B-28481BEEA760}"/>
              </a:ext>
            </a:extLst>
          </p:cNvPr>
          <p:cNvSpPr txBox="1"/>
          <p:nvPr/>
        </p:nvSpPr>
        <p:spPr>
          <a:xfrm>
            <a:off x="1951209" y="4852658"/>
            <a:ext cx="2060937" cy="9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"/>
              </a:lnSpc>
            </a:pPr>
            <a:r>
              <a:rPr lang="en-US" sz="900" b="1" dirty="0">
                <a:solidFill>
                  <a:schemeClr val="bg1"/>
                </a:solidFill>
              </a:rPr>
              <a:t>Third Place in Coding Challenge</a:t>
            </a:r>
            <a:endParaRPr lang="en-US" sz="900" b="1" spc="-11" dirty="0">
              <a:solidFill>
                <a:schemeClr val="bg1"/>
              </a:solidFill>
              <a:latin typeface="Inter Bold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05C826-18F0-278B-A65E-72A55486A042}"/>
              </a:ext>
            </a:extLst>
          </p:cNvPr>
          <p:cNvSpPr/>
          <p:nvPr/>
        </p:nvSpPr>
        <p:spPr>
          <a:xfrm>
            <a:off x="2615268" y="1856637"/>
            <a:ext cx="6649378" cy="46583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BAA1CA9E-AF80-A437-9747-2C5185FA59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15053" y="1884551"/>
            <a:ext cx="1471589" cy="527913"/>
          </a:xfrm>
          <a:prstGeom prst="rect">
            <a:avLst/>
          </a:prstGeom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89D696B2-B12A-A11A-0F67-ECDAE655C5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38679" y="2473146"/>
            <a:ext cx="550659" cy="550659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A15E86CA-95FC-E9A1-E6AE-B84CD2D9E60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856336" y="2473145"/>
            <a:ext cx="550659" cy="550659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D1F713CE-1A48-DDA9-3914-D908438459F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973992" y="2472313"/>
            <a:ext cx="550660" cy="55066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1FA90133-55FF-057C-A36D-C6B5803BDFF9}"/>
              </a:ext>
            </a:extLst>
          </p:cNvPr>
          <p:cNvSpPr txBox="1"/>
          <p:nvPr/>
        </p:nvSpPr>
        <p:spPr>
          <a:xfrm>
            <a:off x="2806976" y="3138553"/>
            <a:ext cx="6265962" cy="48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ttauchimma"/>
              </a:rPr>
              <a:t>CERTIFICATE OF PARTICIPATION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034656-EF55-3FD4-33F0-4AE2E2C59BC1}"/>
              </a:ext>
            </a:extLst>
          </p:cNvPr>
          <p:cNvGrpSpPr/>
          <p:nvPr/>
        </p:nvGrpSpPr>
        <p:grpSpPr>
          <a:xfrm>
            <a:off x="2105501" y="4933626"/>
            <a:ext cx="1694909" cy="1694909"/>
            <a:chOff x="0" y="0"/>
            <a:chExt cx="6350000" cy="6350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98B5D43-D62B-2E03-ADB8-EA6B78CC8A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9" name="TextBox 14">
            <a:extLst>
              <a:ext uri="{FF2B5EF4-FFF2-40B4-BE49-F238E27FC236}">
                <a16:creationId xmlns:a16="http://schemas.microsoft.com/office/drawing/2014/main" id="{03BC34F0-AF85-8B8C-E400-8585765FCBE7}"/>
              </a:ext>
            </a:extLst>
          </p:cNvPr>
          <p:cNvSpPr txBox="1"/>
          <p:nvPr/>
        </p:nvSpPr>
        <p:spPr>
          <a:xfrm>
            <a:off x="3824287" y="4341996"/>
            <a:ext cx="4543425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For their participation in eight hours of IT-related challenges during Passerelles numériques  inaugural Halloween Cup on October 28, 2021.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04BE7F36-3AEE-6099-177A-A8456B9ED068}"/>
              </a:ext>
            </a:extLst>
          </p:cNvPr>
          <p:cNvSpPr txBox="1"/>
          <p:nvPr/>
        </p:nvSpPr>
        <p:spPr>
          <a:xfrm>
            <a:off x="4197599" y="3646867"/>
            <a:ext cx="3729258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Presented to 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BFD6BF8A-DFBC-D7FC-FD8E-3E26F0135EC3}"/>
              </a:ext>
            </a:extLst>
          </p:cNvPr>
          <p:cNvSpPr txBox="1"/>
          <p:nvPr/>
        </p:nvSpPr>
        <p:spPr>
          <a:xfrm>
            <a:off x="3824287" y="3898675"/>
            <a:ext cx="4308351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50"/>
              </a:lnSpc>
              <a:spcBef>
                <a:spcPct val="0"/>
              </a:spcBef>
            </a:pPr>
            <a:r>
              <a:rPr lang="en-US" sz="1300" b="1" spc="-49" dirty="0">
                <a:solidFill>
                  <a:srgbClr val="000000"/>
                </a:solidFill>
                <a:latin typeface="Inter Bold"/>
              </a:rPr>
              <a:t>SOPHON SEN       PHEARUN CHHUN        KHY PHAT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71994-04E5-9424-1167-F649C3E414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4469" y="5428554"/>
            <a:ext cx="571888" cy="782584"/>
          </a:xfrm>
          <a:prstGeom prst="rect">
            <a:avLst/>
          </a:prstGeom>
        </p:spPr>
      </p:pic>
      <p:sp>
        <p:nvSpPr>
          <p:cNvPr id="23" name="TextBox 10">
            <a:extLst>
              <a:ext uri="{FF2B5EF4-FFF2-40B4-BE49-F238E27FC236}">
                <a16:creationId xmlns:a16="http://schemas.microsoft.com/office/drawing/2014/main" id="{763B8833-D8B9-E1D1-8C69-89F990EE63B1}"/>
              </a:ext>
            </a:extLst>
          </p:cNvPr>
          <p:cNvSpPr txBox="1"/>
          <p:nvPr/>
        </p:nvSpPr>
        <p:spPr>
          <a:xfrm>
            <a:off x="3979259" y="6001054"/>
            <a:ext cx="14324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1000" spc="-17" dirty="0">
                <a:solidFill>
                  <a:srgbClr val="000000"/>
                </a:solidFill>
                <a:latin typeface="Inter Bold"/>
              </a:rPr>
              <a:t>Ronan OGOR</a:t>
            </a:r>
            <a:endParaRPr lang="en-US" sz="10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Coordinator &amp; Pedagogical advisor</a:t>
            </a:r>
          </a:p>
          <a:p>
            <a:pPr algn="ctr">
              <a:lnSpc>
                <a:spcPts val="580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Cambodia  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596D2874-BB63-8221-90F7-19EEDCC06596}"/>
              </a:ext>
            </a:extLst>
          </p:cNvPr>
          <p:cNvSpPr txBox="1"/>
          <p:nvPr/>
        </p:nvSpPr>
        <p:spPr>
          <a:xfrm>
            <a:off x="5850670" y="5991833"/>
            <a:ext cx="1505744" cy="334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1000" spc="-17" dirty="0">
                <a:solidFill>
                  <a:srgbClr val="000000"/>
                </a:solidFill>
                <a:latin typeface="Inter Bold"/>
              </a:rPr>
              <a:t>Jun Rey ANSING</a:t>
            </a:r>
            <a:endParaRPr lang="en-US" sz="10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Technology Coordinator</a:t>
            </a:r>
          </a:p>
          <a:p>
            <a:pPr algn="ctr">
              <a:lnSpc>
                <a:spcPts val="580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Philippines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2A1398A-96B7-585C-C72A-78F67AF76A1E}"/>
              </a:ext>
            </a:extLst>
          </p:cNvPr>
          <p:cNvSpPr txBox="1"/>
          <p:nvPr/>
        </p:nvSpPr>
        <p:spPr>
          <a:xfrm>
            <a:off x="7673290" y="5989268"/>
            <a:ext cx="1394721" cy="337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1000" spc="-17" dirty="0">
                <a:solidFill>
                  <a:srgbClr val="000000"/>
                </a:solidFill>
                <a:latin typeface="Inter Bold"/>
              </a:rPr>
              <a:t>Lucas SINROD</a:t>
            </a:r>
          </a:p>
          <a:p>
            <a:pPr algn="ctr">
              <a:lnSpc>
                <a:spcPts val="991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&amp; Training Manager</a:t>
            </a:r>
          </a:p>
          <a:p>
            <a:pPr algn="ctr">
              <a:lnSpc>
                <a:spcPts val="580"/>
              </a:lnSpc>
            </a:pPr>
            <a:r>
              <a:rPr lang="en-US" sz="7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</a:t>
            </a:r>
            <a:r>
              <a:rPr lang="en-US" sz="700" spc="-10" dirty="0">
                <a:solidFill>
                  <a:srgbClr val="000000"/>
                </a:solidFill>
                <a:latin typeface="Sanchez Bold"/>
              </a:rPr>
              <a:t>Vietnam </a:t>
            </a:r>
            <a:endParaRPr lang="en-US" sz="700" spc="-1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3E61BF-BDC2-1DEA-50A2-CCFA95699462}"/>
              </a:ext>
            </a:extLst>
          </p:cNvPr>
          <p:cNvSpPr txBox="1"/>
          <p:nvPr/>
        </p:nvSpPr>
        <p:spPr>
          <a:xfrm>
            <a:off x="4695494" y="4797953"/>
            <a:ext cx="291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Third place in coding challenge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6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355</Words>
  <Application>Microsoft Office PowerPoint</Application>
  <PresentationFormat>Widescreen</PresentationFormat>
  <Paragraphs>109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Inter Bold</vt:lpstr>
      <vt:lpstr>Sanchez Bold</vt:lpstr>
      <vt:lpstr>Wattauchimma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PHEAKTRA.MAO</cp:lastModifiedBy>
  <cp:revision>36</cp:revision>
  <dcterms:created xsi:type="dcterms:W3CDTF">2023-03-12T09:42:53Z</dcterms:created>
  <dcterms:modified xsi:type="dcterms:W3CDTF">2023-05-20T07:45:15Z</dcterms:modified>
</cp:coreProperties>
</file>