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EC17FEE-3F3C-4499-812A-C1AEB92ADC22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88;p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c0c6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Google Shape;89;p1"/>
          <p:cNvSpPr/>
          <p:nvPr/>
        </p:nvSpPr>
        <p:spPr>
          <a:xfrm>
            <a:off x="1997640" y="1479600"/>
            <a:ext cx="8145000" cy="4428360"/>
          </a:xfrm>
          <a:prstGeom prst="rect">
            <a:avLst/>
          </a:prstGeom>
          <a:noFill/>
          <a:ln w="5715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CCD6F16-F0D9-4B60-9D16-05C7967F838E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4" name="Google Shape;91;p1"/>
          <p:cNvSpPr/>
          <p:nvPr/>
        </p:nvSpPr>
        <p:spPr>
          <a:xfrm>
            <a:off x="2788200" y="3043080"/>
            <a:ext cx="6835320" cy="118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ffffff"/>
                </a:solidFill>
                <a:latin typeface="Calibri"/>
                <a:ea typeface="Calibri"/>
              </a:rPr>
              <a:t>DICTIONARY</a:t>
            </a:r>
            <a:endParaRPr b="0" lang="en-GB" sz="7200" spc="-1" strike="noStrike">
              <a:latin typeface="Arial"/>
            </a:endParaRPr>
          </a:p>
        </p:txBody>
      </p:sp>
      <p:sp>
        <p:nvSpPr>
          <p:cNvPr id="45" name="Google Shape;92;p1"/>
          <p:cNvSpPr/>
          <p:nvPr/>
        </p:nvSpPr>
        <p:spPr>
          <a:xfrm>
            <a:off x="5114880" y="262800"/>
            <a:ext cx="1650240" cy="47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500" spc="-1" strike="noStrike">
                <a:solidFill>
                  <a:srgbClr val="ffffff"/>
                </a:solidFill>
                <a:latin typeface="Calibri"/>
                <a:ea typeface="Calibri"/>
              </a:rPr>
              <a:t>CHAPTER 4</a:t>
            </a:r>
            <a:endParaRPr b="0" lang="en-GB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83;p10"/>
          <p:cNvSpPr/>
          <p:nvPr/>
        </p:nvSpPr>
        <p:spPr>
          <a:xfrm>
            <a:off x="680400" y="2052720"/>
            <a:ext cx="7331040" cy="22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menu =  {}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menu[“MONDAY"] = “rice”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menu[“TUESDAY"] = “noodles”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menu[“MONDAY"] = “soup”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print(menu[“MONDAY"]  )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01" name="Google Shape;184;p10"/>
          <p:cNvSpPr/>
          <p:nvPr/>
        </p:nvSpPr>
        <p:spPr>
          <a:xfrm>
            <a:off x="3116880" y="590760"/>
            <a:ext cx="5768280" cy="70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What this code will print ?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102" name="Google Shape;185;p10" descr=""/>
          <p:cNvPicPr/>
          <p:nvPr/>
        </p:nvPicPr>
        <p:blipFill>
          <a:blip r:embed="rId1"/>
          <a:stretch/>
        </p:blipFill>
        <p:spPr>
          <a:xfrm>
            <a:off x="1979280" y="436680"/>
            <a:ext cx="848160" cy="86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90;p11"/>
          <p:cNvSpPr/>
          <p:nvPr/>
        </p:nvSpPr>
        <p:spPr>
          <a:xfrm>
            <a:off x="3966480" y="2346120"/>
            <a:ext cx="3610800" cy="13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Example of code</a:t>
            </a: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70ad47"/>
                </a:solidFill>
                <a:latin typeface="Calibri"/>
                <a:ea typeface="Calibri"/>
              </a:rPr>
              <a:t>with dictionary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95;p12"/>
          <p:cNvSpPr/>
          <p:nvPr/>
        </p:nvSpPr>
        <p:spPr>
          <a:xfrm>
            <a:off x="868680" y="3452400"/>
            <a:ext cx="4704480" cy="82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Consolas"/>
                <a:ea typeface="Consolas"/>
              </a:rPr>
              <a:t>for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 key </a:t>
            </a:r>
            <a:r>
              <a:rPr b="0" lang="en-US" sz="2400" spc="-1" strike="noStrike">
                <a:solidFill>
                  <a:srgbClr val="ff0000"/>
                </a:solidFill>
                <a:latin typeface="Consolas"/>
                <a:ea typeface="Consolas"/>
              </a:rPr>
              <a:t>in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 food: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print(key)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05" name="Google Shape;196;p12"/>
          <p:cNvSpPr/>
          <p:nvPr/>
        </p:nvSpPr>
        <p:spPr>
          <a:xfrm>
            <a:off x="1467720" y="5559120"/>
            <a:ext cx="2608560" cy="10609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Google Shape;197;p12"/>
          <p:cNvSpPr/>
          <p:nvPr/>
        </p:nvSpPr>
        <p:spPr>
          <a:xfrm>
            <a:off x="461160" y="338400"/>
            <a:ext cx="7230600" cy="70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ff09ad"/>
                </a:solidFill>
                <a:latin typeface="Calibri"/>
                <a:ea typeface="Calibri"/>
              </a:rPr>
              <a:t>3- Loop on dictionary </a:t>
            </a: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using </a:t>
            </a:r>
            <a:r>
              <a:rPr b="1" lang="en-US" sz="40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keys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07" name="Google Shape;198;p12"/>
          <p:cNvSpPr/>
          <p:nvPr/>
        </p:nvSpPr>
        <p:spPr>
          <a:xfrm>
            <a:off x="1601640" y="5563800"/>
            <a:ext cx="11700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onsolas"/>
                <a:ea typeface="Consolas"/>
              </a:rPr>
              <a:t>name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onsolas"/>
                <a:ea typeface="Consolas"/>
              </a:rPr>
              <a:t>price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08" name="Google Shape;199;p12"/>
          <p:cNvSpPr/>
          <p:nvPr/>
        </p:nvSpPr>
        <p:spPr>
          <a:xfrm>
            <a:off x="2424600" y="4388040"/>
            <a:ext cx="347040" cy="812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Google Shape;200;p12"/>
          <p:cNvSpPr/>
          <p:nvPr/>
        </p:nvSpPr>
        <p:spPr>
          <a:xfrm>
            <a:off x="6095880" y="3367440"/>
            <a:ext cx="360" cy="291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Google Shape;201;p12"/>
          <p:cNvSpPr/>
          <p:nvPr/>
        </p:nvSpPr>
        <p:spPr>
          <a:xfrm>
            <a:off x="7037280" y="3452400"/>
            <a:ext cx="4704480" cy="82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Consolas"/>
                <a:ea typeface="Consolas"/>
              </a:rPr>
              <a:t>for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 key </a:t>
            </a:r>
            <a:r>
              <a:rPr b="0" lang="en-US" sz="2400" spc="-1" strike="noStrike">
                <a:solidFill>
                  <a:srgbClr val="ff0000"/>
                </a:solidFill>
                <a:latin typeface="Consolas"/>
                <a:ea typeface="Consolas"/>
              </a:rPr>
              <a:t>in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 food: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print(food</a:t>
            </a:r>
            <a:r>
              <a:rPr b="0" lang="en-US" sz="2400" spc="-1" strike="noStrike">
                <a:solidFill>
                  <a:srgbClr val="ff0000"/>
                </a:solidFill>
                <a:latin typeface="Consolas"/>
                <a:ea typeface="Consolas"/>
              </a:rPr>
              <a:t>[key]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)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11" name="Google Shape;202;p12"/>
          <p:cNvSpPr/>
          <p:nvPr/>
        </p:nvSpPr>
        <p:spPr>
          <a:xfrm>
            <a:off x="7636320" y="5559120"/>
            <a:ext cx="2608560" cy="10609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Google Shape;203;p12"/>
          <p:cNvSpPr/>
          <p:nvPr/>
        </p:nvSpPr>
        <p:spPr>
          <a:xfrm>
            <a:off x="7770240" y="5563800"/>
            <a:ext cx="1761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onsolas"/>
                <a:ea typeface="Consolas"/>
              </a:rPr>
              <a:t>Bay Char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onsolas"/>
                <a:ea typeface="Consolas"/>
              </a:rPr>
              <a:t>1000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13" name="Google Shape;204;p12"/>
          <p:cNvSpPr/>
          <p:nvPr/>
        </p:nvSpPr>
        <p:spPr>
          <a:xfrm>
            <a:off x="8593200" y="4388040"/>
            <a:ext cx="347040" cy="812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Google Shape;205;p12"/>
          <p:cNvSpPr/>
          <p:nvPr/>
        </p:nvSpPr>
        <p:spPr>
          <a:xfrm>
            <a:off x="4236120" y="1244880"/>
            <a:ext cx="4704480" cy="155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food =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"name": "Bay Char",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"price": 1000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210;p13"/>
          <p:cNvSpPr/>
          <p:nvPr/>
        </p:nvSpPr>
        <p:spPr>
          <a:xfrm>
            <a:off x="1648080" y="1285920"/>
            <a:ext cx="5620680" cy="118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Consolas"/>
                <a:ea typeface="Consolas"/>
              </a:rPr>
              <a:t>studentsAge = { }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Consolas"/>
                <a:ea typeface="Consolas"/>
              </a:rPr>
              <a:t>studentsAge['sokan'] = 25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16" name="Google Shape;211;p13"/>
          <p:cNvSpPr/>
          <p:nvPr/>
        </p:nvSpPr>
        <p:spPr>
          <a:xfrm flipH="1">
            <a:off x="6692760" y="2176560"/>
            <a:ext cx="1150920" cy="3092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Google Shape;212;p13"/>
          <p:cNvSpPr/>
          <p:nvPr/>
        </p:nvSpPr>
        <p:spPr>
          <a:xfrm>
            <a:off x="8073360" y="2059560"/>
            <a:ext cx="2393280" cy="118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{ 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'sokan': 25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18" name="Google Shape;213;p13"/>
          <p:cNvSpPr/>
          <p:nvPr/>
        </p:nvSpPr>
        <p:spPr>
          <a:xfrm>
            <a:off x="915120" y="2058840"/>
            <a:ext cx="407520" cy="40752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500" spc="-1" strike="noStrike">
                <a:solidFill>
                  <a:srgbClr val="ffffff"/>
                </a:solidFill>
                <a:latin typeface="Calibri"/>
                <a:ea typeface="Calibri"/>
              </a:rPr>
              <a:t>1</a:t>
            </a:r>
            <a:endParaRPr b="0" lang="en-GB" sz="2500" spc="-1" strike="noStrike">
              <a:latin typeface="Arial"/>
            </a:endParaRPr>
          </a:p>
        </p:txBody>
      </p:sp>
      <p:sp>
        <p:nvSpPr>
          <p:cNvPr id="119" name="Google Shape;214;p13"/>
          <p:cNvSpPr/>
          <p:nvPr/>
        </p:nvSpPr>
        <p:spPr>
          <a:xfrm>
            <a:off x="915120" y="268560"/>
            <a:ext cx="3861000" cy="70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ff09ad"/>
                </a:solidFill>
                <a:latin typeface="Calibri"/>
                <a:ea typeface="Calibri"/>
              </a:rPr>
              <a:t>4- Remove </a:t>
            </a: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Items 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219;p14"/>
          <p:cNvSpPr/>
          <p:nvPr/>
        </p:nvSpPr>
        <p:spPr>
          <a:xfrm>
            <a:off x="1648080" y="1285920"/>
            <a:ext cx="5620680" cy="118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Consolas"/>
                <a:ea typeface="Consolas"/>
              </a:rPr>
              <a:t>studentsAge = { }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Consolas"/>
                <a:ea typeface="Consolas"/>
              </a:rPr>
              <a:t>studentsAge['sokan'] = 25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21" name="Google Shape;220;p14"/>
          <p:cNvSpPr/>
          <p:nvPr/>
        </p:nvSpPr>
        <p:spPr>
          <a:xfrm flipH="1">
            <a:off x="6692760" y="3774960"/>
            <a:ext cx="1150920" cy="3092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Google Shape;221;p14"/>
          <p:cNvSpPr/>
          <p:nvPr/>
        </p:nvSpPr>
        <p:spPr>
          <a:xfrm>
            <a:off x="8073360" y="3657960"/>
            <a:ext cx="86400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{  }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23" name="Google Shape;222;p14"/>
          <p:cNvSpPr/>
          <p:nvPr/>
        </p:nvSpPr>
        <p:spPr>
          <a:xfrm>
            <a:off x="1010880" y="3576960"/>
            <a:ext cx="407520" cy="40752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500" spc="-1" strike="noStrike">
                <a:solidFill>
                  <a:srgbClr val="ffffff"/>
                </a:solidFill>
                <a:latin typeface="Calibri"/>
                <a:ea typeface="Calibri"/>
              </a:rPr>
              <a:t>2</a:t>
            </a:r>
            <a:endParaRPr b="0" lang="en-GB" sz="2500" spc="-1" strike="noStrike">
              <a:latin typeface="Arial"/>
            </a:endParaRPr>
          </a:p>
        </p:txBody>
      </p:sp>
      <p:sp>
        <p:nvSpPr>
          <p:cNvPr id="124" name="Google Shape;223;p14"/>
          <p:cNvSpPr/>
          <p:nvPr/>
        </p:nvSpPr>
        <p:spPr>
          <a:xfrm>
            <a:off x="915120" y="268560"/>
            <a:ext cx="3861000" cy="70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ff09ad"/>
                </a:solidFill>
                <a:latin typeface="Calibri"/>
                <a:ea typeface="Calibri"/>
              </a:rPr>
              <a:t>4- Remove </a:t>
            </a: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Items 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25" name="Google Shape;224;p14"/>
          <p:cNvSpPr/>
          <p:nvPr/>
        </p:nvSpPr>
        <p:spPr>
          <a:xfrm>
            <a:off x="1648080" y="3549960"/>
            <a:ext cx="562068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Consolas"/>
                <a:ea typeface="Consolas"/>
              </a:rPr>
              <a:t>studentsAge.pop('sokan')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6"/>
          <p:cNvSpPr/>
          <p:nvPr/>
        </p:nvSpPr>
        <p:spPr>
          <a:xfrm>
            <a:off x="0" y="0"/>
            <a:ext cx="2275200" cy="303480"/>
          </a:xfrm>
          <a:prstGeom prst="rect">
            <a:avLst/>
          </a:prstGeom>
          <a:solidFill>
            <a:srgbClr val="ffc000"/>
          </a:solidFill>
          <a:ln>
            <a:solidFill>
              <a:srgbClr val="bc8e00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PRACTICE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127" name="Picture 7" descr=""/>
          <p:cNvPicPr/>
          <p:nvPr/>
        </p:nvPicPr>
        <p:blipFill>
          <a:blip r:embed="rId1"/>
          <a:stretch/>
        </p:blipFill>
        <p:spPr>
          <a:xfrm>
            <a:off x="674640" y="572400"/>
            <a:ext cx="273960" cy="54540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9" descr=""/>
          <p:cNvPicPr/>
          <p:nvPr/>
        </p:nvPicPr>
        <p:blipFill>
          <a:blip r:embed="rId2"/>
          <a:stretch/>
        </p:blipFill>
        <p:spPr>
          <a:xfrm>
            <a:off x="146520" y="603360"/>
            <a:ext cx="464400" cy="483120"/>
          </a:xfrm>
          <a:prstGeom prst="rect">
            <a:avLst/>
          </a:prstGeom>
          <a:ln w="0">
            <a:noFill/>
          </a:ln>
        </p:spPr>
      </p:pic>
      <p:sp>
        <p:nvSpPr>
          <p:cNvPr id="129" name="TextBox 10"/>
          <p:cNvSpPr/>
          <p:nvPr/>
        </p:nvSpPr>
        <p:spPr>
          <a:xfrm>
            <a:off x="-2160" y="1201320"/>
            <a:ext cx="6732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10 MIN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130" name="Picture 1" descr=""/>
          <p:cNvPicPr/>
          <p:nvPr/>
        </p:nvPicPr>
        <p:blipFill>
          <a:blip r:embed="rId3"/>
          <a:stretch/>
        </p:blipFill>
        <p:spPr>
          <a:xfrm>
            <a:off x="1480680" y="608760"/>
            <a:ext cx="273960" cy="545400"/>
          </a:xfrm>
          <a:prstGeom prst="rect">
            <a:avLst/>
          </a:prstGeom>
          <a:ln w="0">
            <a:noFill/>
          </a:ln>
        </p:spPr>
      </p:pic>
      <p:pic>
        <p:nvPicPr>
          <p:cNvPr id="131" name="Picture 3" descr=""/>
          <p:cNvPicPr/>
          <p:nvPr/>
        </p:nvPicPr>
        <p:blipFill>
          <a:blip r:embed="rId4"/>
          <a:stretch/>
        </p:blipFill>
        <p:spPr>
          <a:xfrm>
            <a:off x="1818360" y="608760"/>
            <a:ext cx="273960" cy="545400"/>
          </a:xfrm>
          <a:prstGeom prst="rect">
            <a:avLst/>
          </a:prstGeom>
          <a:ln w="0">
            <a:noFill/>
          </a:ln>
        </p:spPr>
      </p:pic>
      <p:pic>
        <p:nvPicPr>
          <p:cNvPr id="132" name="Picture 5" descr=""/>
          <p:cNvPicPr/>
          <p:nvPr/>
        </p:nvPicPr>
        <p:blipFill>
          <a:blip r:embed="rId5"/>
          <a:stretch/>
        </p:blipFill>
        <p:spPr>
          <a:xfrm>
            <a:off x="2052720" y="608760"/>
            <a:ext cx="273960" cy="545400"/>
          </a:xfrm>
          <a:prstGeom prst="rect">
            <a:avLst/>
          </a:prstGeom>
          <a:ln w="0">
            <a:noFill/>
          </a:ln>
        </p:spPr>
      </p:pic>
      <p:sp>
        <p:nvSpPr>
          <p:cNvPr id="133" name="Arrow: Right 11"/>
          <p:cNvSpPr/>
          <p:nvPr/>
        </p:nvSpPr>
        <p:spPr>
          <a:xfrm>
            <a:off x="1016640" y="814320"/>
            <a:ext cx="400680" cy="272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4" name="TextBox 12"/>
          <p:cNvSpPr/>
          <p:nvPr/>
        </p:nvSpPr>
        <p:spPr>
          <a:xfrm>
            <a:off x="738720" y="2572200"/>
            <a:ext cx="955368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studentRecord = [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{"studentName":"Seyla","class":“wep-a","algorithm":98,"html":90},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{"studentName":"seyha"," class":" wep-b","algorithm":80,"html":90},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{"studentName":"Villa"," class":" wep-a","algorithm":96,"html":92},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{"studentName":"mengheang"," class":" wep-a","algorithm":66,"html":54},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Arial"/>
              </a:rPr>
              <a:t>]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5" name="TextBox 13"/>
          <p:cNvSpPr/>
          <p:nvPr/>
        </p:nvSpPr>
        <p:spPr>
          <a:xfrm>
            <a:off x="1618200" y="4668840"/>
            <a:ext cx="662400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Write the </a:t>
            </a:r>
            <a:r>
              <a:rPr b="1" lang="en-US" sz="2400" spc="-1" strike="noStrike">
                <a:solidFill>
                  <a:srgbClr val="ff0000"/>
                </a:solidFill>
                <a:latin typeface="Calibri"/>
                <a:ea typeface="Arial"/>
              </a:rPr>
              <a:t>main steps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of your algorithm on paper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36" name="TextBox 14"/>
          <p:cNvSpPr/>
          <p:nvPr/>
        </p:nvSpPr>
        <p:spPr>
          <a:xfrm>
            <a:off x="1618200" y="5350320"/>
            <a:ext cx="59781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  <a:ea typeface="Arial"/>
              </a:rPr>
              <a:t>Test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 your algorithm on computer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37" name="TextBox 15"/>
          <p:cNvSpPr/>
          <p:nvPr/>
        </p:nvSpPr>
        <p:spPr>
          <a:xfrm>
            <a:off x="1016640" y="1661040"/>
            <a:ext cx="1064736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Arial"/>
              </a:rPr>
              <a:t>We want to print the average of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Arial"/>
              </a:rPr>
              <a:t>algorithm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Arial"/>
              </a:rPr>
              <a:t> topic for class 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Arial"/>
              </a:rPr>
              <a:t>WEP A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97;p2"/>
          <p:cNvSpPr/>
          <p:nvPr/>
        </p:nvSpPr>
        <p:spPr>
          <a:xfrm>
            <a:off x="2419560" y="2346120"/>
            <a:ext cx="6705000" cy="13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Example of code</a:t>
            </a: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70ad47"/>
                </a:solidFill>
                <a:latin typeface="Calibri"/>
                <a:ea typeface="Calibri"/>
              </a:rPr>
              <a:t>with duplicated values in array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102;p3"/>
          <p:cNvSpPr/>
          <p:nvPr/>
        </p:nvSpPr>
        <p:spPr>
          <a:xfrm>
            <a:off x="1620000" y="281160"/>
            <a:ext cx="9000000" cy="70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An </a:t>
            </a:r>
            <a:r>
              <a:rPr b="1" lang="en-US" sz="4000" spc="-1" strike="noStrike">
                <a:solidFill>
                  <a:srgbClr val="002060"/>
                </a:solidFill>
                <a:latin typeface="Calibri"/>
                <a:ea typeface="Calibri"/>
              </a:rPr>
              <a:t>array</a:t>
            </a: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 provides a </a:t>
            </a:r>
            <a:r>
              <a:rPr b="1" lang="en-US" sz="4000" spc="-1" strike="noStrike">
                <a:solidFill>
                  <a:srgbClr val="ff09ad"/>
                </a:solidFill>
                <a:latin typeface="Calibri"/>
                <a:ea typeface="Calibri"/>
              </a:rPr>
              <a:t>VALUE</a:t>
            </a: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 from an </a:t>
            </a:r>
            <a:r>
              <a:rPr b="1" lang="en-US" sz="4000" spc="-1" strike="noStrike">
                <a:solidFill>
                  <a:srgbClr val="ff0000"/>
                </a:solidFill>
                <a:latin typeface="Calibri"/>
                <a:ea typeface="Calibri"/>
              </a:rPr>
              <a:t>INDEX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48" name="Google Shape;103;p3"/>
          <p:cNvSpPr/>
          <p:nvPr/>
        </p:nvSpPr>
        <p:spPr>
          <a:xfrm>
            <a:off x="4929120" y="1449000"/>
            <a:ext cx="2935080" cy="146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ed7d31"/>
                </a:solidFill>
                <a:latin typeface="Consolas"/>
                <a:ea typeface="Consolas"/>
              </a:rPr>
              <a:t>a </a:t>
            </a:r>
            <a:r>
              <a:rPr b="0" lang="en-US" sz="3000" spc="-1" strike="noStrike">
                <a:solidFill>
                  <a:srgbClr val="000000"/>
                </a:solidFill>
                <a:latin typeface="Consolas"/>
                <a:ea typeface="Consolas"/>
              </a:rPr>
              <a:t>= [</a:t>
            </a:r>
            <a:r>
              <a:rPr b="0" lang="en-US" sz="3000" spc="-1" strike="noStrike">
                <a:solidFill>
                  <a:srgbClr val="ff09ad"/>
                </a:solidFill>
                <a:latin typeface="Consolas"/>
                <a:ea typeface="Consolas"/>
              </a:rPr>
              <a:t>1, 2, 3</a:t>
            </a:r>
            <a:r>
              <a:rPr b="0" lang="en-US" sz="3000" spc="-1" strike="noStrike">
                <a:solidFill>
                  <a:srgbClr val="000000"/>
                </a:solidFill>
                <a:latin typeface="Consolas"/>
                <a:ea typeface="Consolas"/>
              </a:rPr>
              <a:t>]</a:t>
            </a:r>
            <a:endParaRPr b="0" lang="en-GB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onsolas"/>
                <a:ea typeface="Consolas"/>
              </a:rPr>
              <a:t>print(</a:t>
            </a:r>
            <a:r>
              <a:rPr b="0" lang="en-US" sz="3000" spc="-1" strike="noStrike">
                <a:solidFill>
                  <a:srgbClr val="ed7d31"/>
                </a:solidFill>
                <a:latin typeface="Consolas"/>
                <a:ea typeface="Consolas"/>
              </a:rPr>
              <a:t>a</a:t>
            </a:r>
            <a:r>
              <a:rPr b="0" lang="en-US" sz="3000" spc="-1" strike="noStrike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b="0" lang="en-US" sz="3000" spc="-1" strike="noStrike">
                <a:solidFill>
                  <a:srgbClr val="ff0000"/>
                </a:solidFill>
                <a:latin typeface="Consolas"/>
                <a:ea typeface="Consolas"/>
              </a:rPr>
              <a:t>1</a:t>
            </a:r>
            <a:r>
              <a:rPr b="0" lang="en-US" sz="3000" spc="-1" strike="noStrike">
                <a:solidFill>
                  <a:srgbClr val="000000"/>
                </a:solidFill>
                <a:latin typeface="Consolas"/>
                <a:ea typeface="Consolas"/>
              </a:rPr>
              <a:t>] )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49" name="Google Shape;104;p3"/>
          <p:cNvSpPr/>
          <p:nvPr/>
        </p:nvSpPr>
        <p:spPr>
          <a:xfrm>
            <a:off x="5034960" y="4219200"/>
            <a:ext cx="2723400" cy="70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Consolas"/>
                <a:ea typeface="Consolas"/>
              </a:rPr>
              <a:t>[1, 2, 3]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50" name="Google Shape;105;p3"/>
          <p:cNvSpPr/>
          <p:nvPr/>
        </p:nvSpPr>
        <p:spPr>
          <a:xfrm>
            <a:off x="5386680" y="6119280"/>
            <a:ext cx="33984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  <a:ea typeface="Calibri"/>
              </a:rPr>
              <a:t>0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51" name="Google Shape;106;p3"/>
          <p:cNvSpPr/>
          <p:nvPr/>
        </p:nvSpPr>
        <p:spPr>
          <a:xfrm>
            <a:off x="6228000" y="6119280"/>
            <a:ext cx="33984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  <a:ea typeface="Calibri"/>
              </a:rPr>
              <a:t>1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52" name="Google Shape;107;p3"/>
          <p:cNvSpPr/>
          <p:nvPr/>
        </p:nvSpPr>
        <p:spPr>
          <a:xfrm>
            <a:off x="7124400" y="6156360"/>
            <a:ext cx="33984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  <a:ea typeface="Calibri"/>
              </a:rPr>
              <a:t>2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53" name="Google Shape;108;p3"/>
          <p:cNvSpPr/>
          <p:nvPr/>
        </p:nvSpPr>
        <p:spPr>
          <a:xfrm>
            <a:off x="3765600" y="6156360"/>
            <a:ext cx="104184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  <a:ea typeface="Calibri"/>
              </a:rPr>
              <a:t>INDEX: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54" name="Google Shape;109;p3"/>
          <p:cNvSpPr/>
          <p:nvPr/>
        </p:nvSpPr>
        <p:spPr>
          <a:xfrm flipH="1" rot="10800000">
            <a:off x="5461200" y="5138280"/>
            <a:ext cx="265680" cy="7700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Google Shape;110;p3"/>
          <p:cNvSpPr/>
          <p:nvPr/>
        </p:nvSpPr>
        <p:spPr>
          <a:xfrm flipH="1" rot="10800000">
            <a:off x="6316560" y="5138280"/>
            <a:ext cx="265680" cy="7700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Google Shape;111;p3"/>
          <p:cNvSpPr/>
          <p:nvPr/>
        </p:nvSpPr>
        <p:spPr>
          <a:xfrm flipH="1" rot="10800000">
            <a:off x="7198920" y="5138280"/>
            <a:ext cx="265680" cy="7700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16;p4"/>
          <p:cNvSpPr/>
          <p:nvPr/>
        </p:nvSpPr>
        <p:spPr>
          <a:xfrm>
            <a:off x="1800000" y="448920"/>
            <a:ext cx="9000000" cy="70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A </a:t>
            </a:r>
            <a:r>
              <a:rPr b="1" lang="en-US" sz="4000" spc="-1" strike="noStrike">
                <a:solidFill>
                  <a:srgbClr val="002060"/>
                </a:solidFill>
                <a:latin typeface="Calibri"/>
                <a:ea typeface="Calibri"/>
              </a:rPr>
              <a:t>Dictionary</a:t>
            </a: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 provides a </a:t>
            </a:r>
            <a:r>
              <a:rPr b="1" lang="en-US" sz="4000" spc="-1" strike="noStrike">
                <a:solidFill>
                  <a:srgbClr val="ff09ad"/>
                </a:solidFill>
                <a:latin typeface="Calibri"/>
                <a:ea typeface="Calibri"/>
              </a:rPr>
              <a:t>VALUE</a:t>
            </a: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 from a </a:t>
            </a:r>
            <a:r>
              <a:rPr b="1" lang="en-US" sz="4000" spc="-1" strike="noStrike">
                <a:solidFill>
                  <a:srgbClr val="70ad47"/>
                </a:solidFill>
                <a:latin typeface="Calibri"/>
                <a:ea typeface="Calibri"/>
              </a:rPr>
              <a:t>KEY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58" name="Google Shape;117;p4"/>
          <p:cNvSpPr/>
          <p:nvPr/>
        </p:nvSpPr>
        <p:spPr>
          <a:xfrm>
            <a:off x="232200" y="1893240"/>
            <a:ext cx="11610360" cy="146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ed7d31"/>
                </a:solidFill>
                <a:latin typeface="Consolas"/>
                <a:ea typeface="Consolas"/>
              </a:rPr>
              <a:t>a </a:t>
            </a:r>
            <a:r>
              <a:rPr b="0" lang="en-US" sz="3000" spc="-1" strike="noStrike">
                <a:solidFill>
                  <a:srgbClr val="000000"/>
                </a:solidFill>
                <a:latin typeface="Consolas"/>
                <a:ea typeface="Consolas"/>
              </a:rPr>
              <a:t>= { "</a:t>
            </a:r>
            <a:r>
              <a:rPr b="0" lang="en-US" sz="3000" spc="-1" strike="noStrike">
                <a:solidFill>
                  <a:srgbClr val="70ad47"/>
                </a:solidFill>
                <a:latin typeface="Consolas"/>
                <a:ea typeface="Consolas"/>
              </a:rPr>
              <a:t>cambodia</a:t>
            </a:r>
            <a:r>
              <a:rPr b="0" lang="en-US" sz="3000" spc="-1" strike="noStrike">
                <a:solidFill>
                  <a:srgbClr val="000000"/>
                </a:solidFill>
                <a:latin typeface="Consolas"/>
                <a:ea typeface="Consolas"/>
              </a:rPr>
              <a:t>": </a:t>
            </a:r>
            <a:r>
              <a:rPr b="0" lang="en-US" sz="3000" spc="-1" strike="noStrike">
                <a:solidFill>
                  <a:srgbClr val="ff09ad"/>
                </a:solidFill>
                <a:latin typeface="Consolas"/>
                <a:ea typeface="Consolas"/>
              </a:rPr>
              <a:t>17</a:t>
            </a:r>
            <a:r>
              <a:rPr b="0" lang="en-US" sz="3000" spc="-1" strike="noStrike">
                <a:solidFill>
                  <a:srgbClr val="000000"/>
                </a:solidFill>
                <a:latin typeface="Consolas"/>
                <a:ea typeface="Consolas"/>
              </a:rPr>
              <a:t>, "</a:t>
            </a:r>
            <a:r>
              <a:rPr b="0" lang="en-US" sz="3000" spc="-1" strike="noStrike">
                <a:solidFill>
                  <a:srgbClr val="70ad47"/>
                </a:solidFill>
                <a:latin typeface="Consolas"/>
                <a:ea typeface="Consolas"/>
              </a:rPr>
              <a:t>thailand</a:t>
            </a:r>
            <a:r>
              <a:rPr b="0" lang="en-US" sz="3000" spc="-1" strike="noStrike">
                <a:solidFill>
                  <a:srgbClr val="000000"/>
                </a:solidFill>
                <a:latin typeface="Consolas"/>
                <a:ea typeface="Consolas"/>
              </a:rPr>
              <a:t>" : </a:t>
            </a:r>
            <a:r>
              <a:rPr b="0" lang="en-US" sz="3000" spc="-1" strike="noStrike">
                <a:solidFill>
                  <a:srgbClr val="ff09ad"/>
                </a:solidFill>
                <a:latin typeface="Consolas"/>
                <a:ea typeface="Consolas"/>
              </a:rPr>
              <a:t>30</a:t>
            </a:r>
            <a:r>
              <a:rPr b="0" lang="en-US" sz="3000" spc="-1" strike="noStrike">
                <a:solidFill>
                  <a:srgbClr val="000000"/>
                </a:solidFill>
                <a:latin typeface="Consolas"/>
                <a:ea typeface="Consolas"/>
              </a:rPr>
              <a:t>, "</a:t>
            </a:r>
            <a:r>
              <a:rPr b="0" lang="en-US" sz="3000" spc="-1" strike="noStrike">
                <a:solidFill>
                  <a:srgbClr val="70ad47"/>
                </a:solidFill>
                <a:latin typeface="Consolas"/>
                <a:ea typeface="Consolas"/>
              </a:rPr>
              <a:t>france</a:t>
            </a:r>
            <a:r>
              <a:rPr b="0" lang="en-US" sz="3000" spc="-1" strike="noStrike">
                <a:solidFill>
                  <a:srgbClr val="000000"/>
                </a:solidFill>
                <a:latin typeface="Consolas"/>
                <a:ea typeface="Consolas"/>
              </a:rPr>
              <a:t>" : </a:t>
            </a:r>
            <a:r>
              <a:rPr b="0" lang="en-US" sz="3000" spc="-1" strike="noStrike">
                <a:solidFill>
                  <a:srgbClr val="ff09ad"/>
                </a:solidFill>
                <a:latin typeface="Consolas"/>
                <a:ea typeface="Consolas"/>
              </a:rPr>
              <a:t>45</a:t>
            </a:r>
            <a:r>
              <a:rPr b="0" lang="en-US" sz="3000" spc="-1" strike="noStrike">
                <a:solidFill>
                  <a:srgbClr val="000000"/>
                </a:solidFill>
                <a:latin typeface="Consolas"/>
                <a:ea typeface="Consolas"/>
              </a:rPr>
              <a:t> }</a:t>
            </a:r>
            <a:endParaRPr b="0" lang="en-GB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onsolas"/>
                <a:ea typeface="Consolas"/>
              </a:rPr>
              <a:t>print(</a:t>
            </a:r>
            <a:r>
              <a:rPr b="0" lang="en-US" sz="3000" spc="-1" strike="noStrike">
                <a:solidFill>
                  <a:srgbClr val="ed7d31"/>
                </a:solidFill>
                <a:latin typeface="Consolas"/>
                <a:ea typeface="Consolas"/>
              </a:rPr>
              <a:t>a</a:t>
            </a:r>
            <a:r>
              <a:rPr b="0" lang="en-US" sz="3000" spc="-1" strike="noStrike">
                <a:solidFill>
                  <a:srgbClr val="000000"/>
                </a:solidFill>
                <a:latin typeface="Consolas"/>
                <a:ea typeface="Consolas"/>
              </a:rPr>
              <a:t>["</a:t>
            </a:r>
            <a:r>
              <a:rPr b="0" lang="en-US" sz="3000" spc="-1" strike="noStrike">
                <a:solidFill>
                  <a:srgbClr val="70ad47"/>
                </a:solidFill>
                <a:latin typeface="Consolas"/>
                <a:ea typeface="Consolas"/>
              </a:rPr>
              <a:t>cambodia</a:t>
            </a:r>
            <a:r>
              <a:rPr b="0" lang="en-US" sz="3000" spc="-1" strike="noStrike">
                <a:solidFill>
                  <a:srgbClr val="000000"/>
                </a:solidFill>
                <a:latin typeface="Consolas"/>
                <a:ea typeface="Consolas"/>
              </a:rPr>
              <a:t>"] )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59" name="Google Shape;118;p4"/>
          <p:cNvSpPr/>
          <p:nvPr/>
        </p:nvSpPr>
        <p:spPr>
          <a:xfrm>
            <a:off x="3853800" y="4461840"/>
            <a:ext cx="5650560" cy="47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500" spc="-1" strike="noStrike">
                <a:solidFill>
                  <a:srgbClr val="000000"/>
                </a:solidFill>
                <a:latin typeface="Consolas"/>
                <a:ea typeface="Consolas"/>
              </a:rPr>
              <a:t>{ </a:t>
            </a:r>
            <a:r>
              <a:rPr b="0" lang="en-US" sz="2500" spc="-1" strike="noStrike">
                <a:solidFill>
                  <a:srgbClr val="ff09ad"/>
                </a:solidFill>
                <a:latin typeface="Consolas"/>
                <a:ea typeface="Consolas"/>
              </a:rPr>
              <a:t>17</a:t>
            </a:r>
            <a:r>
              <a:rPr b="0" lang="en-US" sz="2500" spc="-1" strike="noStrike">
                <a:solidFill>
                  <a:srgbClr val="000000"/>
                </a:solidFill>
                <a:latin typeface="Consolas"/>
                <a:ea typeface="Consolas"/>
              </a:rPr>
              <a:t>,          </a:t>
            </a:r>
            <a:r>
              <a:rPr b="0" lang="en-US" sz="2500" spc="-1" strike="noStrike">
                <a:solidFill>
                  <a:srgbClr val="ff09ad"/>
                </a:solidFill>
                <a:latin typeface="Consolas"/>
                <a:ea typeface="Consolas"/>
              </a:rPr>
              <a:t>30</a:t>
            </a:r>
            <a:r>
              <a:rPr b="0" lang="en-US" sz="2500" spc="-1" strike="noStrike">
                <a:solidFill>
                  <a:srgbClr val="000000"/>
                </a:solidFill>
                <a:latin typeface="Consolas"/>
                <a:ea typeface="Consolas"/>
              </a:rPr>
              <a:t>,         </a:t>
            </a:r>
            <a:r>
              <a:rPr b="0" lang="en-US" sz="2500" spc="-1" strike="noStrike">
                <a:solidFill>
                  <a:srgbClr val="ff09ad"/>
                </a:solidFill>
                <a:latin typeface="Consolas"/>
                <a:ea typeface="Consolas"/>
              </a:rPr>
              <a:t>45</a:t>
            </a:r>
            <a:r>
              <a:rPr b="0" lang="en-US" sz="2500" spc="-1" strike="noStrike">
                <a:solidFill>
                  <a:srgbClr val="000000"/>
                </a:solidFill>
                <a:latin typeface="Consolas"/>
                <a:ea typeface="Consolas"/>
              </a:rPr>
              <a:t> }</a:t>
            </a:r>
            <a:endParaRPr b="0" lang="en-GB" sz="2500" spc="-1" strike="noStrike">
              <a:latin typeface="Arial"/>
            </a:endParaRPr>
          </a:p>
        </p:txBody>
      </p:sp>
      <p:sp>
        <p:nvSpPr>
          <p:cNvPr id="60" name="Google Shape;119;p4"/>
          <p:cNvSpPr/>
          <p:nvPr/>
        </p:nvSpPr>
        <p:spPr>
          <a:xfrm>
            <a:off x="3481560" y="5880960"/>
            <a:ext cx="194760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b="0" lang="en-US" sz="2400" spc="-1" strike="noStrike">
                <a:solidFill>
                  <a:srgbClr val="70ad47"/>
                </a:solidFill>
                <a:latin typeface="Consolas"/>
                <a:ea typeface="Consolas"/>
              </a:rPr>
              <a:t>cambodia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61" name="Google Shape;120;p4"/>
          <p:cNvSpPr/>
          <p:nvPr/>
        </p:nvSpPr>
        <p:spPr>
          <a:xfrm>
            <a:off x="2094840" y="5880960"/>
            <a:ext cx="7045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70ad47"/>
                </a:solidFill>
                <a:latin typeface="Calibri"/>
                <a:ea typeface="Calibri"/>
              </a:rPr>
              <a:t>KEY: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62" name="Google Shape;121;p4"/>
          <p:cNvSpPr/>
          <p:nvPr/>
        </p:nvSpPr>
        <p:spPr>
          <a:xfrm>
            <a:off x="5927040" y="5881320"/>
            <a:ext cx="18835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“</a:t>
            </a:r>
            <a:r>
              <a:rPr b="0" lang="en-US" sz="2400" spc="-1" strike="noStrike">
                <a:solidFill>
                  <a:srgbClr val="70ad47"/>
                </a:solidFill>
                <a:latin typeface="Consolas"/>
                <a:ea typeface="Consolas"/>
              </a:rPr>
              <a:t>thailand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63" name="Google Shape;122;p4"/>
          <p:cNvSpPr/>
          <p:nvPr/>
        </p:nvSpPr>
        <p:spPr>
          <a:xfrm>
            <a:off x="8330040" y="5880960"/>
            <a:ext cx="154368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“</a:t>
            </a:r>
            <a:r>
              <a:rPr b="0" lang="en-US" sz="2400" spc="-1" strike="noStrike">
                <a:solidFill>
                  <a:srgbClr val="70ad47"/>
                </a:solidFill>
                <a:latin typeface="Consolas"/>
                <a:ea typeface="Consolas"/>
              </a:rPr>
              <a:t>france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64" name="Google Shape;123;p4"/>
          <p:cNvSpPr/>
          <p:nvPr/>
        </p:nvSpPr>
        <p:spPr>
          <a:xfrm flipH="1" rot="10800000">
            <a:off x="4456080" y="5061240"/>
            <a:ext cx="265680" cy="7700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Google Shape;124;p4"/>
          <p:cNvSpPr/>
          <p:nvPr/>
        </p:nvSpPr>
        <p:spPr>
          <a:xfrm flipH="1" rot="10800000">
            <a:off x="6736320" y="5110920"/>
            <a:ext cx="265680" cy="7700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Google Shape;125;p4"/>
          <p:cNvSpPr/>
          <p:nvPr/>
        </p:nvSpPr>
        <p:spPr>
          <a:xfrm flipH="1" rot="10800000">
            <a:off x="8915760" y="5112720"/>
            <a:ext cx="265680" cy="7700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130;p5"/>
          <p:cNvSpPr/>
          <p:nvPr/>
        </p:nvSpPr>
        <p:spPr>
          <a:xfrm>
            <a:off x="821880" y="3016080"/>
            <a:ext cx="10607400" cy="76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dictionaryName  =  </a:t>
            </a:r>
            <a:r>
              <a:rPr b="0" lang="en-US" sz="4400" spc="-1" strike="noStrike">
                <a:solidFill>
                  <a:srgbClr val="5b9bd5"/>
                </a:solidFill>
                <a:latin typeface="Calibri"/>
                <a:ea typeface="Calibri"/>
              </a:rPr>
              <a:t>{</a:t>
            </a:r>
            <a:r>
              <a:rPr b="0" lang="en-US" sz="4400" spc="-1" strike="noStrike">
                <a:solidFill>
                  <a:srgbClr val="ff0000"/>
                </a:solidFill>
                <a:latin typeface="Calibri"/>
                <a:ea typeface="Calibri"/>
              </a:rPr>
              <a:t> </a:t>
            </a:r>
            <a:r>
              <a:rPr b="0" lang="en-US" sz="4400" spc="-1" strike="noStrike">
                <a:solidFill>
                  <a:srgbClr val="70ad47"/>
                </a:solidFill>
                <a:latin typeface="Calibri"/>
                <a:ea typeface="Calibri"/>
              </a:rPr>
              <a:t>key</a:t>
            </a:r>
            <a:r>
              <a:rPr b="0" lang="en-US" sz="4400" spc="-1" strike="noStrike">
                <a:solidFill>
                  <a:srgbClr val="00b050"/>
                </a:solidFill>
                <a:latin typeface="Calibri"/>
                <a:ea typeface="Calibri"/>
              </a:rPr>
              <a:t>:</a:t>
            </a:r>
            <a:r>
              <a:rPr b="0" lang="en-US" sz="4400" spc="-1" strike="noStrike">
                <a:solidFill>
                  <a:srgbClr val="ff0000"/>
                </a:solidFill>
                <a:latin typeface="Calibri"/>
                <a:ea typeface="Calibri"/>
              </a:rPr>
              <a:t> </a:t>
            </a:r>
            <a:r>
              <a:rPr b="0" lang="en-US" sz="4400" spc="-1" strike="noStrike">
                <a:solidFill>
                  <a:srgbClr val="ff09ad"/>
                </a:solidFill>
                <a:latin typeface="Calibri"/>
                <a:ea typeface="Calibri"/>
              </a:rPr>
              <a:t>value</a:t>
            </a:r>
            <a:r>
              <a:rPr b="0" lang="en-US" sz="4400" spc="-1" strike="noStrike">
                <a:solidFill>
                  <a:srgbClr val="7030a0"/>
                </a:solidFill>
                <a:latin typeface="Calibri"/>
                <a:ea typeface="Calibri"/>
              </a:rPr>
              <a:t>,</a:t>
            </a:r>
            <a:r>
              <a:rPr b="0" lang="en-US" sz="4400" spc="-1" strike="noStrike">
                <a:solidFill>
                  <a:srgbClr val="ff0000"/>
                </a:solidFill>
                <a:latin typeface="Calibri"/>
                <a:ea typeface="Calibri"/>
              </a:rPr>
              <a:t> </a:t>
            </a:r>
            <a:r>
              <a:rPr b="0" lang="en-US" sz="4400" spc="-1" strike="noStrike">
                <a:solidFill>
                  <a:srgbClr val="70ad47"/>
                </a:solidFill>
                <a:latin typeface="Calibri"/>
                <a:ea typeface="Calibri"/>
              </a:rPr>
              <a:t>key</a:t>
            </a:r>
            <a:r>
              <a:rPr b="0" lang="en-US" sz="4400" spc="-1" strike="noStrike">
                <a:solidFill>
                  <a:srgbClr val="00b050"/>
                </a:solidFill>
                <a:latin typeface="Calibri"/>
                <a:ea typeface="Calibri"/>
              </a:rPr>
              <a:t>:</a:t>
            </a:r>
            <a:r>
              <a:rPr b="0" lang="en-US" sz="4400" spc="-1" strike="noStrike">
                <a:solidFill>
                  <a:srgbClr val="ff0000"/>
                </a:solidFill>
                <a:latin typeface="Calibri"/>
                <a:ea typeface="Calibri"/>
              </a:rPr>
              <a:t> </a:t>
            </a:r>
            <a:r>
              <a:rPr b="0" lang="en-US" sz="4400" spc="-1" strike="noStrike">
                <a:solidFill>
                  <a:srgbClr val="ff09ad"/>
                </a:solidFill>
                <a:latin typeface="Calibri"/>
                <a:ea typeface="Calibri"/>
              </a:rPr>
              <a:t>value</a:t>
            </a:r>
            <a:r>
              <a:rPr b="0" lang="en-US" sz="4400" spc="-1" strike="noStrike">
                <a:solidFill>
                  <a:srgbClr val="7030a0"/>
                </a:solidFill>
                <a:latin typeface="Calibri"/>
                <a:ea typeface="Calibri"/>
              </a:rPr>
              <a:t>,</a:t>
            </a:r>
            <a:r>
              <a:rPr b="0" lang="en-US" sz="4400" spc="-1" strike="noStrike">
                <a:solidFill>
                  <a:srgbClr val="ff0000"/>
                </a:solidFill>
                <a:latin typeface="Calibri"/>
                <a:ea typeface="Calibri"/>
              </a:rPr>
              <a:t>… </a:t>
            </a:r>
            <a:r>
              <a:rPr b="0" lang="en-US" sz="4400" spc="-1" strike="noStrike">
                <a:solidFill>
                  <a:srgbClr val="5b9bd5"/>
                </a:solidFill>
                <a:latin typeface="Calibri"/>
                <a:ea typeface="Calibri"/>
              </a:rPr>
              <a:t>}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68" name="Google Shape;131;p5"/>
          <p:cNvSpPr/>
          <p:nvPr/>
        </p:nvSpPr>
        <p:spPr>
          <a:xfrm flipH="1" rot="10800000">
            <a:off x="5302440" y="3785760"/>
            <a:ext cx="407520" cy="7732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Google Shape;132;p5"/>
          <p:cNvSpPr/>
          <p:nvPr/>
        </p:nvSpPr>
        <p:spPr>
          <a:xfrm>
            <a:off x="4744080" y="4746600"/>
            <a:ext cx="162684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Calibri"/>
              </a:rPr>
              <a:t>Start dictionary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0" name="Google Shape;133;p5"/>
          <p:cNvSpPr/>
          <p:nvPr/>
        </p:nvSpPr>
        <p:spPr>
          <a:xfrm flipH="1" rot="10800000">
            <a:off x="10962720" y="3716640"/>
            <a:ext cx="407520" cy="7732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Google Shape;134;p5"/>
          <p:cNvSpPr/>
          <p:nvPr/>
        </p:nvSpPr>
        <p:spPr>
          <a:xfrm>
            <a:off x="10571760" y="4746600"/>
            <a:ext cx="153504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Calibri"/>
              </a:rPr>
              <a:t>End dictionary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2" name="Google Shape;135;p5"/>
          <p:cNvSpPr/>
          <p:nvPr/>
        </p:nvSpPr>
        <p:spPr>
          <a:xfrm rot="8119800">
            <a:off x="6750720" y="3531600"/>
            <a:ext cx="367560" cy="10148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Google Shape;136;p5"/>
          <p:cNvSpPr/>
          <p:nvPr/>
        </p:nvSpPr>
        <p:spPr>
          <a:xfrm>
            <a:off x="5391000" y="1902240"/>
            <a:ext cx="290664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Coma to separate each items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4" name="Google Shape;137;p5"/>
          <p:cNvSpPr/>
          <p:nvPr/>
        </p:nvSpPr>
        <p:spPr>
          <a:xfrm rot="19710000">
            <a:off x="7439400" y="2294640"/>
            <a:ext cx="367560" cy="9244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Google Shape;138;p5"/>
          <p:cNvSpPr/>
          <p:nvPr/>
        </p:nvSpPr>
        <p:spPr>
          <a:xfrm>
            <a:off x="580320" y="420840"/>
            <a:ext cx="6353280" cy="70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ff09ad"/>
                </a:solidFill>
                <a:latin typeface="Calibri"/>
                <a:ea typeface="Calibri"/>
              </a:rPr>
              <a:t>1- Let’s </a:t>
            </a:r>
            <a:r>
              <a:rPr b="1" lang="en-US" sz="4000" spc="-1" strike="noStrike" u="sng">
                <a:solidFill>
                  <a:srgbClr val="ff09ad"/>
                </a:solidFill>
                <a:uFillTx/>
                <a:latin typeface="Calibri"/>
                <a:ea typeface="Calibri"/>
              </a:rPr>
              <a:t>define</a:t>
            </a:r>
            <a:r>
              <a:rPr b="1" lang="en-US" sz="4000" spc="-1" strike="noStrike">
                <a:solidFill>
                  <a:srgbClr val="ff09ad"/>
                </a:solidFill>
                <a:latin typeface="Calibri"/>
                <a:ea typeface="Calibri"/>
              </a:rPr>
              <a:t> an dictionary !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76" name="Google Shape;139;p5"/>
          <p:cNvSpPr/>
          <p:nvPr/>
        </p:nvSpPr>
        <p:spPr>
          <a:xfrm>
            <a:off x="6715080" y="4461840"/>
            <a:ext cx="316908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Colon to separate key and value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144;p6"/>
          <p:cNvSpPr/>
          <p:nvPr/>
        </p:nvSpPr>
        <p:spPr>
          <a:xfrm>
            <a:off x="412560" y="1762200"/>
            <a:ext cx="11366640" cy="26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2d72b1"/>
                </a:solidFill>
                <a:latin typeface="Consolas"/>
                <a:ea typeface="Consolas"/>
              </a:rPr>
              <a:t>countries</a:t>
            </a:r>
            <a:r>
              <a:rPr b="0" lang="en-US" sz="2400" spc="-1" strike="noStrike">
                <a:solidFill>
                  <a:srgbClr val="ed7d31"/>
                </a:solidFill>
                <a:latin typeface="Consolas"/>
                <a:ea typeface="Consola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=</a:t>
            </a:r>
            <a:r>
              <a:rPr b="0" lang="en-US" sz="2400" spc="-1" strike="noStrike">
                <a:solidFill>
                  <a:srgbClr val="ed7d31"/>
                </a:solidFill>
                <a:latin typeface="Consolas"/>
                <a:ea typeface="Consola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{ </a:t>
            </a:r>
            <a:endParaRPr b="0" lang="en-GB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"khmer": 17, </a:t>
            </a:r>
            <a:endParaRPr b="0" lang="en-GB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"thai" : 30, </a:t>
            </a:r>
            <a:endParaRPr b="0" lang="en-GB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"vietnam": 50 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print(</a:t>
            </a:r>
            <a:r>
              <a:rPr b="0" lang="en-US" sz="2400" spc="-1" strike="noStrike">
                <a:solidFill>
                  <a:srgbClr val="5b9bd5"/>
                </a:solidFill>
                <a:latin typeface="Consolas"/>
                <a:ea typeface="Consolas"/>
              </a:rPr>
              <a:t>countries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["khmer"])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78" name="Google Shape;145;p6"/>
          <p:cNvSpPr/>
          <p:nvPr/>
        </p:nvSpPr>
        <p:spPr>
          <a:xfrm>
            <a:off x="3116880" y="590760"/>
            <a:ext cx="5768280" cy="70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What </a:t>
            </a: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will this code print ?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79" name="Google Shape;146;p6" descr=""/>
          <p:cNvPicPr/>
          <p:nvPr/>
        </p:nvPicPr>
        <p:blipFill>
          <a:blip r:embed="rId1"/>
          <a:stretch/>
        </p:blipFill>
        <p:spPr>
          <a:xfrm>
            <a:off x="1979280" y="436680"/>
            <a:ext cx="848160" cy="86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151;p7"/>
          <p:cNvSpPr/>
          <p:nvPr/>
        </p:nvSpPr>
        <p:spPr>
          <a:xfrm>
            <a:off x="478080" y="268560"/>
            <a:ext cx="4734360" cy="70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ff09ad"/>
                </a:solidFill>
                <a:latin typeface="Calibri"/>
                <a:ea typeface="Calibri"/>
              </a:rPr>
              <a:t>2- Adding</a:t>
            </a: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 New Items 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81" name="Google Shape;152;p7"/>
          <p:cNvSpPr/>
          <p:nvPr/>
        </p:nvSpPr>
        <p:spPr>
          <a:xfrm>
            <a:off x="1648080" y="1285920"/>
            <a:ext cx="5620680" cy="118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Consolas"/>
                <a:ea typeface="Consolas"/>
              </a:rPr>
              <a:t>studentsAge = { }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Consolas"/>
                <a:ea typeface="Consolas"/>
              </a:rPr>
              <a:t>studentsAge['sokan'] = 25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82" name="Google Shape;153;p7"/>
          <p:cNvSpPr/>
          <p:nvPr/>
        </p:nvSpPr>
        <p:spPr>
          <a:xfrm flipH="1">
            <a:off x="6973920" y="2486160"/>
            <a:ext cx="1150920" cy="3092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Google Shape;154;p7"/>
          <p:cNvSpPr/>
          <p:nvPr/>
        </p:nvSpPr>
        <p:spPr>
          <a:xfrm>
            <a:off x="8354520" y="2369160"/>
            <a:ext cx="256320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r>
              <a:rPr b="0" lang="en-US" sz="2400" spc="-1" strike="noStrike">
                <a:solidFill>
                  <a:srgbClr val="ff0000"/>
                </a:solidFill>
                <a:latin typeface="Consolas"/>
                <a:ea typeface="Consolas"/>
              </a:rPr>
              <a:t>'sokan': 25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84" name="Google Shape;155;p7"/>
          <p:cNvSpPr/>
          <p:nvPr/>
        </p:nvSpPr>
        <p:spPr>
          <a:xfrm>
            <a:off x="921600" y="2078280"/>
            <a:ext cx="407520" cy="40752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500" spc="-1" strike="noStrike">
                <a:solidFill>
                  <a:srgbClr val="ffffff"/>
                </a:solidFill>
                <a:latin typeface="Calibri"/>
                <a:ea typeface="Calibri"/>
              </a:rPr>
              <a:t>1</a:t>
            </a:r>
            <a:endParaRPr b="0" lang="en-GB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160;p8"/>
          <p:cNvSpPr/>
          <p:nvPr/>
        </p:nvSpPr>
        <p:spPr>
          <a:xfrm>
            <a:off x="1648080" y="1285920"/>
            <a:ext cx="5620680" cy="118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Consolas"/>
                <a:ea typeface="Consolas"/>
              </a:rPr>
              <a:t>studentsAge = { }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Consolas"/>
                <a:ea typeface="Consolas"/>
              </a:rPr>
              <a:t>studentsAge['sokan'] = 25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86" name="Google Shape;161;p8"/>
          <p:cNvSpPr/>
          <p:nvPr/>
        </p:nvSpPr>
        <p:spPr>
          <a:xfrm>
            <a:off x="1648080" y="2956320"/>
            <a:ext cx="562068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Consolas"/>
                <a:ea typeface="Consolas"/>
              </a:rPr>
              <a:t>studentsAge['seiha'] = 95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87" name="Google Shape;162;p8"/>
          <p:cNvSpPr/>
          <p:nvPr/>
        </p:nvSpPr>
        <p:spPr>
          <a:xfrm flipH="1">
            <a:off x="6973920" y="3401640"/>
            <a:ext cx="1150920" cy="3092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Google Shape;163;p8"/>
          <p:cNvSpPr/>
          <p:nvPr/>
        </p:nvSpPr>
        <p:spPr>
          <a:xfrm>
            <a:off x="8354520" y="3284640"/>
            <a:ext cx="2733120" cy="155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{ 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'sokan': 25,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-US" sz="2400" spc="-1" strike="noStrike">
                <a:solidFill>
                  <a:srgbClr val="ff0000"/>
                </a:solidFill>
                <a:latin typeface="Consolas"/>
                <a:ea typeface="Consolas"/>
              </a:rPr>
              <a:t>‘</a:t>
            </a:r>
            <a:r>
              <a:rPr b="0" lang="en-US" sz="2400" spc="-1" strike="noStrike">
                <a:solidFill>
                  <a:srgbClr val="ff0000"/>
                </a:solidFill>
                <a:latin typeface="Consolas"/>
                <a:ea typeface="Consolas"/>
              </a:rPr>
              <a:t>seiha': 95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89" name="Google Shape;164;p8"/>
          <p:cNvSpPr/>
          <p:nvPr/>
        </p:nvSpPr>
        <p:spPr>
          <a:xfrm>
            <a:off x="901080" y="2956320"/>
            <a:ext cx="407520" cy="40752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500" spc="-1" strike="noStrike">
                <a:solidFill>
                  <a:srgbClr val="ffffff"/>
                </a:solidFill>
                <a:latin typeface="Calibri"/>
                <a:ea typeface="Calibri"/>
              </a:rPr>
              <a:t>2</a:t>
            </a:r>
            <a:endParaRPr b="0" lang="en-GB" sz="2500" spc="-1" strike="noStrike">
              <a:latin typeface="Arial"/>
            </a:endParaRPr>
          </a:p>
        </p:txBody>
      </p:sp>
      <p:sp>
        <p:nvSpPr>
          <p:cNvPr id="90" name="Google Shape;165;p8"/>
          <p:cNvSpPr/>
          <p:nvPr/>
        </p:nvSpPr>
        <p:spPr>
          <a:xfrm>
            <a:off x="478080" y="268560"/>
            <a:ext cx="4734360" cy="70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ff09ad"/>
                </a:solidFill>
                <a:latin typeface="Calibri"/>
                <a:ea typeface="Calibri"/>
              </a:rPr>
              <a:t>2- Adding</a:t>
            </a: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 New Items 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170;p9"/>
          <p:cNvSpPr/>
          <p:nvPr/>
        </p:nvSpPr>
        <p:spPr>
          <a:xfrm>
            <a:off x="1648080" y="1285920"/>
            <a:ext cx="5620680" cy="118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Consolas"/>
                <a:ea typeface="Consolas"/>
              </a:rPr>
              <a:t>studentsAge = { }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Consolas"/>
                <a:ea typeface="Consolas"/>
              </a:rPr>
              <a:t>studentsAge['sokan'] = 25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92" name="Google Shape;171;p9"/>
          <p:cNvSpPr/>
          <p:nvPr/>
        </p:nvSpPr>
        <p:spPr>
          <a:xfrm>
            <a:off x="1648080" y="2956320"/>
            <a:ext cx="562068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Consolas"/>
                <a:ea typeface="Consolas"/>
              </a:rPr>
              <a:t>studentsAge['seiha'] = 95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93" name="Google Shape;172;p9"/>
          <p:cNvSpPr/>
          <p:nvPr/>
        </p:nvSpPr>
        <p:spPr>
          <a:xfrm>
            <a:off x="1788120" y="5462280"/>
            <a:ext cx="562068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3f3f3f"/>
                </a:solidFill>
                <a:latin typeface="Consolas"/>
                <a:ea typeface="Consolas"/>
              </a:rPr>
              <a:t>studentsAge[‘sokan'] = 35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94" name="Google Shape;173;p9"/>
          <p:cNvSpPr/>
          <p:nvPr/>
        </p:nvSpPr>
        <p:spPr>
          <a:xfrm>
            <a:off x="1041480" y="5462280"/>
            <a:ext cx="407520" cy="40752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500" spc="-1" strike="noStrike">
                <a:solidFill>
                  <a:srgbClr val="ffffff"/>
                </a:solidFill>
                <a:latin typeface="Calibri"/>
                <a:ea typeface="Calibri"/>
              </a:rPr>
              <a:t>3</a:t>
            </a:r>
            <a:endParaRPr b="0" lang="en-GB" sz="2500" spc="-1" strike="noStrike">
              <a:latin typeface="Arial"/>
            </a:endParaRPr>
          </a:p>
        </p:txBody>
      </p:sp>
      <p:sp>
        <p:nvSpPr>
          <p:cNvPr id="95" name="Google Shape;174;p9"/>
          <p:cNvSpPr/>
          <p:nvPr/>
        </p:nvSpPr>
        <p:spPr>
          <a:xfrm flipH="1">
            <a:off x="6973920" y="5396400"/>
            <a:ext cx="1150920" cy="3092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Google Shape;175;p9"/>
          <p:cNvSpPr/>
          <p:nvPr/>
        </p:nvSpPr>
        <p:spPr>
          <a:xfrm>
            <a:off x="8354520" y="5279760"/>
            <a:ext cx="2733120" cy="155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{ 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'sokan': </a:t>
            </a:r>
            <a:r>
              <a:rPr b="0" lang="en-US" sz="2400" spc="-1" strike="noStrike">
                <a:solidFill>
                  <a:srgbClr val="ff0000"/>
                </a:solidFill>
                <a:latin typeface="Consolas"/>
                <a:ea typeface="Consolas"/>
              </a:rPr>
              <a:t>35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,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‘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seiha': 95, 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97" name="Google Shape;176;p9" descr=""/>
          <p:cNvPicPr/>
          <p:nvPr/>
        </p:nvPicPr>
        <p:blipFill>
          <a:blip r:embed="rId1"/>
          <a:stretch/>
        </p:blipFill>
        <p:spPr>
          <a:xfrm>
            <a:off x="9245520" y="321480"/>
            <a:ext cx="737280" cy="737280"/>
          </a:xfrm>
          <a:prstGeom prst="rect">
            <a:avLst/>
          </a:prstGeom>
          <a:ln w="0">
            <a:noFill/>
          </a:ln>
        </p:spPr>
      </p:pic>
      <p:sp>
        <p:nvSpPr>
          <p:cNvPr id="98" name="Google Shape;177;p9"/>
          <p:cNvSpPr/>
          <p:nvPr/>
        </p:nvSpPr>
        <p:spPr>
          <a:xfrm rot="20033400">
            <a:off x="9011160" y="1041120"/>
            <a:ext cx="2670480" cy="13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ff0000"/>
                </a:solidFill>
                <a:latin typeface="Calibri"/>
                <a:ea typeface="Calibri"/>
              </a:rPr>
              <a:t>Each key</a:t>
            </a: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ff0000"/>
                </a:solidFill>
                <a:latin typeface="Calibri"/>
                <a:ea typeface="Calibri"/>
              </a:rPr>
              <a:t>Is UNIQUE !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99" name="Google Shape;178;p9"/>
          <p:cNvSpPr/>
          <p:nvPr/>
        </p:nvSpPr>
        <p:spPr>
          <a:xfrm>
            <a:off x="478080" y="268560"/>
            <a:ext cx="4734360" cy="70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ff09ad"/>
                </a:solidFill>
                <a:latin typeface="Calibri"/>
                <a:ea typeface="Calibri"/>
              </a:rPr>
              <a:t>2- Adding</a:t>
            </a: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 New Items 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</TotalTime>
  <Application>LibreOffice/7.2.1.2$Windows_X86_64 LibreOffice_project/87b77fad49947c1441b67c559c339af8f3517e22</Application>
  <AppVersion>15.0000</AppVersion>
  <Words>508</Words>
  <Paragraphs>114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2020-01-30T10:34:45Z</dcterms:created>
  <dc:creator>RONAN</dc:creator>
  <dc:description/>
  <dc:language>en-GB</dc:language>
  <cp:lastModifiedBy/>
  <dcterms:modified xsi:type="dcterms:W3CDTF">2022-10-05T08:53:01Z</dcterms:modified>
  <cp:revision>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14</vt:i4>
  </property>
  <property fmtid="{D5CDD505-2E9C-101B-9397-08002B2CF9AE}" pid="3" name="PresentationFormat">
    <vt:lpwstr>Widescreen</vt:lpwstr>
  </property>
  <property fmtid="{D5CDD505-2E9C-101B-9397-08002B2CF9AE}" pid="4" name="Slides">
    <vt:i4>15</vt:i4>
  </property>
</Properties>
</file>