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1-07T07:45:20.859">
    <p:pos x="6000" y="0"/>
    <p:text>A lot of "Explain" in this session. Since it is the 1st one, maybe more hands-on activities wouls set the tones and interest the students
-Maud KOETSCHET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11-07T07:45:20.858">
    <p:pos x="6000" y="0"/>
    <p:text>Can be done on https://learningapps.org/createApp.php
-Maud KOETSCHET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This is the rules for simple communication. </a:t>
            </a:r>
            <a:endParaRPr/>
          </a:p>
        </p:txBody>
      </p:sp>
      <p:sp>
        <p:nvSpPr>
          <p:cNvPr id="201" name="Google Shape;20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0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Ask student to work in group to do the role play of network communication. The communication about sending Mail.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Roles: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Sender: create message 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POST office 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Delivery 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POST Office 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Receiver: Open message </a:t>
            </a:r>
            <a:endParaRPr/>
          </a:p>
        </p:txBody>
      </p:sp>
      <p:sp>
        <p:nvSpPr>
          <p:cNvPr id="220" name="Google Shape;220;p1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This is the rules for simple communication. </a:t>
            </a:r>
            <a:endParaRPr/>
          </a:p>
        </p:txBody>
      </p:sp>
      <p:sp>
        <p:nvSpPr>
          <p:cNvPr id="255" name="Google Shape;25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1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https://whatismyipaddress.com/isp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https://www.geeksforgeeks.org/isp-full-form/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https://kinsta.com/knowledgebase/what-is-isp/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https://www.youtube.com/watch?v=93-3zmVvCGU</a:t>
            </a:r>
            <a:endParaRPr/>
          </a:p>
        </p:txBody>
      </p:sp>
      <p:sp>
        <p:nvSpPr>
          <p:cNvPr id="270" name="Google Shape;27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1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https://whatismyipaddress.com/isp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https://www.geeksforgeeks.org/isp-full-form/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https://kinsta.com/knowledgebase/what-is-isp/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https://www.youtube.com/watch?v=93-3zmVvCGU</a:t>
            </a:r>
            <a:endParaRPr/>
          </a:p>
        </p:txBody>
      </p:sp>
      <p:sp>
        <p:nvSpPr>
          <p:cNvPr id="307" name="Google Shape;30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1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  <a:noFill/>
          <a:ln>
            <a:noFill/>
          </a:ln>
        </p:spPr>
        <p:txBody>
          <a:bodyPr anchorCtr="0" anchor="t" bIns="93250" lIns="93250" spcFirstLastPara="1" rIns="93250" wrap="square" tIns="93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407988" y="698500"/>
            <a:ext cx="6203950" cy="3489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Answer: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End Devices (computer, phone, tablet…)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Internet connection (you need to be online)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Network devices (AP, router, modem, switch, RJ45 cable…)</a:t>
            </a:r>
            <a:endParaRPr/>
          </a:p>
        </p:txBody>
      </p:sp>
      <p:sp>
        <p:nvSpPr>
          <p:cNvPr id="117" name="Google Shape;11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7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- This is the rules for simple communication. </a:t>
            </a:r>
            <a:endParaRPr/>
          </a:p>
        </p:txBody>
      </p:sp>
      <p:sp>
        <p:nvSpPr>
          <p:cNvPr id="182" name="Google Shape;18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8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Questions for engagement: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How video call is works?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How can we send a picture from a phone to another phone through massager?</a:t>
            </a:r>
            <a:endParaRPr/>
          </a:p>
          <a:p>
            <a:pPr indent="-171450" lvl="1" marL="6286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/>
              <a:t>How live streaming works? </a:t>
            </a:r>
            <a:endParaRPr/>
          </a:p>
        </p:txBody>
      </p:sp>
      <p:sp>
        <p:nvSpPr>
          <p:cNvPr id="194" name="Google Shape;19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9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solidFill>
                <a:srgbClr val="22BB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-28988" y="67734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5693" y="228600"/>
            <a:ext cx="489057" cy="51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/>
        </p:nvSpPr>
        <p:spPr>
          <a:xfrm>
            <a:off x="10513485" y="6092826"/>
            <a:ext cx="1246716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22BBEA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22BBE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600" u="none" cap="none" strike="noStrike">
              <a:solidFill>
                <a:srgbClr val="22BB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0" y="0"/>
            <a:ext cx="12192000" cy="9906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-28988" y="6849600"/>
            <a:ext cx="12220987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25693" y="228600"/>
            <a:ext cx="489057" cy="51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Relationship Id="rId4" Type="http://schemas.openxmlformats.org/officeDocument/2006/relationships/image" Target="../media/image4.png"/><Relationship Id="rId5" Type="http://schemas.openxmlformats.org/officeDocument/2006/relationships/image" Target="../media/image25.png"/><Relationship Id="rId6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25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EABAB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2116110" y="1485900"/>
            <a:ext cx="7959777" cy="4220980"/>
          </a:xfrm>
          <a:prstGeom prst="rect">
            <a:avLst/>
          </a:prstGeom>
          <a:solidFill>
            <a:srgbClr val="1E4E79">
              <a:alpha val="42745"/>
            </a:srgbClr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2733765" y="1749287"/>
            <a:ext cx="7096999" cy="3694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 b="0" i="0" sz="6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4413486" y="606503"/>
            <a:ext cx="309892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 NETWORKING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2290663" y="523446"/>
            <a:ext cx="77458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Protocol Requirement </a:t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811925" y="1847111"/>
            <a:ext cx="11072668" cy="360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Network protocols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in agreement and include the following requirements: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Message encoding/decoding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Message formatting and encapsulation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Message size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Message timing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Message delivery option 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/>
        </p:nvSpPr>
        <p:spPr>
          <a:xfrm>
            <a:off x="2290663" y="523446"/>
            <a:ext cx="77458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Protocol Requirement </a:t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223" y="2408383"/>
            <a:ext cx="5804396" cy="31707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16" name="Google Shape;21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8692" y="2408383"/>
            <a:ext cx="5597543" cy="31707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223" name="Google Shape;223;p27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0" y="0"/>
            <a:ext cx="2110317" cy="3692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155575" y="1014722"/>
            <a:ext cx="861776" cy="3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2200" y="508102"/>
            <a:ext cx="233772" cy="54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375" y="574924"/>
            <a:ext cx="359480" cy="37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0601" y="508102"/>
            <a:ext cx="233772" cy="54664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2665515" y="313314"/>
            <a:ext cx="60937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1739677" y="1340097"/>
            <a:ext cx="74948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 play : network communication 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05314" y="3244257"/>
            <a:ext cx="3777431" cy="377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CC2E5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/>
          <p:nvPr/>
        </p:nvSpPr>
        <p:spPr>
          <a:xfrm>
            <a:off x="2159590" y="1937084"/>
            <a:ext cx="8039178" cy="2627745"/>
          </a:xfrm>
          <a:prstGeom prst="roundRect">
            <a:avLst>
              <a:gd fmla="val 23950" name="adj"/>
            </a:avLst>
          </a:prstGeom>
          <a:solidFill>
            <a:schemeClr val="dk1">
              <a:alpha val="65882"/>
            </a:schemeClr>
          </a:solidFill>
          <a:ln>
            <a:noFill/>
          </a:ln>
          <a:effectLst>
            <a:outerShdw blurRad="76200" kx="1200000" rotWithShape="0" algn="br" sy="230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3111151" y="2084517"/>
            <a:ext cx="6498070" cy="233287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Protocol Suites</a:t>
            </a:r>
            <a:endParaRPr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/>
        </p:nvSpPr>
        <p:spPr>
          <a:xfrm>
            <a:off x="2031937" y="766311"/>
            <a:ext cx="8900333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Can computer do the difference communication at a time?</a:t>
            </a:r>
            <a:endParaRPr b="1" sz="3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26852" y="2621009"/>
            <a:ext cx="8930782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Do we use only one protocol to complete the communication?</a:t>
            </a:r>
            <a:endParaRPr b="1" sz="3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184488" y="3761829"/>
            <a:ext cx="8237275" cy="1193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type of protocols?</a:t>
            </a:r>
            <a:endParaRPr b="1" sz="3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461" y="59955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887" y="585977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145" y="590503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348" y="486656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83990" y="100066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21763" y="3208420"/>
            <a:ext cx="3601793" cy="3601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59" name="Google Shape;2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0"/>
          <p:cNvSpPr txBox="1"/>
          <p:nvPr/>
        </p:nvSpPr>
        <p:spPr>
          <a:xfrm>
            <a:off x="2290662" y="523446"/>
            <a:ext cx="83066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Protocol in Computer Network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811925" y="1847111"/>
            <a:ext cx="11072668" cy="360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There are main three types of protocols in computer network: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Communication Protocols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Management Protocols </a:t>
            </a:r>
            <a:endParaRPr/>
          </a:p>
          <a:p>
            <a:pPr indent="-228600" lvl="1" marL="685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Security Protocols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5803677" y="2781696"/>
            <a:ext cx="58449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IP  TCP UDP HTTP DNS IMAP POP</a:t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3875485" y="3539317"/>
            <a:ext cx="58449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SNMP SMTP  </a:t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3138636" y="4259476"/>
            <a:ext cx="58449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SSL SSH VPN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/>
        </p:nvSpPr>
        <p:spPr>
          <a:xfrm>
            <a:off x="2411075" y="324104"/>
            <a:ext cx="7338647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Protocol Suites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75" name="Google Shape;2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1"/>
          <p:cNvSpPr txBox="1"/>
          <p:nvPr/>
        </p:nvSpPr>
        <p:spPr>
          <a:xfrm>
            <a:off x="601202" y="1625189"/>
            <a:ext cx="10177233" cy="25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 must be able to work with other protocols. Successful communication between hosts requires interaction between a number of protocols.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8608" y="3049162"/>
            <a:ext cx="5250567" cy="33027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0" name="Google Shape;280;p31"/>
          <p:cNvSpPr/>
          <p:nvPr/>
        </p:nvSpPr>
        <p:spPr>
          <a:xfrm>
            <a:off x="683644" y="3010234"/>
            <a:ext cx="5396754" cy="3341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protocols in the figure are described as follows: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This protocol manage the way a web server and a web client interact.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TCP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This protocol is guaranteeing the reliable delivery of the information between the end devices.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This protocol is responsible for delivering messages from the sender to the receiver.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Ethernet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This protocol is responsible for the delivery of messages from one NIC to another NIC.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/>
        </p:nvSpPr>
        <p:spPr>
          <a:xfrm>
            <a:off x="2411075" y="324104"/>
            <a:ext cx="7338647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Protocol Suites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2"/>
          <p:cNvSpPr/>
          <p:nvPr/>
        </p:nvSpPr>
        <p:spPr>
          <a:xfrm>
            <a:off x="773045" y="1653521"/>
            <a:ext cx="1046038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 suite: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group of inter-related protocols necessary to perform a communication function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 of rules that work together to help solve a problem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2"/>
          <p:cNvSpPr/>
          <p:nvPr/>
        </p:nvSpPr>
        <p:spPr>
          <a:xfrm>
            <a:off x="726200" y="2817504"/>
            <a:ext cx="52240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TCP/IP Protocol Suit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indent="-28575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TCP/IP protocols operate at the application, transport, and internet layers.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0226" y="3171903"/>
            <a:ext cx="5771819" cy="34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/>
        </p:nvSpPr>
        <p:spPr>
          <a:xfrm>
            <a:off x="2411075" y="324104"/>
            <a:ext cx="7338647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TCP/IP Protocol Suite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3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3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3"/>
          <p:cNvSpPr txBox="1"/>
          <p:nvPr>
            <p:ph idx="1" type="body"/>
          </p:nvPr>
        </p:nvSpPr>
        <p:spPr>
          <a:xfrm>
            <a:off x="348229" y="2088114"/>
            <a:ext cx="3359855" cy="394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TCP/IP is the protocol suite used by the internet and includes many protocols.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TCP/IP is: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An open standard protocol suite that is freely available to the public and can be used by any vendor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standards-based protocol suite that is endorsed by the networking industry and approved by a standards organization to ensure interoperability 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303" name="Google Shape;30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75200" y="2088114"/>
            <a:ext cx="7103354" cy="442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/>
        </p:nvSpPr>
        <p:spPr>
          <a:xfrm>
            <a:off x="2411075" y="324104"/>
            <a:ext cx="7338647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OSI Model Layer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12" name="Google Shape;31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4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4"/>
          <p:cNvSpPr txBox="1"/>
          <p:nvPr/>
        </p:nvSpPr>
        <p:spPr>
          <a:xfrm>
            <a:off x="261063" y="2534948"/>
            <a:ext cx="4151911" cy="2531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Open Systems Interconnection (OSI) 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describes seven layers that computer systems use to communicate over a network.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6540" y="1568293"/>
            <a:ext cx="7147407" cy="49510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Image result for arduino logo" id="109" name="Google Shape;109;p17"/>
          <p:cNvSpPr/>
          <p:nvPr/>
        </p:nvSpPr>
        <p:spPr>
          <a:xfrm>
            <a:off x="155575" y="-144462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149316" y="82203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453575" y="2173250"/>
            <a:ext cx="9563678" cy="20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the role of protocols in network communication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rules of network communication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6229" y="756189"/>
            <a:ext cx="1015847" cy="101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4363" y="813187"/>
            <a:ext cx="1015847" cy="1015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100000">
              <a:srgbClr val="00B0F0"/>
            </a:gs>
          </a:gsLst>
          <a:lin ang="5400000" scaled="0"/>
        </a:gra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9572" y="1800708"/>
            <a:ext cx="5780224" cy="20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1679358" y="545567"/>
            <a:ext cx="10066312" cy="196971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What elements that we need to communicate through</a:t>
            </a:r>
            <a:endParaRPr b="1" sz="6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2286" y="2290973"/>
            <a:ext cx="4546600" cy="45466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22" name="Google Shape;122;p18"/>
          <p:cNvSpPr txBox="1"/>
          <p:nvPr/>
        </p:nvSpPr>
        <p:spPr>
          <a:xfrm>
            <a:off x="7048456" y="1195010"/>
            <a:ext cx="4795220" cy="150805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CC00FF"/>
                </a:solidFill>
                <a:latin typeface="Calibri"/>
                <a:ea typeface="Calibri"/>
                <a:cs typeface="Calibri"/>
                <a:sym typeface="Calibri"/>
              </a:rPr>
              <a:t>Internet ?</a:t>
            </a:r>
            <a:endParaRPr b="1" sz="6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ENGAGE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506" y="521641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6932" y="508066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190" y="51259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778" y="435729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201818" y="907851"/>
            <a:ext cx="5810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33923" y="2988880"/>
            <a:ext cx="3611747" cy="3611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F0">
            <a:alpha val="30980"/>
          </a:srgbClr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9"/>
          <p:cNvGrpSpPr/>
          <p:nvPr/>
        </p:nvGrpSpPr>
        <p:grpSpPr>
          <a:xfrm>
            <a:off x="1591292" y="1664855"/>
            <a:ext cx="10600709" cy="2627745"/>
            <a:chOff x="4917451" y="4230254"/>
            <a:chExt cx="7274549" cy="2627745"/>
          </a:xfrm>
        </p:grpSpPr>
        <p:sp>
          <p:nvSpPr>
            <p:cNvPr id="135" name="Google Shape;135;p19"/>
            <p:cNvSpPr/>
            <p:nvPr/>
          </p:nvSpPr>
          <p:spPr>
            <a:xfrm>
              <a:off x="6514701" y="4230254"/>
              <a:ext cx="5677299" cy="2627745"/>
            </a:xfrm>
            <a:custGeom>
              <a:rect b="b" l="l" r="r" t="t"/>
              <a:pathLst>
                <a:path extrusionOk="0" h="2622550" w="6129867">
                  <a:moveTo>
                    <a:pt x="1187083" y="0"/>
                  </a:moveTo>
                  <a:lnTo>
                    <a:pt x="6129867" y="0"/>
                  </a:lnTo>
                  <a:lnTo>
                    <a:pt x="6129867" y="2622550"/>
                  </a:lnTo>
                  <a:lnTo>
                    <a:pt x="1187083" y="2622550"/>
                  </a:lnTo>
                  <a:cubicBezTo>
                    <a:pt x="531540" y="2622550"/>
                    <a:pt x="0" y="2035512"/>
                    <a:pt x="0" y="1311275"/>
                  </a:cubicBezTo>
                  <a:cubicBezTo>
                    <a:pt x="0" y="587039"/>
                    <a:pt x="531540" y="0"/>
                    <a:pt x="1187083" y="0"/>
                  </a:cubicBezTo>
                  <a:close/>
                </a:path>
              </a:pathLst>
            </a:custGeom>
            <a:solidFill>
              <a:srgbClr val="008EC0"/>
            </a:solidFill>
            <a:ln>
              <a:noFill/>
            </a:ln>
            <a:effectLst>
              <a:outerShdw blurRad="76200" kx="1200000" rotWithShape="0" algn="br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4917451" y="4230254"/>
              <a:ext cx="7204829" cy="2332878"/>
            </a:xfrm>
            <a:prstGeom prst="rect">
              <a:avLst/>
            </a:prstGeom>
            <a:noFill/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Communication Rules</a:t>
              </a:r>
              <a:endParaRPr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165593" y="1009281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2226111" y="424506"/>
            <a:ext cx="77458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Fundamentals 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79869" y="2308617"/>
            <a:ext cx="5979399" cy="3262391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 of Data Communication</a:t>
            </a: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(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457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(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457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estination (</a:t>
            </a:r>
            <a:r>
              <a:rPr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457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 (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transmission medium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that provide for a </a:t>
            </a:r>
            <a:r>
              <a:rPr i="1"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communications to happen. </a:t>
            </a:r>
            <a:endParaRPr/>
          </a:p>
          <a:p>
            <a:pPr indent="-45720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rule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5">
            <a:alphaModFix/>
          </a:blip>
          <a:srcRect b="3610" l="3658" r="1891" t="5875"/>
          <a:stretch/>
        </p:blipFill>
        <p:spPr>
          <a:xfrm>
            <a:off x="6188486" y="2308618"/>
            <a:ext cx="5919585" cy="3262391"/>
          </a:xfrm>
          <a:prstGeom prst="rect">
            <a:avLst/>
          </a:prstGeom>
          <a:noFill/>
          <a:ln cap="flat" cmpd="sng" w="9525">
            <a:solidFill>
              <a:srgbClr val="75707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2243424" y="406422"/>
            <a:ext cx="7384238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Protocols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473059" y="2027279"/>
            <a:ext cx="8952952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What method of communication should we use?</a:t>
            </a:r>
            <a:endParaRPr b="1"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0" y="0"/>
            <a:ext cx="2031937" cy="369332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461" y="599552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887" y="585977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145" y="590503"/>
            <a:ext cx="186684" cy="37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348" y="486656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83990" y="1000667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73565" y="3534443"/>
            <a:ext cx="3418435" cy="341843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473059" y="2864029"/>
            <a:ext cx="8952952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What langue should we use?</a:t>
            </a:r>
            <a:endParaRPr b="1"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473059" y="3700779"/>
            <a:ext cx="8952952" cy="7575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3. Do we need to confirm that our message are received?</a:t>
            </a:r>
            <a:endParaRPr b="1" sz="24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2257033" y="423448"/>
            <a:ext cx="77458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Protocols?</a:t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2844097" y="1804844"/>
            <a:ext cx="8686260" cy="2002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communications are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governed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protocols.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Protocols are the rules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communications will follow.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These rules will vary depending on the protocol.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etwork - Free networking icons" id="177" name="Google Shape;17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1711" y="4044990"/>
            <a:ext cx="2429855" cy="24298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net Protocol - Mr.Vallejos" id="178" name="Google Shape;17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69307" y="3583453"/>
            <a:ext cx="3661050" cy="2966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/>
        </p:nvSpPr>
        <p:spPr>
          <a:xfrm>
            <a:off x="0" y="0"/>
            <a:ext cx="1995488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063" y="562461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150495" y="1008223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925" y="473561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2402110" y="369332"/>
            <a:ext cx="774582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 Establishment Requirements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864934" y="1767597"/>
            <a:ext cx="11072668" cy="4134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Individuals must use established rules or agreements to govern the conversation.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These rules or protocols, must be followed for the message to be successfully delivered and understood: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1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 identified sender and receiver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1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Common language and grammar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1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Speed and timing of delivery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16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Confirmation or acknowledgment requirement </a:t>
            </a:r>
            <a:endParaRPr/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1861851" y="1416040"/>
            <a:ext cx="8725361" cy="3170044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Network Protocol Requirements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