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07T07:46:59.544">
    <p:pos x="6000" y="0"/>
    <p:text>A lot of "Explain" in this session. Since it is the 1st one, maybe more hands-on activities wouls set the tones and interest the students
-Maud KOETSCHET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93250" lIns="93250" spcFirstLastPara="1" rIns="93250" wrap="square" tIns="93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407988" y="698500"/>
            <a:ext cx="62039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Answer: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End Devices (computer, phone, tablet…)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Internet connection (you need to be online)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Network devices (AP, router, modem, switch, RJ45 cable…)</a:t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Client-server network:</a:t>
            </a:r>
            <a:endParaRPr/>
          </a:p>
          <a:p>
            <a:pPr indent="-17145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Centralize management</a:t>
            </a:r>
            <a:endParaRPr/>
          </a:p>
          <a:p>
            <a:pPr indent="-17145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Better protected on a single server </a:t>
            </a:r>
            <a:endParaRPr/>
          </a:p>
          <a:p>
            <a:pPr indent="-17145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Adding new feature without interrupt</a:t>
            </a:r>
            <a:endParaRPr/>
          </a:p>
          <a:p>
            <a:pPr indent="-17145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Backup and recover more easily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Peer-to-peer network:</a:t>
            </a:r>
            <a:endParaRPr/>
          </a:p>
          <a:p>
            <a:pPr indent="-17145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File sharing become easy.</a:t>
            </a:r>
            <a:endParaRPr/>
          </a:p>
          <a:p>
            <a:pPr indent="-17145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Not require expert</a:t>
            </a:r>
            <a:endParaRPr/>
          </a:p>
          <a:p>
            <a:pPr indent="-171450" lvl="0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New client added easily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-28988" y="68496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0" y="6769052"/>
            <a:ext cx="12192000" cy="1128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480474" y="1845209"/>
            <a:ext cx="7231052" cy="4266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838200" y="366185"/>
            <a:ext cx="10515600" cy="821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>
            <a:off x="0" y="0"/>
            <a:ext cx="12192000" cy="69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www.computerhope.com/jargon/c/computer.htm" TargetMode="External"/><Relationship Id="rId5" Type="http://schemas.openxmlformats.org/officeDocument/2006/relationships/hyperlink" Target="https://www.computerhope.com/jargon/s/server.ht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EABA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2116110" y="1485900"/>
            <a:ext cx="7959777" cy="4220980"/>
          </a:xfrm>
          <a:prstGeom prst="rect">
            <a:avLst/>
          </a:prstGeom>
          <a:solidFill>
            <a:srgbClr val="0070C0">
              <a:alpha val="42745"/>
            </a:srgbClr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733765" y="1749287"/>
            <a:ext cx="7096999" cy="369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Protocols and Ports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413486" y="606503"/>
            <a:ext cx="309892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NETWORKING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>
            <a:alpha val="52941"/>
          </a:srgbClr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6"/>
          <p:cNvGrpSpPr/>
          <p:nvPr/>
        </p:nvGrpSpPr>
        <p:grpSpPr>
          <a:xfrm>
            <a:off x="1591292" y="1664855"/>
            <a:ext cx="10600709" cy="2627745"/>
            <a:chOff x="4917451" y="4230254"/>
            <a:chExt cx="7274549" cy="2627745"/>
          </a:xfrm>
        </p:grpSpPr>
        <p:sp>
          <p:nvSpPr>
            <p:cNvPr id="195" name="Google Shape;195;p26"/>
            <p:cNvSpPr/>
            <p:nvPr/>
          </p:nvSpPr>
          <p:spPr>
            <a:xfrm>
              <a:off x="6514701" y="4230254"/>
              <a:ext cx="5677299" cy="2627745"/>
            </a:xfrm>
            <a:custGeom>
              <a:rect b="b" l="l" r="r" t="t"/>
              <a:pathLst>
                <a:path extrusionOk="0" h="2622550" w="6129867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4917451" y="4230254"/>
              <a:ext cx="720482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Protocols and Ports</a:t>
              </a:r>
              <a:endParaRPr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473059" y="1767388"/>
            <a:ext cx="8952952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What is port in networking?</a:t>
            </a:r>
            <a:endParaRPr b="1" sz="3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61" y="59955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887" y="585977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145" y="59050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8312" y="3113902"/>
            <a:ext cx="3784606" cy="378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473059" y="2864029"/>
            <a:ext cx="8952952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How are port and protocols related?</a:t>
            </a:r>
            <a:endParaRPr b="1" sz="3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2257033" y="423448"/>
            <a:ext cx="7745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port?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1316601" y="1794959"/>
            <a:ext cx="8686260" cy="2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port in computer networking is a logical access channel for communication between two devices.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port assigned a number. Most port are reserved for certain protocol.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go to port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59731" y="4235897"/>
            <a:ext cx="5845125" cy="201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2257033" y="423448"/>
            <a:ext cx="7745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port?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/>
          <p:nvPr/>
        </p:nvSpPr>
        <p:spPr>
          <a:xfrm>
            <a:off x="1357594" y="1687072"/>
            <a:ext cx="991670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Vastly different types of data flow to and from a computer over the same network connection. The use of ports helps computers understand what to do with the data they receive.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Each port is associated with a specific process or service (protocol).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5">
            <a:alphaModFix/>
          </a:blip>
          <a:srcRect b="20608" l="0" r="0" t="17410"/>
          <a:stretch/>
        </p:blipFill>
        <p:spPr>
          <a:xfrm>
            <a:off x="2390442" y="3482117"/>
            <a:ext cx="7667960" cy="3294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873" y="2239371"/>
            <a:ext cx="3683909" cy="291807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2257033" y="423448"/>
            <a:ext cx="7745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different of port number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Port Number in networking – BytesofGigabytes" id="244" name="Google Shape;24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5501" y="2338225"/>
            <a:ext cx="7306793" cy="288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0">
              <a:srgbClr val="00B0F0"/>
            </a:gs>
          </a:gsLst>
          <a:lin ang="5400000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572" y="1800708"/>
            <a:ext cx="5780224" cy="20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115" name="Google Shape;115;p18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149316" y="8220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453575" y="2173250"/>
            <a:ext cx="9563678" cy="270837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network architecture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difference type of protocols and ports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identify how network communication works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229" y="756189"/>
            <a:ext cx="1015847" cy="101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4363" y="813187"/>
            <a:ext cx="1015847" cy="101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2510631" y="605304"/>
            <a:ext cx="10066312" cy="10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endParaRPr b="1" sz="6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6250" y="2515380"/>
            <a:ext cx="4409278" cy="440927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28" name="Google Shape;128;p19"/>
          <p:cNvSpPr txBox="1"/>
          <p:nvPr/>
        </p:nvSpPr>
        <p:spPr>
          <a:xfrm>
            <a:off x="7607122" y="314734"/>
            <a:ext cx="4795220" cy="150805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Server ?</a:t>
            </a:r>
            <a:endParaRPr b="1" sz="6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506" y="521641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6932" y="508066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190" y="51259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778" y="435729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201818" y="907851"/>
            <a:ext cx="5810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986209" y="1651690"/>
            <a:ext cx="10066312" cy="10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Does </a:t>
            </a:r>
            <a:r>
              <a:rPr b="1" lang="en-US" sz="40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are the same? </a:t>
            </a:r>
            <a:endParaRPr b="1" sz="6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712583" y="3038573"/>
            <a:ext cx="10066312" cy="10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Why are computers called servers?</a:t>
            </a:r>
            <a:endParaRPr b="1" sz="6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>
            <a:alpha val="30980"/>
          </a:srgbClr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0"/>
          <p:cNvGrpSpPr/>
          <p:nvPr/>
        </p:nvGrpSpPr>
        <p:grpSpPr>
          <a:xfrm>
            <a:off x="1591292" y="1664855"/>
            <a:ext cx="10600709" cy="2627745"/>
            <a:chOff x="4917451" y="4230254"/>
            <a:chExt cx="7274549" cy="2627745"/>
          </a:xfrm>
        </p:grpSpPr>
        <p:sp>
          <p:nvSpPr>
            <p:cNvPr id="142" name="Google Shape;142;p20"/>
            <p:cNvSpPr/>
            <p:nvPr/>
          </p:nvSpPr>
          <p:spPr>
            <a:xfrm>
              <a:off x="6514701" y="4230254"/>
              <a:ext cx="5677299" cy="2627745"/>
            </a:xfrm>
            <a:custGeom>
              <a:rect b="b" l="l" r="r" t="t"/>
              <a:pathLst>
                <a:path extrusionOk="0" h="2622550" w="6129867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4917451" y="4230254"/>
              <a:ext cx="720482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Network Architecture </a:t>
              </a:r>
              <a:endParaRPr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1265" y="2999269"/>
            <a:ext cx="6516364" cy="36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4294967295" type="body"/>
          </p:nvPr>
        </p:nvSpPr>
        <p:spPr>
          <a:xfrm>
            <a:off x="657379" y="1491881"/>
            <a:ext cx="11247438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3026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 computing terminology, both “</a:t>
            </a:r>
            <a:r>
              <a:rPr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” refer to computers that are used for different purposes.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302676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 a client-server network, there are a </a:t>
            </a:r>
            <a:r>
              <a:rPr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dedicated central server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that control the network and a number of clients.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>
            <p:ph idx="4294967295" type="title"/>
          </p:nvPr>
        </p:nvSpPr>
        <p:spPr>
          <a:xfrm>
            <a:off x="3133674" y="392598"/>
            <a:ext cx="7725444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Server Architecture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165593" y="100928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4294967295" type="title"/>
          </p:nvPr>
        </p:nvSpPr>
        <p:spPr>
          <a:xfrm>
            <a:off x="2368130" y="311636"/>
            <a:ext cx="8387191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Server Architecture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035" y="2082298"/>
            <a:ext cx="5142180" cy="359948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5803016" y="1786453"/>
            <a:ext cx="6218864" cy="42861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2116" lvl="0" marL="302676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0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computer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connects to and uses the </a:t>
            </a:r>
            <a:r>
              <a:rPr lang="en-US" sz="2000">
                <a:solidFill>
                  <a:srgbClr val="EF8600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 remote computer, or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server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through the network.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116" lvl="0" marL="302676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116" lvl="0" marL="302676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0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lang="en-US" sz="2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receiving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responding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program that processes the requests of the client program and enables the client to execute its actions.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116" lvl="0" marL="302676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165593" y="100928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4431" l="0" r="0" t="15278"/>
          <a:stretch/>
        </p:blipFill>
        <p:spPr>
          <a:xfrm>
            <a:off x="1939418" y="1393842"/>
            <a:ext cx="8528380" cy="5135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>
            <p:ph idx="4294967295" type="title"/>
          </p:nvPr>
        </p:nvSpPr>
        <p:spPr>
          <a:xfrm>
            <a:off x="2348918" y="302098"/>
            <a:ext cx="7086600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Example of Client Server Architecture </a:t>
            </a:r>
            <a:endParaRPr b="1"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xample - Free communications icons"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2999" y="188035"/>
            <a:ext cx="1368915" cy="136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8012" r="8907" t="0"/>
          <a:stretch/>
        </p:blipFill>
        <p:spPr>
          <a:xfrm>
            <a:off x="617415" y="1669681"/>
            <a:ext cx="5052646" cy="418116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idx="4294967295" type="title"/>
          </p:nvPr>
        </p:nvSpPr>
        <p:spPr>
          <a:xfrm>
            <a:off x="3247630" y="369332"/>
            <a:ext cx="6146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Peer-to-peer (P2P) Architecture 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165593" y="100928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5973136" y="1594975"/>
            <a:ext cx="6218864" cy="471594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342900" lvl="0" marL="64557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Peer-to-peer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network, there is </a:t>
            </a:r>
            <a:r>
              <a:rPr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 central server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controlling the network. </a:t>
            </a:r>
            <a:endParaRPr/>
          </a:p>
          <a:p>
            <a:pPr indent="0" lvl="0" marL="30267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4557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Instead, all computers are connected to one another and share resources such as files, applications, and programs. </a:t>
            </a:r>
            <a:endParaRPr/>
          </a:p>
          <a:p>
            <a:pPr indent="0" lvl="0" marL="30267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4557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computer can either be a </a:t>
            </a:r>
            <a:r>
              <a:rPr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client or a server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116" lvl="0" marL="30267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2116" lvl="0" marL="302676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481" y="953942"/>
            <a:ext cx="10103220" cy="568306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4294967295" type="title"/>
          </p:nvPr>
        </p:nvSpPr>
        <p:spPr>
          <a:xfrm>
            <a:off x="2723429" y="259499"/>
            <a:ext cx="7507965" cy="82073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Sharing Files between 2 Architectures</a:t>
            </a:r>
            <a:endParaRPr b="1"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