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7ADA2B-C4B9-4957-A379-8480684681DC}">
  <a:tblStyle styleId="{677ADA2B-C4B9-4957-A379-8480684681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7T07:48:14.823">
    <p:pos x="6000" y="0"/>
    <p:text>A lot of "Explain" in this session. Since it is the 1st one, maybe more hands-on activities wouls set the tones and interest the students
-Maud KOETSCHET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Client-server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Centralize management</a:t>
            </a:r>
            <a:endParaRPr/>
          </a:p>
          <a:p>
            <a:pPr indent="-171450" lvl="0" marL="628650" marR="0" rtl="0" algn="l">
              <a:lnSpc>
                <a:spcPct val="100000"/>
              </a:lnSpc>
              <a:spcBef>
                <a:spcPts val="0"/>
              </a:spcBef>
              <a:spcAft>
                <a:spcPts val="0"/>
              </a:spcAft>
              <a:buClr>
                <a:schemeClr val="dk1"/>
              </a:buClr>
              <a:buSzPts val="1200"/>
              <a:buFont typeface="Calibri"/>
              <a:buChar char="-"/>
            </a:pPr>
            <a:r>
              <a:rPr lang="en-US"/>
              <a:t>Better protected on a single server </a:t>
            </a:r>
            <a:endParaRPr/>
          </a:p>
          <a:p>
            <a:pPr indent="-171450" lvl="0" marL="628650" marR="0" rtl="0" algn="l">
              <a:lnSpc>
                <a:spcPct val="100000"/>
              </a:lnSpc>
              <a:spcBef>
                <a:spcPts val="0"/>
              </a:spcBef>
              <a:spcAft>
                <a:spcPts val="0"/>
              </a:spcAft>
              <a:buClr>
                <a:schemeClr val="dk1"/>
              </a:buClr>
              <a:buSzPts val="1200"/>
              <a:buFont typeface="Calibri"/>
              <a:buChar char="-"/>
            </a:pPr>
            <a:r>
              <a:rPr lang="en-US"/>
              <a:t>Adding new feature without interrupt</a:t>
            </a:r>
            <a:endParaRPr/>
          </a:p>
          <a:p>
            <a:pPr indent="-171450" lvl="0" marL="628650" marR="0" rtl="0" algn="l">
              <a:lnSpc>
                <a:spcPct val="100000"/>
              </a:lnSpc>
              <a:spcBef>
                <a:spcPts val="0"/>
              </a:spcBef>
              <a:spcAft>
                <a:spcPts val="0"/>
              </a:spcAft>
              <a:buClr>
                <a:schemeClr val="dk1"/>
              </a:buClr>
              <a:buSzPts val="1200"/>
              <a:buFont typeface="Calibri"/>
              <a:buChar char="-"/>
            </a:pPr>
            <a:r>
              <a:rPr lang="en-US"/>
              <a:t>Backup and recover more easily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Client-server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Centralize management</a:t>
            </a:r>
            <a:endParaRPr/>
          </a:p>
          <a:p>
            <a:pPr indent="-171450" lvl="0" marL="628650" marR="0" rtl="0" algn="l">
              <a:lnSpc>
                <a:spcPct val="100000"/>
              </a:lnSpc>
              <a:spcBef>
                <a:spcPts val="0"/>
              </a:spcBef>
              <a:spcAft>
                <a:spcPts val="0"/>
              </a:spcAft>
              <a:buClr>
                <a:schemeClr val="dk1"/>
              </a:buClr>
              <a:buSzPts val="1200"/>
              <a:buFont typeface="Calibri"/>
              <a:buChar char="-"/>
            </a:pPr>
            <a:r>
              <a:rPr lang="en-US"/>
              <a:t>Better protected on a single server </a:t>
            </a:r>
            <a:endParaRPr/>
          </a:p>
          <a:p>
            <a:pPr indent="-171450" lvl="0" marL="628650" marR="0" rtl="0" algn="l">
              <a:lnSpc>
                <a:spcPct val="100000"/>
              </a:lnSpc>
              <a:spcBef>
                <a:spcPts val="0"/>
              </a:spcBef>
              <a:spcAft>
                <a:spcPts val="0"/>
              </a:spcAft>
              <a:buClr>
                <a:schemeClr val="dk1"/>
              </a:buClr>
              <a:buSzPts val="1200"/>
              <a:buFont typeface="Calibri"/>
              <a:buChar char="-"/>
            </a:pPr>
            <a:r>
              <a:rPr lang="en-US"/>
              <a:t>Adding new feature without interrupt</a:t>
            </a:r>
            <a:endParaRPr/>
          </a:p>
          <a:p>
            <a:pPr indent="-171450" lvl="0" marL="628650" marR="0" rtl="0" algn="l">
              <a:lnSpc>
                <a:spcPct val="100000"/>
              </a:lnSpc>
              <a:spcBef>
                <a:spcPts val="0"/>
              </a:spcBef>
              <a:spcAft>
                <a:spcPts val="0"/>
              </a:spcAft>
              <a:buClr>
                <a:schemeClr val="dk1"/>
              </a:buClr>
              <a:buSzPts val="1200"/>
              <a:buFont typeface="Calibri"/>
              <a:buChar char="-"/>
            </a:pPr>
            <a:r>
              <a:rPr lang="en-US"/>
              <a:t>Backup and recover more easily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Peer-to-peer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File sharing become easy.</a:t>
            </a:r>
            <a:endParaRPr/>
          </a:p>
          <a:p>
            <a:pPr indent="-171450" lvl="0" marL="628650" marR="0" rtl="0" algn="l">
              <a:lnSpc>
                <a:spcPct val="100000"/>
              </a:lnSpc>
              <a:spcBef>
                <a:spcPts val="0"/>
              </a:spcBef>
              <a:spcAft>
                <a:spcPts val="0"/>
              </a:spcAft>
              <a:buClr>
                <a:schemeClr val="dk1"/>
              </a:buClr>
              <a:buSzPts val="1200"/>
              <a:buFont typeface="Calibri"/>
              <a:buChar char="-"/>
            </a:pPr>
            <a:r>
              <a:rPr lang="en-US"/>
              <a:t>Not require expert</a:t>
            </a:r>
            <a:endParaRPr/>
          </a:p>
          <a:p>
            <a:pPr indent="-171450" lvl="0" marL="628650" marR="0" rtl="0" algn="l">
              <a:lnSpc>
                <a:spcPct val="100000"/>
              </a:lnSpc>
              <a:spcBef>
                <a:spcPts val="0"/>
              </a:spcBef>
              <a:spcAft>
                <a:spcPts val="0"/>
              </a:spcAft>
              <a:buClr>
                <a:schemeClr val="dk1"/>
              </a:buClr>
              <a:buSzPts val="1200"/>
              <a:buFont typeface="Calibri"/>
              <a:buChar char="-"/>
            </a:pPr>
            <a:r>
              <a:rPr lang="en-US"/>
              <a:t>New client added easily </a:t>
            </a:r>
            <a:endParaRPr/>
          </a:p>
          <a:p>
            <a:pPr indent="0" lvl="0" marL="457200" marR="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Peer-to-peer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File sharing become easy.</a:t>
            </a:r>
            <a:endParaRPr/>
          </a:p>
          <a:p>
            <a:pPr indent="-171450" lvl="0" marL="628650" marR="0" rtl="0" algn="l">
              <a:lnSpc>
                <a:spcPct val="100000"/>
              </a:lnSpc>
              <a:spcBef>
                <a:spcPts val="0"/>
              </a:spcBef>
              <a:spcAft>
                <a:spcPts val="0"/>
              </a:spcAft>
              <a:buClr>
                <a:schemeClr val="dk1"/>
              </a:buClr>
              <a:buSzPts val="1200"/>
              <a:buFont typeface="Calibri"/>
              <a:buChar char="-"/>
            </a:pPr>
            <a:r>
              <a:rPr lang="en-US"/>
              <a:t>Not require expert</a:t>
            </a:r>
            <a:endParaRPr/>
          </a:p>
          <a:p>
            <a:pPr indent="-171450" lvl="0" marL="628650" marR="0" rtl="0" algn="l">
              <a:lnSpc>
                <a:spcPct val="100000"/>
              </a:lnSpc>
              <a:spcBef>
                <a:spcPts val="0"/>
              </a:spcBef>
              <a:spcAft>
                <a:spcPts val="0"/>
              </a:spcAft>
              <a:buClr>
                <a:schemeClr val="dk1"/>
              </a:buClr>
              <a:buSzPts val="1200"/>
              <a:buFont typeface="Calibri"/>
              <a:buChar char="-"/>
            </a:pPr>
            <a:r>
              <a:rPr lang="en-US"/>
              <a:t>New client added easily </a:t>
            </a:r>
            <a:endParaRPr/>
          </a:p>
          <a:p>
            <a:pPr indent="0" lvl="0" marL="457200" marR="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261" name="Google Shape;26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Peer-to-peer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File sharing become easy.</a:t>
            </a:r>
            <a:endParaRPr/>
          </a:p>
          <a:p>
            <a:pPr indent="-171450" lvl="0" marL="628650" marR="0" rtl="0" algn="l">
              <a:lnSpc>
                <a:spcPct val="100000"/>
              </a:lnSpc>
              <a:spcBef>
                <a:spcPts val="0"/>
              </a:spcBef>
              <a:spcAft>
                <a:spcPts val="0"/>
              </a:spcAft>
              <a:buClr>
                <a:schemeClr val="dk1"/>
              </a:buClr>
              <a:buSzPts val="1200"/>
              <a:buFont typeface="Calibri"/>
              <a:buChar char="-"/>
            </a:pPr>
            <a:r>
              <a:rPr lang="en-US"/>
              <a:t>Not require expert</a:t>
            </a:r>
            <a:endParaRPr/>
          </a:p>
          <a:p>
            <a:pPr indent="-171450" lvl="0" marL="628650" marR="0" rtl="0" algn="l">
              <a:lnSpc>
                <a:spcPct val="100000"/>
              </a:lnSpc>
              <a:spcBef>
                <a:spcPts val="0"/>
              </a:spcBef>
              <a:spcAft>
                <a:spcPts val="0"/>
              </a:spcAft>
              <a:buClr>
                <a:schemeClr val="dk1"/>
              </a:buClr>
              <a:buSzPts val="1200"/>
              <a:buFont typeface="Calibri"/>
              <a:buChar char="-"/>
            </a:pPr>
            <a:r>
              <a:rPr lang="en-US"/>
              <a:t>New client added easily </a:t>
            </a:r>
            <a:endParaRPr/>
          </a:p>
          <a:p>
            <a:pPr indent="0" lvl="0" marL="457200" marR="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13" name="Google Shape;31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26" name="Google Shape;32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701993" y="4420315"/>
            <a:ext cx="5615940" cy="4187666"/>
          </a:xfrm>
          <a:prstGeom prst="rect">
            <a:avLst/>
          </a:prstGeom>
          <a:noFill/>
          <a:ln>
            <a:noFill/>
          </a:ln>
        </p:spPr>
        <p:txBody>
          <a:bodyPr anchorCtr="0" anchor="t" bIns="93250" lIns="93250" spcFirstLastPara="1" rIns="93250" wrap="square" tIns="9325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407988" y="698500"/>
            <a:ext cx="620395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337" name="Google Shape;33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351" name="Google Shape;35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398" name="Google Shape;3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628650" marR="0" rtl="0" algn="l">
              <a:lnSpc>
                <a:spcPct val="100000"/>
              </a:lnSpc>
              <a:spcBef>
                <a:spcPts val="0"/>
              </a:spcBef>
              <a:spcAft>
                <a:spcPts val="0"/>
              </a:spcAft>
              <a:buClr>
                <a:schemeClr val="dk1"/>
              </a:buClr>
              <a:buSzPts val="1200"/>
              <a:buFont typeface="Calibri"/>
              <a:buChar char="-"/>
            </a:pPr>
            <a:r>
              <a:rPr lang="en-US"/>
              <a:t>Message carry with them an address that is unique to the device for which the message is intended. IP address is used by routers to find the way to route to the destination. </a:t>
            </a:r>
            <a:endParaRPr/>
          </a:p>
          <a:p>
            <a:pPr indent="-171450" lvl="0" marL="628650" marR="0" rtl="0" algn="l">
              <a:lnSpc>
                <a:spcPct val="100000"/>
              </a:lnSpc>
              <a:spcBef>
                <a:spcPts val="0"/>
              </a:spcBef>
              <a:spcAft>
                <a:spcPts val="0"/>
              </a:spcAft>
              <a:buClr>
                <a:schemeClr val="dk1"/>
              </a:buClr>
              <a:buSzPts val="1200"/>
              <a:buFont typeface="Calibri"/>
              <a:buChar char="-"/>
            </a:pPr>
            <a:r>
              <a:rPr lang="en-US"/>
              <a:t>This address format is defined by Internet Protocol (IP) and is called IP address. </a:t>
            </a:r>
            <a:endParaRPr/>
          </a:p>
          <a:p>
            <a:pPr indent="0" lvl="0" marL="457200" marR="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628650" marR="0" rtl="0" algn="l">
              <a:lnSpc>
                <a:spcPct val="100000"/>
              </a:lnSpc>
              <a:spcBef>
                <a:spcPts val="0"/>
              </a:spcBef>
              <a:spcAft>
                <a:spcPts val="0"/>
              </a:spcAft>
              <a:buClr>
                <a:schemeClr val="dk1"/>
              </a:buClr>
              <a:buSzPts val="1200"/>
              <a:buFont typeface="Calibri"/>
              <a:buChar char="-"/>
            </a:pPr>
            <a:r>
              <a:rPr lang="en-US"/>
              <a:t>Message carry with them an address that is unique to the device for which the message is intended. IP address is used by routers to find the way to route to the destination. </a:t>
            </a:r>
            <a:endParaRPr/>
          </a:p>
          <a:p>
            <a:pPr indent="-171450" lvl="0" marL="628650" marR="0" rtl="0" algn="l">
              <a:lnSpc>
                <a:spcPct val="100000"/>
              </a:lnSpc>
              <a:spcBef>
                <a:spcPts val="0"/>
              </a:spcBef>
              <a:spcAft>
                <a:spcPts val="0"/>
              </a:spcAft>
              <a:buClr>
                <a:schemeClr val="dk1"/>
              </a:buClr>
              <a:buSzPts val="1200"/>
              <a:buFont typeface="Calibri"/>
              <a:buChar char="-"/>
            </a:pPr>
            <a:r>
              <a:rPr lang="en-US"/>
              <a:t>This address format is defined by Internet Protocol (IP) and is called IP address. </a:t>
            </a:r>
            <a:endParaRPr/>
          </a:p>
          <a:p>
            <a:pPr indent="0" lvl="0" marL="457200" marR="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Answer:</a:t>
            </a:r>
            <a:endParaRPr/>
          </a:p>
          <a:p>
            <a:pPr indent="-171450" lvl="1" marL="628650" rtl="0" algn="l">
              <a:spcBef>
                <a:spcPts val="0"/>
              </a:spcBef>
              <a:spcAft>
                <a:spcPts val="0"/>
              </a:spcAft>
              <a:buClr>
                <a:schemeClr val="dk1"/>
              </a:buClr>
              <a:buSzPts val="1200"/>
              <a:buFont typeface="Calibri"/>
              <a:buChar char="-"/>
            </a:pPr>
            <a:r>
              <a:rPr lang="en-US"/>
              <a:t>All have 4 octets</a:t>
            </a:r>
            <a:endParaRPr/>
          </a:p>
          <a:p>
            <a:pPr indent="-171450" lvl="1" marL="628650" rtl="0" algn="l">
              <a:spcBef>
                <a:spcPts val="0"/>
              </a:spcBef>
              <a:spcAft>
                <a:spcPts val="0"/>
              </a:spcAft>
              <a:buClr>
                <a:schemeClr val="dk1"/>
              </a:buClr>
              <a:buSzPts val="1200"/>
              <a:buFont typeface="Calibri"/>
              <a:buChar char="-"/>
            </a:pPr>
            <a:r>
              <a:rPr lang="en-US"/>
              <a:t>All number start from 0 – 200 </a:t>
            </a:r>
            <a:endParaRPr/>
          </a:p>
          <a:p>
            <a:pPr indent="-171450" lvl="1" marL="628650" rtl="0" algn="l">
              <a:spcBef>
                <a:spcPts val="0"/>
              </a:spcBef>
              <a:spcAft>
                <a:spcPts val="0"/>
              </a:spcAft>
              <a:buClr>
                <a:schemeClr val="dk1"/>
              </a:buClr>
              <a:buSzPts val="1200"/>
              <a:buFont typeface="Calibri"/>
              <a:buChar char="-"/>
            </a:pPr>
            <a:r>
              <a:rPr lang="en-US"/>
              <a:t>All number are positive number </a:t>
            </a:r>
            <a:endParaRPr/>
          </a:p>
        </p:txBody>
      </p:sp>
      <p:sp>
        <p:nvSpPr>
          <p:cNvPr id="177" name="Google Shape;1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200"/>
              <a:buFont typeface="Calibri"/>
              <a:buNone/>
            </a:pPr>
            <a:r>
              <a:rPr lang="en-US"/>
              <a:t>Client-server network:</a:t>
            </a:r>
            <a:endParaRPr/>
          </a:p>
          <a:p>
            <a:pPr indent="-171450" lvl="0" marL="628650" marR="0" rtl="0" algn="l">
              <a:lnSpc>
                <a:spcPct val="100000"/>
              </a:lnSpc>
              <a:spcBef>
                <a:spcPts val="0"/>
              </a:spcBef>
              <a:spcAft>
                <a:spcPts val="0"/>
              </a:spcAft>
              <a:buClr>
                <a:schemeClr val="dk1"/>
              </a:buClr>
              <a:buSzPts val="1200"/>
              <a:buFont typeface="Calibri"/>
              <a:buChar char="-"/>
            </a:pPr>
            <a:r>
              <a:rPr lang="en-US"/>
              <a:t>Centralize management</a:t>
            </a:r>
            <a:endParaRPr/>
          </a:p>
          <a:p>
            <a:pPr indent="-171450" lvl="0" marL="628650" marR="0" rtl="0" algn="l">
              <a:lnSpc>
                <a:spcPct val="100000"/>
              </a:lnSpc>
              <a:spcBef>
                <a:spcPts val="0"/>
              </a:spcBef>
              <a:spcAft>
                <a:spcPts val="0"/>
              </a:spcAft>
              <a:buClr>
                <a:schemeClr val="dk1"/>
              </a:buClr>
              <a:buSzPts val="1200"/>
              <a:buFont typeface="Calibri"/>
              <a:buChar char="-"/>
            </a:pPr>
            <a:r>
              <a:rPr lang="en-US"/>
              <a:t>Better protected on a single server </a:t>
            </a:r>
            <a:endParaRPr/>
          </a:p>
          <a:p>
            <a:pPr indent="-171450" lvl="0" marL="628650" marR="0" rtl="0" algn="l">
              <a:lnSpc>
                <a:spcPct val="100000"/>
              </a:lnSpc>
              <a:spcBef>
                <a:spcPts val="0"/>
              </a:spcBef>
              <a:spcAft>
                <a:spcPts val="0"/>
              </a:spcAft>
              <a:buClr>
                <a:schemeClr val="dk1"/>
              </a:buClr>
              <a:buSzPts val="1200"/>
              <a:buFont typeface="Calibri"/>
              <a:buChar char="-"/>
            </a:pPr>
            <a:r>
              <a:rPr lang="en-US"/>
              <a:t>Adding new feature without interrupt</a:t>
            </a:r>
            <a:endParaRPr/>
          </a:p>
          <a:p>
            <a:pPr indent="-171450" lvl="0" marL="628650" marR="0" rtl="0" algn="l">
              <a:lnSpc>
                <a:spcPct val="100000"/>
              </a:lnSpc>
              <a:spcBef>
                <a:spcPts val="0"/>
              </a:spcBef>
              <a:spcAft>
                <a:spcPts val="0"/>
              </a:spcAft>
              <a:buClr>
                <a:schemeClr val="dk1"/>
              </a:buClr>
              <a:buSzPts val="1200"/>
              <a:buFont typeface="Calibri"/>
              <a:buChar char="-"/>
            </a:pPr>
            <a:r>
              <a:rPr lang="en-US"/>
              <a:t>Backup and recover more easily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5183188" y="987425"/>
            <a:ext cx="6172200" cy="4873625"/>
          </a:xfrm>
          <a:prstGeom prst="rect">
            <a:avLst/>
          </a:prstGeom>
          <a:noFill/>
          <a:ln>
            <a:noFill/>
          </a:ln>
        </p:spPr>
      </p:sp>
      <p:sp>
        <p:nvSpPr>
          <p:cNvPr id="69" name="Google Shape;69;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5" name="Shape 85"/>
        <p:cNvGrpSpPr/>
        <p:nvPr/>
      </p:nvGrpSpPr>
      <p:grpSpPr>
        <a:xfrm>
          <a:off x="0" y="0"/>
          <a:ext cx="0" cy="0"/>
          <a:chOff x="0" y="0"/>
          <a:chExt cx="0" cy="0"/>
        </a:xfrm>
      </p:grpSpPr>
      <p:sp>
        <p:nvSpPr>
          <p:cNvPr id="86" name="Google Shape;86;p14"/>
          <p:cNvSpPr txBox="1"/>
          <p:nvPr/>
        </p:nvSpPr>
        <p:spPr>
          <a:xfrm>
            <a:off x="10513485" y="6092826"/>
            <a:ext cx="1246716" cy="3079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22BBEA"/>
                </a:solidFill>
                <a:latin typeface="Arial"/>
                <a:ea typeface="Arial"/>
                <a:cs typeface="Arial"/>
                <a:sym typeface="Arial"/>
              </a:rPr>
              <a:t>‹#›</a:t>
            </a:fld>
            <a:endParaRPr sz="1600">
              <a:solidFill>
                <a:srgbClr val="22BBEA"/>
              </a:solidFill>
              <a:latin typeface="Arial"/>
              <a:ea typeface="Arial"/>
              <a:cs typeface="Arial"/>
              <a:sym typeface="Arial"/>
            </a:endParaRPr>
          </a:p>
        </p:txBody>
      </p:sp>
      <p:sp>
        <p:nvSpPr>
          <p:cNvPr id="87" name="Google Shape;87;p14"/>
          <p:cNvSpPr/>
          <p:nvPr/>
        </p:nvSpPr>
        <p:spPr>
          <a:xfrm>
            <a:off x="0" y="0"/>
            <a:ext cx="12192000" cy="990600"/>
          </a:xfrm>
          <a:prstGeom prst="rect">
            <a:avLst/>
          </a:prstGeom>
          <a:solidFill>
            <a:srgbClr val="FF99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8" name="Google Shape;88;p14"/>
          <p:cNvSpPr/>
          <p:nvPr/>
        </p:nvSpPr>
        <p:spPr>
          <a:xfrm>
            <a:off x="-28988" y="6773400"/>
            <a:ext cx="12220987" cy="84600"/>
          </a:xfrm>
          <a:prstGeom prst="rect">
            <a:avLst/>
          </a:prstGeom>
          <a:solidFill>
            <a:srgbClr val="22BBE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89" name="Google Shape;89;p14"/>
          <p:cNvPicPr preferRelativeResize="0"/>
          <p:nvPr/>
        </p:nvPicPr>
        <p:blipFill rotWithShape="1">
          <a:blip r:embed="rId2">
            <a:alphaModFix/>
          </a:blip>
          <a:srcRect b="0" l="0" r="0" t="0"/>
          <a:stretch/>
        </p:blipFill>
        <p:spPr>
          <a:xfrm>
            <a:off x="11525693" y="228600"/>
            <a:ext cx="489057" cy="51281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90" name="Shape 90"/>
        <p:cNvGrpSpPr/>
        <p:nvPr/>
      </p:nvGrpSpPr>
      <p:grpSpPr>
        <a:xfrm>
          <a:off x="0" y="0"/>
          <a:ext cx="0" cy="0"/>
          <a:chOff x="0" y="0"/>
          <a:chExt cx="0" cy="0"/>
        </a:xfrm>
      </p:grpSpPr>
      <p:sp>
        <p:nvSpPr>
          <p:cNvPr id="91" name="Google Shape;91;p15"/>
          <p:cNvSpPr txBox="1"/>
          <p:nvPr/>
        </p:nvSpPr>
        <p:spPr>
          <a:xfrm>
            <a:off x="10513485" y="6092826"/>
            <a:ext cx="1246716" cy="3079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22BBEA"/>
              </a:buClr>
              <a:buSzPts val="1400"/>
              <a:buFont typeface="Arial"/>
              <a:buNone/>
            </a:pPr>
            <a:fld id="{00000000-1234-1234-1234-123412341234}" type="slidenum">
              <a:rPr b="0" i="0" lang="en-US" sz="1400" u="none" cap="none" strike="noStrike">
                <a:solidFill>
                  <a:srgbClr val="22BBEA"/>
                </a:solidFill>
                <a:latin typeface="Arial"/>
                <a:ea typeface="Arial"/>
                <a:cs typeface="Arial"/>
                <a:sym typeface="Arial"/>
              </a:rPr>
              <a:t>‹#›</a:t>
            </a:fld>
            <a:endParaRPr b="0" i="0" sz="1600" u="none" cap="none" strike="noStrike">
              <a:solidFill>
                <a:srgbClr val="22BBEA"/>
              </a:solidFill>
              <a:latin typeface="Arial"/>
              <a:ea typeface="Arial"/>
              <a:cs typeface="Arial"/>
              <a:sym typeface="Arial"/>
            </a:endParaRPr>
          </a:p>
        </p:txBody>
      </p:sp>
      <p:sp>
        <p:nvSpPr>
          <p:cNvPr id="92" name="Google Shape;92;p15"/>
          <p:cNvSpPr/>
          <p:nvPr/>
        </p:nvSpPr>
        <p:spPr>
          <a:xfrm>
            <a:off x="0" y="0"/>
            <a:ext cx="12192000" cy="990600"/>
          </a:xfrm>
          <a:prstGeom prst="rect">
            <a:avLst/>
          </a:prstGeom>
          <a:solidFill>
            <a:srgbClr val="FF99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sp>
        <p:nvSpPr>
          <p:cNvPr id="93" name="Google Shape;93;p15"/>
          <p:cNvSpPr/>
          <p:nvPr/>
        </p:nvSpPr>
        <p:spPr>
          <a:xfrm>
            <a:off x="-28988" y="6849600"/>
            <a:ext cx="12220987" cy="84600"/>
          </a:xfrm>
          <a:prstGeom prst="rect">
            <a:avLst/>
          </a:prstGeom>
          <a:solidFill>
            <a:srgbClr val="22BBE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pic>
        <p:nvPicPr>
          <p:cNvPr id="94" name="Google Shape;94;p15"/>
          <p:cNvPicPr preferRelativeResize="0"/>
          <p:nvPr/>
        </p:nvPicPr>
        <p:blipFill rotWithShape="1">
          <a:blip r:embed="rId2">
            <a:alphaModFix/>
          </a:blip>
          <a:srcRect b="0" l="0" r="0" t="0"/>
          <a:stretch/>
        </p:blipFill>
        <p:spPr>
          <a:xfrm>
            <a:off x="11525693" y="228600"/>
            <a:ext cx="489057" cy="5128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cSld name="Text">
    <p:spTree>
      <p:nvGrpSpPr>
        <p:cNvPr id="95" name="Shape 95"/>
        <p:cNvGrpSpPr/>
        <p:nvPr/>
      </p:nvGrpSpPr>
      <p:grpSpPr>
        <a:xfrm>
          <a:off x="0" y="0"/>
          <a:ext cx="0" cy="0"/>
          <a:chOff x="0" y="0"/>
          <a:chExt cx="0" cy="0"/>
        </a:xfrm>
      </p:grpSpPr>
      <p:sp>
        <p:nvSpPr>
          <p:cNvPr id="96" name="Google Shape;96;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6"/>
          <p:cNvSpPr/>
          <p:nvPr/>
        </p:nvSpPr>
        <p:spPr>
          <a:xfrm>
            <a:off x="0" y="6769052"/>
            <a:ext cx="12192000" cy="112800"/>
          </a:xfrm>
          <a:prstGeom prst="rect">
            <a:avLst/>
          </a:prstGeom>
          <a:solidFill>
            <a:srgbClr val="22BBE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98" name="Google Shape;98;p16"/>
          <p:cNvSpPr txBox="1"/>
          <p:nvPr>
            <p:ph idx="1" type="body"/>
          </p:nvPr>
        </p:nvSpPr>
        <p:spPr>
          <a:xfrm>
            <a:off x="2480474" y="1845209"/>
            <a:ext cx="7231052" cy="4266167"/>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Verdana"/>
                <a:ea typeface="Verdana"/>
                <a:cs typeface="Verdana"/>
                <a:sym typeface="Verdana"/>
              </a:defRPr>
            </a:lvl1pPr>
            <a:lvl2pPr indent="-228600" lvl="1" marL="9144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99" name="Google Shape;99;p16"/>
          <p:cNvSpPr txBox="1"/>
          <p:nvPr>
            <p:ph type="title"/>
          </p:nvPr>
        </p:nvSpPr>
        <p:spPr>
          <a:xfrm>
            <a:off x="838200" y="366185"/>
            <a:ext cx="10515600" cy="821348"/>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3200" u="none" cap="none" strike="noStrike">
                <a:solidFill>
                  <a:srgbClr val="FF9933"/>
                </a:solidFill>
                <a:latin typeface="Verdana"/>
                <a:ea typeface="Verdana"/>
                <a:cs typeface="Verdana"/>
                <a:sym typeface="Verdana"/>
              </a:defRPr>
            </a:lvl1pPr>
            <a:lvl2pPr lvl="1"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100" name="Google Shape;100;p16"/>
          <p:cNvSpPr/>
          <p:nvPr/>
        </p:nvSpPr>
        <p:spPr>
          <a:xfrm>
            <a:off x="0" y="0"/>
            <a:ext cx="12192000" cy="69200"/>
          </a:xfrm>
          <a:prstGeom prst="rect">
            <a:avLst/>
          </a:prstGeom>
          <a:solidFill>
            <a:srgbClr val="FF993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30.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C2E5"/>
        </a:solidFill>
      </p:bgPr>
    </p:bg>
    <p:spTree>
      <p:nvGrpSpPr>
        <p:cNvPr id="106" name="Shape 106"/>
        <p:cNvGrpSpPr/>
        <p:nvPr/>
      </p:nvGrpSpPr>
      <p:grpSpPr>
        <a:xfrm>
          <a:off x="0" y="0"/>
          <a:ext cx="0" cy="0"/>
          <a:chOff x="0" y="0"/>
          <a:chExt cx="0" cy="0"/>
        </a:xfrm>
      </p:grpSpPr>
      <p:sp>
        <p:nvSpPr>
          <p:cNvPr id="107" name="Google Shape;107;p17"/>
          <p:cNvSpPr/>
          <p:nvPr/>
        </p:nvSpPr>
        <p:spPr>
          <a:xfrm>
            <a:off x="2116110" y="1485900"/>
            <a:ext cx="7959777" cy="4220980"/>
          </a:xfrm>
          <a:prstGeom prst="rect">
            <a:avLst/>
          </a:prstGeom>
          <a:solidFill>
            <a:srgbClr val="0070C0">
              <a:alpha val="42745"/>
            </a:srgbClr>
          </a:solidFill>
          <a:ln cap="flat" cmpd="sng" w="57150">
            <a:solidFill>
              <a:schemeClr val="l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108" name="Google Shape;108;p17"/>
          <p:cNvSpPr txBox="1"/>
          <p:nvPr/>
        </p:nvSpPr>
        <p:spPr>
          <a:xfrm>
            <a:off x="2733765" y="1749287"/>
            <a:ext cx="7096999" cy="3694206"/>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i="0" lang="en-US" sz="4800" u="none" cap="none" strike="noStrike">
                <a:solidFill>
                  <a:schemeClr val="dk1"/>
                </a:solidFill>
                <a:latin typeface="Calibri"/>
                <a:ea typeface="Calibri"/>
                <a:cs typeface="Calibri"/>
                <a:sym typeface="Calibri"/>
              </a:rPr>
              <a:t>Introduction to </a:t>
            </a:r>
            <a:endParaRPr/>
          </a:p>
          <a:p>
            <a:pPr indent="0" lvl="0" marL="0" marR="0" rtl="0" algn="ctr">
              <a:spcBef>
                <a:spcPts val="0"/>
              </a:spcBef>
              <a:spcAft>
                <a:spcPts val="0"/>
              </a:spcAft>
              <a:buNone/>
            </a:pPr>
            <a:r>
              <a:rPr b="1" i="0" lang="en-US" sz="9600" u="none" cap="none" strike="noStrike">
                <a:solidFill>
                  <a:schemeClr val="dk1"/>
                </a:solidFill>
                <a:latin typeface="Calibri"/>
                <a:ea typeface="Calibri"/>
                <a:cs typeface="Calibri"/>
                <a:sym typeface="Calibri"/>
              </a:rPr>
              <a:t>IP Address</a:t>
            </a:r>
            <a:endParaRPr b="0" i="0" sz="16600" u="none" cap="none" strike="noStrike">
              <a:solidFill>
                <a:schemeClr val="dk1"/>
              </a:solidFill>
              <a:latin typeface="Calibri"/>
              <a:ea typeface="Calibri"/>
              <a:cs typeface="Calibri"/>
              <a:sym typeface="Calibri"/>
            </a:endParaRPr>
          </a:p>
        </p:txBody>
      </p:sp>
      <p:sp>
        <p:nvSpPr>
          <p:cNvPr id="109" name="Google Shape;109;p17"/>
          <p:cNvSpPr txBox="1"/>
          <p:nvPr/>
        </p:nvSpPr>
        <p:spPr>
          <a:xfrm>
            <a:off x="4292202" y="625753"/>
            <a:ext cx="360759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chemeClr val="lt1"/>
                </a:solidFill>
                <a:latin typeface="Arial"/>
                <a:ea typeface="Arial"/>
                <a:cs typeface="Arial"/>
                <a:sym typeface="Arial"/>
              </a:rPr>
              <a:t>Chapter03 IP Addressing </a:t>
            </a:r>
            <a:endParaRPr b="1" sz="2200">
              <a:solidFill>
                <a:schemeClr val="lt1"/>
              </a:solidFill>
              <a:latin typeface="Arial"/>
              <a:ea typeface="Arial"/>
              <a:cs typeface="Arial"/>
              <a:sym typeface="Arial"/>
            </a:endParaRPr>
          </a:p>
        </p:txBody>
      </p:sp>
      <p:sp>
        <p:nvSpPr>
          <p:cNvPr id="110" name="Google Shape;110;p17"/>
          <p:cNvSpPr txBox="1"/>
          <p:nvPr/>
        </p:nvSpPr>
        <p:spPr>
          <a:xfrm>
            <a:off x="5226207" y="1624159"/>
            <a:ext cx="173957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lt1"/>
                </a:solidFill>
                <a:latin typeface="Arial"/>
                <a:ea typeface="Arial"/>
                <a:cs typeface="Arial"/>
                <a:sym typeface="Arial"/>
              </a:rPr>
              <a:t>Session 01 </a:t>
            </a:r>
            <a:endParaRPr b="1" sz="22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4294967295" type="title"/>
          </p:nvPr>
        </p:nvSpPr>
        <p:spPr>
          <a:xfrm>
            <a:off x="2368130" y="311636"/>
            <a:ext cx="8387191"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IPv4 Address Formatting </a:t>
            </a:r>
            <a:endParaRPr b="1" sz="3200">
              <a:solidFill>
                <a:schemeClr val="dk1"/>
              </a:solidFill>
              <a:latin typeface="Calibri"/>
              <a:ea typeface="Calibri"/>
              <a:cs typeface="Calibri"/>
              <a:sym typeface="Calibri"/>
            </a:endParaRPr>
          </a:p>
        </p:txBody>
      </p:sp>
      <p:sp>
        <p:nvSpPr>
          <p:cNvPr id="212" name="Google Shape;212;p26"/>
          <p:cNvSpPr txBox="1"/>
          <p:nvPr/>
        </p:nvSpPr>
        <p:spPr>
          <a:xfrm>
            <a:off x="1175206" y="1331398"/>
            <a:ext cx="9089255" cy="4286101"/>
          </a:xfrm>
          <a:prstGeom prst="rect">
            <a:avLst/>
          </a:prstGeom>
          <a:noFill/>
          <a:ln>
            <a:noFill/>
          </a:ln>
        </p:spPr>
        <p:txBody>
          <a:bodyPr anchorCtr="0" anchor="t" bIns="60925" lIns="121900" spcFirstLastPara="1" rIns="121900" wrap="square" tIns="60925">
            <a:noAutofit/>
          </a:bodyPr>
          <a:lstStyle/>
          <a:p>
            <a:pPr indent="2116" lvl="0" marL="302676" marR="0" rtl="0" algn="l">
              <a:lnSpc>
                <a:spcPct val="178571"/>
              </a:lnSpc>
              <a:spcBef>
                <a:spcPts val="0"/>
              </a:spcBef>
              <a:spcAft>
                <a:spcPts val="0"/>
              </a:spcAft>
              <a:buNone/>
            </a:pPr>
            <a:r>
              <a:rPr lang="en-US" sz="2400">
                <a:solidFill>
                  <a:srgbClr val="000000"/>
                </a:solidFill>
                <a:latin typeface="Calibri"/>
                <a:ea typeface="Calibri"/>
                <a:cs typeface="Calibri"/>
                <a:sym typeface="Calibri"/>
              </a:rPr>
              <a:t>Parts of the IPv4 address</a:t>
            </a:r>
            <a:r>
              <a:rPr lang="en-US" sz="2800">
                <a:solidFill>
                  <a:srgbClr val="000000"/>
                </a:solidFill>
                <a:latin typeface="Calibri"/>
                <a:ea typeface="Calibri"/>
                <a:cs typeface="Calibri"/>
                <a:sym typeface="Calibri"/>
              </a:rPr>
              <a:t> : </a:t>
            </a:r>
            <a:endParaRPr/>
          </a:p>
          <a:p>
            <a:pPr indent="2116" lvl="0" marL="302676" marR="0" rtl="0" algn="l">
              <a:lnSpc>
                <a:spcPct val="178571"/>
              </a:lnSpc>
              <a:spcBef>
                <a:spcPts val="0"/>
              </a:spcBef>
              <a:spcAft>
                <a:spcPts val="0"/>
              </a:spcAft>
              <a:buNone/>
            </a:pPr>
            <a:r>
              <a:rPr lang="en-US" sz="2200">
                <a:solidFill>
                  <a:srgbClr val="000000"/>
                </a:solidFill>
                <a:latin typeface="Calibri"/>
                <a:ea typeface="Calibri"/>
                <a:cs typeface="Calibri"/>
                <a:sym typeface="Calibri"/>
              </a:rPr>
              <a:t>For IPv4 addresses, they are divided into parts called </a:t>
            </a:r>
            <a:r>
              <a:rPr lang="en-US" sz="2200">
                <a:solidFill>
                  <a:srgbClr val="00B0F0"/>
                </a:solidFill>
                <a:latin typeface="Calibri"/>
                <a:ea typeface="Calibri"/>
                <a:cs typeface="Calibri"/>
                <a:sym typeface="Calibri"/>
              </a:rPr>
              <a:t>octets</a:t>
            </a:r>
            <a:r>
              <a:rPr lang="en-US" sz="2200">
                <a:solidFill>
                  <a:srgbClr val="000000"/>
                </a:solidFill>
                <a:latin typeface="Calibri"/>
                <a:ea typeface="Calibri"/>
                <a:cs typeface="Calibri"/>
                <a:sym typeface="Calibri"/>
              </a:rPr>
              <a:t>.</a:t>
            </a:r>
            <a:r>
              <a:rPr lang="en-US" sz="20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213" name="Google Shape;213;p26"/>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14" name="Google Shape;214;p26"/>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15" name="Google Shape;215;p26"/>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16" name="Google Shape;216;p26"/>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217" name="Google Shape;217;p26"/>
          <p:cNvPicPr preferRelativeResize="0"/>
          <p:nvPr/>
        </p:nvPicPr>
        <p:blipFill rotWithShape="1">
          <a:blip r:embed="rId5">
            <a:alphaModFix/>
          </a:blip>
          <a:srcRect b="0" l="0" r="0" t="0"/>
          <a:stretch/>
        </p:blipFill>
        <p:spPr>
          <a:xfrm>
            <a:off x="2645899" y="3365678"/>
            <a:ext cx="5776135" cy="1491049"/>
          </a:xfrm>
          <a:prstGeom prst="rect">
            <a:avLst/>
          </a:prstGeom>
          <a:noFill/>
          <a:ln>
            <a:noFill/>
          </a:ln>
        </p:spPr>
      </p:pic>
      <p:sp>
        <p:nvSpPr>
          <p:cNvPr id="218" name="Google Shape;218;p26"/>
          <p:cNvSpPr/>
          <p:nvPr/>
        </p:nvSpPr>
        <p:spPr>
          <a:xfrm rot="-5400000">
            <a:off x="3293889" y="3830748"/>
            <a:ext cx="340839" cy="901746"/>
          </a:xfrm>
          <a:prstGeom prst="leftBrace">
            <a:avLst>
              <a:gd fmla="val 19923" name="adj1"/>
              <a:gd fmla="val 44501" name="adj2"/>
            </a:avLst>
          </a:prstGeom>
          <a:noFill/>
          <a:ln cap="flat" cmpd="sng" w="19050">
            <a:solidFill>
              <a:srgbClr val="36C2B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9" name="Google Shape;219;p26"/>
          <p:cNvCxnSpPr/>
          <p:nvPr/>
        </p:nvCxnSpPr>
        <p:spPr>
          <a:xfrm rot="10800000">
            <a:off x="6891913" y="4029789"/>
            <a:ext cx="0" cy="526282"/>
          </a:xfrm>
          <a:prstGeom prst="straightConnector1">
            <a:avLst/>
          </a:prstGeom>
          <a:noFill/>
          <a:ln cap="flat" cmpd="sng" w="12700">
            <a:solidFill>
              <a:srgbClr val="36C2B4"/>
            </a:solidFill>
            <a:prstDash val="solid"/>
            <a:miter lim="800000"/>
            <a:headEnd len="sm" w="sm" type="none"/>
            <a:tailEnd len="med" w="med" type="triangle"/>
          </a:ln>
        </p:spPr>
      </p:cxnSp>
      <p:sp>
        <p:nvSpPr>
          <p:cNvPr id="220" name="Google Shape;220;p26"/>
          <p:cNvSpPr txBox="1"/>
          <p:nvPr/>
        </p:nvSpPr>
        <p:spPr>
          <a:xfrm>
            <a:off x="1999785" y="4556071"/>
            <a:ext cx="2906334" cy="12311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Bits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IPv4 address is written in decimal digits, formatted as four fields from </a:t>
            </a:r>
            <a:r>
              <a:rPr lang="en-US" sz="1800">
                <a:solidFill>
                  <a:srgbClr val="00B0F0"/>
                </a:solidFill>
                <a:latin typeface="Calibri"/>
                <a:ea typeface="Calibri"/>
                <a:cs typeface="Calibri"/>
                <a:sym typeface="Calibri"/>
              </a:rPr>
              <a:t>0</a:t>
            </a:r>
            <a:r>
              <a:rPr lang="en-US" sz="1800">
                <a:solidFill>
                  <a:schemeClr val="dk1"/>
                </a:solidFill>
                <a:latin typeface="Calibri"/>
                <a:ea typeface="Calibri"/>
                <a:cs typeface="Calibri"/>
                <a:sym typeface="Calibri"/>
              </a:rPr>
              <a:t> to </a:t>
            </a:r>
            <a:r>
              <a:rPr lang="en-US" sz="1800">
                <a:solidFill>
                  <a:srgbClr val="00B0F0"/>
                </a:solidFill>
                <a:latin typeface="Calibri"/>
                <a:ea typeface="Calibri"/>
                <a:cs typeface="Calibri"/>
                <a:sym typeface="Calibri"/>
              </a:rPr>
              <a:t>255.</a:t>
            </a:r>
            <a:endParaRPr b="1" sz="1800">
              <a:solidFill>
                <a:schemeClr val="dk1"/>
              </a:solidFill>
              <a:latin typeface="Arial"/>
              <a:ea typeface="Arial"/>
              <a:cs typeface="Arial"/>
              <a:sym typeface="Arial"/>
            </a:endParaRPr>
          </a:p>
        </p:txBody>
      </p:sp>
      <p:sp>
        <p:nvSpPr>
          <p:cNvPr id="221" name="Google Shape;221;p26"/>
          <p:cNvSpPr txBox="1"/>
          <p:nvPr/>
        </p:nvSpPr>
        <p:spPr>
          <a:xfrm>
            <a:off x="5719833" y="4603012"/>
            <a:ext cx="2459865"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Dots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Each octet is separated with a dot. </a:t>
            </a:r>
            <a:endParaRPr b="1"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4294967295" type="title"/>
          </p:nvPr>
        </p:nvSpPr>
        <p:spPr>
          <a:xfrm>
            <a:off x="2368130" y="311636"/>
            <a:ext cx="8387191"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IPv4 Address Classes </a:t>
            </a:r>
            <a:endParaRPr b="1" sz="3200">
              <a:solidFill>
                <a:schemeClr val="dk1"/>
              </a:solidFill>
              <a:latin typeface="Calibri"/>
              <a:ea typeface="Calibri"/>
              <a:cs typeface="Calibri"/>
              <a:sym typeface="Calibri"/>
            </a:endParaRPr>
          </a:p>
        </p:txBody>
      </p:sp>
      <p:sp>
        <p:nvSpPr>
          <p:cNvPr id="227" name="Google Shape;227;p27"/>
          <p:cNvSpPr txBox="1"/>
          <p:nvPr/>
        </p:nvSpPr>
        <p:spPr>
          <a:xfrm>
            <a:off x="209689" y="1491881"/>
            <a:ext cx="5870477" cy="4065771"/>
          </a:xfrm>
          <a:prstGeom prst="rect">
            <a:avLst/>
          </a:prstGeom>
          <a:noFill/>
          <a:ln>
            <a:noFill/>
          </a:ln>
        </p:spPr>
        <p:txBody>
          <a:bodyPr anchorCtr="0" anchor="t" bIns="60925" lIns="121900" spcFirstLastPara="1" rIns="121900" wrap="square" tIns="60925">
            <a:noAutofit/>
          </a:bodyPr>
          <a:lstStyle/>
          <a:p>
            <a:pPr indent="2116" lvl="0" marL="302676" marR="0" rtl="0" algn="l">
              <a:lnSpc>
                <a:spcPct val="178571"/>
              </a:lnSpc>
              <a:spcBef>
                <a:spcPts val="0"/>
              </a:spcBef>
              <a:spcAft>
                <a:spcPts val="0"/>
              </a:spcAft>
              <a:buNone/>
            </a:pPr>
            <a:r>
              <a:rPr lang="en-US" sz="2200">
                <a:solidFill>
                  <a:srgbClr val="000000"/>
                </a:solidFill>
                <a:latin typeface="Calibri"/>
                <a:ea typeface="Calibri"/>
                <a:cs typeface="Calibri"/>
                <a:sym typeface="Calibri"/>
              </a:rPr>
              <a:t>IPv4 address are divided into 5 classes named </a:t>
            </a:r>
            <a:r>
              <a:rPr b="1" lang="en-US" sz="2200">
                <a:solidFill>
                  <a:srgbClr val="000000"/>
                </a:solidFill>
                <a:latin typeface="Calibri"/>
                <a:ea typeface="Calibri"/>
                <a:cs typeface="Calibri"/>
                <a:sym typeface="Calibri"/>
              </a:rPr>
              <a:t>A, B, C, D, </a:t>
            </a:r>
            <a:r>
              <a:rPr lang="en-US" sz="2200">
                <a:solidFill>
                  <a:srgbClr val="000000"/>
                </a:solidFill>
                <a:latin typeface="Calibri"/>
                <a:ea typeface="Calibri"/>
                <a:cs typeface="Calibri"/>
                <a:sym typeface="Calibri"/>
              </a:rPr>
              <a:t>and</a:t>
            </a:r>
            <a:r>
              <a:rPr b="1" lang="en-US" sz="2200">
                <a:solidFill>
                  <a:srgbClr val="000000"/>
                </a:solidFill>
                <a:latin typeface="Calibri"/>
                <a:ea typeface="Calibri"/>
                <a:cs typeface="Calibri"/>
                <a:sym typeface="Calibri"/>
              </a:rPr>
              <a:t> E</a:t>
            </a:r>
            <a:r>
              <a:rPr lang="en-US" sz="2200">
                <a:solidFill>
                  <a:srgbClr val="000000"/>
                </a:solidFill>
                <a:latin typeface="Calibri"/>
                <a:ea typeface="Calibri"/>
                <a:cs typeface="Calibri"/>
                <a:sym typeface="Calibri"/>
              </a:rPr>
              <a:t>. </a:t>
            </a:r>
            <a:endParaRPr/>
          </a:p>
          <a:p>
            <a:pPr indent="2116" lvl="0" marL="302676" marR="0" rtl="0" algn="l">
              <a:lnSpc>
                <a:spcPct val="178571"/>
              </a:lnSpc>
              <a:spcBef>
                <a:spcPts val="0"/>
              </a:spcBef>
              <a:spcAft>
                <a:spcPts val="0"/>
              </a:spcAft>
              <a:buNone/>
            </a:pPr>
            <a:r>
              <a:rPr lang="en-US" sz="2200">
                <a:solidFill>
                  <a:srgbClr val="000000"/>
                </a:solidFill>
                <a:latin typeface="Calibri"/>
                <a:ea typeface="Calibri"/>
                <a:cs typeface="Calibri"/>
                <a:sym typeface="Calibri"/>
              </a:rPr>
              <a:t>Each class characterize a range of IP addresses.</a:t>
            </a:r>
            <a:endParaRPr/>
          </a:p>
          <a:p>
            <a:pPr indent="2116" lvl="0" marL="302676" marR="0" rtl="0" algn="l">
              <a:lnSpc>
                <a:spcPct val="178571"/>
              </a:lnSpc>
              <a:spcBef>
                <a:spcPts val="0"/>
              </a:spcBef>
              <a:spcAft>
                <a:spcPts val="0"/>
              </a:spcAft>
              <a:buNone/>
            </a:pPr>
            <a:r>
              <a:rPr lang="en-US" sz="22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228" name="Google Shape;228;p27"/>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29" name="Google Shape;229;p27"/>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30" name="Google Shape;230;p27"/>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31" name="Google Shape;231;p27"/>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graphicFrame>
        <p:nvGraphicFramePr>
          <p:cNvPr id="232" name="Google Shape;232;p27"/>
          <p:cNvGraphicFramePr/>
          <p:nvPr/>
        </p:nvGraphicFramePr>
        <p:xfrm>
          <a:off x="6561725" y="1864425"/>
          <a:ext cx="3000000" cy="3000000"/>
        </p:xfrm>
        <a:graphic>
          <a:graphicData uri="http://schemas.openxmlformats.org/drawingml/2006/table">
            <a:tbl>
              <a:tblPr bandRow="1" firstRow="1">
                <a:noFill/>
                <a:tableStyleId>{677ADA2B-C4B9-4957-A379-8480684681DC}</a:tableStyleId>
              </a:tblPr>
              <a:tblGrid>
                <a:gridCol w="2202725"/>
                <a:gridCol w="2891775"/>
              </a:tblGrid>
              <a:tr h="460275">
                <a:tc>
                  <a:txBody>
                    <a:bodyPr/>
                    <a:lstStyle/>
                    <a:p>
                      <a:pPr indent="0" lvl="0" marL="0" marR="0" rtl="0" algn="ctr">
                        <a:spcBef>
                          <a:spcPts val="0"/>
                        </a:spcBef>
                        <a:spcAft>
                          <a:spcPts val="0"/>
                        </a:spcAft>
                        <a:buNone/>
                      </a:pPr>
                      <a:r>
                        <a:rPr lang="en-US" sz="1600" u="none" cap="none" strike="noStrike">
                          <a:solidFill>
                            <a:schemeClr val="lt1"/>
                          </a:solidFill>
                          <a:latin typeface="Arial"/>
                          <a:ea typeface="Arial"/>
                          <a:cs typeface="Arial"/>
                          <a:sym typeface="Arial"/>
                        </a:rPr>
                        <a:t>Class</a:t>
                      </a:r>
                      <a:endParaRPr/>
                    </a:p>
                  </a:txBody>
                  <a:tcPr marT="88100" marB="88100" marR="88100" marL="146825">
                    <a:solidFill>
                      <a:srgbClr val="008296"/>
                    </a:solidFill>
                  </a:tcPr>
                </a:tc>
                <a:tc>
                  <a:txBody>
                    <a:bodyPr/>
                    <a:lstStyle/>
                    <a:p>
                      <a:pPr indent="0" lvl="0" marL="0" marR="0" rtl="0" algn="ctr">
                        <a:spcBef>
                          <a:spcPts val="0"/>
                        </a:spcBef>
                        <a:spcAft>
                          <a:spcPts val="0"/>
                        </a:spcAft>
                        <a:buNone/>
                      </a:pPr>
                      <a:r>
                        <a:rPr lang="en-US" sz="1600" u="none" cap="none" strike="noStrike">
                          <a:solidFill>
                            <a:schemeClr val="lt1"/>
                          </a:solidFill>
                          <a:latin typeface="Arial"/>
                          <a:ea typeface="Arial"/>
                          <a:cs typeface="Arial"/>
                          <a:sym typeface="Arial"/>
                        </a:rPr>
                        <a:t>Range (Full Address)</a:t>
                      </a:r>
                      <a:endParaRPr/>
                    </a:p>
                  </a:txBody>
                  <a:tcPr marT="88100" marB="88100" marR="88100" marL="146825">
                    <a:solidFill>
                      <a:srgbClr val="008296"/>
                    </a:solidFill>
                  </a:tcPr>
                </a:tc>
              </a:tr>
              <a:tr h="695100">
                <a:tc>
                  <a:txBody>
                    <a:bodyPr/>
                    <a:lstStyle/>
                    <a:p>
                      <a:pPr indent="0" lvl="0" marL="0" marR="0" rtl="0" algn="ctr">
                        <a:spcBef>
                          <a:spcPts val="0"/>
                        </a:spcBef>
                        <a:spcAft>
                          <a:spcPts val="0"/>
                        </a:spcAft>
                        <a:buNone/>
                      </a:pPr>
                      <a:r>
                        <a:rPr lang="en-US" sz="1600" u="none" cap="none" strike="noStrike">
                          <a:solidFill>
                            <a:srgbClr val="3F3F3F"/>
                          </a:solidFill>
                        </a:rPr>
                        <a:t>A</a:t>
                      </a:r>
                      <a:endParaRPr sz="1600" u="none" cap="none" strike="noStrike">
                        <a:solidFill>
                          <a:srgbClr val="3F3F3F"/>
                        </a:solidFill>
                        <a:latin typeface="Arial"/>
                        <a:ea typeface="Arial"/>
                        <a:cs typeface="Arial"/>
                        <a:sym typeface="Arial"/>
                      </a:endParaRPr>
                    </a:p>
                  </a:txBody>
                  <a:tcPr marT="76350" marB="76350" marR="76350" marL="146825"/>
                </a:tc>
                <a:tc>
                  <a:txBody>
                    <a:bodyPr/>
                    <a:lstStyle/>
                    <a:p>
                      <a:pPr indent="0" lvl="0" marL="0" marR="0" rtl="0" algn="ctr">
                        <a:spcBef>
                          <a:spcPts val="0"/>
                        </a:spcBef>
                        <a:spcAft>
                          <a:spcPts val="0"/>
                        </a:spcAft>
                        <a:buNone/>
                      </a:pPr>
                      <a:r>
                        <a:rPr lang="en-US" sz="1600" u="none" cap="none" strike="noStrike">
                          <a:solidFill>
                            <a:srgbClr val="3F3F3F"/>
                          </a:solidFill>
                        </a:rPr>
                        <a:t>0.0.0.0 –126.255.255.255</a:t>
                      </a:r>
                      <a:endParaRPr sz="1600" u="none" cap="none" strike="noStrike">
                        <a:solidFill>
                          <a:srgbClr val="3F3F3F"/>
                        </a:solidFill>
                        <a:latin typeface="Arial"/>
                        <a:ea typeface="Arial"/>
                        <a:cs typeface="Arial"/>
                        <a:sym typeface="Arial"/>
                      </a:endParaRPr>
                    </a:p>
                  </a:txBody>
                  <a:tcPr marT="76350" marB="76350" marR="76350" marL="146825"/>
                </a:tc>
              </a:tr>
              <a:tr h="695100">
                <a:tc>
                  <a:txBody>
                    <a:bodyPr/>
                    <a:lstStyle/>
                    <a:p>
                      <a:pPr indent="0" lvl="0" marL="0" marR="0" rtl="0" algn="ctr">
                        <a:spcBef>
                          <a:spcPts val="0"/>
                        </a:spcBef>
                        <a:spcAft>
                          <a:spcPts val="0"/>
                        </a:spcAft>
                        <a:buNone/>
                      </a:pPr>
                      <a:r>
                        <a:rPr lang="en-US" sz="1600" u="none" cap="none" strike="noStrike">
                          <a:solidFill>
                            <a:srgbClr val="3F3F3F"/>
                          </a:solidFill>
                        </a:rPr>
                        <a:t>B</a:t>
                      </a:r>
                      <a:endParaRPr sz="1600" u="none" cap="none" strike="noStrike">
                        <a:solidFill>
                          <a:srgbClr val="3F3F3F"/>
                        </a:solidFill>
                        <a:latin typeface="Arial"/>
                        <a:ea typeface="Arial"/>
                        <a:cs typeface="Arial"/>
                        <a:sym typeface="Arial"/>
                      </a:endParaRPr>
                    </a:p>
                  </a:txBody>
                  <a:tcPr marT="76350" marB="76350" marR="76350" marL="146825"/>
                </a:tc>
                <a:tc>
                  <a:txBody>
                    <a:bodyPr/>
                    <a:lstStyle/>
                    <a:p>
                      <a:pPr indent="0" lvl="0" marL="0" marR="0" rtl="0" algn="ctr">
                        <a:spcBef>
                          <a:spcPts val="0"/>
                        </a:spcBef>
                        <a:spcAft>
                          <a:spcPts val="0"/>
                        </a:spcAft>
                        <a:buNone/>
                      </a:pPr>
                      <a:r>
                        <a:rPr lang="en-US" sz="1600" u="none" cap="none" strike="noStrike">
                          <a:solidFill>
                            <a:srgbClr val="3F3F3F"/>
                          </a:solidFill>
                        </a:rPr>
                        <a:t>128.0.0.0 –191.255.255.255</a:t>
                      </a:r>
                      <a:endParaRPr sz="1600" u="none" cap="none" strike="noStrike">
                        <a:solidFill>
                          <a:srgbClr val="3F3F3F"/>
                        </a:solidFill>
                        <a:latin typeface="Arial"/>
                        <a:ea typeface="Arial"/>
                        <a:cs typeface="Arial"/>
                        <a:sym typeface="Arial"/>
                      </a:endParaRPr>
                    </a:p>
                  </a:txBody>
                  <a:tcPr marT="76350" marB="76350" marR="76350" marL="146825"/>
                </a:tc>
              </a:tr>
              <a:tr h="695100">
                <a:tc>
                  <a:txBody>
                    <a:bodyPr/>
                    <a:lstStyle/>
                    <a:p>
                      <a:pPr indent="0" lvl="0" marL="0" marR="0" rtl="0" algn="ctr">
                        <a:spcBef>
                          <a:spcPts val="0"/>
                        </a:spcBef>
                        <a:spcAft>
                          <a:spcPts val="0"/>
                        </a:spcAft>
                        <a:buNone/>
                      </a:pPr>
                      <a:r>
                        <a:rPr lang="en-US" sz="1600" u="none" cap="none" strike="noStrike">
                          <a:solidFill>
                            <a:srgbClr val="3F3F3F"/>
                          </a:solidFill>
                        </a:rPr>
                        <a:t>C</a:t>
                      </a:r>
                      <a:endParaRPr sz="1600" u="none" cap="none" strike="noStrike">
                        <a:solidFill>
                          <a:srgbClr val="3F3F3F"/>
                        </a:solidFill>
                        <a:latin typeface="Arial"/>
                        <a:ea typeface="Arial"/>
                        <a:cs typeface="Arial"/>
                        <a:sym typeface="Arial"/>
                      </a:endParaRPr>
                    </a:p>
                  </a:txBody>
                  <a:tcPr marT="76350" marB="76350" marR="76350" marL="146825"/>
                </a:tc>
                <a:tc>
                  <a:txBody>
                    <a:bodyPr/>
                    <a:lstStyle/>
                    <a:p>
                      <a:pPr indent="0" lvl="0" marL="0" marR="0" rtl="0" algn="ctr">
                        <a:spcBef>
                          <a:spcPts val="0"/>
                        </a:spcBef>
                        <a:spcAft>
                          <a:spcPts val="0"/>
                        </a:spcAft>
                        <a:buNone/>
                      </a:pPr>
                      <a:r>
                        <a:rPr lang="en-US" sz="1600" u="none" cap="none" strike="noStrike">
                          <a:solidFill>
                            <a:srgbClr val="3F3F3F"/>
                          </a:solidFill>
                        </a:rPr>
                        <a:t>192.0.0.0 –223.255.255.255</a:t>
                      </a:r>
                      <a:endParaRPr sz="1600" u="none" cap="none" strike="noStrike">
                        <a:solidFill>
                          <a:srgbClr val="3F3F3F"/>
                        </a:solidFill>
                        <a:latin typeface="Arial"/>
                        <a:ea typeface="Arial"/>
                        <a:cs typeface="Arial"/>
                        <a:sym typeface="Arial"/>
                      </a:endParaRPr>
                    </a:p>
                  </a:txBody>
                  <a:tcPr marT="76350" marB="76350" marR="76350" marL="146825"/>
                </a:tc>
              </a:tr>
              <a:tr h="695100">
                <a:tc>
                  <a:txBody>
                    <a:bodyPr/>
                    <a:lstStyle/>
                    <a:p>
                      <a:pPr indent="0" lvl="0" marL="0" marR="0" rtl="0" algn="ctr">
                        <a:spcBef>
                          <a:spcPts val="0"/>
                        </a:spcBef>
                        <a:spcAft>
                          <a:spcPts val="0"/>
                        </a:spcAft>
                        <a:buNone/>
                      </a:pPr>
                      <a:r>
                        <a:rPr lang="en-US" sz="1600" u="none" cap="none" strike="noStrike">
                          <a:solidFill>
                            <a:srgbClr val="3F3F3F"/>
                          </a:solidFill>
                        </a:rPr>
                        <a:t>D</a:t>
                      </a:r>
                      <a:endParaRPr sz="1600" u="none" cap="none" strike="noStrike">
                        <a:solidFill>
                          <a:srgbClr val="3F3F3F"/>
                        </a:solidFill>
                        <a:latin typeface="Arial"/>
                        <a:ea typeface="Arial"/>
                        <a:cs typeface="Arial"/>
                        <a:sym typeface="Arial"/>
                      </a:endParaRPr>
                    </a:p>
                  </a:txBody>
                  <a:tcPr marT="76350" marB="76350" marR="76350" marL="146825">
                    <a:solidFill>
                      <a:srgbClr val="FFF2CC"/>
                    </a:solidFill>
                  </a:tcPr>
                </a:tc>
                <a:tc>
                  <a:txBody>
                    <a:bodyPr/>
                    <a:lstStyle/>
                    <a:p>
                      <a:pPr indent="0" lvl="0" marL="0" marR="0" rtl="0" algn="ctr">
                        <a:spcBef>
                          <a:spcPts val="0"/>
                        </a:spcBef>
                        <a:spcAft>
                          <a:spcPts val="0"/>
                        </a:spcAft>
                        <a:buNone/>
                      </a:pPr>
                      <a:r>
                        <a:rPr lang="en-US" sz="1600" u="none" cap="none" strike="noStrike">
                          <a:solidFill>
                            <a:srgbClr val="3F3F3F"/>
                          </a:solidFill>
                        </a:rPr>
                        <a:t>224.0.0.0 –239.255.255.255</a:t>
                      </a:r>
                      <a:endParaRPr sz="1600" u="none" cap="none" strike="noStrike">
                        <a:solidFill>
                          <a:srgbClr val="3F3F3F"/>
                        </a:solidFill>
                        <a:latin typeface="Arial"/>
                        <a:ea typeface="Arial"/>
                        <a:cs typeface="Arial"/>
                        <a:sym typeface="Arial"/>
                      </a:endParaRPr>
                    </a:p>
                  </a:txBody>
                  <a:tcPr marT="76350" marB="76350" marR="76350" marL="146825">
                    <a:solidFill>
                      <a:srgbClr val="FFF2CC"/>
                    </a:solidFill>
                  </a:tcPr>
                </a:tc>
              </a:tr>
              <a:tr h="695100">
                <a:tc>
                  <a:txBody>
                    <a:bodyPr/>
                    <a:lstStyle/>
                    <a:p>
                      <a:pPr indent="0" lvl="0" marL="0" marR="0" rtl="0" algn="ctr">
                        <a:spcBef>
                          <a:spcPts val="0"/>
                        </a:spcBef>
                        <a:spcAft>
                          <a:spcPts val="0"/>
                        </a:spcAft>
                        <a:buNone/>
                      </a:pPr>
                      <a:r>
                        <a:rPr lang="en-US" sz="1600" u="none" cap="none" strike="noStrike">
                          <a:solidFill>
                            <a:srgbClr val="3F3F3F"/>
                          </a:solidFill>
                        </a:rPr>
                        <a:t>E</a:t>
                      </a:r>
                      <a:endParaRPr sz="1600" u="none" cap="none" strike="noStrike">
                        <a:solidFill>
                          <a:srgbClr val="3F3F3F"/>
                        </a:solidFill>
                        <a:latin typeface="Arial"/>
                        <a:ea typeface="Arial"/>
                        <a:cs typeface="Arial"/>
                        <a:sym typeface="Arial"/>
                      </a:endParaRPr>
                    </a:p>
                  </a:txBody>
                  <a:tcPr marT="76350" marB="76350" marR="76350" marL="146825">
                    <a:solidFill>
                      <a:srgbClr val="FFF2CC"/>
                    </a:solidFill>
                  </a:tcPr>
                </a:tc>
                <a:tc>
                  <a:txBody>
                    <a:bodyPr/>
                    <a:lstStyle/>
                    <a:p>
                      <a:pPr indent="0" lvl="0" marL="0" marR="0" rtl="0" algn="ctr">
                        <a:spcBef>
                          <a:spcPts val="0"/>
                        </a:spcBef>
                        <a:spcAft>
                          <a:spcPts val="0"/>
                        </a:spcAft>
                        <a:buNone/>
                      </a:pPr>
                      <a:r>
                        <a:rPr lang="en-US" sz="1600" u="none" cap="none" strike="noStrike">
                          <a:solidFill>
                            <a:srgbClr val="3F3F3F"/>
                          </a:solidFill>
                        </a:rPr>
                        <a:t>240.0.0.0 –255.255.255.255</a:t>
                      </a:r>
                      <a:endParaRPr sz="1600" u="none" cap="none" strike="noStrike">
                        <a:solidFill>
                          <a:srgbClr val="3F3F3F"/>
                        </a:solidFill>
                        <a:latin typeface="Arial"/>
                        <a:ea typeface="Arial"/>
                        <a:cs typeface="Arial"/>
                        <a:sym typeface="Arial"/>
                      </a:endParaRPr>
                    </a:p>
                  </a:txBody>
                  <a:tcPr marT="76350" marB="76350" marR="76350" marL="146825">
                    <a:solidFill>
                      <a:srgbClr val="FFF2C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4294967295" type="title"/>
          </p:nvPr>
        </p:nvSpPr>
        <p:spPr>
          <a:xfrm>
            <a:off x="3247630" y="369332"/>
            <a:ext cx="6146800"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Private vs Public IP Addresses</a:t>
            </a:r>
            <a:endParaRPr b="1" sz="3200">
              <a:solidFill>
                <a:schemeClr val="dk1"/>
              </a:solidFill>
              <a:latin typeface="Calibri"/>
              <a:ea typeface="Calibri"/>
              <a:cs typeface="Calibri"/>
              <a:sym typeface="Calibri"/>
            </a:endParaRPr>
          </a:p>
        </p:txBody>
      </p:sp>
      <p:sp>
        <p:nvSpPr>
          <p:cNvPr id="238" name="Google Shape;238;p28"/>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39" name="Google Shape;239;p28"/>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40" name="Google Shape;240;p28"/>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41" name="Google Shape;241;p28"/>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sp>
        <p:nvSpPr>
          <p:cNvPr id="242" name="Google Shape;242;p28"/>
          <p:cNvSpPr txBox="1"/>
          <p:nvPr/>
        </p:nvSpPr>
        <p:spPr>
          <a:xfrm>
            <a:off x="346256" y="1491881"/>
            <a:ext cx="11416254" cy="2051453"/>
          </a:xfrm>
          <a:prstGeom prst="rect">
            <a:avLst/>
          </a:prstGeom>
          <a:noFill/>
          <a:ln>
            <a:noFill/>
          </a:ln>
        </p:spPr>
        <p:txBody>
          <a:bodyPr anchorCtr="0" anchor="t" bIns="60925" lIns="121900" spcFirstLastPara="1" rIns="121900" wrap="square" tIns="60925">
            <a:noAutofit/>
          </a:bodyPr>
          <a:lstStyle/>
          <a:p>
            <a:pPr indent="2116" lvl="0" marL="302676" marR="0" rtl="0" algn="l">
              <a:lnSpc>
                <a:spcPct val="178571"/>
              </a:lnSpc>
              <a:spcBef>
                <a:spcPts val="0"/>
              </a:spcBef>
              <a:spcAft>
                <a:spcPts val="0"/>
              </a:spcAft>
              <a:buNone/>
            </a:pPr>
            <a:r>
              <a:rPr lang="en-US" sz="2200">
                <a:solidFill>
                  <a:srgbClr val="000000"/>
                </a:solidFill>
                <a:latin typeface="Calibri"/>
                <a:ea typeface="Calibri"/>
                <a:cs typeface="Calibri"/>
                <a:sym typeface="Calibri"/>
              </a:rPr>
              <a:t>An IP address is basically classified into two types:</a:t>
            </a:r>
            <a:endParaRPr/>
          </a:p>
          <a:p>
            <a:pPr indent="-342900" lvl="0" marL="645576" marR="0" rtl="0" algn="l">
              <a:lnSpc>
                <a:spcPct val="178571"/>
              </a:lnSpc>
              <a:spcBef>
                <a:spcPts val="0"/>
              </a:spcBef>
              <a:spcAft>
                <a:spcPts val="0"/>
              </a:spcAft>
              <a:buClr>
                <a:srgbClr val="000000"/>
              </a:buClr>
              <a:buSzPts val="1400"/>
              <a:buFont typeface="Arial"/>
              <a:buChar char="•"/>
            </a:pPr>
            <a:r>
              <a:rPr b="1" lang="en-US" sz="2200">
                <a:solidFill>
                  <a:srgbClr val="000000"/>
                </a:solidFill>
                <a:latin typeface="Calibri"/>
                <a:ea typeface="Calibri"/>
                <a:cs typeface="Calibri"/>
                <a:sym typeface="Calibri"/>
              </a:rPr>
              <a:t>Private IP address </a:t>
            </a:r>
            <a:r>
              <a:rPr lang="en-US" sz="2200">
                <a:solidFill>
                  <a:srgbClr val="000000"/>
                </a:solidFill>
                <a:latin typeface="Calibri"/>
                <a:ea typeface="Calibri"/>
                <a:cs typeface="Calibri"/>
                <a:sym typeface="Calibri"/>
              </a:rPr>
              <a:t>: used to communicate within the same network (</a:t>
            </a:r>
            <a:r>
              <a:rPr lang="en-US" sz="2200">
                <a:solidFill>
                  <a:srgbClr val="00B0F0"/>
                </a:solidFill>
                <a:latin typeface="Calibri"/>
                <a:ea typeface="Calibri"/>
                <a:cs typeface="Calibri"/>
                <a:sym typeface="Calibri"/>
              </a:rPr>
              <a:t>local</a:t>
            </a:r>
            <a:r>
              <a:rPr lang="en-US" sz="2200">
                <a:solidFill>
                  <a:srgbClr val="000000"/>
                </a:solidFill>
                <a:latin typeface="Calibri"/>
                <a:ea typeface="Calibri"/>
                <a:cs typeface="Calibri"/>
                <a:sym typeface="Calibri"/>
              </a:rPr>
              <a:t>). </a:t>
            </a:r>
            <a:endParaRPr/>
          </a:p>
          <a:p>
            <a:pPr indent="-342900" lvl="0" marL="645576" marR="0" rtl="0" algn="l">
              <a:lnSpc>
                <a:spcPct val="178571"/>
              </a:lnSpc>
              <a:spcBef>
                <a:spcPts val="0"/>
              </a:spcBef>
              <a:spcAft>
                <a:spcPts val="0"/>
              </a:spcAft>
              <a:buClr>
                <a:srgbClr val="000000"/>
              </a:buClr>
              <a:buSzPts val="1400"/>
              <a:buFont typeface="Arial"/>
              <a:buChar char="•"/>
            </a:pPr>
            <a:r>
              <a:rPr b="1" lang="en-US" sz="2200">
                <a:solidFill>
                  <a:srgbClr val="000000"/>
                </a:solidFill>
                <a:latin typeface="Calibri"/>
                <a:ea typeface="Calibri"/>
                <a:cs typeface="Calibri"/>
                <a:sym typeface="Calibri"/>
              </a:rPr>
              <a:t>Public IP address  </a:t>
            </a:r>
            <a:r>
              <a:rPr lang="en-US" sz="2200">
                <a:solidFill>
                  <a:srgbClr val="000000"/>
                </a:solidFill>
                <a:latin typeface="Calibri"/>
                <a:ea typeface="Calibri"/>
                <a:cs typeface="Calibri"/>
                <a:sym typeface="Calibri"/>
              </a:rPr>
              <a:t>: used to communicate outside the network (</a:t>
            </a:r>
            <a:r>
              <a:rPr lang="en-US" sz="2200">
                <a:solidFill>
                  <a:srgbClr val="00B0F0"/>
                </a:solidFill>
                <a:latin typeface="Calibri"/>
                <a:ea typeface="Calibri"/>
                <a:cs typeface="Calibri"/>
                <a:sym typeface="Calibri"/>
              </a:rPr>
              <a:t>internet</a:t>
            </a:r>
            <a:r>
              <a:rPr lang="en-US" sz="2200">
                <a:solidFill>
                  <a:srgbClr val="000000"/>
                </a:solidFill>
                <a:latin typeface="Calibri"/>
                <a:ea typeface="Calibri"/>
                <a:cs typeface="Calibri"/>
                <a:sym typeface="Calibri"/>
              </a:rPr>
              <a:t>) and assigned by </a:t>
            </a:r>
            <a:r>
              <a:rPr lang="en-US" sz="2200">
                <a:solidFill>
                  <a:srgbClr val="00B0F0"/>
                </a:solidFill>
                <a:latin typeface="Calibri"/>
                <a:ea typeface="Calibri"/>
                <a:cs typeface="Calibri"/>
                <a:sym typeface="Calibri"/>
              </a:rPr>
              <a:t>ISP</a:t>
            </a:r>
            <a:r>
              <a:rPr lang="en-US" sz="22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p:txBody>
      </p:sp>
      <p:pic>
        <p:nvPicPr>
          <p:cNvPr id="243" name="Google Shape;243;p28"/>
          <p:cNvPicPr preferRelativeResize="0"/>
          <p:nvPr/>
        </p:nvPicPr>
        <p:blipFill rotWithShape="1">
          <a:blip r:embed="rId5">
            <a:alphaModFix/>
          </a:blip>
          <a:srcRect b="0" l="0" r="0" t="0"/>
          <a:stretch/>
        </p:blipFill>
        <p:spPr>
          <a:xfrm>
            <a:off x="811925" y="3901254"/>
            <a:ext cx="4562104" cy="2281052"/>
          </a:xfrm>
          <a:prstGeom prst="rect">
            <a:avLst/>
          </a:prstGeom>
          <a:noFill/>
          <a:ln>
            <a:noFill/>
          </a:ln>
        </p:spPr>
      </p:pic>
      <p:pic>
        <p:nvPicPr>
          <p:cNvPr id="244" name="Google Shape;244;p28"/>
          <p:cNvPicPr preferRelativeResize="0"/>
          <p:nvPr/>
        </p:nvPicPr>
        <p:blipFill rotWithShape="1">
          <a:blip r:embed="rId6">
            <a:alphaModFix/>
          </a:blip>
          <a:srcRect b="33230" l="0" r="0" t="0"/>
          <a:stretch/>
        </p:blipFill>
        <p:spPr>
          <a:xfrm>
            <a:off x="5832145" y="3901254"/>
            <a:ext cx="5110968" cy="22544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idx="4294967295" type="title"/>
          </p:nvPr>
        </p:nvSpPr>
        <p:spPr>
          <a:xfrm>
            <a:off x="3247630" y="369332"/>
            <a:ext cx="6146800"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Private vs Public IP Addresses</a:t>
            </a:r>
            <a:endParaRPr b="1" sz="3200">
              <a:solidFill>
                <a:schemeClr val="dk1"/>
              </a:solidFill>
              <a:latin typeface="Calibri"/>
              <a:ea typeface="Calibri"/>
              <a:cs typeface="Calibri"/>
              <a:sym typeface="Calibri"/>
            </a:endParaRPr>
          </a:p>
        </p:txBody>
      </p:sp>
      <p:sp>
        <p:nvSpPr>
          <p:cNvPr id="250" name="Google Shape;250;p29"/>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51" name="Google Shape;251;p29"/>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52" name="Google Shape;252;p29"/>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53" name="Google Shape;253;p29"/>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grpSp>
        <p:nvGrpSpPr>
          <p:cNvPr id="254" name="Google Shape;254;p29"/>
          <p:cNvGrpSpPr/>
          <p:nvPr/>
        </p:nvGrpSpPr>
        <p:grpSpPr>
          <a:xfrm>
            <a:off x="1725880" y="1341910"/>
            <a:ext cx="9130809" cy="5136080"/>
            <a:chOff x="1725880" y="1341910"/>
            <a:chExt cx="9130809" cy="5136080"/>
          </a:xfrm>
        </p:grpSpPr>
        <p:pic>
          <p:nvPicPr>
            <p:cNvPr id="255" name="Google Shape;255;p29"/>
            <p:cNvPicPr preferRelativeResize="0"/>
            <p:nvPr/>
          </p:nvPicPr>
          <p:blipFill rotWithShape="1">
            <a:blip r:embed="rId5">
              <a:alphaModFix/>
            </a:blip>
            <a:srcRect b="0" l="0" r="0" t="0"/>
            <a:stretch/>
          </p:blipFill>
          <p:spPr>
            <a:xfrm>
              <a:off x="1725880" y="1341910"/>
              <a:ext cx="9130809" cy="5136080"/>
            </a:xfrm>
            <a:prstGeom prst="rect">
              <a:avLst/>
            </a:prstGeom>
            <a:noFill/>
            <a:ln cap="flat" cmpd="sng" w="9525">
              <a:solidFill>
                <a:srgbClr val="7B7B7B"/>
              </a:solidFill>
              <a:prstDash val="solid"/>
              <a:round/>
              <a:headEnd len="sm" w="sm" type="none"/>
              <a:tailEnd len="sm" w="sm" type="none"/>
            </a:ln>
          </p:spPr>
        </p:pic>
        <p:sp>
          <p:nvSpPr>
            <p:cNvPr id="256" name="Google Shape;256;p29"/>
            <p:cNvSpPr/>
            <p:nvPr/>
          </p:nvSpPr>
          <p:spPr>
            <a:xfrm>
              <a:off x="7190509" y="1347848"/>
              <a:ext cx="2802577" cy="433450"/>
            </a:xfrm>
            <a:prstGeom prst="roundRect">
              <a:avLst>
                <a:gd fmla="val 16667" name="adj"/>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9"/>
            <p:cNvSpPr/>
            <p:nvPr/>
          </p:nvSpPr>
          <p:spPr>
            <a:xfrm>
              <a:off x="4172196" y="5959431"/>
              <a:ext cx="2802577" cy="387928"/>
            </a:xfrm>
            <a:prstGeom prst="roundRect">
              <a:avLst>
                <a:gd fmla="val 16667" name="adj"/>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nvSpPr>
        <p:spPr>
          <a:xfrm>
            <a:off x="1700207" y="615490"/>
            <a:ext cx="10066312" cy="954053"/>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600">
                <a:solidFill>
                  <a:schemeClr val="dk1"/>
                </a:solidFill>
                <a:latin typeface="Calibri"/>
                <a:ea typeface="Calibri"/>
                <a:cs typeface="Calibri"/>
                <a:sym typeface="Calibri"/>
              </a:rPr>
              <a:t>Let’s find out which </a:t>
            </a:r>
            <a:r>
              <a:rPr b="1" lang="en-US" sz="3600">
                <a:solidFill>
                  <a:srgbClr val="9933FF"/>
                </a:solidFill>
                <a:latin typeface="Calibri"/>
                <a:ea typeface="Calibri"/>
                <a:cs typeface="Calibri"/>
                <a:sym typeface="Calibri"/>
              </a:rPr>
              <a:t>class</a:t>
            </a:r>
            <a:r>
              <a:rPr b="1" lang="en-US" sz="3600">
                <a:solidFill>
                  <a:schemeClr val="dk1"/>
                </a:solidFill>
                <a:latin typeface="Calibri"/>
                <a:ea typeface="Calibri"/>
                <a:cs typeface="Calibri"/>
                <a:sym typeface="Calibri"/>
              </a:rPr>
              <a:t> and </a:t>
            </a:r>
            <a:r>
              <a:rPr b="1" lang="en-US" sz="3600">
                <a:solidFill>
                  <a:srgbClr val="9933FF"/>
                </a:solidFill>
                <a:latin typeface="Calibri"/>
                <a:ea typeface="Calibri"/>
                <a:cs typeface="Calibri"/>
                <a:sym typeface="Calibri"/>
              </a:rPr>
              <a:t>type</a:t>
            </a:r>
            <a:r>
              <a:rPr b="1" lang="en-US" sz="3600">
                <a:solidFill>
                  <a:schemeClr val="dk1"/>
                </a:solidFill>
                <a:latin typeface="Calibri"/>
                <a:ea typeface="Calibri"/>
                <a:cs typeface="Calibri"/>
                <a:sym typeface="Calibri"/>
              </a:rPr>
              <a:t> of IPv4 address !</a:t>
            </a:r>
            <a:endParaRPr b="1" sz="3600">
              <a:solidFill>
                <a:schemeClr val="dk1"/>
              </a:solidFill>
              <a:latin typeface="Calibri"/>
              <a:ea typeface="Calibri"/>
              <a:cs typeface="Calibri"/>
              <a:sym typeface="Calibri"/>
            </a:endParaRPr>
          </a:p>
        </p:txBody>
      </p:sp>
      <p:sp>
        <p:nvSpPr>
          <p:cNvPr id="265" name="Google Shape;265;p30"/>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266" name="Google Shape;266;p30"/>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267" name="Google Shape;267;p30"/>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268" name="Google Shape;268;p30"/>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269" name="Google Shape;269;p30"/>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270" name="Google Shape;270;p30"/>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71" name="Google Shape;271;p30"/>
          <p:cNvPicPr preferRelativeResize="0"/>
          <p:nvPr/>
        </p:nvPicPr>
        <p:blipFill rotWithShape="1">
          <a:blip r:embed="rId5">
            <a:alphaModFix/>
          </a:blip>
          <a:srcRect b="0" l="0" r="0" t="0"/>
          <a:stretch/>
        </p:blipFill>
        <p:spPr>
          <a:xfrm>
            <a:off x="59968" y="2535382"/>
            <a:ext cx="3943937" cy="3943937"/>
          </a:xfrm>
          <a:prstGeom prst="rect">
            <a:avLst/>
          </a:prstGeom>
          <a:noFill/>
          <a:ln>
            <a:noFill/>
          </a:ln>
        </p:spPr>
      </p:pic>
      <p:sp>
        <p:nvSpPr>
          <p:cNvPr id="272" name="Google Shape;272;p30"/>
          <p:cNvSpPr txBox="1"/>
          <p:nvPr/>
        </p:nvSpPr>
        <p:spPr>
          <a:xfrm>
            <a:off x="4003905" y="2340552"/>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172.16.30.100</a:t>
            </a:r>
            <a:endParaRPr b="1" sz="5400">
              <a:solidFill>
                <a:srgbClr val="0070C0"/>
              </a:solidFill>
              <a:latin typeface="Calibri"/>
              <a:ea typeface="Calibri"/>
              <a:cs typeface="Calibri"/>
              <a:sym typeface="Calibri"/>
            </a:endParaRPr>
          </a:p>
        </p:txBody>
      </p:sp>
      <p:sp>
        <p:nvSpPr>
          <p:cNvPr id="273" name="Google Shape;273;p30"/>
          <p:cNvSpPr txBox="1"/>
          <p:nvPr/>
        </p:nvSpPr>
        <p:spPr>
          <a:xfrm>
            <a:off x="7617497" y="2280893"/>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192.168.250.10</a:t>
            </a:r>
            <a:endParaRPr b="1" sz="5400">
              <a:solidFill>
                <a:srgbClr val="0070C0"/>
              </a:solidFill>
              <a:latin typeface="Calibri"/>
              <a:ea typeface="Calibri"/>
              <a:cs typeface="Calibri"/>
              <a:sym typeface="Calibri"/>
            </a:endParaRPr>
          </a:p>
        </p:txBody>
      </p:sp>
      <p:sp>
        <p:nvSpPr>
          <p:cNvPr id="274" name="Google Shape;274;p30"/>
          <p:cNvSpPr txBox="1"/>
          <p:nvPr/>
        </p:nvSpPr>
        <p:spPr>
          <a:xfrm>
            <a:off x="3696663" y="3954959"/>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172.16.1.1</a:t>
            </a:r>
            <a:endParaRPr b="1" sz="5400">
              <a:solidFill>
                <a:srgbClr val="0070C0"/>
              </a:solidFill>
              <a:latin typeface="Calibri"/>
              <a:ea typeface="Calibri"/>
              <a:cs typeface="Calibri"/>
              <a:sym typeface="Calibri"/>
            </a:endParaRPr>
          </a:p>
        </p:txBody>
      </p:sp>
      <p:sp>
        <p:nvSpPr>
          <p:cNvPr id="275" name="Google Shape;275;p30"/>
          <p:cNvSpPr txBox="1"/>
          <p:nvPr/>
        </p:nvSpPr>
        <p:spPr>
          <a:xfrm>
            <a:off x="7543618" y="3116924"/>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10.200.30.35</a:t>
            </a:r>
            <a:endParaRPr b="1" sz="5400">
              <a:solidFill>
                <a:srgbClr val="0070C0"/>
              </a:solidFill>
              <a:latin typeface="Calibri"/>
              <a:ea typeface="Calibri"/>
              <a:cs typeface="Calibri"/>
              <a:sym typeface="Calibri"/>
            </a:endParaRPr>
          </a:p>
        </p:txBody>
      </p:sp>
      <p:sp>
        <p:nvSpPr>
          <p:cNvPr id="276" name="Google Shape;276;p30"/>
          <p:cNvSpPr txBox="1"/>
          <p:nvPr/>
        </p:nvSpPr>
        <p:spPr>
          <a:xfrm>
            <a:off x="3599681" y="3269336"/>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1.140.0.5</a:t>
            </a:r>
            <a:endParaRPr b="1" sz="5400">
              <a:solidFill>
                <a:srgbClr val="0070C0"/>
              </a:solidFill>
              <a:latin typeface="Calibri"/>
              <a:ea typeface="Calibri"/>
              <a:cs typeface="Calibri"/>
              <a:sym typeface="Calibri"/>
            </a:endParaRPr>
          </a:p>
        </p:txBody>
      </p:sp>
      <p:sp>
        <p:nvSpPr>
          <p:cNvPr id="277" name="Google Shape;277;p30"/>
          <p:cNvSpPr txBox="1"/>
          <p:nvPr/>
        </p:nvSpPr>
        <p:spPr>
          <a:xfrm>
            <a:off x="7422886" y="3895355"/>
            <a:ext cx="4082853"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195.2.10.7</a:t>
            </a:r>
            <a:endParaRPr b="1" sz="5400">
              <a:solidFill>
                <a:srgbClr val="0070C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idx="4294967295" type="title"/>
          </p:nvPr>
        </p:nvSpPr>
        <p:spPr>
          <a:xfrm>
            <a:off x="3247630" y="369332"/>
            <a:ext cx="6146800"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Static vs Dynamic IP Addresses</a:t>
            </a:r>
            <a:endParaRPr b="1" sz="3200">
              <a:solidFill>
                <a:schemeClr val="dk1"/>
              </a:solidFill>
              <a:latin typeface="Calibri"/>
              <a:ea typeface="Calibri"/>
              <a:cs typeface="Calibri"/>
              <a:sym typeface="Calibri"/>
            </a:endParaRPr>
          </a:p>
        </p:txBody>
      </p:sp>
      <p:sp>
        <p:nvSpPr>
          <p:cNvPr id="283" name="Google Shape;283;p31"/>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84" name="Google Shape;284;p31"/>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85" name="Google Shape;285;p31"/>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86" name="Google Shape;286;p31"/>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287" name="Google Shape;287;p31"/>
          <p:cNvPicPr preferRelativeResize="0"/>
          <p:nvPr/>
        </p:nvPicPr>
        <p:blipFill rotWithShape="1">
          <a:blip r:embed="rId5">
            <a:alphaModFix/>
          </a:blip>
          <a:srcRect b="0" l="0" r="0" t="0"/>
          <a:stretch/>
        </p:blipFill>
        <p:spPr>
          <a:xfrm>
            <a:off x="1512620" y="1377413"/>
            <a:ext cx="9147020" cy="3141147"/>
          </a:xfrm>
          <a:prstGeom prst="rect">
            <a:avLst/>
          </a:prstGeom>
          <a:noFill/>
          <a:ln>
            <a:noFill/>
          </a:ln>
        </p:spPr>
      </p:pic>
      <p:sp>
        <p:nvSpPr>
          <p:cNvPr id="288" name="Google Shape;288;p31"/>
          <p:cNvSpPr txBox="1"/>
          <p:nvPr/>
        </p:nvSpPr>
        <p:spPr>
          <a:xfrm>
            <a:off x="2442714" y="5069981"/>
            <a:ext cx="7401930" cy="822325"/>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Clr>
                <a:srgbClr val="FF0000"/>
              </a:buClr>
              <a:buSzPts val="3200"/>
              <a:buFont typeface="Calibri"/>
              <a:buNone/>
            </a:pPr>
            <a:r>
              <a:rPr b="1" lang="en-US" sz="3200">
                <a:solidFill>
                  <a:srgbClr val="FF0000"/>
                </a:solidFill>
                <a:latin typeface="Calibri"/>
                <a:ea typeface="Calibri"/>
                <a:cs typeface="Calibri"/>
                <a:sym typeface="Calibri"/>
              </a:rPr>
              <a:t>How you assign IP to your computer? </a:t>
            </a:r>
            <a:endParaRPr b="1" sz="32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alpha val="52941"/>
          </a:srgbClr>
        </a:solidFill>
      </p:bgPr>
    </p:bg>
    <p:spTree>
      <p:nvGrpSpPr>
        <p:cNvPr id="292" name="Shape 292"/>
        <p:cNvGrpSpPr/>
        <p:nvPr/>
      </p:nvGrpSpPr>
      <p:grpSpPr>
        <a:xfrm>
          <a:off x="0" y="0"/>
          <a:ext cx="0" cy="0"/>
          <a:chOff x="0" y="0"/>
          <a:chExt cx="0" cy="0"/>
        </a:xfrm>
      </p:grpSpPr>
      <p:grpSp>
        <p:nvGrpSpPr>
          <p:cNvPr id="293" name="Google Shape;293;p32"/>
          <p:cNvGrpSpPr/>
          <p:nvPr/>
        </p:nvGrpSpPr>
        <p:grpSpPr>
          <a:xfrm>
            <a:off x="1591292" y="1664855"/>
            <a:ext cx="10600709" cy="2627745"/>
            <a:chOff x="4917451" y="4230254"/>
            <a:chExt cx="7274549" cy="2627745"/>
          </a:xfrm>
        </p:grpSpPr>
        <p:sp>
          <p:nvSpPr>
            <p:cNvPr id="294" name="Google Shape;294;p32"/>
            <p:cNvSpPr/>
            <p:nvPr/>
          </p:nvSpPr>
          <p:spPr>
            <a:xfrm>
              <a:off x="6514701" y="4230254"/>
              <a:ext cx="5677299" cy="2627745"/>
            </a:xfrm>
            <a:custGeom>
              <a:rect b="b" l="l" r="r" t="t"/>
              <a:pathLst>
                <a:path extrusionOk="0" h="2622550" w="6129867">
                  <a:moveTo>
                    <a:pt x="1187083" y="0"/>
                  </a:moveTo>
                  <a:lnTo>
                    <a:pt x="6129867" y="0"/>
                  </a:lnTo>
                  <a:lnTo>
                    <a:pt x="6129867" y="2622550"/>
                  </a:lnTo>
                  <a:lnTo>
                    <a:pt x="1187083" y="2622550"/>
                  </a:lnTo>
                  <a:cubicBezTo>
                    <a:pt x="531540" y="2622550"/>
                    <a:pt x="0" y="2035512"/>
                    <a:pt x="0" y="1311275"/>
                  </a:cubicBezTo>
                  <a:cubicBezTo>
                    <a:pt x="0" y="587039"/>
                    <a:pt x="531540" y="0"/>
                    <a:pt x="1187083" y="0"/>
                  </a:cubicBezTo>
                  <a:close/>
                </a:path>
              </a:pathLst>
            </a:custGeom>
            <a:solidFill>
              <a:srgbClr val="008EC0"/>
            </a:solidFill>
            <a:ln>
              <a:noFill/>
            </a:ln>
            <a:effectLst>
              <a:outerShdw blurRad="76200" kx="1200000" rotWithShape="0" algn="br"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2"/>
            <p:cNvSpPr txBox="1"/>
            <p:nvPr/>
          </p:nvSpPr>
          <p:spPr>
            <a:xfrm>
              <a:off x="4917451" y="4230254"/>
              <a:ext cx="7204829" cy="2332878"/>
            </a:xfrm>
            <a:prstGeom prst="rect">
              <a:avLst/>
            </a:prstGeom>
            <a:noFill/>
            <a:ln>
              <a:noFill/>
            </a:ln>
            <a:effectLst>
              <a:outerShdw blurRad="50800" rotWithShape="0" algn="tl" dir="2700000" dist="38100">
                <a:srgbClr val="000000">
                  <a:alpha val="40000"/>
                </a:srgbClr>
              </a:outerShdw>
            </a:effectLst>
          </p:spPr>
          <p:txBody>
            <a:bodyPr anchorCtr="0" anchor="ctr" bIns="121900" lIns="121900" spcFirstLastPara="1" rIns="121900" wrap="square" tIns="121900">
              <a:noAutofit/>
            </a:bodyPr>
            <a:lstStyle/>
            <a:p>
              <a:pPr indent="0" lvl="0" marL="0" marR="0" rtl="0" algn="r">
                <a:spcBef>
                  <a:spcPts val="0"/>
                </a:spcBef>
                <a:spcAft>
                  <a:spcPts val="0"/>
                </a:spcAft>
                <a:buNone/>
              </a:pPr>
              <a:r>
                <a:rPr b="1" lang="en-US" sz="5200">
                  <a:solidFill>
                    <a:schemeClr val="lt1"/>
                  </a:solidFill>
                  <a:latin typeface="Arial"/>
                  <a:ea typeface="Arial"/>
                  <a:cs typeface="Arial"/>
                  <a:sym typeface="Arial"/>
                </a:rPr>
                <a:t>DHCP Server</a:t>
              </a:r>
              <a:endParaRPr sz="5200">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nvSpPr>
        <p:spPr>
          <a:xfrm>
            <a:off x="2542490" y="1222740"/>
            <a:ext cx="8952952" cy="7575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3600">
                <a:solidFill>
                  <a:srgbClr val="0070C0"/>
                </a:solidFill>
                <a:latin typeface="Arial"/>
                <a:ea typeface="Arial"/>
                <a:cs typeface="Arial"/>
                <a:sym typeface="Arial"/>
              </a:rPr>
              <a:t>Who </a:t>
            </a:r>
            <a:r>
              <a:rPr b="1" lang="en-US" sz="3600">
                <a:solidFill>
                  <a:srgbClr val="FF3399"/>
                </a:solidFill>
                <a:latin typeface="Arial"/>
                <a:ea typeface="Arial"/>
                <a:cs typeface="Arial"/>
                <a:sym typeface="Arial"/>
              </a:rPr>
              <a:t>assign</a:t>
            </a:r>
            <a:r>
              <a:rPr b="1" lang="en-US" sz="3600">
                <a:solidFill>
                  <a:srgbClr val="0070C0"/>
                </a:solidFill>
                <a:latin typeface="Arial"/>
                <a:ea typeface="Arial"/>
                <a:cs typeface="Arial"/>
                <a:sym typeface="Arial"/>
              </a:rPr>
              <a:t> IP address to computer?</a:t>
            </a:r>
            <a:endParaRPr b="1" sz="3600">
              <a:solidFill>
                <a:srgbClr val="0070C0"/>
              </a:solidFill>
              <a:latin typeface="Arial"/>
              <a:ea typeface="Arial"/>
              <a:cs typeface="Arial"/>
              <a:sym typeface="Arial"/>
            </a:endParaRPr>
          </a:p>
        </p:txBody>
      </p:sp>
      <p:sp>
        <p:nvSpPr>
          <p:cNvPr id="301" name="Google Shape;301;p33"/>
          <p:cNvSpPr txBox="1"/>
          <p:nvPr/>
        </p:nvSpPr>
        <p:spPr>
          <a:xfrm>
            <a:off x="0" y="0"/>
            <a:ext cx="2031937" cy="369332"/>
          </a:xfrm>
          <a:prstGeom prst="rect">
            <a:avLst/>
          </a:prstGeom>
          <a:solidFill>
            <a:srgbClr val="FF669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EXPLORE</a:t>
            </a:r>
            <a:endParaRPr/>
          </a:p>
        </p:txBody>
      </p:sp>
      <p:pic>
        <p:nvPicPr>
          <p:cNvPr id="302" name="Google Shape;302;p33"/>
          <p:cNvPicPr preferRelativeResize="0"/>
          <p:nvPr/>
        </p:nvPicPr>
        <p:blipFill rotWithShape="1">
          <a:blip r:embed="rId3">
            <a:alphaModFix/>
          </a:blip>
          <a:srcRect b="0" l="0" r="0" t="0"/>
          <a:stretch/>
        </p:blipFill>
        <p:spPr>
          <a:xfrm>
            <a:off x="915461" y="599552"/>
            <a:ext cx="186684" cy="371292"/>
          </a:xfrm>
          <a:prstGeom prst="rect">
            <a:avLst/>
          </a:prstGeom>
          <a:noFill/>
          <a:ln>
            <a:noFill/>
          </a:ln>
        </p:spPr>
      </p:pic>
      <p:pic>
        <p:nvPicPr>
          <p:cNvPr id="303" name="Google Shape;303;p33"/>
          <p:cNvPicPr preferRelativeResize="0"/>
          <p:nvPr/>
        </p:nvPicPr>
        <p:blipFill rotWithShape="1">
          <a:blip r:embed="rId3">
            <a:alphaModFix/>
          </a:blip>
          <a:srcRect b="0" l="0" r="0" t="0"/>
          <a:stretch/>
        </p:blipFill>
        <p:spPr>
          <a:xfrm>
            <a:off x="1287887" y="585977"/>
            <a:ext cx="186684" cy="371292"/>
          </a:xfrm>
          <a:prstGeom prst="rect">
            <a:avLst/>
          </a:prstGeom>
          <a:noFill/>
          <a:ln>
            <a:noFill/>
          </a:ln>
        </p:spPr>
      </p:pic>
      <p:pic>
        <p:nvPicPr>
          <p:cNvPr id="304" name="Google Shape;304;p33"/>
          <p:cNvPicPr preferRelativeResize="0"/>
          <p:nvPr/>
        </p:nvPicPr>
        <p:blipFill rotWithShape="1">
          <a:blip r:embed="rId3">
            <a:alphaModFix/>
          </a:blip>
          <a:srcRect b="0" l="0" r="0" t="0"/>
          <a:stretch/>
        </p:blipFill>
        <p:spPr>
          <a:xfrm>
            <a:off x="1102145" y="590503"/>
            <a:ext cx="186684" cy="371292"/>
          </a:xfrm>
          <a:prstGeom prst="rect">
            <a:avLst/>
          </a:prstGeom>
          <a:noFill/>
          <a:ln>
            <a:noFill/>
          </a:ln>
        </p:spPr>
      </p:pic>
      <p:pic>
        <p:nvPicPr>
          <p:cNvPr id="305" name="Google Shape;305;p33"/>
          <p:cNvPicPr preferRelativeResize="0"/>
          <p:nvPr/>
        </p:nvPicPr>
        <p:blipFill rotWithShape="1">
          <a:blip r:embed="rId4">
            <a:alphaModFix/>
          </a:blip>
          <a:srcRect b="0" l="0" r="0" t="0"/>
          <a:stretch/>
        </p:blipFill>
        <p:spPr>
          <a:xfrm>
            <a:off x="175348" y="486656"/>
            <a:ext cx="465138" cy="484188"/>
          </a:xfrm>
          <a:prstGeom prst="rect">
            <a:avLst/>
          </a:prstGeom>
          <a:noFill/>
          <a:ln>
            <a:noFill/>
          </a:ln>
        </p:spPr>
      </p:pic>
      <p:sp>
        <p:nvSpPr>
          <p:cNvPr id="306" name="Google Shape;306;p33"/>
          <p:cNvSpPr txBox="1"/>
          <p:nvPr/>
        </p:nvSpPr>
        <p:spPr>
          <a:xfrm>
            <a:off x="83990" y="1000667"/>
            <a:ext cx="56778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07" name="Google Shape;307;p33"/>
          <p:cNvPicPr preferRelativeResize="0"/>
          <p:nvPr/>
        </p:nvPicPr>
        <p:blipFill rotWithShape="1">
          <a:blip r:embed="rId5">
            <a:alphaModFix/>
          </a:blip>
          <a:srcRect b="0" l="0" r="0" t="0"/>
          <a:stretch/>
        </p:blipFill>
        <p:spPr>
          <a:xfrm>
            <a:off x="8786170" y="3600212"/>
            <a:ext cx="3405830" cy="3405830"/>
          </a:xfrm>
          <a:prstGeom prst="rect">
            <a:avLst/>
          </a:prstGeom>
          <a:noFill/>
          <a:ln>
            <a:noFill/>
          </a:ln>
        </p:spPr>
      </p:pic>
      <p:sp>
        <p:nvSpPr>
          <p:cNvPr id="308" name="Google Shape;308;p33"/>
          <p:cNvSpPr txBox="1"/>
          <p:nvPr/>
        </p:nvSpPr>
        <p:spPr>
          <a:xfrm>
            <a:off x="1102145" y="2842661"/>
            <a:ext cx="8952952" cy="7575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3600">
                <a:solidFill>
                  <a:srgbClr val="0070C0"/>
                </a:solidFill>
                <a:latin typeface="Arial"/>
                <a:ea typeface="Arial"/>
                <a:cs typeface="Arial"/>
                <a:sym typeface="Arial"/>
              </a:rPr>
              <a:t>How to </a:t>
            </a:r>
            <a:r>
              <a:rPr b="1" lang="en-US" sz="3600">
                <a:solidFill>
                  <a:srgbClr val="FF3399"/>
                </a:solidFill>
                <a:latin typeface="Arial"/>
                <a:ea typeface="Arial"/>
                <a:cs typeface="Arial"/>
                <a:sym typeface="Arial"/>
              </a:rPr>
              <a:t>get IP </a:t>
            </a:r>
            <a:r>
              <a:rPr b="1" lang="en-US" sz="3600">
                <a:solidFill>
                  <a:srgbClr val="0070C0"/>
                </a:solidFill>
                <a:latin typeface="Arial"/>
                <a:ea typeface="Arial"/>
                <a:cs typeface="Arial"/>
                <a:sym typeface="Arial"/>
              </a:rPr>
              <a:t>address?</a:t>
            </a:r>
            <a:endParaRPr b="1" sz="3600">
              <a:solidFill>
                <a:srgbClr val="0070C0"/>
              </a:solidFill>
              <a:latin typeface="Arial"/>
              <a:ea typeface="Arial"/>
              <a:cs typeface="Arial"/>
              <a:sym typeface="Arial"/>
            </a:endParaRPr>
          </a:p>
        </p:txBody>
      </p:sp>
      <p:sp>
        <p:nvSpPr>
          <p:cNvPr id="309" name="Google Shape;309;p33"/>
          <p:cNvSpPr txBox="1"/>
          <p:nvPr/>
        </p:nvSpPr>
        <p:spPr>
          <a:xfrm>
            <a:off x="367882" y="4548724"/>
            <a:ext cx="8952952" cy="7575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3600">
                <a:solidFill>
                  <a:srgbClr val="0070C0"/>
                </a:solidFill>
                <a:latin typeface="Arial"/>
                <a:ea typeface="Arial"/>
                <a:cs typeface="Arial"/>
                <a:sym typeface="Arial"/>
              </a:rPr>
              <a:t>How to know </a:t>
            </a:r>
            <a:r>
              <a:rPr b="1" lang="en-US" sz="3600">
                <a:solidFill>
                  <a:srgbClr val="FF3399"/>
                </a:solidFill>
                <a:latin typeface="Arial"/>
                <a:ea typeface="Arial"/>
                <a:cs typeface="Arial"/>
                <a:sym typeface="Arial"/>
              </a:rPr>
              <a:t>what is</a:t>
            </a:r>
            <a:r>
              <a:rPr b="1" lang="en-US" sz="3600">
                <a:solidFill>
                  <a:srgbClr val="0070C0"/>
                </a:solidFill>
                <a:latin typeface="Arial"/>
                <a:ea typeface="Arial"/>
                <a:cs typeface="Arial"/>
                <a:sym typeface="Arial"/>
              </a:rPr>
              <a:t> my IP address?</a:t>
            </a:r>
            <a:endParaRPr b="1" sz="3600">
              <a:solidFill>
                <a:srgbClr val="0070C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317" name="Google Shape;317;p34"/>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318" name="Google Shape;318;p34"/>
          <p:cNvSpPr txBox="1"/>
          <p:nvPr/>
        </p:nvSpPr>
        <p:spPr>
          <a:xfrm>
            <a:off x="150495" y="1008223"/>
            <a:ext cx="5677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19" name="Google Shape;319;p34"/>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sp>
        <p:nvSpPr>
          <p:cNvPr id="320" name="Google Shape;320;p34"/>
          <p:cNvSpPr txBox="1"/>
          <p:nvPr/>
        </p:nvSpPr>
        <p:spPr>
          <a:xfrm>
            <a:off x="2257033" y="423448"/>
            <a:ext cx="774582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DHCP Server</a:t>
            </a:r>
            <a:endParaRPr b="1" sz="3200">
              <a:solidFill>
                <a:schemeClr val="dk1"/>
              </a:solidFill>
              <a:latin typeface="Arial"/>
              <a:ea typeface="Arial"/>
              <a:cs typeface="Arial"/>
              <a:sym typeface="Arial"/>
            </a:endParaRPr>
          </a:p>
        </p:txBody>
      </p:sp>
      <p:pic>
        <p:nvPicPr>
          <p:cNvPr descr="IP Communication Basics for Datalogger Users" id="321" name="Google Shape;321;p34"/>
          <p:cNvPicPr preferRelativeResize="0"/>
          <p:nvPr/>
        </p:nvPicPr>
        <p:blipFill rotWithShape="1">
          <a:blip r:embed="rId5">
            <a:alphaModFix/>
          </a:blip>
          <a:srcRect b="0" l="0" r="0" t="0"/>
          <a:stretch/>
        </p:blipFill>
        <p:spPr>
          <a:xfrm>
            <a:off x="811925" y="1910879"/>
            <a:ext cx="5949068" cy="2524556"/>
          </a:xfrm>
          <a:prstGeom prst="rect">
            <a:avLst/>
          </a:prstGeom>
          <a:noFill/>
          <a:ln>
            <a:noFill/>
          </a:ln>
        </p:spPr>
      </p:pic>
      <p:sp>
        <p:nvSpPr>
          <p:cNvPr id="322" name="Google Shape;322;p34"/>
          <p:cNvSpPr txBox="1"/>
          <p:nvPr/>
        </p:nvSpPr>
        <p:spPr>
          <a:xfrm>
            <a:off x="7352696" y="1687824"/>
            <a:ext cx="4065429" cy="4065771"/>
          </a:xfrm>
          <a:prstGeom prst="rect">
            <a:avLst/>
          </a:prstGeom>
          <a:noFill/>
          <a:ln>
            <a:noFill/>
          </a:ln>
        </p:spPr>
        <p:txBody>
          <a:bodyPr anchorCtr="0" anchor="t" bIns="60925" lIns="121900" spcFirstLastPara="1" rIns="121900" wrap="square" tIns="60925">
            <a:noAutofit/>
          </a:bodyPr>
          <a:lstStyle/>
          <a:p>
            <a:pPr indent="2116" lvl="0" marL="302676" marR="0" rtl="0" algn="l">
              <a:lnSpc>
                <a:spcPct val="178571"/>
              </a:lnSpc>
              <a:spcBef>
                <a:spcPts val="0"/>
              </a:spcBef>
              <a:spcAft>
                <a:spcPts val="0"/>
              </a:spcAft>
              <a:buNone/>
            </a:pPr>
            <a:r>
              <a:rPr b="1" lang="en-US" sz="2200">
                <a:solidFill>
                  <a:srgbClr val="000000"/>
                </a:solidFill>
                <a:latin typeface="Calibri"/>
                <a:ea typeface="Calibri"/>
                <a:cs typeface="Calibri"/>
                <a:sym typeface="Calibri"/>
              </a:rPr>
              <a:t>DHCP Server </a:t>
            </a:r>
            <a:r>
              <a:rPr lang="en-US" sz="2200">
                <a:solidFill>
                  <a:srgbClr val="000000"/>
                </a:solidFill>
                <a:latin typeface="Calibri"/>
                <a:ea typeface="Calibri"/>
                <a:cs typeface="Calibri"/>
                <a:sym typeface="Calibri"/>
              </a:rPr>
              <a:t>is a server that automatically provides and assign IP addresses and other network information to client devices in the network. </a:t>
            </a:r>
            <a:endParaRPr sz="18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330" name="Google Shape;330;p35"/>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331" name="Google Shape;331;p35"/>
          <p:cNvSpPr txBox="1"/>
          <p:nvPr/>
        </p:nvSpPr>
        <p:spPr>
          <a:xfrm>
            <a:off x="150495" y="1008223"/>
            <a:ext cx="5677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32" name="Google Shape;332;p35"/>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descr="What is DHCP? It assigns addresses dynamically – BlueCat Networks" id="333" name="Google Shape;333;p35"/>
          <p:cNvPicPr preferRelativeResize="0"/>
          <p:nvPr/>
        </p:nvPicPr>
        <p:blipFill rotWithShape="1">
          <a:blip r:embed="rId5">
            <a:alphaModFix/>
          </a:blip>
          <a:srcRect b="0" l="0" r="0" t="0"/>
          <a:stretch/>
        </p:blipFill>
        <p:spPr>
          <a:xfrm>
            <a:off x="637133" y="562461"/>
            <a:ext cx="10700979" cy="4472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descr="Image result for arduino logo" id="116" name="Google Shape;116;p18"/>
          <p:cNvSpPr/>
          <p:nvPr/>
        </p:nvSpPr>
        <p:spPr>
          <a:xfrm>
            <a:off x="155575" y="-144462"/>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7" name="Google Shape;117;p18"/>
          <p:cNvSpPr txBox="1"/>
          <p:nvPr/>
        </p:nvSpPr>
        <p:spPr>
          <a:xfrm>
            <a:off x="3149316" y="822039"/>
            <a:ext cx="5306096" cy="707846"/>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OBJECTIVES FOR TODAY</a:t>
            </a:r>
            <a:endParaRPr b="1" sz="4000">
              <a:solidFill>
                <a:schemeClr val="dk1"/>
              </a:solidFill>
              <a:latin typeface="Calibri"/>
              <a:ea typeface="Calibri"/>
              <a:cs typeface="Calibri"/>
              <a:sym typeface="Calibri"/>
            </a:endParaRPr>
          </a:p>
        </p:txBody>
      </p:sp>
      <p:sp>
        <p:nvSpPr>
          <p:cNvPr id="118" name="Google Shape;118;p18"/>
          <p:cNvSpPr txBox="1"/>
          <p:nvPr/>
        </p:nvSpPr>
        <p:spPr>
          <a:xfrm>
            <a:off x="1453575" y="2173250"/>
            <a:ext cx="9563678" cy="3354710"/>
          </a:xfrm>
          <a:prstGeom prst="rect">
            <a:avLst/>
          </a:prstGeom>
          <a:noFill/>
          <a:ln>
            <a:noFill/>
          </a:ln>
        </p:spPr>
        <p:txBody>
          <a:bodyPr anchorCtr="0" anchor="t" bIns="60925" lIns="121900" spcFirstLastPara="1" rIns="121900" wrap="square" tIns="60925">
            <a:spAutoFit/>
          </a:bodyPr>
          <a:lstStyle/>
          <a:p>
            <a:pPr indent="-571500" lvl="0" marL="571500" marR="0" rtl="0" algn="l">
              <a:lnSpc>
                <a:spcPct val="150000"/>
              </a:lnSpc>
              <a:spcBef>
                <a:spcPts val="0"/>
              </a:spcBef>
              <a:spcAft>
                <a:spcPts val="0"/>
              </a:spcAft>
              <a:buClr>
                <a:srgbClr val="000000"/>
              </a:buClr>
              <a:buSzPts val="2400"/>
              <a:buFont typeface="Noto Sans Symbols"/>
              <a:buChar char="⮚"/>
            </a:pPr>
            <a:r>
              <a:rPr lang="en-US" sz="2800">
                <a:solidFill>
                  <a:schemeClr val="dk1"/>
                </a:solidFill>
                <a:latin typeface="Calibri"/>
                <a:ea typeface="Calibri"/>
                <a:cs typeface="Calibri"/>
                <a:sym typeface="Calibri"/>
              </a:rPr>
              <a:t>Understanding the IP protocol work</a:t>
            </a:r>
            <a:endParaRPr sz="2800">
              <a:solidFill>
                <a:schemeClr val="dk1"/>
              </a:solidFill>
              <a:latin typeface="Calibri"/>
              <a:ea typeface="Calibri"/>
              <a:cs typeface="Calibri"/>
              <a:sym typeface="Calibri"/>
            </a:endParaRPr>
          </a:p>
          <a:p>
            <a:pPr indent="-571500" lvl="0" marL="571500" marR="0" rtl="0" algn="l">
              <a:lnSpc>
                <a:spcPct val="150000"/>
              </a:lnSpc>
              <a:spcBef>
                <a:spcPts val="0"/>
              </a:spcBef>
              <a:spcAft>
                <a:spcPts val="0"/>
              </a:spcAft>
              <a:buClr>
                <a:srgbClr val="000000"/>
              </a:buClr>
              <a:buSzPts val="2400"/>
              <a:buFont typeface="Noto Sans Symbols"/>
              <a:buChar char="⮚"/>
            </a:pPr>
            <a:r>
              <a:rPr lang="en-US" sz="2800">
                <a:solidFill>
                  <a:schemeClr val="dk1"/>
                </a:solidFill>
                <a:latin typeface="Calibri"/>
                <a:ea typeface="Calibri"/>
                <a:cs typeface="Calibri"/>
                <a:sym typeface="Calibri"/>
              </a:rPr>
              <a:t>Be able to identify formatting of IP addresses </a:t>
            </a:r>
            <a:endParaRPr sz="2800">
              <a:solidFill>
                <a:schemeClr val="dk1"/>
              </a:solidFill>
              <a:latin typeface="Calibri"/>
              <a:ea typeface="Calibri"/>
              <a:cs typeface="Calibri"/>
              <a:sym typeface="Calibri"/>
            </a:endParaRPr>
          </a:p>
          <a:p>
            <a:pPr indent="-571500" lvl="0" marL="571500" marR="0" rtl="0" algn="l">
              <a:lnSpc>
                <a:spcPct val="150000"/>
              </a:lnSpc>
              <a:spcBef>
                <a:spcPts val="0"/>
              </a:spcBef>
              <a:spcAft>
                <a:spcPts val="0"/>
              </a:spcAft>
              <a:buClr>
                <a:srgbClr val="000000"/>
              </a:buClr>
              <a:buSzPts val="2400"/>
              <a:buFont typeface="Noto Sans Symbols"/>
              <a:buChar char="⮚"/>
            </a:pPr>
            <a:r>
              <a:rPr lang="en-US" sz="2800">
                <a:solidFill>
                  <a:schemeClr val="dk1"/>
                </a:solidFill>
                <a:latin typeface="Calibri"/>
                <a:ea typeface="Calibri"/>
                <a:cs typeface="Calibri"/>
                <a:sym typeface="Calibri"/>
              </a:rPr>
              <a:t>Understanding the DHCP server work</a:t>
            </a:r>
            <a:endParaRPr/>
          </a:p>
          <a:p>
            <a:pPr indent="-571500" lvl="0" marL="571500" marR="0" rtl="0" algn="l">
              <a:lnSpc>
                <a:spcPct val="150000"/>
              </a:lnSpc>
              <a:spcBef>
                <a:spcPts val="0"/>
              </a:spcBef>
              <a:spcAft>
                <a:spcPts val="0"/>
              </a:spcAft>
              <a:buClr>
                <a:srgbClr val="000000"/>
              </a:buClr>
              <a:buSzPts val="2400"/>
              <a:buFont typeface="Noto Sans Symbols"/>
              <a:buChar char="⮚"/>
            </a:pPr>
            <a:r>
              <a:rPr lang="en-US" sz="2800">
                <a:solidFill>
                  <a:schemeClr val="dk1"/>
                </a:solidFill>
                <a:latin typeface="Calibri"/>
                <a:ea typeface="Calibri"/>
                <a:cs typeface="Calibri"/>
                <a:sym typeface="Calibri"/>
              </a:rPr>
              <a:t>Be able to show IP address on computer by CMD command </a:t>
            </a:r>
            <a:endParaRPr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800">
                <a:solidFill>
                  <a:schemeClr val="dk1"/>
                </a:solidFill>
                <a:latin typeface="Calibri"/>
                <a:ea typeface="Calibri"/>
                <a:cs typeface="Calibri"/>
                <a:sym typeface="Calibri"/>
              </a:rPr>
              <a:t> </a:t>
            </a:r>
            <a:endParaRPr/>
          </a:p>
        </p:txBody>
      </p:sp>
      <p:pic>
        <p:nvPicPr>
          <p:cNvPr id="119" name="Google Shape;119;p18"/>
          <p:cNvPicPr preferRelativeResize="0"/>
          <p:nvPr/>
        </p:nvPicPr>
        <p:blipFill rotWithShape="1">
          <a:blip r:embed="rId3">
            <a:alphaModFix/>
          </a:blip>
          <a:srcRect b="0" l="0" r="0" t="0"/>
          <a:stretch/>
        </p:blipFill>
        <p:spPr>
          <a:xfrm>
            <a:off x="2026229" y="756189"/>
            <a:ext cx="1015847" cy="1015847"/>
          </a:xfrm>
          <a:prstGeom prst="rect">
            <a:avLst/>
          </a:prstGeom>
          <a:noFill/>
          <a:ln>
            <a:noFill/>
          </a:ln>
        </p:spPr>
      </p:pic>
      <p:pic>
        <p:nvPicPr>
          <p:cNvPr id="120" name="Google Shape;120;p18"/>
          <p:cNvPicPr preferRelativeResize="0"/>
          <p:nvPr/>
        </p:nvPicPr>
        <p:blipFill rotWithShape="1">
          <a:blip r:embed="rId3">
            <a:alphaModFix/>
          </a:blip>
          <a:srcRect b="0" l="0" r="0" t="0"/>
          <a:stretch/>
        </p:blipFill>
        <p:spPr>
          <a:xfrm>
            <a:off x="8464363" y="813187"/>
            <a:ext cx="1015847" cy="10158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nvSpPr>
        <p:spPr>
          <a:xfrm>
            <a:off x="1121190" y="1573133"/>
            <a:ext cx="10066312" cy="2893045"/>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6000">
                <a:solidFill>
                  <a:schemeClr val="dk1"/>
                </a:solidFill>
                <a:latin typeface="Calibri"/>
                <a:ea typeface="Calibri"/>
                <a:cs typeface="Calibri"/>
                <a:sym typeface="Calibri"/>
              </a:rPr>
              <a:t>What </a:t>
            </a:r>
            <a:r>
              <a:rPr b="1" lang="en-US" sz="6000">
                <a:solidFill>
                  <a:srgbClr val="FF3399"/>
                </a:solidFill>
                <a:latin typeface="Calibri"/>
                <a:ea typeface="Calibri"/>
                <a:cs typeface="Calibri"/>
                <a:sym typeface="Calibri"/>
              </a:rPr>
              <a:t>protocol</a:t>
            </a:r>
            <a:r>
              <a:rPr b="1" lang="en-US" sz="6000">
                <a:solidFill>
                  <a:schemeClr val="dk1"/>
                </a:solidFill>
                <a:latin typeface="Calibri"/>
                <a:ea typeface="Calibri"/>
                <a:cs typeface="Calibri"/>
                <a:sym typeface="Calibri"/>
              </a:rPr>
              <a:t> and </a:t>
            </a:r>
            <a:r>
              <a:rPr b="1" lang="en-US" sz="6000">
                <a:solidFill>
                  <a:srgbClr val="FF3399"/>
                </a:solidFill>
                <a:latin typeface="Calibri"/>
                <a:ea typeface="Calibri"/>
                <a:cs typeface="Calibri"/>
                <a:sym typeface="Calibri"/>
              </a:rPr>
              <a:t>port</a:t>
            </a:r>
            <a:r>
              <a:rPr b="1" lang="en-US" sz="6000">
                <a:solidFill>
                  <a:schemeClr val="dk1"/>
                </a:solidFill>
                <a:latin typeface="Calibri"/>
                <a:ea typeface="Calibri"/>
                <a:cs typeface="Calibri"/>
                <a:sym typeface="Calibri"/>
              </a:rPr>
              <a:t> that DHCP Server use?</a:t>
            </a:r>
            <a:endParaRPr/>
          </a:p>
        </p:txBody>
      </p:sp>
      <p:sp>
        <p:nvSpPr>
          <p:cNvPr id="341" name="Google Shape;341;p36"/>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342" name="Google Shape;342;p36"/>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343" name="Google Shape;343;p36"/>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344" name="Google Shape;344;p36"/>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345" name="Google Shape;345;p36"/>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346" name="Google Shape;346;p36"/>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descr="Request - Free communications icons" id="347" name="Google Shape;347;p36"/>
          <p:cNvPicPr preferRelativeResize="0"/>
          <p:nvPr/>
        </p:nvPicPr>
        <p:blipFill rotWithShape="1">
          <a:blip r:embed="rId5">
            <a:alphaModFix/>
          </a:blip>
          <a:srcRect b="0" l="0" r="0" t="0"/>
          <a:stretch/>
        </p:blipFill>
        <p:spPr>
          <a:xfrm>
            <a:off x="9557887" y="4318121"/>
            <a:ext cx="2539879" cy="25398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nvSpPr>
        <p:spPr>
          <a:xfrm>
            <a:off x="1306932" y="879358"/>
            <a:ext cx="10066312" cy="1231052"/>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800">
                <a:solidFill>
                  <a:schemeClr val="dk1"/>
                </a:solidFill>
                <a:latin typeface="Calibri"/>
                <a:ea typeface="Calibri"/>
                <a:cs typeface="Calibri"/>
                <a:sym typeface="Calibri"/>
              </a:rPr>
              <a:t>Let simulate how DHCP server work</a:t>
            </a:r>
            <a:endParaRPr b="1" sz="4800">
              <a:solidFill>
                <a:schemeClr val="dk1"/>
              </a:solidFill>
              <a:latin typeface="Calibri"/>
              <a:ea typeface="Calibri"/>
              <a:cs typeface="Calibri"/>
              <a:sym typeface="Calibri"/>
            </a:endParaRPr>
          </a:p>
        </p:txBody>
      </p:sp>
      <p:sp>
        <p:nvSpPr>
          <p:cNvPr id="355" name="Google Shape;355;p37"/>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356" name="Google Shape;356;p37"/>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357" name="Google Shape;357;p37"/>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358" name="Google Shape;358;p37"/>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359" name="Google Shape;359;p37"/>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360" name="Google Shape;360;p37"/>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61" name="Google Shape;361;p37"/>
          <p:cNvPicPr preferRelativeResize="0"/>
          <p:nvPr/>
        </p:nvPicPr>
        <p:blipFill rotWithShape="1">
          <a:blip r:embed="rId5">
            <a:alphaModFix/>
          </a:blip>
          <a:srcRect b="0" l="0" r="0" t="0"/>
          <a:stretch/>
        </p:blipFill>
        <p:spPr>
          <a:xfrm>
            <a:off x="2560320" y="2791327"/>
            <a:ext cx="7024302" cy="39511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nvSpPr>
        <p:spPr>
          <a:xfrm>
            <a:off x="2257033" y="423448"/>
            <a:ext cx="867726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How to get IP address from DHCP Server</a:t>
            </a:r>
            <a:endParaRPr b="1" sz="3200">
              <a:solidFill>
                <a:schemeClr val="dk1"/>
              </a:solidFill>
              <a:latin typeface="Arial"/>
              <a:ea typeface="Arial"/>
              <a:cs typeface="Arial"/>
              <a:sym typeface="Arial"/>
            </a:endParaRPr>
          </a:p>
        </p:txBody>
      </p:sp>
      <p:sp>
        <p:nvSpPr>
          <p:cNvPr id="367" name="Google Shape;367;p38"/>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368" name="Google Shape;368;p38"/>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369" name="Google Shape;369;p38"/>
          <p:cNvSpPr txBox="1"/>
          <p:nvPr/>
        </p:nvSpPr>
        <p:spPr>
          <a:xfrm>
            <a:off x="150495" y="1008223"/>
            <a:ext cx="5677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70" name="Google Shape;370;p38"/>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371" name="Google Shape;371;p38"/>
          <p:cNvPicPr preferRelativeResize="0"/>
          <p:nvPr/>
        </p:nvPicPr>
        <p:blipFill rotWithShape="1">
          <a:blip r:embed="rId5">
            <a:alphaModFix/>
          </a:blip>
          <a:srcRect b="0" l="0" r="0" t="0"/>
          <a:stretch/>
        </p:blipFill>
        <p:spPr>
          <a:xfrm>
            <a:off x="2257033" y="1501858"/>
            <a:ext cx="3952875" cy="4400550"/>
          </a:xfrm>
          <a:prstGeom prst="rect">
            <a:avLst/>
          </a:prstGeom>
          <a:noFill/>
          <a:ln>
            <a:noFill/>
          </a:ln>
        </p:spPr>
      </p:pic>
      <p:pic>
        <p:nvPicPr>
          <p:cNvPr id="372" name="Google Shape;372;p38"/>
          <p:cNvPicPr preferRelativeResize="0"/>
          <p:nvPr/>
        </p:nvPicPr>
        <p:blipFill rotWithShape="1">
          <a:blip r:embed="rId6">
            <a:alphaModFix/>
          </a:blip>
          <a:srcRect b="0" l="0" r="0" t="0"/>
          <a:stretch/>
        </p:blipFill>
        <p:spPr>
          <a:xfrm>
            <a:off x="6897583" y="1573110"/>
            <a:ext cx="3886200" cy="4381500"/>
          </a:xfrm>
          <a:prstGeom prst="rect">
            <a:avLst/>
          </a:prstGeom>
          <a:noFill/>
          <a:ln>
            <a:noFill/>
          </a:ln>
        </p:spPr>
      </p:pic>
      <p:sp>
        <p:nvSpPr>
          <p:cNvPr id="373" name="Google Shape;373;p38"/>
          <p:cNvSpPr/>
          <p:nvPr/>
        </p:nvSpPr>
        <p:spPr>
          <a:xfrm>
            <a:off x="3551104" y="6088474"/>
            <a:ext cx="9299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Static IP</a:t>
            </a:r>
            <a:endParaRPr sz="1800">
              <a:solidFill>
                <a:schemeClr val="dk1"/>
              </a:solidFill>
              <a:latin typeface="Calibri"/>
              <a:ea typeface="Calibri"/>
              <a:cs typeface="Calibri"/>
              <a:sym typeface="Calibri"/>
            </a:endParaRPr>
          </a:p>
        </p:txBody>
      </p:sp>
      <p:sp>
        <p:nvSpPr>
          <p:cNvPr id="374" name="Google Shape;374;p38"/>
          <p:cNvSpPr/>
          <p:nvPr/>
        </p:nvSpPr>
        <p:spPr>
          <a:xfrm>
            <a:off x="8489259" y="6088474"/>
            <a:ext cx="12811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Dynamic IP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nvSpPr>
        <p:spPr>
          <a:xfrm>
            <a:off x="2257033" y="423448"/>
            <a:ext cx="774582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How to show IP address?</a:t>
            </a:r>
            <a:endParaRPr b="1" sz="3200">
              <a:solidFill>
                <a:schemeClr val="dk1"/>
              </a:solidFill>
              <a:latin typeface="Arial"/>
              <a:ea typeface="Arial"/>
              <a:cs typeface="Arial"/>
              <a:sym typeface="Arial"/>
            </a:endParaRPr>
          </a:p>
        </p:txBody>
      </p:sp>
      <p:sp>
        <p:nvSpPr>
          <p:cNvPr id="380" name="Google Shape;380;p39"/>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381" name="Google Shape;381;p39"/>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382" name="Google Shape;382;p39"/>
          <p:cNvSpPr txBox="1"/>
          <p:nvPr/>
        </p:nvSpPr>
        <p:spPr>
          <a:xfrm>
            <a:off x="150495" y="1008223"/>
            <a:ext cx="5677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83" name="Google Shape;383;p39"/>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384" name="Google Shape;384;p39"/>
          <p:cNvPicPr preferRelativeResize="0"/>
          <p:nvPr/>
        </p:nvPicPr>
        <p:blipFill rotWithShape="1">
          <a:blip r:embed="rId5">
            <a:alphaModFix/>
          </a:blip>
          <a:srcRect b="0" l="0" r="0" t="0"/>
          <a:stretch/>
        </p:blipFill>
        <p:spPr>
          <a:xfrm>
            <a:off x="1769424" y="1654628"/>
            <a:ext cx="8304812" cy="41524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nvSpPr>
        <p:spPr>
          <a:xfrm>
            <a:off x="2257033" y="423448"/>
            <a:ext cx="774582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Ping Command</a:t>
            </a:r>
            <a:endParaRPr b="1" sz="3200">
              <a:solidFill>
                <a:schemeClr val="dk1"/>
              </a:solidFill>
              <a:latin typeface="Arial"/>
              <a:ea typeface="Arial"/>
              <a:cs typeface="Arial"/>
              <a:sym typeface="Arial"/>
            </a:endParaRPr>
          </a:p>
        </p:txBody>
      </p:sp>
      <p:sp>
        <p:nvSpPr>
          <p:cNvPr id="390" name="Google Shape;390;p40"/>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391" name="Google Shape;391;p40"/>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392" name="Google Shape;392;p40"/>
          <p:cNvSpPr txBox="1"/>
          <p:nvPr/>
        </p:nvSpPr>
        <p:spPr>
          <a:xfrm>
            <a:off x="150495" y="1008223"/>
            <a:ext cx="5677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393" name="Google Shape;393;p40"/>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394" name="Google Shape;394;p40"/>
          <p:cNvPicPr preferRelativeResize="0"/>
          <p:nvPr/>
        </p:nvPicPr>
        <p:blipFill rotWithShape="1">
          <a:blip r:embed="rId5">
            <a:alphaModFix/>
          </a:blip>
          <a:srcRect b="0" l="0" r="0" t="0"/>
          <a:stretch/>
        </p:blipFill>
        <p:spPr>
          <a:xfrm>
            <a:off x="1819495" y="1799111"/>
            <a:ext cx="8620903" cy="43511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nvSpPr>
        <p:spPr>
          <a:xfrm>
            <a:off x="1900836" y="1046350"/>
            <a:ext cx="10066312" cy="2893045"/>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6000">
                <a:solidFill>
                  <a:schemeClr val="dk1"/>
                </a:solidFill>
                <a:latin typeface="Calibri"/>
                <a:ea typeface="Calibri"/>
                <a:cs typeface="Calibri"/>
                <a:sym typeface="Calibri"/>
              </a:rPr>
              <a:t>Tell me what is your IP Address on your computer ?</a:t>
            </a:r>
            <a:endParaRPr b="1" sz="6000">
              <a:solidFill>
                <a:schemeClr val="dk1"/>
              </a:solidFill>
              <a:latin typeface="Calibri"/>
              <a:ea typeface="Calibri"/>
              <a:cs typeface="Calibri"/>
              <a:sym typeface="Calibri"/>
            </a:endParaRPr>
          </a:p>
        </p:txBody>
      </p:sp>
      <p:sp>
        <p:nvSpPr>
          <p:cNvPr id="402" name="Google Shape;402;p41"/>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403" name="Google Shape;403;p41"/>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404" name="Google Shape;404;p41"/>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405" name="Google Shape;405;p41"/>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406" name="Google Shape;406;p41"/>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407" name="Google Shape;407;p41"/>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408" name="Google Shape;408;p41"/>
          <p:cNvPicPr preferRelativeResize="0"/>
          <p:nvPr/>
        </p:nvPicPr>
        <p:blipFill rotWithShape="1">
          <a:blip r:embed="rId5">
            <a:alphaModFix/>
          </a:blip>
          <a:srcRect b="0" l="0" r="0" t="0"/>
          <a:stretch/>
        </p:blipFill>
        <p:spPr>
          <a:xfrm>
            <a:off x="-201453" y="3306955"/>
            <a:ext cx="3695423" cy="36954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100000">
              <a:srgbClr val="00B0F0"/>
            </a:gs>
          </a:gsLst>
          <a:lin ang="5400000" scaled="0"/>
        </a:gradFill>
      </p:bgPr>
    </p:bg>
    <p:spTree>
      <p:nvGrpSpPr>
        <p:cNvPr id="412" name="Shape 412"/>
        <p:cNvGrpSpPr/>
        <p:nvPr/>
      </p:nvGrpSpPr>
      <p:grpSpPr>
        <a:xfrm>
          <a:off x="0" y="0"/>
          <a:ext cx="0" cy="0"/>
          <a:chOff x="0" y="0"/>
          <a:chExt cx="0" cy="0"/>
        </a:xfrm>
      </p:grpSpPr>
      <p:pic>
        <p:nvPicPr>
          <p:cNvPr id="413" name="Google Shape;413;p42"/>
          <p:cNvPicPr preferRelativeResize="0"/>
          <p:nvPr/>
        </p:nvPicPr>
        <p:blipFill rotWithShape="1">
          <a:blip r:embed="rId3">
            <a:alphaModFix/>
          </a:blip>
          <a:srcRect b="0" l="0" r="0" t="0"/>
          <a:stretch/>
        </p:blipFill>
        <p:spPr>
          <a:xfrm>
            <a:off x="3459572" y="1800708"/>
            <a:ext cx="5780224" cy="207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1306809" y="138969"/>
            <a:ext cx="10066312" cy="861720"/>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3200">
                <a:solidFill>
                  <a:schemeClr val="dk1"/>
                </a:solidFill>
                <a:latin typeface="Calibri"/>
                <a:ea typeface="Calibri"/>
                <a:cs typeface="Calibri"/>
                <a:sym typeface="Calibri"/>
              </a:rPr>
              <a:t>Look at these IPv4 Addresses </a:t>
            </a:r>
            <a:endParaRPr b="1" sz="5400">
              <a:solidFill>
                <a:schemeClr val="dk1"/>
              </a:solidFill>
              <a:latin typeface="Calibri"/>
              <a:ea typeface="Calibri"/>
              <a:cs typeface="Calibri"/>
              <a:sym typeface="Calibri"/>
            </a:endParaRPr>
          </a:p>
        </p:txBody>
      </p:sp>
      <p:sp>
        <p:nvSpPr>
          <p:cNvPr id="128" name="Google Shape;128;p19"/>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129" name="Google Shape;129;p19"/>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130" name="Google Shape;130;p19"/>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131" name="Google Shape;131;p19"/>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133" name="Google Shape;133;p19"/>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sp>
        <p:nvSpPr>
          <p:cNvPr id="134" name="Google Shape;134;p19"/>
          <p:cNvSpPr txBox="1"/>
          <p:nvPr/>
        </p:nvSpPr>
        <p:spPr>
          <a:xfrm>
            <a:off x="642789" y="1390451"/>
            <a:ext cx="3221058"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192.168.0.1</a:t>
            </a:r>
            <a:endParaRPr b="1" sz="6600">
              <a:solidFill>
                <a:srgbClr val="0070C0"/>
              </a:solidFill>
              <a:latin typeface="Calibri"/>
              <a:ea typeface="Calibri"/>
              <a:cs typeface="Calibri"/>
              <a:sym typeface="Calibri"/>
            </a:endParaRPr>
          </a:p>
        </p:txBody>
      </p:sp>
      <p:sp>
        <p:nvSpPr>
          <p:cNvPr id="135" name="Google Shape;135;p19"/>
          <p:cNvSpPr txBox="1"/>
          <p:nvPr/>
        </p:nvSpPr>
        <p:spPr>
          <a:xfrm>
            <a:off x="1786716" y="2463758"/>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172.16.30.100</a:t>
            </a:r>
            <a:endParaRPr b="1" sz="6600">
              <a:solidFill>
                <a:srgbClr val="0070C0"/>
              </a:solidFill>
              <a:latin typeface="Calibri"/>
              <a:ea typeface="Calibri"/>
              <a:cs typeface="Calibri"/>
              <a:sym typeface="Calibri"/>
            </a:endParaRPr>
          </a:p>
        </p:txBody>
      </p:sp>
      <p:sp>
        <p:nvSpPr>
          <p:cNvPr id="136" name="Google Shape;136;p19"/>
          <p:cNvSpPr txBox="1"/>
          <p:nvPr/>
        </p:nvSpPr>
        <p:spPr>
          <a:xfrm>
            <a:off x="5053408" y="1522910"/>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100.95.5.169</a:t>
            </a:r>
            <a:endParaRPr b="1" sz="6600">
              <a:solidFill>
                <a:srgbClr val="0070C0"/>
              </a:solidFill>
              <a:latin typeface="Calibri"/>
              <a:ea typeface="Calibri"/>
              <a:cs typeface="Calibri"/>
              <a:sym typeface="Calibri"/>
            </a:endParaRPr>
          </a:p>
        </p:txBody>
      </p:sp>
      <p:sp>
        <p:nvSpPr>
          <p:cNvPr id="137" name="Google Shape;137;p19"/>
          <p:cNvSpPr txBox="1"/>
          <p:nvPr/>
        </p:nvSpPr>
        <p:spPr>
          <a:xfrm>
            <a:off x="8380237" y="3158156"/>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10.10.250.1</a:t>
            </a:r>
            <a:endParaRPr b="1" sz="6600">
              <a:solidFill>
                <a:srgbClr val="0070C0"/>
              </a:solidFill>
              <a:latin typeface="Calibri"/>
              <a:ea typeface="Calibri"/>
              <a:cs typeface="Calibri"/>
              <a:sym typeface="Calibri"/>
            </a:endParaRPr>
          </a:p>
        </p:txBody>
      </p:sp>
      <p:sp>
        <p:nvSpPr>
          <p:cNvPr id="138" name="Google Shape;138;p19"/>
          <p:cNvSpPr txBox="1"/>
          <p:nvPr/>
        </p:nvSpPr>
        <p:spPr>
          <a:xfrm>
            <a:off x="211891" y="3481280"/>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192.168.100.200</a:t>
            </a:r>
            <a:endParaRPr b="1" sz="6600">
              <a:solidFill>
                <a:srgbClr val="0070C0"/>
              </a:solidFill>
              <a:latin typeface="Calibri"/>
              <a:ea typeface="Calibri"/>
              <a:cs typeface="Calibri"/>
              <a:sym typeface="Calibri"/>
            </a:endParaRPr>
          </a:p>
        </p:txBody>
      </p:sp>
      <p:sp>
        <p:nvSpPr>
          <p:cNvPr id="139" name="Google Shape;139;p19"/>
          <p:cNvSpPr txBox="1"/>
          <p:nvPr/>
        </p:nvSpPr>
        <p:spPr>
          <a:xfrm>
            <a:off x="4810767" y="3454947"/>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10.200.55.30</a:t>
            </a:r>
            <a:endParaRPr b="1" sz="6600">
              <a:solidFill>
                <a:srgbClr val="0070C0"/>
              </a:solidFill>
              <a:latin typeface="Calibri"/>
              <a:ea typeface="Calibri"/>
              <a:cs typeface="Calibri"/>
              <a:sym typeface="Calibri"/>
            </a:endParaRPr>
          </a:p>
        </p:txBody>
      </p:sp>
      <p:sp>
        <p:nvSpPr>
          <p:cNvPr id="140" name="Google Shape;140;p19"/>
          <p:cNvSpPr txBox="1"/>
          <p:nvPr/>
        </p:nvSpPr>
        <p:spPr>
          <a:xfrm>
            <a:off x="8380237" y="1569855"/>
            <a:ext cx="4082853" cy="1046386"/>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4000">
                <a:solidFill>
                  <a:srgbClr val="0070C0"/>
                </a:solidFill>
                <a:latin typeface="Calibri"/>
                <a:ea typeface="Calibri"/>
                <a:cs typeface="Calibri"/>
                <a:sym typeface="Calibri"/>
              </a:rPr>
              <a:t>165.1.200.10</a:t>
            </a:r>
            <a:endParaRPr b="1" sz="6600">
              <a:solidFill>
                <a:srgbClr val="0070C0"/>
              </a:solidFill>
              <a:latin typeface="Calibri"/>
              <a:ea typeface="Calibri"/>
              <a:cs typeface="Calibri"/>
              <a:sym typeface="Calibri"/>
            </a:endParaRPr>
          </a:p>
        </p:txBody>
      </p:sp>
      <p:sp>
        <p:nvSpPr>
          <p:cNvPr id="141" name="Google Shape;141;p19"/>
          <p:cNvSpPr/>
          <p:nvPr/>
        </p:nvSpPr>
        <p:spPr>
          <a:xfrm>
            <a:off x="1786716" y="5043248"/>
            <a:ext cx="7397217" cy="749081"/>
          </a:xfrm>
          <a:prstGeom prst="wedgeRoundRectCallout">
            <a:avLst>
              <a:gd fmla="val 64411" name="adj1"/>
              <a:gd fmla="val 59856" name="adj2"/>
              <a:gd fmla="val 16667" name="adj3"/>
            </a:avLst>
          </a:prstGeom>
          <a:solidFill>
            <a:srgbClr val="F7CAAC"/>
          </a:solidFill>
          <a:ln>
            <a:noFill/>
          </a:ln>
        </p:spPr>
        <p:txBody>
          <a:bodyPr anchorCtr="0" anchor="t" bIns="60925" lIns="121900" spcFirstLastPara="1" rIns="121900" wrap="square" tIns="60925">
            <a:noAutofit/>
          </a:bodyPr>
          <a:lstStyle/>
          <a:p>
            <a:pPr indent="0" lvl="0" marL="0" marR="0" rtl="0" algn="ctr">
              <a:lnSpc>
                <a:spcPct val="150000"/>
              </a:lnSpc>
              <a:spcBef>
                <a:spcPts val="0"/>
              </a:spcBef>
              <a:spcAft>
                <a:spcPts val="0"/>
              </a:spcAft>
              <a:buNone/>
            </a:pPr>
            <a:r>
              <a:rPr lang="en-US" sz="2400">
                <a:solidFill>
                  <a:schemeClr val="dk1"/>
                </a:solidFill>
                <a:latin typeface="Calibri"/>
                <a:ea typeface="Calibri"/>
                <a:cs typeface="Calibri"/>
                <a:sym typeface="Calibri"/>
              </a:rPr>
              <a:t>Find out the common things among these IP Addresses </a:t>
            </a:r>
            <a:endParaRPr sz="4400">
              <a:solidFill>
                <a:schemeClr val="dk1"/>
              </a:solidFill>
              <a:latin typeface="Calibri"/>
              <a:ea typeface="Calibri"/>
              <a:cs typeface="Calibri"/>
              <a:sym typeface="Calibri"/>
            </a:endParaRPr>
          </a:p>
        </p:txBody>
      </p:sp>
      <p:pic>
        <p:nvPicPr>
          <p:cNvPr descr="Request - Free communications icons" id="142" name="Google Shape;142;p19"/>
          <p:cNvPicPr preferRelativeResize="0"/>
          <p:nvPr/>
        </p:nvPicPr>
        <p:blipFill rotWithShape="1">
          <a:blip r:embed="rId5">
            <a:alphaModFix/>
          </a:blip>
          <a:srcRect b="0" l="0" r="0" t="0"/>
          <a:stretch/>
        </p:blipFill>
        <p:spPr>
          <a:xfrm>
            <a:off x="10177525" y="4976261"/>
            <a:ext cx="1881739" cy="18817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alpha val="30980"/>
          </a:srgbClr>
        </a:solidFill>
      </p:bgPr>
    </p:bg>
    <p:spTree>
      <p:nvGrpSpPr>
        <p:cNvPr id="146" name="Shape 146"/>
        <p:cNvGrpSpPr/>
        <p:nvPr/>
      </p:nvGrpSpPr>
      <p:grpSpPr>
        <a:xfrm>
          <a:off x="0" y="0"/>
          <a:ext cx="0" cy="0"/>
          <a:chOff x="0" y="0"/>
          <a:chExt cx="0" cy="0"/>
        </a:xfrm>
      </p:grpSpPr>
      <p:grpSp>
        <p:nvGrpSpPr>
          <p:cNvPr id="147" name="Google Shape;147;p20"/>
          <p:cNvGrpSpPr/>
          <p:nvPr/>
        </p:nvGrpSpPr>
        <p:grpSpPr>
          <a:xfrm>
            <a:off x="2050181" y="1664855"/>
            <a:ext cx="10141821" cy="2627745"/>
            <a:chOff x="5232355" y="4230254"/>
            <a:chExt cx="6959645" cy="2627745"/>
          </a:xfrm>
        </p:grpSpPr>
        <p:sp>
          <p:nvSpPr>
            <p:cNvPr id="148" name="Google Shape;148;p20"/>
            <p:cNvSpPr/>
            <p:nvPr/>
          </p:nvSpPr>
          <p:spPr>
            <a:xfrm>
              <a:off x="5714532" y="4230254"/>
              <a:ext cx="6477468" cy="2627745"/>
            </a:xfrm>
            <a:custGeom>
              <a:rect b="b" l="l" r="r" t="t"/>
              <a:pathLst>
                <a:path extrusionOk="0" h="2622550" w="6129867">
                  <a:moveTo>
                    <a:pt x="1187083" y="0"/>
                  </a:moveTo>
                  <a:lnTo>
                    <a:pt x="6129867" y="0"/>
                  </a:lnTo>
                  <a:lnTo>
                    <a:pt x="6129867" y="2622550"/>
                  </a:lnTo>
                  <a:lnTo>
                    <a:pt x="1187083" y="2622550"/>
                  </a:lnTo>
                  <a:cubicBezTo>
                    <a:pt x="531540" y="2622550"/>
                    <a:pt x="0" y="2035512"/>
                    <a:pt x="0" y="1311275"/>
                  </a:cubicBezTo>
                  <a:cubicBezTo>
                    <a:pt x="0" y="587039"/>
                    <a:pt x="531540" y="0"/>
                    <a:pt x="1187083" y="0"/>
                  </a:cubicBezTo>
                  <a:close/>
                </a:path>
              </a:pathLst>
            </a:custGeom>
            <a:solidFill>
              <a:srgbClr val="008EC0"/>
            </a:solidFill>
            <a:ln>
              <a:noFill/>
            </a:ln>
            <a:effectLst>
              <a:outerShdw blurRad="76200" kx="1200000" rotWithShape="0" algn="br"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20"/>
            <p:cNvSpPr txBox="1"/>
            <p:nvPr/>
          </p:nvSpPr>
          <p:spPr>
            <a:xfrm>
              <a:off x="5232355" y="4230254"/>
              <a:ext cx="6889925" cy="2332878"/>
            </a:xfrm>
            <a:prstGeom prst="rect">
              <a:avLst/>
            </a:prstGeom>
            <a:noFill/>
            <a:ln>
              <a:noFill/>
            </a:ln>
            <a:effectLst>
              <a:outerShdw blurRad="50800" rotWithShape="0" algn="tl" dir="2700000" dist="38100">
                <a:srgbClr val="000000">
                  <a:alpha val="40000"/>
                </a:srgbClr>
              </a:outerShdw>
            </a:effectLst>
          </p:spPr>
          <p:txBody>
            <a:bodyPr anchorCtr="0" anchor="ctr" bIns="121900" lIns="121900" spcFirstLastPara="1" rIns="121900" wrap="square" tIns="121900">
              <a:noAutofit/>
            </a:bodyPr>
            <a:lstStyle/>
            <a:p>
              <a:pPr indent="0" lvl="0" marL="0" marR="0" rtl="0" algn="r">
                <a:spcBef>
                  <a:spcPts val="0"/>
                </a:spcBef>
                <a:spcAft>
                  <a:spcPts val="0"/>
                </a:spcAft>
                <a:buNone/>
              </a:pPr>
              <a:r>
                <a:rPr b="1" lang="en-US" sz="5200">
                  <a:solidFill>
                    <a:schemeClr val="lt1"/>
                  </a:solidFill>
                  <a:latin typeface="Arial"/>
                  <a:ea typeface="Arial"/>
                  <a:cs typeface="Arial"/>
                  <a:sym typeface="Arial"/>
                </a:rPr>
                <a:t>Introduction to IP Address</a:t>
              </a:r>
              <a:endParaRPr sz="52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4294967295" type="body"/>
          </p:nvPr>
        </p:nvSpPr>
        <p:spPr>
          <a:xfrm>
            <a:off x="1348137" y="1348041"/>
            <a:ext cx="9025636" cy="664178"/>
          </a:xfrm>
          <a:prstGeom prst="rect">
            <a:avLst/>
          </a:prstGeom>
          <a:noFill/>
          <a:ln>
            <a:noFill/>
          </a:ln>
        </p:spPr>
        <p:txBody>
          <a:bodyPr anchorCtr="0" anchor="t" bIns="60925" lIns="121900" spcFirstLastPara="1" rIns="121900" wrap="square" tIns="60925">
            <a:noAutofit/>
          </a:bodyPr>
          <a:lstStyle/>
          <a:p>
            <a:pPr indent="0" lvl="0" marL="302676" rtl="0" algn="ctr">
              <a:lnSpc>
                <a:spcPct val="90000"/>
              </a:lnSpc>
              <a:spcBef>
                <a:spcPts val="1000"/>
              </a:spcBef>
              <a:spcAft>
                <a:spcPts val="0"/>
              </a:spcAft>
              <a:buClr>
                <a:srgbClr val="FF0000"/>
              </a:buClr>
              <a:buSzPts val="2400"/>
              <a:buNone/>
            </a:pPr>
            <a:r>
              <a:rPr lang="en-US" sz="2400">
                <a:solidFill>
                  <a:srgbClr val="FF0000"/>
                </a:solidFill>
                <a:latin typeface="Calibri"/>
                <a:ea typeface="Calibri"/>
                <a:cs typeface="Calibri"/>
                <a:sym typeface="Calibri"/>
              </a:rPr>
              <a:t>How do message find the destination once they leave the source? </a:t>
            </a:r>
            <a:endParaRPr sz="2400">
              <a:solidFill>
                <a:srgbClr val="FF0000"/>
              </a:solidFill>
              <a:latin typeface="Calibri"/>
              <a:ea typeface="Calibri"/>
              <a:cs typeface="Calibri"/>
              <a:sym typeface="Calibri"/>
            </a:endParaRPr>
          </a:p>
        </p:txBody>
      </p:sp>
      <p:sp>
        <p:nvSpPr>
          <p:cNvPr id="155" name="Google Shape;155;p21"/>
          <p:cNvSpPr txBox="1"/>
          <p:nvPr>
            <p:ph idx="4294967295" type="title"/>
          </p:nvPr>
        </p:nvSpPr>
        <p:spPr>
          <a:xfrm>
            <a:off x="2146725" y="286608"/>
            <a:ext cx="7725444"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What is Internet Protocol (IP)?</a:t>
            </a:r>
            <a:endParaRPr b="1" sz="3200">
              <a:solidFill>
                <a:schemeClr val="dk1"/>
              </a:solidFill>
              <a:latin typeface="Calibri"/>
              <a:ea typeface="Calibri"/>
              <a:cs typeface="Calibri"/>
              <a:sym typeface="Calibri"/>
            </a:endParaRPr>
          </a:p>
        </p:txBody>
      </p:sp>
      <p:sp>
        <p:nvSpPr>
          <p:cNvPr id="156" name="Google Shape;156;p21"/>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157" name="Google Shape;157;p21"/>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158" name="Google Shape;158;p21"/>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159" name="Google Shape;159;p21"/>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sp>
        <p:nvSpPr>
          <p:cNvPr id="160" name="Google Shape;160;p21"/>
          <p:cNvSpPr txBox="1"/>
          <p:nvPr/>
        </p:nvSpPr>
        <p:spPr>
          <a:xfrm>
            <a:off x="726200" y="2445965"/>
            <a:ext cx="6420254" cy="2377752"/>
          </a:xfrm>
          <a:prstGeom prst="rect">
            <a:avLst/>
          </a:prstGeom>
          <a:noFill/>
          <a:ln>
            <a:noFill/>
          </a:ln>
        </p:spPr>
        <p:txBody>
          <a:bodyPr anchorCtr="0" anchor="t" bIns="60925" lIns="121900" spcFirstLastPara="1" rIns="121900" wrap="square" tIns="60925">
            <a:noAutofit/>
          </a:bodyPr>
          <a:lstStyle/>
          <a:p>
            <a:pPr indent="0" lvl="0" marL="302676" marR="0" rtl="0" algn="l">
              <a:lnSpc>
                <a:spcPct val="15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internet is composed of a huge number of computers that send </a:t>
            </a:r>
            <a:r>
              <a:rPr lang="en-US" sz="2400">
                <a:solidFill>
                  <a:srgbClr val="00B0F0"/>
                </a:solidFill>
                <a:latin typeface="Calibri"/>
                <a:ea typeface="Calibri"/>
                <a:cs typeface="Calibri"/>
                <a:sym typeface="Calibri"/>
              </a:rPr>
              <a:t>packets</a:t>
            </a:r>
            <a:r>
              <a:rPr lang="en-US" sz="2400">
                <a:solidFill>
                  <a:schemeClr val="dk1"/>
                </a:solidFill>
                <a:latin typeface="Calibri"/>
                <a:ea typeface="Calibri"/>
                <a:cs typeface="Calibri"/>
                <a:sym typeface="Calibri"/>
              </a:rPr>
              <a:t> of data to each other. They use </a:t>
            </a:r>
            <a:r>
              <a:rPr lang="en-US" sz="2400">
                <a:solidFill>
                  <a:srgbClr val="00B0F0"/>
                </a:solidFill>
                <a:latin typeface="Calibri"/>
                <a:ea typeface="Calibri"/>
                <a:cs typeface="Calibri"/>
                <a:sym typeface="Calibri"/>
              </a:rPr>
              <a:t>IP addresses </a:t>
            </a:r>
            <a:r>
              <a:rPr lang="en-US" sz="2400">
                <a:solidFill>
                  <a:schemeClr val="dk1"/>
                </a:solidFill>
                <a:latin typeface="Calibri"/>
                <a:ea typeface="Calibri"/>
                <a:cs typeface="Calibri"/>
                <a:sym typeface="Calibri"/>
              </a:rPr>
              <a:t>to know exactly where to send the data. </a:t>
            </a:r>
            <a:endParaRPr sz="2400">
              <a:solidFill>
                <a:schemeClr val="dk1"/>
              </a:solidFill>
              <a:latin typeface="Calibri"/>
              <a:ea typeface="Calibri"/>
              <a:cs typeface="Calibri"/>
              <a:sym typeface="Calibri"/>
            </a:endParaRPr>
          </a:p>
        </p:txBody>
      </p:sp>
      <p:pic>
        <p:nvPicPr>
          <p:cNvPr descr="IP icon" id="161" name="Google Shape;161;p21"/>
          <p:cNvPicPr preferRelativeResize="0"/>
          <p:nvPr/>
        </p:nvPicPr>
        <p:blipFill rotWithShape="1">
          <a:blip r:embed="rId5">
            <a:alphaModFix/>
          </a:blip>
          <a:srcRect b="0" l="0" r="0" t="0"/>
          <a:stretch/>
        </p:blipFill>
        <p:spPr>
          <a:xfrm>
            <a:off x="7221556" y="2437324"/>
            <a:ext cx="4468248" cy="29594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4294967295" type="title"/>
          </p:nvPr>
        </p:nvSpPr>
        <p:spPr>
          <a:xfrm>
            <a:off x="2146725" y="286608"/>
            <a:ext cx="7725444"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What is Internet Protocol (IP)?</a:t>
            </a:r>
            <a:endParaRPr b="1" sz="3200">
              <a:solidFill>
                <a:schemeClr val="dk1"/>
              </a:solidFill>
              <a:latin typeface="Calibri"/>
              <a:ea typeface="Calibri"/>
              <a:cs typeface="Calibri"/>
              <a:sym typeface="Calibri"/>
            </a:endParaRPr>
          </a:p>
        </p:txBody>
      </p:sp>
      <p:sp>
        <p:nvSpPr>
          <p:cNvPr id="167" name="Google Shape;167;p22"/>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168" name="Google Shape;168;p22"/>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169" name="Google Shape;169;p22"/>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170" name="Google Shape;170;p22"/>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sp>
        <p:nvSpPr>
          <p:cNvPr id="171" name="Google Shape;171;p22"/>
          <p:cNvSpPr txBox="1"/>
          <p:nvPr/>
        </p:nvSpPr>
        <p:spPr>
          <a:xfrm>
            <a:off x="488759" y="1821999"/>
            <a:ext cx="11358597" cy="2128526"/>
          </a:xfrm>
          <a:prstGeom prst="rect">
            <a:avLst/>
          </a:prstGeom>
          <a:noFill/>
          <a:ln>
            <a:noFill/>
          </a:ln>
        </p:spPr>
        <p:txBody>
          <a:bodyPr anchorCtr="0" anchor="t" bIns="60925" lIns="121900" spcFirstLastPara="1" rIns="121900" wrap="square" tIns="60925">
            <a:noAutofit/>
          </a:bodyPr>
          <a:lstStyle/>
          <a:p>
            <a:pPr indent="0" lvl="0" marL="302676" marR="0" rtl="0" algn="l">
              <a:lnSpc>
                <a:spcPct val="90000"/>
              </a:lnSpc>
              <a:spcBef>
                <a:spcPts val="1000"/>
              </a:spcBef>
              <a:spcAft>
                <a:spcPts val="0"/>
              </a:spcAft>
              <a:buClr>
                <a:srgbClr val="00B0F0"/>
              </a:buClr>
              <a:buSzPts val="2400"/>
              <a:buFont typeface="Arial"/>
              <a:buNone/>
            </a:pPr>
            <a:r>
              <a:rPr lang="en-US" sz="2400">
                <a:solidFill>
                  <a:srgbClr val="00B0F0"/>
                </a:solidFill>
                <a:latin typeface="Calibri"/>
                <a:ea typeface="Calibri"/>
                <a:cs typeface="Calibri"/>
                <a:sym typeface="Calibri"/>
              </a:rPr>
              <a:t>IP Address </a:t>
            </a:r>
            <a:r>
              <a:rPr lang="en-US" sz="2400">
                <a:solidFill>
                  <a:schemeClr val="dk1"/>
                </a:solidFill>
                <a:latin typeface="Calibri"/>
                <a:ea typeface="Calibri"/>
                <a:cs typeface="Calibri"/>
                <a:sym typeface="Calibri"/>
              </a:rPr>
              <a:t>is a unique address that </a:t>
            </a:r>
            <a:r>
              <a:rPr b="1" lang="en-US" sz="2400">
                <a:solidFill>
                  <a:schemeClr val="dk1"/>
                </a:solidFill>
                <a:latin typeface="Calibri"/>
                <a:ea typeface="Calibri"/>
                <a:cs typeface="Calibri"/>
                <a:sym typeface="Calibri"/>
              </a:rPr>
              <a:t>identifies a device (computer)</a:t>
            </a:r>
            <a:r>
              <a:rPr lang="en-US" sz="2400">
                <a:solidFill>
                  <a:schemeClr val="dk1"/>
                </a:solidFill>
                <a:latin typeface="Calibri"/>
                <a:ea typeface="Calibri"/>
                <a:cs typeface="Calibri"/>
                <a:sym typeface="Calibri"/>
              </a:rPr>
              <a:t> on the internet or a local network.  IP stands for “Internet Protocol”. </a:t>
            </a:r>
            <a:endParaRPr/>
          </a:p>
          <a:p>
            <a:pPr indent="0" lvl="0" marL="302676"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302676" marR="0" rtl="0" algn="l">
              <a:lnSpc>
                <a:spcPct val="90000"/>
              </a:lnSpc>
              <a:spcBef>
                <a:spcPts val="1000"/>
              </a:spcBef>
              <a:spcAft>
                <a:spcPts val="0"/>
              </a:spcAft>
              <a:buClr>
                <a:srgbClr val="00B0F0"/>
              </a:buClr>
              <a:buSzPts val="2400"/>
              <a:buFont typeface="Arial"/>
              <a:buNone/>
            </a:pPr>
            <a:r>
              <a:rPr lang="en-US" sz="2400">
                <a:solidFill>
                  <a:srgbClr val="00B0F0"/>
                </a:solidFill>
                <a:latin typeface="Calibri"/>
                <a:ea typeface="Calibri"/>
                <a:cs typeface="Calibri"/>
                <a:sym typeface="Calibri"/>
              </a:rPr>
              <a:t>IP address </a:t>
            </a:r>
            <a:r>
              <a:rPr lang="en-US" sz="2400">
                <a:solidFill>
                  <a:schemeClr val="dk1"/>
                </a:solidFill>
                <a:latin typeface="Calibri"/>
                <a:ea typeface="Calibri"/>
                <a:cs typeface="Calibri"/>
                <a:sym typeface="Calibri"/>
              </a:rPr>
              <a:t>is used by routers to find the source and destination addresses that then determine how packets are transmitted and routed. </a:t>
            </a:r>
            <a:endParaRPr sz="2400">
              <a:solidFill>
                <a:schemeClr val="dk1"/>
              </a:solidFill>
              <a:latin typeface="Calibri"/>
              <a:ea typeface="Calibri"/>
              <a:cs typeface="Calibri"/>
              <a:sym typeface="Calibri"/>
            </a:endParaRPr>
          </a:p>
          <a:p>
            <a:pPr indent="0" lvl="0" marL="302676"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72" name="Google Shape;172;p22"/>
          <p:cNvPicPr preferRelativeResize="0"/>
          <p:nvPr/>
        </p:nvPicPr>
        <p:blipFill rotWithShape="1">
          <a:blip r:embed="rId5">
            <a:alphaModFix/>
          </a:blip>
          <a:srcRect b="0" l="0" r="0" t="0"/>
          <a:stretch/>
        </p:blipFill>
        <p:spPr>
          <a:xfrm>
            <a:off x="3372702" y="4740072"/>
            <a:ext cx="6146684" cy="1820316"/>
          </a:xfrm>
          <a:prstGeom prst="rect">
            <a:avLst/>
          </a:prstGeom>
          <a:noFill/>
          <a:ln>
            <a:noFill/>
          </a:ln>
        </p:spPr>
      </p:pic>
      <p:pic>
        <p:nvPicPr>
          <p:cNvPr id="173" name="Google Shape;173;p22"/>
          <p:cNvPicPr preferRelativeResize="0"/>
          <p:nvPr/>
        </p:nvPicPr>
        <p:blipFill rotWithShape="1">
          <a:blip r:embed="rId6">
            <a:alphaModFix/>
          </a:blip>
          <a:srcRect b="0" l="0" r="0" t="0"/>
          <a:stretch/>
        </p:blipFill>
        <p:spPr>
          <a:xfrm>
            <a:off x="3815615" y="4181751"/>
            <a:ext cx="1981200" cy="41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nvSpPr>
        <p:spPr>
          <a:xfrm>
            <a:off x="1121190" y="1573133"/>
            <a:ext cx="10066312" cy="2893045"/>
          </a:xfrm>
          <a:prstGeom prst="rect">
            <a:avLst/>
          </a:prstGeom>
          <a:noFill/>
          <a:ln>
            <a:noFill/>
          </a:ln>
        </p:spPr>
        <p:txBody>
          <a:bodyPr anchorCtr="0" anchor="t" bIns="60925" lIns="121900" spcFirstLastPara="1" rIns="121900" wrap="square" tIns="60925">
            <a:spAutoFit/>
          </a:bodyPr>
          <a:lstStyle/>
          <a:p>
            <a:pPr indent="0" lvl="0" marL="0" marR="0" rtl="0" algn="ctr">
              <a:lnSpc>
                <a:spcPct val="150000"/>
              </a:lnSpc>
              <a:spcBef>
                <a:spcPts val="0"/>
              </a:spcBef>
              <a:spcAft>
                <a:spcPts val="0"/>
              </a:spcAft>
              <a:buNone/>
            </a:pPr>
            <a:r>
              <a:rPr b="1" lang="en-US" sz="6000">
                <a:solidFill>
                  <a:schemeClr val="dk1"/>
                </a:solidFill>
                <a:latin typeface="Calibri"/>
                <a:ea typeface="Calibri"/>
                <a:cs typeface="Calibri"/>
                <a:sym typeface="Calibri"/>
              </a:rPr>
              <a:t>How IP address important to network communication ?</a:t>
            </a:r>
            <a:endParaRPr b="1" sz="6000">
              <a:solidFill>
                <a:schemeClr val="dk1"/>
              </a:solidFill>
              <a:latin typeface="Calibri"/>
              <a:ea typeface="Calibri"/>
              <a:cs typeface="Calibri"/>
              <a:sym typeface="Calibri"/>
            </a:endParaRPr>
          </a:p>
        </p:txBody>
      </p:sp>
      <p:sp>
        <p:nvSpPr>
          <p:cNvPr id="181" name="Google Shape;181;p23"/>
          <p:cNvSpPr txBox="1"/>
          <p:nvPr/>
        </p:nvSpPr>
        <p:spPr>
          <a:xfrm>
            <a:off x="0" y="0"/>
            <a:ext cx="2031937" cy="369332"/>
          </a:xfrm>
          <a:prstGeom prst="rect">
            <a:avLst/>
          </a:prstGeom>
          <a:solidFill>
            <a:srgbClr val="9933FF"/>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182" name="Google Shape;182;p23"/>
          <p:cNvPicPr preferRelativeResize="0"/>
          <p:nvPr/>
        </p:nvPicPr>
        <p:blipFill rotWithShape="1">
          <a:blip r:embed="rId3">
            <a:alphaModFix/>
          </a:blip>
          <a:srcRect b="0" l="0" r="0" t="0"/>
          <a:stretch/>
        </p:blipFill>
        <p:spPr>
          <a:xfrm>
            <a:off x="934506" y="521641"/>
            <a:ext cx="186684" cy="371292"/>
          </a:xfrm>
          <a:prstGeom prst="rect">
            <a:avLst/>
          </a:prstGeom>
          <a:noFill/>
          <a:ln>
            <a:noFill/>
          </a:ln>
        </p:spPr>
      </p:pic>
      <p:pic>
        <p:nvPicPr>
          <p:cNvPr id="183" name="Google Shape;183;p23"/>
          <p:cNvPicPr preferRelativeResize="0"/>
          <p:nvPr/>
        </p:nvPicPr>
        <p:blipFill rotWithShape="1">
          <a:blip r:embed="rId3">
            <a:alphaModFix/>
          </a:blip>
          <a:srcRect b="0" l="0" r="0" t="0"/>
          <a:stretch/>
        </p:blipFill>
        <p:spPr>
          <a:xfrm>
            <a:off x="1306932" y="508066"/>
            <a:ext cx="186684" cy="371292"/>
          </a:xfrm>
          <a:prstGeom prst="rect">
            <a:avLst/>
          </a:prstGeom>
          <a:noFill/>
          <a:ln>
            <a:noFill/>
          </a:ln>
        </p:spPr>
      </p:pic>
      <p:pic>
        <p:nvPicPr>
          <p:cNvPr id="184" name="Google Shape;184;p23"/>
          <p:cNvPicPr preferRelativeResize="0"/>
          <p:nvPr/>
        </p:nvPicPr>
        <p:blipFill rotWithShape="1">
          <a:blip r:embed="rId3">
            <a:alphaModFix/>
          </a:blip>
          <a:srcRect b="0" l="0" r="0" t="0"/>
          <a:stretch/>
        </p:blipFill>
        <p:spPr>
          <a:xfrm>
            <a:off x="1121190" y="512592"/>
            <a:ext cx="186684" cy="371292"/>
          </a:xfrm>
          <a:prstGeom prst="rect">
            <a:avLst/>
          </a:prstGeom>
          <a:noFill/>
          <a:ln>
            <a:noFill/>
          </a:ln>
        </p:spPr>
      </p:pic>
      <p:pic>
        <p:nvPicPr>
          <p:cNvPr id="185" name="Google Shape;185;p23"/>
          <p:cNvPicPr preferRelativeResize="0"/>
          <p:nvPr/>
        </p:nvPicPr>
        <p:blipFill rotWithShape="1">
          <a:blip r:embed="rId4">
            <a:alphaModFix/>
          </a:blip>
          <a:srcRect b="0" l="0" r="0" t="0"/>
          <a:stretch/>
        </p:blipFill>
        <p:spPr>
          <a:xfrm>
            <a:off x="262778" y="435729"/>
            <a:ext cx="465137" cy="482600"/>
          </a:xfrm>
          <a:prstGeom prst="rect">
            <a:avLst/>
          </a:prstGeom>
          <a:noFill/>
          <a:ln>
            <a:noFill/>
          </a:ln>
        </p:spPr>
      </p:pic>
      <p:sp>
        <p:nvSpPr>
          <p:cNvPr id="186" name="Google Shape;186;p23"/>
          <p:cNvSpPr txBox="1"/>
          <p:nvPr/>
        </p:nvSpPr>
        <p:spPr>
          <a:xfrm>
            <a:off x="201818" y="907851"/>
            <a:ext cx="581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descr="Request - Free communications icons" id="187" name="Google Shape;187;p23"/>
          <p:cNvPicPr preferRelativeResize="0"/>
          <p:nvPr/>
        </p:nvPicPr>
        <p:blipFill rotWithShape="1">
          <a:blip r:embed="rId5">
            <a:alphaModFix/>
          </a:blip>
          <a:srcRect b="0" l="0" r="0" t="0"/>
          <a:stretch/>
        </p:blipFill>
        <p:spPr>
          <a:xfrm>
            <a:off x="9557887" y="4318121"/>
            <a:ext cx="2539879" cy="25398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Why is my IP address shown in my Android status different from the goggled  public IP? - Quora" id="192" name="Google Shape;192;p24"/>
          <p:cNvPicPr preferRelativeResize="0"/>
          <p:nvPr/>
        </p:nvPicPr>
        <p:blipFill rotWithShape="1">
          <a:blip r:embed="rId3">
            <a:alphaModFix/>
          </a:blip>
          <a:srcRect b="0" l="0" r="0" t="0"/>
          <a:stretch/>
        </p:blipFill>
        <p:spPr>
          <a:xfrm>
            <a:off x="2032499" y="571853"/>
            <a:ext cx="9508192" cy="6286147"/>
          </a:xfrm>
          <a:prstGeom prst="rect">
            <a:avLst/>
          </a:prstGeom>
          <a:noFill/>
          <a:ln>
            <a:noFill/>
          </a:ln>
        </p:spPr>
      </p:pic>
      <p:sp>
        <p:nvSpPr>
          <p:cNvPr id="193" name="Google Shape;193;p24"/>
          <p:cNvSpPr txBox="1"/>
          <p:nvPr/>
        </p:nvSpPr>
        <p:spPr>
          <a:xfrm>
            <a:off x="-173254" y="257733"/>
            <a:ext cx="5014470" cy="822325"/>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Network and IP addresses</a:t>
            </a:r>
            <a:endParaRPr b="1"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4294967295" type="title"/>
          </p:nvPr>
        </p:nvSpPr>
        <p:spPr>
          <a:xfrm>
            <a:off x="2368130" y="311636"/>
            <a:ext cx="8387191" cy="822325"/>
          </a:xfrm>
          <a:prstGeom prst="rect">
            <a:avLst/>
          </a:prstGeom>
          <a:noFill/>
          <a:ln>
            <a:noFill/>
          </a:ln>
        </p:spPr>
        <p:txBody>
          <a:bodyPr anchorCtr="0" anchor="t" bIns="60925" lIns="121900" spcFirstLastPara="1" rIns="121900" wrap="square" tIns="60925">
            <a:noAutofit/>
          </a:bodyPr>
          <a:lstStyle/>
          <a:p>
            <a:pPr indent="0" lvl="0" marL="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IP Address Version </a:t>
            </a:r>
            <a:endParaRPr b="1" sz="3200">
              <a:solidFill>
                <a:schemeClr val="dk1"/>
              </a:solidFill>
              <a:latin typeface="Calibri"/>
              <a:ea typeface="Calibri"/>
              <a:cs typeface="Calibri"/>
              <a:sym typeface="Calibri"/>
            </a:endParaRPr>
          </a:p>
        </p:txBody>
      </p:sp>
      <p:sp>
        <p:nvSpPr>
          <p:cNvPr id="199" name="Google Shape;199;p25"/>
          <p:cNvSpPr txBox="1"/>
          <p:nvPr/>
        </p:nvSpPr>
        <p:spPr>
          <a:xfrm>
            <a:off x="586247" y="1327090"/>
            <a:ext cx="9565938" cy="4742842"/>
          </a:xfrm>
          <a:prstGeom prst="rect">
            <a:avLst/>
          </a:prstGeom>
          <a:noFill/>
          <a:ln>
            <a:noFill/>
          </a:ln>
        </p:spPr>
        <p:txBody>
          <a:bodyPr anchorCtr="0" anchor="t" bIns="60925" lIns="121900" spcFirstLastPara="1" rIns="121900" wrap="square" tIns="60925">
            <a:noAutofit/>
          </a:bodyPr>
          <a:lstStyle/>
          <a:p>
            <a:pPr indent="2116" lvl="0" marL="302676" marR="0" rtl="0" algn="l">
              <a:lnSpc>
                <a:spcPct val="150000"/>
              </a:lnSpc>
              <a:spcBef>
                <a:spcPts val="0"/>
              </a:spcBef>
              <a:spcAft>
                <a:spcPts val="0"/>
              </a:spcAft>
              <a:buNone/>
            </a:pPr>
            <a:r>
              <a:rPr b="1" lang="en-US" sz="2200">
                <a:solidFill>
                  <a:srgbClr val="000000"/>
                </a:solidFill>
                <a:latin typeface="Calibri"/>
                <a:ea typeface="Calibri"/>
                <a:cs typeface="Calibri"/>
                <a:sym typeface="Calibri"/>
              </a:rPr>
              <a:t>Versions of IP addresses </a:t>
            </a:r>
            <a:endParaRPr/>
          </a:p>
          <a:p>
            <a:pPr indent="-342900" lvl="0" marL="645576" marR="0" rtl="0" algn="l">
              <a:lnSpc>
                <a:spcPct val="150000"/>
              </a:lnSpc>
              <a:spcBef>
                <a:spcPts val="0"/>
              </a:spcBef>
              <a:spcAft>
                <a:spcPts val="0"/>
              </a:spcAft>
              <a:buClr>
                <a:srgbClr val="000000"/>
              </a:buClr>
              <a:buSzPts val="1400"/>
              <a:buFont typeface="Arial"/>
              <a:buChar char="•"/>
            </a:pPr>
            <a:r>
              <a:rPr lang="en-US" sz="2200">
                <a:solidFill>
                  <a:srgbClr val="00B0F0"/>
                </a:solidFill>
                <a:latin typeface="Calibri"/>
                <a:ea typeface="Calibri"/>
                <a:cs typeface="Calibri"/>
                <a:sym typeface="Calibri"/>
              </a:rPr>
              <a:t>IPv4 addresses</a:t>
            </a:r>
            <a:endParaRPr/>
          </a:p>
          <a:p>
            <a:pPr indent="-342900" lvl="1" marL="1102776" marR="0" rtl="0" algn="l">
              <a:lnSpc>
                <a:spcPct val="150000"/>
              </a:lnSpc>
              <a:spcBef>
                <a:spcPts val="0"/>
              </a:spcBef>
              <a:spcAft>
                <a:spcPts val="0"/>
              </a:spcAft>
              <a:buClr>
                <a:srgbClr val="000000"/>
              </a:buClr>
              <a:buSzPts val="1400"/>
              <a:buFont typeface="Arial"/>
              <a:buChar char="•"/>
            </a:pPr>
            <a:r>
              <a:rPr b="0" i="0" lang="en-US" sz="2200" u="none" cap="none" strike="noStrike">
                <a:solidFill>
                  <a:srgbClr val="000000"/>
                </a:solidFill>
                <a:latin typeface="Calibri"/>
                <a:ea typeface="Calibri"/>
                <a:cs typeface="Calibri"/>
                <a:sym typeface="Calibri"/>
              </a:rPr>
              <a:t>Can support around 4.3 billion devices to connect </a:t>
            </a:r>
            <a:endParaRPr/>
          </a:p>
          <a:p>
            <a:pPr indent="-342900" lvl="1" marL="1102776" marR="0" rtl="0" algn="l">
              <a:lnSpc>
                <a:spcPct val="150000"/>
              </a:lnSpc>
              <a:spcBef>
                <a:spcPts val="0"/>
              </a:spcBef>
              <a:spcAft>
                <a:spcPts val="0"/>
              </a:spcAft>
              <a:buClr>
                <a:srgbClr val="000000"/>
              </a:buClr>
              <a:buSzPts val="1400"/>
              <a:buFont typeface="Arial"/>
              <a:buChar char="•"/>
            </a:pPr>
            <a:r>
              <a:rPr b="0" i="0" lang="en-US" sz="2200" u="none" cap="none" strike="noStrike">
                <a:solidFill>
                  <a:srgbClr val="000000"/>
                </a:solidFill>
                <a:latin typeface="Calibri"/>
                <a:ea typeface="Calibri"/>
                <a:cs typeface="Calibri"/>
                <a:sym typeface="Calibri"/>
              </a:rPr>
              <a:t> Most commonly used today</a:t>
            </a:r>
            <a:endParaRPr/>
          </a:p>
          <a:p>
            <a:pPr indent="0" lvl="1" marL="759876" marR="0" rtl="0" algn="l">
              <a:lnSpc>
                <a:spcPct val="15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342900" lvl="0" marL="645576" marR="0" rtl="0" algn="l">
              <a:lnSpc>
                <a:spcPct val="150000"/>
              </a:lnSpc>
              <a:spcBef>
                <a:spcPts val="0"/>
              </a:spcBef>
              <a:spcAft>
                <a:spcPts val="0"/>
              </a:spcAft>
              <a:buClr>
                <a:srgbClr val="000000"/>
              </a:buClr>
              <a:buSzPts val="1400"/>
              <a:buFont typeface="Arial"/>
              <a:buChar char="•"/>
            </a:pPr>
            <a:r>
              <a:rPr lang="en-US" sz="2200">
                <a:solidFill>
                  <a:srgbClr val="00B0F0"/>
                </a:solidFill>
                <a:latin typeface="Calibri"/>
                <a:ea typeface="Calibri"/>
                <a:cs typeface="Calibri"/>
                <a:sym typeface="Calibri"/>
              </a:rPr>
              <a:t>IPv6 addresses </a:t>
            </a:r>
            <a:endParaRPr/>
          </a:p>
          <a:p>
            <a:pPr indent="-342900" lvl="1" marL="1102776" marR="0" rtl="0" algn="l">
              <a:lnSpc>
                <a:spcPct val="150000"/>
              </a:lnSpc>
              <a:spcBef>
                <a:spcPts val="0"/>
              </a:spcBef>
              <a:spcAft>
                <a:spcPts val="0"/>
              </a:spcAft>
              <a:buClr>
                <a:srgbClr val="000000"/>
              </a:buClr>
              <a:buSzPts val="1400"/>
              <a:buFont typeface="Arial"/>
              <a:buChar char="•"/>
            </a:pPr>
            <a:r>
              <a:rPr b="0" i="0" lang="en-US" sz="2200" u="none" cap="none" strike="noStrike">
                <a:solidFill>
                  <a:srgbClr val="000000"/>
                </a:solidFill>
                <a:latin typeface="Calibri"/>
                <a:ea typeface="Calibri"/>
                <a:cs typeface="Calibri"/>
                <a:sym typeface="Calibri"/>
              </a:rPr>
              <a:t>Can support more than 340 undecillion devices to connect</a:t>
            </a:r>
            <a:endParaRPr/>
          </a:p>
          <a:p>
            <a:pPr indent="-342900" lvl="1" marL="1102776" marR="0" rtl="0" algn="l">
              <a:lnSpc>
                <a:spcPct val="150000"/>
              </a:lnSpc>
              <a:spcBef>
                <a:spcPts val="0"/>
              </a:spcBef>
              <a:spcAft>
                <a:spcPts val="0"/>
              </a:spcAft>
              <a:buClr>
                <a:srgbClr val="000000"/>
              </a:buClr>
              <a:buSzPts val="1400"/>
              <a:buFont typeface="Arial"/>
              <a:buChar char="•"/>
            </a:pPr>
            <a:r>
              <a:rPr b="0" i="0" lang="en-US" sz="2200" u="none" cap="none" strike="noStrike">
                <a:solidFill>
                  <a:srgbClr val="000000"/>
                </a:solidFill>
                <a:latin typeface="Calibri"/>
                <a:ea typeface="Calibri"/>
                <a:cs typeface="Calibri"/>
                <a:sym typeface="Calibri"/>
              </a:rPr>
              <a:t>Not widely used  </a:t>
            </a:r>
            <a:endParaRPr b="0" i="0" sz="2200" u="none" cap="none" strike="noStrike">
              <a:solidFill>
                <a:srgbClr val="000000"/>
              </a:solidFill>
              <a:latin typeface="Calibri"/>
              <a:ea typeface="Calibri"/>
              <a:cs typeface="Calibri"/>
              <a:sym typeface="Calibri"/>
            </a:endParaRPr>
          </a:p>
        </p:txBody>
      </p:sp>
      <p:sp>
        <p:nvSpPr>
          <p:cNvPr id="200" name="Google Shape;200;p25"/>
          <p:cNvSpPr txBox="1"/>
          <p:nvPr/>
        </p:nvSpPr>
        <p:spPr>
          <a:xfrm>
            <a:off x="0" y="0"/>
            <a:ext cx="1995488" cy="369332"/>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01" name="Google Shape;201;p25"/>
          <p:cNvPicPr preferRelativeResize="0"/>
          <p:nvPr/>
        </p:nvPicPr>
        <p:blipFill rotWithShape="1">
          <a:blip r:embed="rId3">
            <a:alphaModFix/>
          </a:blip>
          <a:srcRect b="0" l="0" r="0" t="0"/>
          <a:stretch/>
        </p:blipFill>
        <p:spPr>
          <a:xfrm>
            <a:off x="261063" y="562461"/>
            <a:ext cx="465137" cy="482600"/>
          </a:xfrm>
          <a:prstGeom prst="rect">
            <a:avLst/>
          </a:prstGeom>
          <a:noFill/>
          <a:ln>
            <a:noFill/>
          </a:ln>
        </p:spPr>
      </p:pic>
      <p:sp>
        <p:nvSpPr>
          <p:cNvPr id="202" name="Google Shape;202;p25"/>
          <p:cNvSpPr txBox="1"/>
          <p:nvPr/>
        </p:nvSpPr>
        <p:spPr>
          <a:xfrm>
            <a:off x="165593" y="1009281"/>
            <a:ext cx="64633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pic>
        <p:nvPicPr>
          <p:cNvPr id="203" name="Google Shape;203;p25"/>
          <p:cNvPicPr preferRelativeResize="0"/>
          <p:nvPr/>
        </p:nvPicPr>
        <p:blipFill rotWithShape="1">
          <a:blip r:embed="rId4">
            <a:alphaModFix/>
          </a:blip>
          <a:srcRect b="0" l="0" r="0" t="0"/>
          <a:stretch/>
        </p:blipFill>
        <p:spPr>
          <a:xfrm>
            <a:off x="811925" y="473561"/>
            <a:ext cx="608013" cy="660400"/>
          </a:xfrm>
          <a:prstGeom prst="rect">
            <a:avLst/>
          </a:prstGeom>
          <a:noFill/>
          <a:ln>
            <a:noFill/>
          </a:ln>
        </p:spPr>
      </p:pic>
      <p:pic>
        <p:nvPicPr>
          <p:cNvPr id="204" name="Google Shape;204;p25"/>
          <p:cNvPicPr preferRelativeResize="0"/>
          <p:nvPr/>
        </p:nvPicPr>
        <p:blipFill rotWithShape="1">
          <a:blip r:embed="rId5">
            <a:alphaModFix/>
          </a:blip>
          <a:srcRect b="18987" l="26102" r="0" t="43602"/>
          <a:stretch/>
        </p:blipFill>
        <p:spPr>
          <a:xfrm>
            <a:off x="7397262" y="2984911"/>
            <a:ext cx="2485293" cy="660560"/>
          </a:xfrm>
          <a:prstGeom prst="rect">
            <a:avLst/>
          </a:prstGeom>
          <a:noFill/>
          <a:ln cap="flat" cmpd="sng" w="9525">
            <a:solidFill>
              <a:srgbClr val="7B7B7B"/>
            </a:solidFill>
            <a:prstDash val="solid"/>
            <a:round/>
            <a:headEnd len="sm" w="sm" type="none"/>
            <a:tailEnd len="sm" w="sm" type="none"/>
          </a:ln>
        </p:spPr>
      </p:pic>
      <p:pic>
        <p:nvPicPr>
          <p:cNvPr descr="What is an IP address? - IPXO" id="205" name="Google Shape;205;p25"/>
          <p:cNvPicPr preferRelativeResize="0"/>
          <p:nvPr/>
        </p:nvPicPr>
        <p:blipFill rotWithShape="1">
          <a:blip r:embed="rId6">
            <a:alphaModFix/>
          </a:blip>
          <a:srcRect b="47826" l="0" r="0" t="0"/>
          <a:stretch/>
        </p:blipFill>
        <p:spPr>
          <a:xfrm>
            <a:off x="6427007" y="5303292"/>
            <a:ext cx="3455548" cy="666772"/>
          </a:xfrm>
          <a:prstGeom prst="rect">
            <a:avLst/>
          </a:prstGeom>
          <a:noFill/>
          <a:ln cap="flat" cmpd="sng" w="9525">
            <a:solidFill>
              <a:srgbClr val="7B7B7B"/>
            </a:solidFill>
            <a:prstDash val="solid"/>
            <a:round/>
            <a:headEnd len="sm" w="sm" type="none"/>
            <a:tailEnd len="sm" w="sm" type="none"/>
          </a:ln>
        </p:spPr>
      </p:pic>
      <p:pic>
        <p:nvPicPr>
          <p:cNvPr id="206" name="Google Shape;206;p25"/>
          <p:cNvPicPr preferRelativeResize="0"/>
          <p:nvPr/>
        </p:nvPicPr>
        <p:blipFill rotWithShape="1">
          <a:blip r:embed="rId7">
            <a:alphaModFix/>
          </a:blip>
          <a:srcRect b="0" l="0" r="0" t="0"/>
          <a:stretch/>
        </p:blipFill>
        <p:spPr>
          <a:xfrm flipH="1">
            <a:off x="10109726" y="3879242"/>
            <a:ext cx="1291189" cy="1291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