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6858000" cx="12192000"/>
  <p:notesSz cx="6858000" cy="9144000"/>
  <p:embeddedFontLst>
    <p:embeddedFont>
      <p:font typeface="Quattrocento Sans"/>
      <p:bold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QuattrocentoSans-boldItalic.fntdata"/><Relationship Id="rId14" Type="http://schemas.openxmlformats.org/officeDocument/2006/relationships/slide" Target="slides/slide8.xml"/><Relationship Id="rId36" Type="http://schemas.openxmlformats.org/officeDocument/2006/relationships/font" Target="fonts/QuattrocentoSans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12-09T12:56:33.455">
    <p:pos x="6000" y="0"/>
    <p:text>A lot of "Explain" in this session. Since it is the 1st one, maybe more hands-on activities wouls set the tones and interest the students
-Maud KOETSCHET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7" name="Google Shape;267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8" name="Google Shape;268;p10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1" name="Google Shape;291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2" name="Google Shape;292;p12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7" name="Google Shape;30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8" name="Google Shape;308;p13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- Web hosting provider is a company that provides web hosting services for websites, usually paid for through a subscription model. </a:t>
            </a:r>
            <a:endParaRPr/>
          </a:p>
        </p:txBody>
      </p:sp>
      <p:sp>
        <p:nvSpPr>
          <p:cNvPr id="320" name="Google Shape;320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1" name="Google Shape;321;p14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40" name="Google Shape;340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1" name="Google Shape;341;p15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52" name="Google Shape;352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3" name="Google Shape;353;p16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74" name="Google Shape;374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5" name="Google Shape;375;p18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83" name="Google Shape;383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4" name="Google Shape;384;p19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:notes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anchorCtr="0" anchor="t" bIns="93250" lIns="93250" spcFirstLastPara="1" rIns="93250" wrap="square" tIns="93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:notes"/>
          <p:cNvSpPr/>
          <p:nvPr>
            <p:ph idx="2" type="sldImg"/>
          </p:nvPr>
        </p:nvSpPr>
        <p:spPr>
          <a:xfrm>
            <a:off x="407988" y="698500"/>
            <a:ext cx="6203950" cy="3489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2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95" name="Google Shape;395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6" name="Google Shape;396;p20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08" name="Google Shape;408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9" name="Google Shape;409;p2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26" name="Google Shape;426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7" name="Google Shape;427;p23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58" name="Google Shape;458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9" name="Google Shape;459;p27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71" name="Google Shape;471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2" name="Google Shape;472;p28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5" name="Google Shape;21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p5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8" name="Google Shape;23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" name="Google Shape;239;p7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05651" y="188640"/>
            <a:ext cx="509099" cy="50978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 txBox="1"/>
          <p:nvPr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22BBE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solidFill>
                <a:srgbClr val="22BBE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1" name="Google Shape;10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3" name="Google Shape;11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1_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0" name="Google Shape;140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1" name="Google Shape;14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1_Title Slide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>
  <p:cSld name="Titre et contenu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2BBEA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BBE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rgbClr val="22BBE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-28988" y="6849600"/>
            <a:ext cx="12220987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8" name="Google Shape;16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25693" y="228600"/>
            <a:ext cx="489057" cy="512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17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2.png"/><Relationship Id="rId10" Type="http://schemas.openxmlformats.org/officeDocument/2006/relationships/image" Target="../media/image29.png"/><Relationship Id="rId13" Type="http://schemas.openxmlformats.org/officeDocument/2006/relationships/image" Target="../media/image27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25.png"/><Relationship Id="rId9" Type="http://schemas.openxmlformats.org/officeDocument/2006/relationships/image" Target="../media/image39.png"/><Relationship Id="rId5" Type="http://schemas.openxmlformats.org/officeDocument/2006/relationships/image" Target="../media/image53.png"/><Relationship Id="rId6" Type="http://schemas.openxmlformats.org/officeDocument/2006/relationships/image" Target="../media/image28.png"/><Relationship Id="rId7" Type="http://schemas.openxmlformats.org/officeDocument/2006/relationships/image" Target="../media/image31.png"/><Relationship Id="rId8" Type="http://schemas.openxmlformats.org/officeDocument/2006/relationships/image" Target="../media/image3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25.png"/><Relationship Id="rId5" Type="http://schemas.openxmlformats.org/officeDocument/2006/relationships/image" Target="../media/image3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25.png"/><Relationship Id="rId5" Type="http://schemas.openxmlformats.org/officeDocument/2006/relationships/image" Target="../media/image12.png"/><Relationship Id="rId6" Type="http://schemas.openxmlformats.org/officeDocument/2006/relationships/image" Target="../media/image4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4.jpg"/><Relationship Id="rId4" Type="http://schemas.openxmlformats.org/officeDocument/2006/relationships/image" Target="../media/image38.jpg"/><Relationship Id="rId5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25.png"/><Relationship Id="rId5" Type="http://schemas.openxmlformats.org/officeDocument/2006/relationships/image" Target="../media/image4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25.png"/><Relationship Id="rId5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25.png"/><Relationship Id="rId5" Type="http://schemas.openxmlformats.org/officeDocument/2006/relationships/image" Target="../media/image4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Relationship Id="rId4" Type="http://schemas.openxmlformats.org/officeDocument/2006/relationships/image" Target="../media/image25.png"/><Relationship Id="rId5" Type="http://schemas.openxmlformats.org/officeDocument/2006/relationships/image" Target="../media/image50.png"/><Relationship Id="rId6" Type="http://schemas.openxmlformats.org/officeDocument/2006/relationships/hyperlink" Target="https://www.ionos.co.uk/digitalguide/hosting/technical-matters/what-is-http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Relationship Id="rId4" Type="http://schemas.openxmlformats.org/officeDocument/2006/relationships/image" Target="../media/image25.png"/><Relationship Id="rId5" Type="http://schemas.openxmlformats.org/officeDocument/2006/relationships/image" Target="../media/image53.png"/><Relationship Id="rId6" Type="http://schemas.openxmlformats.org/officeDocument/2006/relationships/image" Target="../media/image46.png"/><Relationship Id="rId7" Type="http://schemas.openxmlformats.org/officeDocument/2006/relationships/image" Target="../media/image49.png"/><Relationship Id="rId8" Type="http://schemas.openxmlformats.org/officeDocument/2006/relationships/image" Target="../media/image4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5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Relationship Id="rId5" Type="http://schemas.openxmlformats.org/officeDocument/2006/relationships/image" Target="../media/image9.png"/><Relationship Id="rId6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B081">
            <a:alpha val="70980"/>
          </a:srgbClr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/>
          <p:nvPr/>
        </p:nvSpPr>
        <p:spPr>
          <a:xfrm>
            <a:off x="2116110" y="1485900"/>
            <a:ext cx="7959777" cy="4220980"/>
          </a:xfrm>
          <a:prstGeom prst="rect">
            <a:avLst/>
          </a:prstGeom>
          <a:solidFill>
            <a:srgbClr val="C55A11">
              <a:alpha val="42352"/>
            </a:srgbClr>
          </a:solidFill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9"/>
          <p:cNvSpPr txBox="1"/>
          <p:nvPr/>
        </p:nvSpPr>
        <p:spPr>
          <a:xfrm>
            <a:off x="2733766" y="1749287"/>
            <a:ext cx="6724464" cy="3694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SERVER </a:t>
            </a: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4292200" y="581686"/>
            <a:ext cx="353308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Chapter04 WEB SERVER</a:t>
            </a:r>
            <a:endParaRPr/>
          </a:p>
        </p:txBody>
      </p:sp>
      <p:sp>
        <p:nvSpPr>
          <p:cNvPr id="178" name="Google Shape;178;p29"/>
          <p:cNvSpPr txBox="1"/>
          <p:nvPr/>
        </p:nvSpPr>
        <p:spPr>
          <a:xfrm>
            <a:off x="5226207" y="1624159"/>
            <a:ext cx="173957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Session 01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8"/>
          <p:cNvPicPr preferRelativeResize="0"/>
          <p:nvPr/>
        </p:nvPicPr>
        <p:blipFill rotWithShape="1">
          <a:blip r:embed="rId3">
            <a:alphaModFix/>
          </a:blip>
          <a:srcRect b="0" l="6792" r="4079" t="0"/>
          <a:stretch/>
        </p:blipFill>
        <p:spPr>
          <a:xfrm>
            <a:off x="246095" y="2695074"/>
            <a:ext cx="6596281" cy="416292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8"/>
          <p:cNvSpPr txBox="1"/>
          <p:nvPr/>
        </p:nvSpPr>
        <p:spPr>
          <a:xfrm>
            <a:off x="3544236" y="435729"/>
            <a:ext cx="7384238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3399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1"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List down at least 5 popular websites that you know. </a:t>
            </a:r>
            <a:endParaRPr b="1" sz="2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8"/>
          <p:cNvSpPr txBox="1"/>
          <p:nvPr/>
        </p:nvSpPr>
        <p:spPr>
          <a:xfrm>
            <a:off x="4707289" y="2132222"/>
            <a:ext cx="7064408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3399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lang="en-US" sz="4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Where are those websites hosting?</a:t>
            </a:r>
            <a:endParaRPr b="1" sz="4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Image result for arduino logo" id="273" name="Google Shape;273;p38"/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8"/>
          <p:cNvSpPr txBox="1"/>
          <p:nvPr/>
        </p:nvSpPr>
        <p:spPr>
          <a:xfrm>
            <a:off x="0" y="0"/>
            <a:ext cx="2110317" cy="3692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8"/>
          <p:cNvSpPr txBox="1"/>
          <p:nvPr/>
        </p:nvSpPr>
        <p:spPr>
          <a:xfrm>
            <a:off x="155575" y="850873"/>
            <a:ext cx="861776" cy="3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2200" y="508102"/>
            <a:ext cx="233772" cy="546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4148" y="502921"/>
            <a:ext cx="359480" cy="37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0601" y="508102"/>
            <a:ext cx="233772" cy="54664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8"/>
          <p:cNvSpPr txBox="1"/>
          <p:nvPr/>
        </p:nvSpPr>
        <p:spPr>
          <a:xfrm>
            <a:off x="155575" y="2033321"/>
            <a:ext cx="23012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F5496">
            <a:alpha val="15686"/>
          </a:srgbClr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39"/>
          <p:cNvGrpSpPr/>
          <p:nvPr/>
        </p:nvGrpSpPr>
        <p:grpSpPr>
          <a:xfrm>
            <a:off x="2819400" y="1"/>
            <a:ext cx="9372600" cy="2671864"/>
            <a:chOff x="2548407" y="4230254"/>
            <a:chExt cx="9643594" cy="2627745"/>
          </a:xfrm>
        </p:grpSpPr>
        <p:sp>
          <p:nvSpPr>
            <p:cNvPr id="285" name="Google Shape;285;p39"/>
            <p:cNvSpPr/>
            <p:nvPr/>
          </p:nvSpPr>
          <p:spPr>
            <a:xfrm>
              <a:off x="3456577" y="4230254"/>
              <a:ext cx="8735424" cy="2627745"/>
            </a:xfrm>
            <a:custGeom>
              <a:rect b="b" l="l" r="r" t="t"/>
              <a:pathLst>
                <a:path extrusionOk="0" h="2622550" w="6129867">
                  <a:moveTo>
                    <a:pt x="1187083" y="0"/>
                  </a:moveTo>
                  <a:lnTo>
                    <a:pt x="6129867" y="0"/>
                  </a:lnTo>
                  <a:lnTo>
                    <a:pt x="6129867" y="2622550"/>
                  </a:lnTo>
                  <a:lnTo>
                    <a:pt x="1187083" y="2622550"/>
                  </a:lnTo>
                  <a:cubicBezTo>
                    <a:pt x="531540" y="2622550"/>
                    <a:pt x="0" y="2035512"/>
                    <a:pt x="0" y="1311275"/>
                  </a:cubicBezTo>
                  <a:cubicBezTo>
                    <a:pt x="0" y="587039"/>
                    <a:pt x="531540" y="0"/>
                    <a:pt x="1187083" y="0"/>
                  </a:cubicBezTo>
                  <a:close/>
                </a:path>
              </a:pathLst>
            </a:custGeom>
            <a:solidFill>
              <a:srgbClr val="1F3864">
                <a:alpha val="82745"/>
              </a:srgbClr>
            </a:solidFill>
            <a:ln>
              <a:noFill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39"/>
            <p:cNvSpPr txBox="1"/>
            <p:nvPr/>
          </p:nvSpPr>
          <p:spPr>
            <a:xfrm>
              <a:off x="2548407" y="4390387"/>
              <a:ext cx="9510904" cy="233287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How to host a website?</a:t>
              </a:r>
              <a:endParaRPr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Website Hosting Services | Ingold Solutions GmbH" id="287" name="Google Shape;28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35" y="2308700"/>
            <a:ext cx="6400799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 txBox="1"/>
          <p:nvPr/>
        </p:nvSpPr>
        <p:spPr>
          <a:xfrm>
            <a:off x="4679000" y="2672273"/>
            <a:ext cx="7656162" cy="979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What does </a:t>
            </a:r>
            <a:r>
              <a:rPr b="1" lang="en-US" sz="40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hosting</a:t>
            </a:r>
            <a:r>
              <a:rPr b="1" lang="en-US" sz="4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mean?</a:t>
            </a:r>
            <a:endParaRPr b="1" sz="4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55288" y="1558065"/>
            <a:ext cx="5435940" cy="5435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0"/>
          <p:cNvSpPr txBox="1"/>
          <p:nvPr/>
        </p:nvSpPr>
        <p:spPr>
          <a:xfrm>
            <a:off x="3097295" y="585977"/>
            <a:ext cx="9094705" cy="1634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How many </a:t>
            </a:r>
            <a:r>
              <a:rPr b="1" lang="en-US" sz="40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ways</a:t>
            </a:r>
            <a:r>
              <a:rPr b="1" lang="en-US" sz="4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to host a website?</a:t>
            </a:r>
            <a:endParaRPr b="1" sz="4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0"/>
          <p:cNvSpPr txBox="1"/>
          <p:nvPr/>
        </p:nvSpPr>
        <p:spPr>
          <a:xfrm>
            <a:off x="4277347" y="4398362"/>
            <a:ext cx="7656162" cy="979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What is </a:t>
            </a:r>
            <a:r>
              <a:rPr b="1" lang="en-US" sz="40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Web Hosting Service</a:t>
            </a:r>
            <a:r>
              <a:rPr b="1" lang="en-US" sz="4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1" sz="4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0"/>
          <p:cNvSpPr txBox="1"/>
          <p:nvPr/>
        </p:nvSpPr>
        <p:spPr>
          <a:xfrm>
            <a:off x="0" y="0"/>
            <a:ext cx="2031937" cy="369332"/>
          </a:xfrm>
          <a:prstGeom prst="rect">
            <a:avLst/>
          </a:prstGeom>
          <a:solidFill>
            <a:srgbClr val="CC00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ENGAGE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5461" y="599552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7887" y="585977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2145" y="590503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348" y="486656"/>
            <a:ext cx="465138" cy="484188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0"/>
          <p:cNvSpPr txBox="1"/>
          <p:nvPr/>
        </p:nvSpPr>
        <p:spPr>
          <a:xfrm>
            <a:off x="83990" y="1000667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1"/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311" name="Google Shape;31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1"/>
          <p:cNvSpPr txBox="1"/>
          <p:nvPr/>
        </p:nvSpPr>
        <p:spPr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" name="Google Shape;31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1"/>
          <p:cNvSpPr txBox="1"/>
          <p:nvPr/>
        </p:nvSpPr>
        <p:spPr>
          <a:xfrm>
            <a:off x="2469612" y="369332"/>
            <a:ext cx="740332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Web Hosting Service?</a:t>
            </a:r>
            <a:endParaRPr/>
          </a:p>
        </p:txBody>
      </p:sp>
      <p:pic>
        <p:nvPicPr>
          <p:cNvPr id="315" name="Google Shape;315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57007" y="3520153"/>
            <a:ext cx="7109362" cy="3159717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1"/>
          <p:cNvSpPr/>
          <p:nvPr/>
        </p:nvSpPr>
        <p:spPr>
          <a:xfrm>
            <a:off x="350234" y="1579723"/>
            <a:ext cx="11461755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hosting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service that makes the website accessible and available to the internet (online).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hosting provider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company which offers services and technologies required for website to be viewed on the Internet. 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324" name="Google Shape;32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2"/>
          <p:cNvSpPr txBox="1"/>
          <p:nvPr/>
        </p:nvSpPr>
        <p:spPr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6" name="Google Shape;326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2"/>
          <p:cNvSpPr txBox="1"/>
          <p:nvPr/>
        </p:nvSpPr>
        <p:spPr>
          <a:xfrm>
            <a:off x="2469612" y="369332"/>
            <a:ext cx="740332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Web Hosting Providers</a:t>
            </a:r>
            <a:endParaRPr/>
          </a:p>
        </p:txBody>
      </p:sp>
      <p:pic>
        <p:nvPicPr>
          <p:cNvPr descr="GoDaddy logo and symbol, meaning, history, PNG" id="328" name="Google Shape;328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3049" y="1656814"/>
            <a:ext cx="2505360" cy="14092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flare Images | Drupal.org" id="329" name="Google Shape;329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049" y="3281377"/>
            <a:ext cx="2288669" cy="11058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cloud logo - Social media &amp; Logos Icons" id="330" name="Google Shape;330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9661" y="4977280"/>
            <a:ext cx="2471653" cy="12358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azon Web Services - SCC En la Red" id="331" name="Google Shape;331;p4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251124" y="1872112"/>
            <a:ext cx="2961791" cy="11131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&amp;1 IONOS Vector Logo - (.SVG + .PNG) - GetVectorLogo.Com" id="332" name="Google Shape;332;p4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645071" y="3464257"/>
            <a:ext cx="2496377" cy="13868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Bluehost logo.svg - Wikipedia" id="333" name="Google Shape;333;p4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538663" y="5640065"/>
            <a:ext cx="2804194" cy="5323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5 Beautiful Websites Designed With Wix | Inspirationfeed" id="334" name="Google Shape;334;p4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547424" y="2298672"/>
            <a:ext cx="3079893" cy="6865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Hostgator-logo.png - Wikimedia Commons" id="335" name="Google Shape;335;p4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166099" y="3852221"/>
            <a:ext cx="3516741" cy="6173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stinger | Drupal.org" id="336" name="Google Shape;336;p4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389096" y="5346125"/>
            <a:ext cx="3293744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3"/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344" name="Google Shape;34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3"/>
          <p:cNvSpPr txBox="1"/>
          <p:nvPr/>
        </p:nvSpPr>
        <p:spPr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6" name="Google Shape;346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3"/>
          <p:cNvSpPr txBox="1"/>
          <p:nvPr/>
        </p:nvSpPr>
        <p:spPr>
          <a:xfrm>
            <a:off x="2345698" y="270073"/>
            <a:ext cx="740332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Hosting Plans</a:t>
            </a:r>
            <a:endParaRPr/>
          </a:p>
        </p:txBody>
      </p:sp>
      <p:pic>
        <p:nvPicPr>
          <p:cNvPr descr="14 Reasons Why Laravel Shared Hosting is Not Good" id="348" name="Google Shape;348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8279" y="1717662"/>
            <a:ext cx="10920756" cy="4564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4"/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356" name="Google Shape;35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4"/>
          <p:cNvSpPr txBox="1"/>
          <p:nvPr/>
        </p:nvSpPr>
        <p:spPr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8" name="Google Shape;358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4"/>
          <p:cNvSpPr txBox="1"/>
          <p:nvPr/>
        </p:nvSpPr>
        <p:spPr>
          <a:xfrm>
            <a:off x="2469612" y="369332"/>
            <a:ext cx="740332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Hosting your website (Guideline)</a:t>
            </a:r>
            <a:endParaRPr/>
          </a:p>
        </p:txBody>
      </p:sp>
      <p:sp>
        <p:nvSpPr>
          <p:cNvPr id="360" name="Google Shape;360;p44"/>
          <p:cNvSpPr txBox="1"/>
          <p:nvPr/>
        </p:nvSpPr>
        <p:spPr>
          <a:xfrm>
            <a:off x="2849230" y="1696555"/>
            <a:ext cx="8848089" cy="3093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hosting companies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 website hosting company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 website hosting plan (subscription platform)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a public domain name </a:t>
            </a:r>
            <a:endParaRPr/>
          </a:p>
          <a:p>
            <a:pPr indent="-2286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1" name="Google Shape;361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47063" y="369332"/>
            <a:ext cx="1454853" cy="1454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19" y="4099445"/>
            <a:ext cx="2797011" cy="2797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6699">
            <a:alpha val="37647"/>
          </a:srgbClr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45"/>
          <p:cNvGrpSpPr/>
          <p:nvPr/>
        </p:nvGrpSpPr>
        <p:grpSpPr>
          <a:xfrm>
            <a:off x="4167739" y="0"/>
            <a:ext cx="8024261" cy="2627745"/>
            <a:chOff x="3325298" y="4230254"/>
            <a:chExt cx="8866703" cy="2627745"/>
          </a:xfrm>
        </p:grpSpPr>
        <p:sp>
          <p:nvSpPr>
            <p:cNvPr id="368" name="Google Shape;368;p45"/>
            <p:cNvSpPr/>
            <p:nvPr/>
          </p:nvSpPr>
          <p:spPr>
            <a:xfrm>
              <a:off x="4548413" y="4230254"/>
              <a:ext cx="7643588" cy="2627745"/>
            </a:xfrm>
            <a:custGeom>
              <a:rect b="b" l="l" r="r" t="t"/>
              <a:pathLst>
                <a:path extrusionOk="0" h="2622550" w="6129867">
                  <a:moveTo>
                    <a:pt x="1187083" y="0"/>
                  </a:moveTo>
                  <a:lnTo>
                    <a:pt x="6129867" y="0"/>
                  </a:lnTo>
                  <a:lnTo>
                    <a:pt x="6129867" y="2622550"/>
                  </a:lnTo>
                  <a:lnTo>
                    <a:pt x="1187083" y="2622550"/>
                  </a:lnTo>
                  <a:cubicBezTo>
                    <a:pt x="531540" y="2622550"/>
                    <a:pt x="0" y="2035512"/>
                    <a:pt x="0" y="1311275"/>
                  </a:cubicBezTo>
                  <a:cubicBezTo>
                    <a:pt x="0" y="587039"/>
                    <a:pt x="531540" y="0"/>
                    <a:pt x="1187083" y="0"/>
                  </a:cubicBezTo>
                  <a:close/>
                </a:path>
              </a:pathLst>
            </a:custGeom>
            <a:solidFill>
              <a:srgbClr val="008EC0"/>
            </a:solidFill>
            <a:ln>
              <a:noFill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45"/>
            <p:cNvSpPr txBox="1"/>
            <p:nvPr/>
          </p:nvSpPr>
          <p:spPr>
            <a:xfrm>
              <a:off x="3325298" y="4377687"/>
              <a:ext cx="8712963" cy="233287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Backend &amp; Frontend</a:t>
              </a:r>
              <a:endParaRPr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MEIT | Services" id="370" name="Google Shape;37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88550"/>
            <a:ext cx="4663774" cy="44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46"/>
          <p:cNvPicPr preferRelativeResize="0"/>
          <p:nvPr/>
        </p:nvPicPr>
        <p:blipFill rotWithShape="1">
          <a:blip r:embed="rId3">
            <a:alphaModFix/>
          </a:blip>
          <a:srcRect b="0" l="2864" r="0" t="0"/>
          <a:stretch/>
        </p:blipFill>
        <p:spPr>
          <a:xfrm>
            <a:off x="0" y="3580382"/>
            <a:ext cx="5858444" cy="3367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8090" y="0"/>
            <a:ext cx="5994400" cy="28827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ersus - Free gaming icons" id="379" name="Google Shape;379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48882" y="2882714"/>
            <a:ext cx="1218415" cy="1218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7"/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387" name="Google Shape;38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7"/>
          <p:cNvSpPr txBox="1"/>
          <p:nvPr/>
        </p:nvSpPr>
        <p:spPr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9" name="Google Shape;389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7"/>
          <p:cNvSpPr txBox="1"/>
          <p:nvPr/>
        </p:nvSpPr>
        <p:spPr>
          <a:xfrm>
            <a:off x="2291812" y="150799"/>
            <a:ext cx="740332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Back-End vs Front-End</a:t>
            </a:r>
            <a:endParaRPr/>
          </a:p>
        </p:txBody>
      </p:sp>
      <p:pic>
        <p:nvPicPr>
          <p:cNvPr descr="front y backend - Compra Online con Ofertas OFF64%" id="391" name="Google Shape;391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5931" y="1393668"/>
            <a:ext cx="10251931" cy="5250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mage result for arduino logo" id="184" name="Google Shape;184;p30"/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3149316" y="822039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0"/>
          <p:cNvSpPr txBox="1"/>
          <p:nvPr/>
        </p:nvSpPr>
        <p:spPr>
          <a:xfrm>
            <a:off x="2026229" y="2071650"/>
            <a:ext cx="9563678" cy="20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how </a:t>
            </a:r>
            <a:r>
              <a:rPr b="1" lang="en-US" sz="2800">
                <a:solidFill>
                  <a:srgbClr val="FF53C6"/>
                </a:solidFill>
                <a:latin typeface="Calibri"/>
                <a:ea typeface="Calibri"/>
                <a:cs typeface="Calibri"/>
                <a:sym typeface="Calibri"/>
              </a:rPr>
              <a:t>WEB Server work</a:t>
            </a:r>
            <a:endParaRPr/>
          </a:p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the </a:t>
            </a:r>
            <a:r>
              <a:rPr b="1" lang="en-US" sz="2800">
                <a:solidFill>
                  <a:srgbClr val="FF53C6"/>
                </a:solidFill>
                <a:latin typeface="Calibri"/>
                <a:ea typeface="Calibri"/>
                <a:cs typeface="Calibri"/>
                <a:sym typeface="Calibri"/>
              </a:rPr>
              <a:t>important of WEB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for web development</a:t>
            </a:r>
            <a:endParaRPr/>
          </a:p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how web client connect to web server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6056" y="4133698"/>
            <a:ext cx="3021290" cy="3021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6229" y="756189"/>
            <a:ext cx="1015847" cy="1015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64363" y="813187"/>
            <a:ext cx="1015847" cy="1015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8"/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399" name="Google Shape;39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48"/>
          <p:cNvSpPr txBox="1"/>
          <p:nvPr/>
        </p:nvSpPr>
        <p:spPr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1" name="Google Shape;401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8"/>
          <p:cNvSpPr txBox="1"/>
          <p:nvPr/>
        </p:nvSpPr>
        <p:spPr>
          <a:xfrm>
            <a:off x="2291812" y="150799"/>
            <a:ext cx="740332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Back-End vs Front-End</a:t>
            </a:r>
            <a:endParaRPr/>
          </a:p>
        </p:txBody>
      </p:sp>
      <p:sp>
        <p:nvSpPr>
          <p:cNvPr id="403" name="Google Shape;403;p48"/>
          <p:cNvSpPr/>
          <p:nvPr/>
        </p:nvSpPr>
        <p:spPr>
          <a:xfrm>
            <a:off x="718279" y="1480178"/>
            <a:ext cx="4676574" cy="5014751"/>
          </a:xfrm>
          <a:prstGeom prst="roundRect">
            <a:avLst>
              <a:gd fmla="val 11056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process of adding functionality to graphical user interface (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to create 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web experiences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 on how website and application 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look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area of application or website with which 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visitors interact directly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 : CSS, HTML, JavaScript…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Frameworks: React, Angular, Vuejs …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48"/>
          <p:cNvSpPr/>
          <p:nvPr/>
        </p:nvSpPr>
        <p:spPr>
          <a:xfrm>
            <a:off x="6786183" y="1447615"/>
            <a:ext cx="4767729" cy="5047314"/>
          </a:xfrm>
          <a:prstGeom prst="roundRect">
            <a:avLst>
              <a:gd fmla="val 11056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process of creating the 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s, and data 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of a web app. 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 on how website or application 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work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Known as the “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server-side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is the side that 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users do not see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 : PHP, Python, Ruby…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Frameworks : Laravel, Express JS…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9"/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412" name="Google Shape;41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9"/>
          <p:cNvSpPr txBox="1"/>
          <p:nvPr/>
        </p:nvSpPr>
        <p:spPr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" name="Google Shape;414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49"/>
          <p:cNvSpPr txBox="1"/>
          <p:nvPr/>
        </p:nvSpPr>
        <p:spPr>
          <a:xfrm>
            <a:off x="2291812" y="150799"/>
            <a:ext cx="740332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Back-End vs Front-End</a:t>
            </a:r>
            <a:endParaRPr/>
          </a:p>
        </p:txBody>
      </p:sp>
      <p:pic>
        <p:nvPicPr>
          <p:cNvPr id="416" name="Google Shape;416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50005" y="1215088"/>
            <a:ext cx="8686939" cy="5055344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0"/>
          <p:cNvSpPr txBox="1"/>
          <p:nvPr/>
        </p:nvSpPr>
        <p:spPr>
          <a:xfrm>
            <a:off x="2297976" y="332656"/>
            <a:ext cx="7596048" cy="7935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Static</a:t>
            </a:r>
            <a:r>
              <a:rPr b="1" i="0" lang="en-US" sz="3200" u="none" cap="none" strike="noStrike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i="0" lang="en-US" sz="2800" u="none" cap="none" strike="noStrike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vs</a:t>
            </a:r>
            <a:r>
              <a:rPr b="1" i="0" lang="en-US" sz="3200" u="none" cap="none" strike="noStrike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i="0" lang="en-US" sz="3600" u="none" cap="none" strike="noStrike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Dynamic</a:t>
            </a:r>
            <a:r>
              <a:rPr b="1" i="0" lang="en-US" sz="3200" u="none" cap="none" strike="noStrike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i="0" lang="en-US" sz="3600" u="none" cap="none" strike="noStrike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rPr>
              <a:t>Website</a:t>
            </a:r>
            <a:endParaRPr b="1" i="0" sz="3200" u="none" cap="none" strike="noStrike">
              <a:solidFill>
                <a:srgbClr val="00B0F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22" name="Google Shape;42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223" y="1310804"/>
            <a:ext cx="10451048" cy="5080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1"/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0" name="Google Shape;43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51"/>
          <p:cNvSpPr txBox="1"/>
          <p:nvPr/>
        </p:nvSpPr>
        <p:spPr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2" name="Google Shape;432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92771" y="3257777"/>
            <a:ext cx="4001251" cy="4001251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51"/>
          <p:cNvSpPr/>
          <p:nvPr/>
        </p:nvSpPr>
        <p:spPr>
          <a:xfrm>
            <a:off x="2798421" y="1036763"/>
            <a:ext cx="6127661" cy="1685568"/>
          </a:xfrm>
          <a:prstGeom prst="wedgeRoundRectCallout">
            <a:avLst>
              <a:gd fmla="val -3391" name="adj1"/>
              <a:gd fmla="val 87313" name="adj2"/>
              <a:gd fmla="val 16667" name="adj3"/>
            </a:avLst>
          </a:prstGeom>
          <a:solidFill>
            <a:srgbClr val="B3C6E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about Backend and Frontend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PNC Timetables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DA9DB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52"/>
          <p:cNvGrpSpPr/>
          <p:nvPr/>
        </p:nvGrpSpPr>
        <p:grpSpPr>
          <a:xfrm>
            <a:off x="3260993" y="1597447"/>
            <a:ext cx="8931008" cy="2748928"/>
            <a:chOff x="2323355" y="4109072"/>
            <a:chExt cx="9868646" cy="2748928"/>
          </a:xfrm>
        </p:grpSpPr>
        <p:sp>
          <p:nvSpPr>
            <p:cNvPr id="440" name="Google Shape;440;p52"/>
            <p:cNvSpPr/>
            <p:nvPr/>
          </p:nvSpPr>
          <p:spPr>
            <a:xfrm>
              <a:off x="2323355" y="4109072"/>
              <a:ext cx="9868646" cy="2748928"/>
            </a:xfrm>
            <a:custGeom>
              <a:rect b="b" l="l" r="r" t="t"/>
              <a:pathLst>
                <a:path extrusionOk="0" h="2622550" w="6129867">
                  <a:moveTo>
                    <a:pt x="1187083" y="0"/>
                  </a:moveTo>
                  <a:lnTo>
                    <a:pt x="6129867" y="0"/>
                  </a:lnTo>
                  <a:lnTo>
                    <a:pt x="6129867" y="2622550"/>
                  </a:lnTo>
                  <a:lnTo>
                    <a:pt x="1187083" y="2622550"/>
                  </a:lnTo>
                  <a:cubicBezTo>
                    <a:pt x="531540" y="2622550"/>
                    <a:pt x="0" y="2035512"/>
                    <a:pt x="0" y="1311275"/>
                  </a:cubicBezTo>
                  <a:cubicBezTo>
                    <a:pt x="0" y="587039"/>
                    <a:pt x="531540" y="0"/>
                    <a:pt x="1187083" y="0"/>
                  </a:cubicBez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52"/>
            <p:cNvSpPr txBox="1"/>
            <p:nvPr/>
          </p:nvSpPr>
          <p:spPr>
            <a:xfrm>
              <a:off x="3159868" y="4201418"/>
              <a:ext cx="8712964" cy="233287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Web Communication</a:t>
              </a:r>
              <a:endParaRPr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CAAC">
            <a:alpha val="28627"/>
          </a:srgbClr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3"/>
          <p:cNvSpPr txBox="1"/>
          <p:nvPr/>
        </p:nvSpPr>
        <p:spPr>
          <a:xfrm>
            <a:off x="754832" y="548680"/>
            <a:ext cx="10153128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Quattrocento Sans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end-user </a:t>
            </a:r>
            <a:r>
              <a:rPr b="1" i="0" lang="en-US" sz="6000" u="none" cap="none" strike="noStrike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connect</a:t>
            </a:r>
            <a:r>
              <a:rPr b="1" i="0" lang="en-US" sz="6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to Web Server?</a:t>
            </a:r>
            <a:endParaRPr/>
          </a:p>
        </p:txBody>
      </p:sp>
      <p:pic>
        <p:nvPicPr>
          <p:cNvPr id="447" name="Google Shape;44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0830" y="3330340"/>
            <a:ext cx="3808365" cy="31228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sting PNG Transparent Images - PNG All" id="448" name="Google Shape;448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330340"/>
            <a:ext cx="4897372" cy="2995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54"/>
          <p:cNvPicPr preferRelativeResize="0"/>
          <p:nvPr/>
        </p:nvPicPr>
        <p:blipFill rotWithShape="1">
          <a:blip r:embed="rId3">
            <a:alphaModFix/>
          </a:blip>
          <a:srcRect b="5901" l="2593" r="4811" t="8458"/>
          <a:stretch/>
        </p:blipFill>
        <p:spPr>
          <a:xfrm>
            <a:off x="144378" y="544049"/>
            <a:ext cx="11496600" cy="622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5"/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462" name="Google Shape;46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55"/>
          <p:cNvSpPr txBox="1"/>
          <p:nvPr/>
        </p:nvSpPr>
        <p:spPr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4" name="Google Shape;464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55"/>
          <p:cNvSpPr txBox="1"/>
          <p:nvPr/>
        </p:nvSpPr>
        <p:spPr>
          <a:xfrm>
            <a:off x="2041638" y="562461"/>
            <a:ext cx="826035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Web communication according to HTTP</a:t>
            </a:r>
            <a:endParaRPr/>
          </a:p>
        </p:txBody>
      </p:sp>
      <p:pic>
        <p:nvPicPr>
          <p:cNvPr id="466" name="Google Shape;466;p55"/>
          <p:cNvPicPr preferRelativeResize="0"/>
          <p:nvPr/>
        </p:nvPicPr>
        <p:blipFill rotWithShape="1">
          <a:blip r:embed="rId5">
            <a:alphaModFix/>
          </a:blip>
          <a:srcRect b="21155" l="4760" r="3464" t="22988"/>
          <a:stretch/>
        </p:blipFill>
        <p:spPr>
          <a:xfrm>
            <a:off x="522523" y="1786127"/>
            <a:ext cx="11177391" cy="3826585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5"/>
          <p:cNvSpPr/>
          <p:nvPr/>
        </p:nvSpPr>
        <p:spPr>
          <a:xfrm>
            <a:off x="150495" y="6325247"/>
            <a:ext cx="1061137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https://www.ionos.co.uk/digitalguide/hosting/technical-matters/what-is-http/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6"/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5" name="Google Shape;47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56"/>
          <p:cNvSpPr txBox="1"/>
          <p:nvPr/>
        </p:nvSpPr>
        <p:spPr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7" name="Google Shape;477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Daddy logo and symbol, meaning, history, PNG" id="478" name="Google Shape;478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7917" y="291453"/>
            <a:ext cx="3976766" cy="22369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Amazon Web Services Logo.svg - Wikipedia" id="479" name="Google Shape;479;p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61179" y="2499292"/>
            <a:ext cx="2492439" cy="1491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5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19938" y="3245077"/>
            <a:ext cx="4001251" cy="4001251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6"/>
          <p:cNvSpPr/>
          <p:nvPr/>
        </p:nvSpPr>
        <p:spPr>
          <a:xfrm>
            <a:off x="612401" y="1672189"/>
            <a:ext cx="5089484" cy="1208842"/>
          </a:xfrm>
          <a:prstGeom prst="wedgeRoundRectCallout">
            <a:avLst>
              <a:gd fmla="val -3391" name="adj1"/>
              <a:gd fmla="val 87313" name="adj2"/>
              <a:gd fmla="val 16667" name="adj3"/>
            </a:avLst>
          </a:prstGeom>
          <a:solidFill>
            <a:srgbClr val="B3C6E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Hosting a website on Apache Web Server !</a:t>
            </a:r>
            <a:endParaRPr/>
          </a:p>
        </p:txBody>
      </p:sp>
      <p:pic>
        <p:nvPicPr>
          <p:cNvPr descr="File:Apache Software Foundation Logo (2016).svg - Wikipedia" id="482" name="Google Shape;482;p5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783131" y="4305367"/>
            <a:ext cx="3848534" cy="1880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7FC"/>
            </a:gs>
            <a:gs pos="100000">
              <a:srgbClr val="00B0F0"/>
            </a:gs>
          </a:gsLst>
          <a:lin ang="5400000" scaled="0"/>
        </a:gra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9840" y="1907034"/>
            <a:ext cx="6450681" cy="2314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/>
        </p:nvSpPr>
        <p:spPr>
          <a:xfrm>
            <a:off x="3400892" y="973334"/>
            <a:ext cx="7384238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Why do we need web server?</a:t>
            </a:r>
            <a:endParaRPr b="1" sz="32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1"/>
          <p:cNvSpPr txBox="1"/>
          <p:nvPr/>
        </p:nvSpPr>
        <p:spPr>
          <a:xfrm>
            <a:off x="0" y="0"/>
            <a:ext cx="2031937" cy="369332"/>
          </a:xfrm>
          <a:prstGeom prst="rect">
            <a:avLst/>
          </a:prstGeom>
          <a:solidFill>
            <a:srgbClr val="CC00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ENGAGE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5461" y="599552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7887" y="585977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145" y="590503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348" y="486656"/>
            <a:ext cx="465138" cy="48418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 txBox="1"/>
          <p:nvPr/>
        </p:nvSpPr>
        <p:spPr>
          <a:xfrm>
            <a:off x="83990" y="1000667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enovo ST550 Server - Xeon 3106 Bronze Octacore" id="201" name="Google Shape;20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760708"/>
            <a:ext cx="3853424" cy="4545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 txBox="1"/>
          <p:nvPr/>
        </p:nvSpPr>
        <p:spPr>
          <a:xfrm>
            <a:off x="2866057" y="2440955"/>
            <a:ext cx="7384238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How web servers work?</a:t>
            </a:r>
            <a:endParaRPr b="1" sz="32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4035040" y="5344943"/>
            <a:ext cx="7384238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How do web servers communicate?</a:t>
            </a:r>
            <a:endParaRPr b="1" sz="32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3400892" y="3892949"/>
            <a:ext cx="7384238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Do web server need Internet?</a:t>
            </a:r>
            <a:endParaRPr b="1" sz="32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>
            <a:alpha val="48627"/>
          </a:schemeClr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32"/>
          <p:cNvGrpSpPr/>
          <p:nvPr/>
        </p:nvGrpSpPr>
        <p:grpSpPr>
          <a:xfrm>
            <a:off x="4057771" y="1664855"/>
            <a:ext cx="8134229" cy="2627745"/>
            <a:chOff x="3203785" y="4230254"/>
            <a:chExt cx="8988216" cy="2627745"/>
          </a:xfrm>
        </p:grpSpPr>
        <p:sp>
          <p:nvSpPr>
            <p:cNvPr id="210" name="Google Shape;210;p32"/>
            <p:cNvSpPr/>
            <p:nvPr/>
          </p:nvSpPr>
          <p:spPr>
            <a:xfrm>
              <a:off x="3427136" y="4230254"/>
              <a:ext cx="8764865" cy="2627745"/>
            </a:xfrm>
            <a:custGeom>
              <a:rect b="b" l="l" r="r" t="t"/>
              <a:pathLst>
                <a:path extrusionOk="0" h="2622550" w="6129867">
                  <a:moveTo>
                    <a:pt x="1187083" y="0"/>
                  </a:moveTo>
                  <a:lnTo>
                    <a:pt x="6129867" y="0"/>
                  </a:lnTo>
                  <a:lnTo>
                    <a:pt x="6129867" y="2622550"/>
                  </a:lnTo>
                  <a:lnTo>
                    <a:pt x="1187083" y="2622550"/>
                  </a:lnTo>
                  <a:cubicBezTo>
                    <a:pt x="531540" y="2622550"/>
                    <a:pt x="0" y="2035512"/>
                    <a:pt x="0" y="1311275"/>
                  </a:cubicBezTo>
                  <a:cubicBezTo>
                    <a:pt x="0" y="587039"/>
                    <a:pt x="531540" y="0"/>
                    <a:pt x="1187083" y="0"/>
                  </a:cubicBezTo>
                  <a:close/>
                </a:path>
              </a:pathLst>
            </a:custGeom>
            <a:solidFill>
              <a:srgbClr val="C55A11">
                <a:alpha val="80000"/>
              </a:srgbClr>
            </a:solidFill>
            <a:ln>
              <a:noFill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32"/>
            <p:cNvSpPr txBox="1"/>
            <p:nvPr/>
          </p:nvSpPr>
          <p:spPr>
            <a:xfrm>
              <a:off x="3203785" y="4377687"/>
              <a:ext cx="8645109" cy="233287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What is a  Web Server?</a:t>
              </a:r>
              <a:endParaRPr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19" name="Google Shape;21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3"/>
          <p:cNvSpPr txBox="1"/>
          <p:nvPr/>
        </p:nvSpPr>
        <p:spPr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3"/>
          <p:cNvSpPr txBox="1"/>
          <p:nvPr/>
        </p:nvSpPr>
        <p:spPr>
          <a:xfrm>
            <a:off x="3574412" y="549186"/>
            <a:ext cx="560646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SERVER</a:t>
            </a:r>
            <a:endParaRPr/>
          </a:p>
        </p:txBody>
      </p:sp>
      <p:sp>
        <p:nvSpPr>
          <p:cNvPr id="223" name="Google Shape;223;p33"/>
          <p:cNvSpPr txBox="1"/>
          <p:nvPr/>
        </p:nvSpPr>
        <p:spPr>
          <a:xfrm>
            <a:off x="997744" y="1892648"/>
            <a:ext cx="10572784" cy="2923837"/>
          </a:xfrm>
          <a:prstGeom prst="rect">
            <a:avLst/>
          </a:prstGeom>
          <a:noFill/>
          <a:ln cap="flat" cmpd="sng" w="9525">
            <a:solidFill>
              <a:srgbClr val="7570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web server is a computer server that </a:t>
            </a:r>
            <a:r>
              <a:rPr lang="en-US" sz="2400">
                <a:solidFill>
                  <a:srgbClr val="FF3399"/>
                </a:solidFill>
                <a:latin typeface="Calibri"/>
                <a:ea typeface="Calibri"/>
                <a:cs typeface="Calibri"/>
                <a:sym typeface="Calibri"/>
              </a:rPr>
              <a:t>hosts web pages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making them accessible online. 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server </a:t>
            </a:r>
            <a:r>
              <a:rPr lang="en-US" sz="2400">
                <a:solidFill>
                  <a:srgbClr val="FF3399"/>
                </a:solidFill>
                <a:latin typeface="Calibri"/>
                <a:ea typeface="Calibri"/>
                <a:cs typeface="Calibri"/>
                <a:sym typeface="Calibri"/>
              </a:rPr>
              <a:t>stores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>
                <a:solidFill>
                  <a:srgbClr val="FF3399"/>
                </a:solidFill>
                <a:latin typeface="Calibri"/>
                <a:ea typeface="Calibri"/>
                <a:cs typeface="Calibri"/>
                <a:sym typeface="Calibri"/>
              </a:rPr>
              <a:t>delivers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content for website – such as text, images, video, and application data to clients that requested. 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server communicates with a web browser using </a:t>
            </a:r>
            <a:r>
              <a:rPr lang="en-US" sz="2400">
                <a:solidFill>
                  <a:srgbClr val="FF3399"/>
                </a:solidFill>
                <a:latin typeface="Calibri"/>
                <a:ea typeface="Calibri"/>
                <a:cs typeface="Calibri"/>
                <a:sym typeface="Calibri"/>
              </a:rPr>
              <a:t>HTTP protocol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default.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34886" y="5063346"/>
            <a:ext cx="1634537" cy="163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387" y="1924113"/>
            <a:ext cx="11430301" cy="350411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4"/>
          <p:cNvSpPr txBox="1"/>
          <p:nvPr/>
        </p:nvSpPr>
        <p:spPr>
          <a:xfrm>
            <a:off x="3420408" y="424057"/>
            <a:ext cx="560646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Server Works</a:t>
            </a:r>
            <a:endParaRPr/>
          </a:p>
        </p:txBody>
      </p:sp>
      <p:sp>
        <p:nvSpPr>
          <p:cNvPr id="231" name="Google Shape;231;p34"/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32" name="Google Shape;23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4"/>
          <p:cNvSpPr txBox="1"/>
          <p:nvPr/>
        </p:nvSpPr>
        <p:spPr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726" y="3750221"/>
            <a:ext cx="3107779" cy="3107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61081" y="3625175"/>
            <a:ext cx="3232825" cy="323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5"/>
          <p:cNvSpPr/>
          <p:nvPr/>
        </p:nvSpPr>
        <p:spPr>
          <a:xfrm>
            <a:off x="138463" y="931415"/>
            <a:ext cx="5165179" cy="1583412"/>
          </a:xfrm>
          <a:prstGeom prst="wedgeRoundRectCallout">
            <a:avLst>
              <a:gd fmla="val -11911" name="adj1"/>
              <a:gd fmla="val 128729" name="adj2"/>
              <a:gd fmla="val 16667" name="adj3"/>
            </a:avLst>
          </a:prstGeom>
          <a:solidFill>
            <a:srgbClr val="B3C6E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port that HTTP protocol use for communication?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5"/>
          <p:cNvSpPr/>
          <p:nvPr/>
        </p:nvSpPr>
        <p:spPr>
          <a:xfrm>
            <a:off x="6674806" y="1723121"/>
            <a:ext cx="5165179" cy="987504"/>
          </a:xfrm>
          <a:prstGeom prst="wedgeRoundRectCallout">
            <a:avLst>
              <a:gd fmla="val 8354" name="adj1"/>
              <a:gd fmla="val 141647" name="adj2"/>
              <a:gd fmla="val 16667" name="adj3"/>
            </a:avLst>
          </a:prstGeom>
          <a:solidFill>
            <a:srgbClr val="B3C6E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protocol using TCP port </a:t>
            </a:r>
            <a:r>
              <a:rPr b="1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CAAC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/>
        </p:nvSpPr>
        <p:spPr>
          <a:xfrm>
            <a:off x="246500" y="476589"/>
            <a:ext cx="125677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make</a:t>
            </a: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computer </a:t>
            </a:r>
            <a:r>
              <a:rPr b="1" i="0" lang="en-US" sz="3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become Web Server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est cPanel Hosting | Cheap Unlimited Web Hosting | Top cPanel Hosting |  Cheap Hosting Plans | Advika Web" id="250" name="Google Shape;25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4364" y="3215486"/>
            <a:ext cx="6946899" cy="3697543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6"/>
          <p:cNvSpPr txBox="1"/>
          <p:nvPr/>
        </p:nvSpPr>
        <p:spPr>
          <a:xfrm>
            <a:off x="246500" y="1903222"/>
            <a:ext cx="11170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the </a:t>
            </a:r>
            <a:r>
              <a:rPr b="1" i="0" lang="en-US" sz="3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type </a:t>
            </a: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Web Server Software?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41639" y="3589525"/>
            <a:ext cx="3475906" cy="3475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/>
        </p:nvSpPr>
        <p:spPr>
          <a:xfrm>
            <a:off x="2691128" y="247586"/>
            <a:ext cx="636692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2703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DB2703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Web Server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Software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37"/>
          <p:cNvPicPr preferRelativeResize="0"/>
          <p:nvPr/>
        </p:nvPicPr>
        <p:blipFill rotWithShape="1">
          <a:blip r:embed="rId3">
            <a:alphaModFix/>
          </a:blip>
          <a:srcRect b="12199" l="8657" r="11608" t="26374"/>
          <a:stretch/>
        </p:blipFill>
        <p:spPr>
          <a:xfrm>
            <a:off x="726200" y="3901313"/>
            <a:ext cx="5500429" cy="211868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Web Elements PNG Transparent Backgrounds Images | PNG Arts" id="259" name="Google Shape;25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4568" y="1583891"/>
            <a:ext cx="5210929" cy="521092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7"/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61" name="Google Shape;261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7"/>
          <p:cNvSpPr/>
          <p:nvPr/>
        </p:nvSpPr>
        <p:spPr>
          <a:xfrm>
            <a:off x="428413" y="1868624"/>
            <a:ext cx="613601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setup a computer become a web server you need to </a:t>
            </a:r>
            <a:r>
              <a:rPr i="1"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configure web server software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are the type of Web server software: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