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12-09T12:58:39.740" idx="1">
    <p:pos x="6000" y="0"/>
    <p:text>A lot of "Explain" in this session. Since it is the 1st one, maybe more hands-on activities wouls set the tones and interest the students
-Maud KOETSCHET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2" name="Google Shape;92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9" name="Google Shape;18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90" name="Google Shape;190;p1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2" name="Google Shape;21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13" name="Google Shape;213;p1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25" name="Google Shape;225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26" name="Google Shape;226;p1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8" name="Google Shape;23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39" name="Google Shape;239;p1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1" name="Google Shape;25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52" name="Google Shape;252;p1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71" name="Google Shape;271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72" name="Google Shape;272;p17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79" name="Google Shape;279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80" name="Google Shape;280;p18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93250" rIns="93250" bIns="93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07" name="Google Shape;307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08" name="Google Shape;308;p2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 Injection : attacker successfully submits invalid data to the application.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		Ex. SQL injection.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 Broken Authentication : web application's authentication system having weak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		security feature. Ex. "credential stuffing"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 Sensitive Data Exposure : attacker gain unauthorized access and compromise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data that should be private (lack of encryption). Ex. intercepting &amp; hijacking.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 Broke Access Control : attacker be able to give them access to content they not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be able to, such as administrative tools.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 Security Misconfiguration : is the vulnerability that make web application unsecure.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Ex. Weak password, using unsecure protocol (HTTP), default password, unpatched software.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 Cross Site Scripting (XSS) : attacker added malicious code or script to a webpage through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site's input (comment section, form submissions, etc).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 Session hijacking attack 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attacker takes advantage of the active session between the victim and the server and intervenes in the session of another user</a:t>
            </a:r>
            <a:endParaRPr/>
          </a:p>
        </p:txBody>
      </p:sp>
      <p:sp>
        <p:nvSpPr>
          <p:cNvPr id="325" name="Google Shape;325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26" name="Google Shape;326;p2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50" name="Google Shape;350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51" name="Google Shape;351;p2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9" name="Google Shape;11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0" name="Google Shape;120;p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9" name="Google Shape;13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2" name="Google Shape;15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53" name="Google Shape;153;p7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3" name="Google Shape;16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64" name="Google Shape;164;p8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6" name="Google Shape;17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77" name="Google Shape;177;p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05651" y="188640"/>
            <a:ext cx="509099" cy="50978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/>
          <p:nvPr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rgbClr val="22BB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08C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>
            <a:off x="2116110" y="1485900"/>
            <a:ext cx="7959777" cy="4220980"/>
          </a:xfrm>
          <a:prstGeom prst="rect">
            <a:avLst/>
          </a:prstGeom>
          <a:solidFill>
            <a:srgbClr val="548135">
              <a:alpha val="85882"/>
            </a:srgbClr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2733766" y="1749287"/>
            <a:ext cx="6724464" cy="3694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Web Server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4292200" y="581686"/>
            <a:ext cx="353308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Chapter04 WEB SERVER</a:t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5226207" y="1624159"/>
            <a:ext cx="173957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Session 03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/>
        </p:nvSpPr>
        <p:spPr>
          <a:xfrm>
            <a:off x="4535838" y="2573573"/>
            <a:ext cx="7656162" cy="979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What make HTTPS secure?</a:t>
            </a:r>
            <a:endParaRPr sz="40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55288" y="1558065"/>
            <a:ext cx="5435940" cy="543594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4"/>
          <p:cNvSpPr txBox="1"/>
          <p:nvPr/>
        </p:nvSpPr>
        <p:spPr>
          <a:xfrm>
            <a:off x="2217679" y="369332"/>
            <a:ext cx="9094705" cy="1634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Why HTTPS?</a:t>
            </a:r>
            <a:endParaRPr sz="40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4163047" y="4294164"/>
            <a:ext cx="7656162" cy="979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How encryption works?</a:t>
            </a:r>
            <a:endParaRPr sz="40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0" y="0"/>
            <a:ext cx="2031937" cy="369332"/>
          </a:xfrm>
          <a:prstGeom prst="rect">
            <a:avLst/>
          </a:prstGeom>
          <a:solidFill>
            <a:srgbClr val="CC00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ENGAGE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5461" y="599552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7887" y="585977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145" y="590503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348" y="486656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/>
        </p:nvSpPr>
        <p:spPr>
          <a:xfrm>
            <a:off x="83990" y="1000667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25"/>
          <p:cNvGrpSpPr/>
          <p:nvPr/>
        </p:nvGrpSpPr>
        <p:grpSpPr>
          <a:xfrm>
            <a:off x="2854739" y="1232453"/>
            <a:ext cx="9337261" cy="2671864"/>
            <a:chOff x="2584768" y="4230254"/>
            <a:chExt cx="9607233" cy="2627745"/>
          </a:xfrm>
        </p:grpSpPr>
        <p:sp>
          <p:nvSpPr>
            <p:cNvPr id="207" name="Google Shape;207;p25"/>
            <p:cNvSpPr/>
            <p:nvPr/>
          </p:nvSpPr>
          <p:spPr>
            <a:xfrm>
              <a:off x="3556287" y="4230254"/>
              <a:ext cx="8635714" cy="2627745"/>
            </a:xfrm>
            <a:custGeom>
              <a:avLst/>
              <a:gdLst/>
              <a:ahLst/>
              <a:cxnLst/>
              <a:rect l="l" t="t" r="r" b="b"/>
              <a:pathLst>
                <a:path w="6129867" h="2622550" extrusionOk="0">
                  <a:moveTo>
                    <a:pt x="1187083" y="0"/>
                  </a:moveTo>
                  <a:lnTo>
                    <a:pt x="6129867" y="0"/>
                  </a:lnTo>
                  <a:lnTo>
                    <a:pt x="6129867" y="2622550"/>
                  </a:lnTo>
                  <a:lnTo>
                    <a:pt x="1187083" y="2622550"/>
                  </a:lnTo>
                  <a:cubicBezTo>
                    <a:pt x="531540" y="2622550"/>
                    <a:pt x="0" y="2035512"/>
                    <a:pt x="0" y="1311275"/>
                  </a:cubicBezTo>
                  <a:cubicBezTo>
                    <a:pt x="0" y="587039"/>
                    <a:pt x="531540" y="0"/>
                    <a:pt x="1187083" y="0"/>
                  </a:cubicBezTo>
                  <a:close/>
                </a:path>
              </a:pathLst>
            </a:custGeom>
            <a:solidFill>
              <a:srgbClr val="1F3864">
                <a:alpha val="82745"/>
              </a:srgbClr>
            </a:solidFill>
            <a:ln>
              <a:noFill/>
            </a:ln>
            <a:effectLst>
              <a:outerShdw blurRad="76200" sy="23000" kx="1200000" algn="b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5"/>
            <p:cNvSpPr txBox="1"/>
            <p:nvPr/>
          </p:nvSpPr>
          <p:spPr>
            <a:xfrm>
              <a:off x="2584768" y="4416454"/>
              <a:ext cx="9510904" cy="233287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Encryption (SSL/TSL)</a:t>
              </a:r>
              <a:endParaRPr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/>
        </p:nvSpPr>
        <p:spPr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6"/>
          <p:cNvSpPr txBox="1"/>
          <p:nvPr/>
        </p:nvSpPr>
        <p:spPr>
          <a:xfrm>
            <a:off x="2469612" y="369332"/>
            <a:ext cx="740332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SSL/TLS Protocol</a:t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811925" y="1472676"/>
            <a:ext cx="11461755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SSL (Secure Socket Layer) was developed by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NETSAPCE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1990s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SSL was rebranded as TLS (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 Layer Security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SSL is a protocol that is being used to provide secure communications (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encryption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to a computer network.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39202" y="3830854"/>
            <a:ext cx="6687033" cy="24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/>
        </p:nvSpPr>
        <p:spPr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7"/>
          <p:cNvSpPr txBox="1"/>
          <p:nvPr/>
        </p:nvSpPr>
        <p:spPr>
          <a:xfrm>
            <a:off x="2469612" y="369332"/>
            <a:ext cx="740332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Encryption Methods</a:t>
            </a:r>
            <a:endParaRPr/>
          </a:p>
        </p:txBody>
      </p:sp>
      <p:sp>
        <p:nvSpPr>
          <p:cNvPr id="233" name="Google Shape;233;p27" descr="What is Public Key Encryption? - AboutSSL.or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27"/>
          <p:cNvPicPr preferRelativeResize="0"/>
          <p:nvPr/>
        </p:nvPicPr>
        <p:blipFill rotWithShape="1">
          <a:blip r:embed="rId5">
            <a:alphaModFix/>
          </a:blip>
          <a:srcRect b="6593"/>
          <a:stretch/>
        </p:blipFill>
        <p:spPr>
          <a:xfrm>
            <a:off x="1043014" y="1550791"/>
            <a:ext cx="10256521" cy="5013639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42" name="Google Shape;24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8"/>
          <p:cNvSpPr txBox="1"/>
          <p:nvPr/>
        </p:nvSpPr>
        <p:spPr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8"/>
          <p:cNvSpPr txBox="1"/>
          <p:nvPr/>
        </p:nvSpPr>
        <p:spPr>
          <a:xfrm>
            <a:off x="2469612" y="369332"/>
            <a:ext cx="740332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Encryption Methods</a:t>
            </a:r>
            <a:endParaRPr/>
          </a:p>
        </p:txBody>
      </p:sp>
      <p:sp>
        <p:nvSpPr>
          <p:cNvPr id="246" name="Google Shape;246;p28" descr="What is Public Key Encryption? - AboutSSL.or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28"/>
          <p:cNvPicPr preferRelativeResize="0"/>
          <p:nvPr/>
        </p:nvPicPr>
        <p:blipFill rotWithShape="1">
          <a:blip r:embed="rId5">
            <a:alphaModFix/>
          </a:blip>
          <a:srcRect b="8035"/>
          <a:stretch/>
        </p:blipFill>
        <p:spPr>
          <a:xfrm>
            <a:off x="950182" y="1635054"/>
            <a:ext cx="10442186" cy="5025628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/>
          <p:nvPr/>
        </p:nvSpPr>
        <p:spPr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9"/>
          <p:cNvSpPr txBox="1"/>
          <p:nvPr/>
        </p:nvSpPr>
        <p:spPr>
          <a:xfrm>
            <a:off x="2469612" y="369332"/>
            <a:ext cx="740332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Certificate Authority (CA)</a:t>
            </a:r>
            <a:endParaRPr/>
          </a:p>
        </p:txBody>
      </p:sp>
      <p:sp>
        <p:nvSpPr>
          <p:cNvPr id="259" name="Google Shape;259;p29"/>
          <p:cNvSpPr/>
          <p:nvPr/>
        </p:nvSpPr>
        <p:spPr>
          <a:xfrm>
            <a:off x="811926" y="1561096"/>
            <a:ext cx="11142652" cy="581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SSL Certificate is used to identify on website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 be trusted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Certificate authority (CA) is an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organization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acts to validate identities and bind them to cryptographic key pairs with digital certificates.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CAs: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Symantec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 Trust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DigiCert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GoDaddy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SSL.com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29"/>
          <p:cNvPicPr preferRelativeResize="0"/>
          <p:nvPr/>
        </p:nvPicPr>
        <p:blipFill rotWithShape="1">
          <a:blip r:embed="rId5">
            <a:alphaModFix/>
          </a:blip>
          <a:srcRect l="9544" r="12210"/>
          <a:stretch/>
        </p:blipFill>
        <p:spPr>
          <a:xfrm>
            <a:off x="6681415" y="3445845"/>
            <a:ext cx="5121334" cy="3272588"/>
          </a:xfrm>
          <a:prstGeom prst="rect">
            <a:avLst/>
          </a:prstGeom>
          <a:noFill/>
          <a:ln w="9525" cap="flat" cmpd="sng">
            <a:solidFill>
              <a:srgbClr val="3A3838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2496" y="135558"/>
            <a:ext cx="6551193" cy="646997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0"/>
          <p:cNvSpPr txBox="1"/>
          <p:nvPr/>
        </p:nvSpPr>
        <p:spPr>
          <a:xfrm>
            <a:off x="292370" y="2387157"/>
            <a:ext cx="462012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Checking the detail information on certificate. </a:t>
            </a:r>
            <a:endParaRPr/>
          </a:p>
        </p:txBody>
      </p:sp>
      <p:pic>
        <p:nvPicPr>
          <p:cNvPr id="267" name="Google Shape;267;p30" descr="How to Get a Free SSL Certificate for Your WordPress Website - Make Tech  Easi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70120" y="3370547"/>
            <a:ext cx="2664627" cy="1811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/>
        </p:nvSpPr>
        <p:spPr>
          <a:xfrm>
            <a:off x="3825606" y="101600"/>
            <a:ext cx="473419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 Connection</a:t>
            </a:r>
            <a:endParaRPr/>
          </a:p>
        </p:txBody>
      </p:sp>
      <p:pic>
        <p:nvPicPr>
          <p:cNvPr id="275" name="Google Shape;27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8300" y="749875"/>
            <a:ext cx="11430000" cy="59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/>
          <p:nvPr/>
        </p:nvSpPr>
        <p:spPr>
          <a:xfrm>
            <a:off x="688706" y="444500"/>
            <a:ext cx="473419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 Connection</a:t>
            </a:r>
            <a:endParaRPr/>
          </a:p>
        </p:txBody>
      </p:sp>
      <p:pic>
        <p:nvPicPr>
          <p:cNvPr id="283" name="Google Shape;283;p32" descr="Buy SSL Certificates at a Reasonable Price &amp; Secure your Hosting | ION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9635" y="675533"/>
            <a:ext cx="3200932" cy="2749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75365" y="3606800"/>
            <a:ext cx="3464384" cy="346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5556" y="31350"/>
            <a:ext cx="5570145" cy="67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/>
          <p:nvPr/>
        </p:nvSpPr>
        <p:spPr>
          <a:xfrm>
            <a:off x="2700387" y="414996"/>
            <a:ext cx="63088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to implement HTTPS?</a:t>
            </a:r>
            <a:endParaRPr/>
          </a:p>
        </p:txBody>
      </p:sp>
      <p:sp>
        <p:nvSpPr>
          <p:cNvPr id="291" name="Google Shape;291;p33"/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92" name="Google Shape;29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3"/>
          <p:cNvSpPr txBox="1"/>
          <p:nvPr/>
        </p:nvSpPr>
        <p:spPr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3"/>
          <p:cNvSpPr/>
          <p:nvPr/>
        </p:nvSpPr>
        <p:spPr>
          <a:xfrm>
            <a:off x="427419" y="1579723"/>
            <a:ext cx="11461755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Purchase SSL/TLS certificate from a trusted Certificate Authority (CA)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 hosting with SSL certificate 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Redirect all internal links from HTTP to HTTPS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you done, your site will look like this: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33"/>
          <p:cNvPicPr preferRelativeResize="0"/>
          <p:nvPr/>
        </p:nvPicPr>
        <p:blipFill rotWithShape="1">
          <a:blip r:embed="rId5">
            <a:alphaModFix/>
          </a:blip>
          <a:srcRect b="3828"/>
          <a:stretch/>
        </p:blipFill>
        <p:spPr>
          <a:xfrm>
            <a:off x="6759304" y="3142909"/>
            <a:ext cx="5330206" cy="3620562"/>
          </a:xfrm>
          <a:prstGeom prst="rect">
            <a:avLst/>
          </a:prstGeom>
          <a:noFill/>
          <a:ln w="9525" cap="flat" cmpd="sng">
            <a:solidFill>
              <a:srgbClr val="75707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7" name="Google Shape;297;p33"/>
          <p:cNvSpPr/>
          <p:nvPr/>
        </p:nvSpPr>
        <p:spPr>
          <a:xfrm>
            <a:off x="5051390" y="4718833"/>
            <a:ext cx="1289786" cy="577515"/>
          </a:xfrm>
          <a:prstGeom prst="rightArrow">
            <a:avLst>
              <a:gd name="adj1" fmla="val 43333"/>
              <a:gd name="adj2" fmla="val 6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 descr="Image result for arduino logo"/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3149316" y="822039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2178629" y="2061170"/>
            <a:ext cx="9732886" cy="2708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571500" marR="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how </a:t>
            </a:r>
            <a:r>
              <a:rPr lang="en-US" sz="2800">
                <a:solidFill>
                  <a:srgbClr val="FF53C6"/>
                </a:solidFill>
                <a:latin typeface="Calibri"/>
                <a:ea typeface="Calibri"/>
                <a:cs typeface="Calibri"/>
                <a:sym typeface="Calibri"/>
              </a:rPr>
              <a:t>HTTP and HTTPS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 works </a:t>
            </a:r>
            <a:endParaRPr/>
          </a:p>
          <a:p>
            <a:pPr marL="571500" marR="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the </a:t>
            </a:r>
            <a:r>
              <a:rPr lang="en-US" sz="2800">
                <a:solidFill>
                  <a:srgbClr val="FF53C6"/>
                </a:solidFill>
                <a:latin typeface="Calibri"/>
                <a:ea typeface="Calibri"/>
                <a:cs typeface="Calibri"/>
                <a:sym typeface="Calibri"/>
              </a:rPr>
              <a:t>important of security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web server</a:t>
            </a:r>
            <a:endParaRPr/>
          </a:p>
          <a:p>
            <a:pPr marL="571500" marR="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how </a:t>
            </a:r>
            <a:r>
              <a:rPr lang="en-US" sz="2800">
                <a:solidFill>
                  <a:srgbClr val="FF66CC"/>
                </a:solidFill>
                <a:latin typeface="Calibri"/>
                <a:ea typeface="Calibri"/>
                <a:cs typeface="Calibri"/>
                <a:sym typeface="Calibri"/>
              </a:rPr>
              <a:t>encryption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</a:t>
            </a:r>
            <a:endParaRPr/>
          </a:p>
          <a:p>
            <a:pPr marL="571500" marR="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some kind of </a:t>
            </a:r>
            <a:r>
              <a:rPr lang="en-US" sz="2800">
                <a:solidFill>
                  <a:srgbClr val="FF66CC"/>
                </a:solidFill>
                <a:latin typeface="Calibri"/>
                <a:ea typeface="Calibri"/>
                <a:cs typeface="Calibri"/>
                <a:sym typeface="Calibri"/>
              </a:rPr>
              <a:t>cyber attacks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web application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28289" y="4201886"/>
            <a:ext cx="2915766" cy="2915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26229" y="756189"/>
            <a:ext cx="1015847" cy="1015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64363" y="813187"/>
            <a:ext cx="1015847" cy="1015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12941"/>
          </a:srgbClr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/>
          <p:nvPr/>
        </p:nvSpPr>
        <p:spPr>
          <a:xfrm>
            <a:off x="1451345" y="606644"/>
            <a:ext cx="9877055" cy="1634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Cyber Security </a:t>
            </a:r>
            <a:r>
              <a:rPr lang="en-US" sz="4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Threats</a:t>
            </a:r>
            <a:r>
              <a:rPr lang="en-US"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you should know as a Web Developer</a:t>
            </a:r>
            <a:endParaRPr sz="4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34" descr="How much does it cost to launch a cyber attack?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75" y="2781299"/>
            <a:ext cx="4508831" cy="407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5"/>
          <p:cNvPicPr preferRelativeResize="0"/>
          <p:nvPr/>
        </p:nvPicPr>
        <p:blipFill rotWithShape="1">
          <a:blip r:embed="rId3">
            <a:alphaModFix/>
          </a:blip>
          <a:srcRect l="6792" r="4079"/>
          <a:stretch/>
        </p:blipFill>
        <p:spPr>
          <a:xfrm>
            <a:off x="0" y="2695074"/>
            <a:ext cx="6596281" cy="416292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5"/>
          <p:cNvSpPr txBox="1"/>
          <p:nvPr/>
        </p:nvSpPr>
        <p:spPr>
          <a:xfrm>
            <a:off x="6596281" y="340531"/>
            <a:ext cx="4196515" cy="75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3399"/>
                </a:solidFill>
                <a:latin typeface="Arial"/>
                <a:ea typeface="Arial"/>
                <a:cs typeface="Arial"/>
                <a:sym typeface="Arial"/>
              </a:rPr>
              <a:t>Let’s find out!</a:t>
            </a:r>
            <a:endParaRPr sz="40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5" descr="Image result for arduino logo"/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5"/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5"/>
          <p:cNvSpPr txBox="1"/>
          <p:nvPr/>
        </p:nvSpPr>
        <p:spPr>
          <a:xfrm>
            <a:off x="155575" y="1014722"/>
            <a:ext cx="861776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200" y="508102"/>
            <a:ext cx="233772" cy="546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0375" y="574924"/>
            <a:ext cx="359480" cy="37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0601" y="508102"/>
            <a:ext cx="233772" cy="54664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5"/>
          <p:cNvSpPr txBox="1"/>
          <p:nvPr/>
        </p:nvSpPr>
        <p:spPr>
          <a:xfrm>
            <a:off x="55339" y="1605900"/>
            <a:ext cx="23012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/>
          </a:p>
        </p:txBody>
      </p:sp>
      <p:sp>
        <p:nvSpPr>
          <p:cNvPr id="319" name="Google Shape;319;p35"/>
          <p:cNvSpPr txBox="1"/>
          <p:nvPr/>
        </p:nvSpPr>
        <p:spPr>
          <a:xfrm>
            <a:off x="5283200" y="1751149"/>
            <a:ext cx="6476999" cy="75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What is </a:t>
            </a:r>
            <a:r>
              <a:rPr lang="en-US" sz="36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Cyber Attack</a:t>
            </a: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3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5"/>
          <p:cNvSpPr txBox="1"/>
          <p:nvPr/>
        </p:nvSpPr>
        <p:spPr>
          <a:xfrm>
            <a:off x="5854701" y="3050465"/>
            <a:ext cx="6476999" cy="75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The </a:t>
            </a:r>
            <a:r>
              <a:rPr lang="en-US" sz="36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reason</a:t>
            </a: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attack</a:t>
            </a:r>
            <a:endParaRPr sz="3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5"/>
          <p:cNvSpPr txBox="1"/>
          <p:nvPr/>
        </p:nvSpPr>
        <p:spPr>
          <a:xfrm>
            <a:off x="6093242" y="4205178"/>
            <a:ext cx="6476999" cy="75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-US" sz="36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attacks </a:t>
            </a:r>
            <a:endParaRPr sz="3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"/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329" name="Google Shape;32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6"/>
          <p:cNvSpPr txBox="1"/>
          <p:nvPr/>
        </p:nvSpPr>
        <p:spPr>
          <a:xfrm>
            <a:off x="111221" y="1008223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6"/>
          <p:cNvSpPr txBox="1"/>
          <p:nvPr/>
        </p:nvSpPr>
        <p:spPr>
          <a:xfrm>
            <a:off x="2469612" y="369332"/>
            <a:ext cx="740332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Cyber Attacks on Web Application</a:t>
            </a:r>
            <a:endParaRPr/>
          </a:p>
        </p:txBody>
      </p:sp>
      <p:sp>
        <p:nvSpPr>
          <p:cNvPr id="333" name="Google Shape;333;p36"/>
          <p:cNvSpPr/>
          <p:nvPr/>
        </p:nvSpPr>
        <p:spPr>
          <a:xfrm>
            <a:off x="997744" y="4961426"/>
            <a:ext cx="2809859" cy="510778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Injection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6"/>
          <p:cNvSpPr/>
          <p:nvPr/>
        </p:nvSpPr>
        <p:spPr>
          <a:xfrm>
            <a:off x="1419938" y="1848343"/>
            <a:ext cx="3460021" cy="461665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Broke authentication </a:t>
            </a:r>
            <a:endParaRPr/>
          </a:p>
        </p:txBody>
      </p:sp>
      <p:sp>
        <p:nvSpPr>
          <p:cNvPr id="335" name="Google Shape;335;p36"/>
          <p:cNvSpPr/>
          <p:nvPr/>
        </p:nvSpPr>
        <p:spPr>
          <a:xfrm>
            <a:off x="4282513" y="6005385"/>
            <a:ext cx="3777521" cy="461665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Sensitive Data Exposure </a:t>
            </a:r>
            <a:endParaRPr/>
          </a:p>
        </p:txBody>
      </p:sp>
      <p:sp>
        <p:nvSpPr>
          <p:cNvPr id="336" name="Google Shape;336;p36"/>
          <p:cNvSpPr/>
          <p:nvPr/>
        </p:nvSpPr>
        <p:spPr>
          <a:xfrm>
            <a:off x="7303955" y="1971453"/>
            <a:ext cx="3777521" cy="461665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Broke access control </a:t>
            </a:r>
            <a:endParaRPr/>
          </a:p>
        </p:txBody>
      </p:sp>
      <p:sp>
        <p:nvSpPr>
          <p:cNvPr id="337" name="Google Shape;337;p36"/>
          <p:cNvSpPr/>
          <p:nvPr/>
        </p:nvSpPr>
        <p:spPr>
          <a:xfrm>
            <a:off x="8167628" y="3492433"/>
            <a:ext cx="3777521" cy="461665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misconfiguration </a:t>
            </a:r>
            <a:endParaRPr/>
          </a:p>
        </p:txBody>
      </p:sp>
      <p:sp>
        <p:nvSpPr>
          <p:cNvPr id="338" name="Google Shape;338;p36"/>
          <p:cNvSpPr/>
          <p:nvPr/>
        </p:nvSpPr>
        <p:spPr>
          <a:xfrm>
            <a:off x="8611478" y="5013413"/>
            <a:ext cx="3291060" cy="461665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 site scripting </a:t>
            </a:r>
            <a:endParaRPr/>
          </a:p>
        </p:txBody>
      </p:sp>
      <p:sp>
        <p:nvSpPr>
          <p:cNvPr id="339" name="Google Shape;339;p36"/>
          <p:cNvSpPr/>
          <p:nvPr/>
        </p:nvSpPr>
        <p:spPr>
          <a:xfrm>
            <a:off x="289807" y="3433386"/>
            <a:ext cx="3777521" cy="461665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hijacking attack</a:t>
            </a:r>
            <a:endParaRPr/>
          </a:p>
        </p:txBody>
      </p:sp>
      <p:pic>
        <p:nvPicPr>
          <p:cNvPr id="340" name="Google Shape;340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21124" y="2433118"/>
            <a:ext cx="3992707" cy="3130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E0B2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7"/>
          <p:cNvSpPr txBox="1"/>
          <p:nvPr/>
        </p:nvSpPr>
        <p:spPr>
          <a:xfrm>
            <a:off x="752844" y="677402"/>
            <a:ext cx="10595512" cy="1634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Protect</a:t>
            </a:r>
            <a:r>
              <a:rPr lang="en-US"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your content on Web Server</a:t>
            </a:r>
            <a:endParaRPr sz="4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37" descr="Best Internet protection Illustration download in PNG &amp; Vector forma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9375" y="2311495"/>
            <a:ext cx="4622800" cy="46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8"/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354" name="Google Shape;35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8"/>
          <p:cNvSpPr txBox="1"/>
          <p:nvPr/>
        </p:nvSpPr>
        <p:spPr>
          <a:xfrm>
            <a:off x="111221" y="1008223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6" name="Google Shape;356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8"/>
          <p:cNvSpPr txBox="1"/>
          <p:nvPr/>
        </p:nvSpPr>
        <p:spPr>
          <a:xfrm>
            <a:off x="2469612" y="369332"/>
            <a:ext cx="740332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Tips for Web Developers</a:t>
            </a: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1731790" y="1709245"/>
            <a:ext cx="9158369" cy="4708981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730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the criteria of strong password</a:t>
            </a:r>
            <a:endParaRPr/>
          </a:p>
          <a:p>
            <a:pPr marL="342900" marR="0" lvl="0" indent="-342900" algn="l" rtl="0">
              <a:lnSpc>
                <a:spcPct val="1730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Limiting the number of authentication attempts </a:t>
            </a:r>
            <a:endParaRPr/>
          </a:p>
          <a:p>
            <a:pPr marL="342900" marR="0" lvl="0" indent="-342900" algn="l" rtl="0">
              <a:lnSpc>
                <a:spcPct val="1730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the principle of least privilege</a:t>
            </a:r>
            <a:endParaRPr/>
          </a:p>
          <a:p>
            <a:pPr marL="342900" marR="0" lvl="0" indent="-342900" algn="l" rtl="0">
              <a:lnSpc>
                <a:spcPct val="1730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SSL certificates (HTTPS)</a:t>
            </a:r>
            <a:endParaRPr/>
          </a:p>
          <a:p>
            <a:pPr marL="342900" marR="0" lvl="0" indent="-342900" algn="l" rtl="0">
              <a:lnSpc>
                <a:spcPct val="1730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safer frameworks 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730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Configuration checking regularly &amp; software up to date </a:t>
            </a:r>
            <a:endParaRPr/>
          </a:p>
          <a:p>
            <a:pPr marL="342900" marR="0" lvl="0" indent="-342900" algn="l" rtl="0">
              <a:lnSpc>
                <a:spcPct val="1730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Validate input data</a:t>
            </a:r>
            <a:endParaRPr/>
          </a:p>
          <a:p>
            <a:pPr marL="342900" marR="0" lvl="0" indent="-342900" algn="l" rtl="0">
              <a:lnSpc>
                <a:spcPct val="1730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Backup </a:t>
            </a:r>
            <a:endParaRPr/>
          </a:p>
        </p:txBody>
      </p:sp>
      <p:pic>
        <p:nvPicPr>
          <p:cNvPr id="359" name="Google Shape;359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95538" y="184666"/>
            <a:ext cx="1331293" cy="1331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F7FC"/>
            </a:gs>
            <a:gs pos="100000">
              <a:srgbClr val="00B0F0"/>
            </a:gs>
          </a:gsLst>
          <a:lin ang="5400000" scaled="0"/>
        </a:gra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9840" y="1907034"/>
            <a:ext cx="6450681" cy="2314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8135">
            <a:alpha val="40000"/>
          </a:srgbClr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7"/>
          <p:cNvGrpSpPr/>
          <p:nvPr/>
        </p:nvGrpSpPr>
        <p:grpSpPr>
          <a:xfrm>
            <a:off x="4057771" y="1620681"/>
            <a:ext cx="8134229" cy="2627745"/>
            <a:chOff x="3203785" y="4230254"/>
            <a:chExt cx="8988216" cy="2627745"/>
          </a:xfrm>
        </p:grpSpPr>
        <p:sp>
          <p:nvSpPr>
            <p:cNvPr id="114" name="Google Shape;114;p17"/>
            <p:cNvSpPr/>
            <p:nvPr/>
          </p:nvSpPr>
          <p:spPr>
            <a:xfrm>
              <a:off x="3427136" y="4230254"/>
              <a:ext cx="8764865" cy="2627745"/>
            </a:xfrm>
            <a:custGeom>
              <a:avLst/>
              <a:gdLst/>
              <a:ahLst/>
              <a:cxnLst/>
              <a:rect l="l" t="t" r="r" b="b"/>
              <a:pathLst>
                <a:path w="6129867" h="2622550" extrusionOk="0">
                  <a:moveTo>
                    <a:pt x="1187083" y="0"/>
                  </a:moveTo>
                  <a:lnTo>
                    <a:pt x="6129867" y="0"/>
                  </a:lnTo>
                  <a:lnTo>
                    <a:pt x="6129867" y="2622550"/>
                  </a:lnTo>
                  <a:lnTo>
                    <a:pt x="1187083" y="2622550"/>
                  </a:lnTo>
                  <a:cubicBezTo>
                    <a:pt x="531540" y="2622550"/>
                    <a:pt x="0" y="2035512"/>
                    <a:pt x="0" y="1311275"/>
                  </a:cubicBezTo>
                  <a:cubicBezTo>
                    <a:pt x="0" y="587039"/>
                    <a:pt x="531540" y="0"/>
                    <a:pt x="1187083" y="0"/>
                  </a:cubicBezTo>
                  <a:close/>
                </a:path>
              </a:pathLst>
            </a:custGeom>
            <a:solidFill>
              <a:srgbClr val="548135">
                <a:alpha val="71764"/>
              </a:srgbClr>
            </a:solidFill>
            <a:ln>
              <a:noFill/>
            </a:ln>
            <a:effectLst>
              <a:outerShdw blurRad="76200" sy="23000" kx="1200000" algn="b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7"/>
            <p:cNvSpPr txBox="1"/>
            <p:nvPr/>
          </p:nvSpPr>
          <p:spPr>
            <a:xfrm>
              <a:off x="3203785" y="4377687"/>
              <a:ext cx="8645109" cy="233287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HTTP vs HTTPS</a:t>
              </a:r>
              <a:endParaRPr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1791779" y="369332"/>
            <a:ext cx="826035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HTTP protocol fundamental 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1115931" y="1494344"/>
            <a:ext cx="10572784" cy="421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 for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Hypertext Transfer Protocol  ( http:// )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for web communication (information exchange on the Internet)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TCP port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default 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Requests sent via URL (website address)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 text and stateless (unencrypted) 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secure (vulnerable to hackers)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5">
            <a:alphaModFix/>
          </a:blip>
          <a:srcRect l="736" t="3580"/>
          <a:stretch/>
        </p:blipFill>
        <p:spPr>
          <a:xfrm>
            <a:off x="3517141" y="5395202"/>
            <a:ext cx="5982119" cy="104179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/>
          <p:nvPr/>
        </p:nvSpPr>
        <p:spPr>
          <a:xfrm>
            <a:off x="1618704" y="5627344"/>
            <a:ext cx="1289786" cy="577515"/>
          </a:xfrm>
          <a:prstGeom prst="rightArrow">
            <a:avLst>
              <a:gd name="adj1" fmla="val 43333"/>
              <a:gd name="adj2" fmla="val 6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474077" y="118844"/>
            <a:ext cx="1369833" cy="1369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" y="332272"/>
            <a:ext cx="11640953" cy="609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1791779" y="369332"/>
            <a:ext cx="826035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HTTP Request Methods</a:t>
            </a:r>
            <a:endParaRPr/>
          </a:p>
        </p:txBody>
      </p:sp>
      <p:pic>
        <p:nvPicPr>
          <p:cNvPr id="147" name="Google Shape;147;p20" descr="Javarevisited: Mapping of HTTP Methods to RESTful Web Services Function in  Java?"/>
          <p:cNvPicPr preferRelativeResize="0"/>
          <p:nvPr/>
        </p:nvPicPr>
        <p:blipFill rotWithShape="1">
          <a:blip r:embed="rId5">
            <a:alphaModFix/>
          </a:blip>
          <a:srcRect b="10623"/>
          <a:stretch/>
        </p:blipFill>
        <p:spPr>
          <a:xfrm>
            <a:off x="1504379" y="1610530"/>
            <a:ext cx="9044909" cy="4827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418046" y="184666"/>
            <a:ext cx="1425864" cy="1425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7744" y="1285222"/>
            <a:ext cx="10377384" cy="5034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/>
        </p:nvSpPr>
        <p:spPr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48203" y="2749777"/>
            <a:ext cx="4496551" cy="4496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/>
        </p:nvSpPr>
        <p:spPr>
          <a:xfrm>
            <a:off x="564274" y="1992226"/>
            <a:ext cx="7064408" cy="75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3399"/>
                </a:solidFill>
                <a:latin typeface="Arial"/>
                <a:ea typeface="Arial"/>
                <a:cs typeface="Arial"/>
                <a:sym typeface="Arial"/>
              </a:rPr>
              <a:t>Wireshark – Analyst packets</a:t>
            </a:r>
            <a:endParaRPr sz="36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28682" y="4561681"/>
            <a:ext cx="4267200" cy="2010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80" name="Google Shape;18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/>
        </p:nvSpPr>
        <p:spPr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 txBox="1"/>
          <p:nvPr/>
        </p:nvSpPr>
        <p:spPr>
          <a:xfrm>
            <a:off x="1791779" y="369332"/>
            <a:ext cx="826035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HTTPS protocol fundamental </a:t>
            </a:r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811925" y="2159133"/>
            <a:ext cx="10754702" cy="3108503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 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Hypertext Transfer Protocol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Secure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 information sent between browser and web server (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secure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TCP port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443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default 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 make hackers hard to break the connection and steal the personal data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74077" y="118844"/>
            <a:ext cx="1369833" cy="1369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</Words>
  <Application>Microsoft Office PowerPoint</Application>
  <PresentationFormat>Widescreen</PresentationFormat>
  <Paragraphs>142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PHEAKTRA.MAO</dc:creator>
  <cp:lastModifiedBy>PHEAKTRA.MAO</cp:lastModifiedBy>
  <cp:revision>1</cp:revision>
  <dcterms:modified xsi:type="dcterms:W3CDTF">2023-12-09T13:00:42Z</dcterms:modified>
</cp:coreProperties>
</file>