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8" r:id="rId2"/>
    <p:sldId id="297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501" r:id="rId14"/>
    <p:sldId id="492" r:id="rId15"/>
    <p:sldId id="493" r:id="rId16"/>
    <p:sldId id="494" r:id="rId17"/>
    <p:sldId id="497" r:id="rId18"/>
    <p:sldId id="499" r:id="rId19"/>
    <p:sldId id="502" r:id="rId20"/>
    <p:sldId id="503" r:id="rId21"/>
    <p:sldId id="500" r:id="rId22"/>
    <p:sldId id="498" r:id="rId23"/>
    <p:sldId id="4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B3BB"/>
    <a:srgbClr val="FF09AD"/>
    <a:srgbClr val="EA2227"/>
    <a:srgbClr val="0072C3"/>
    <a:srgbClr val="F40000"/>
    <a:srgbClr val="0E0E0E"/>
    <a:srgbClr val="272822"/>
    <a:srgbClr val="141C3A"/>
    <a:srgbClr val="FC0C67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7458" autoAdjust="0"/>
  </p:normalViewPr>
  <p:slideViewPr>
    <p:cSldViewPr snapToGrid="0">
      <p:cViewPr varScale="1">
        <p:scale>
          <a:sx n="34" d="100"/>
          <a:sy n="34" d="100"/>
        </p:scale>
        <p:origin x="21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TRAINERS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Jus ask students to select 1 to 3 examples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Objective s : they should understand and explain the difference btw PROPERTIES and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Important : </a:t>
            </a:r>
            <a:r>
              <a:rPr lang="en-US" b="1" dirty="0"/>
              <a:t>ACTION</a:t>
            </a:r>
            <a:r>
              <a:rPr lang="en-US" dirty="0"/>
              <a:t> need to have an impact on </a:t>
            </a:r>
            <a:r>
              <a:rPr lang="en-US" b="1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 CHAPTER 1 : WE LEARNED HOW TO </a:t>
            </a:r>
            <a:r>
              <a:rPr lang="en-US" sz="4000" b="1" dirty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>
                <a:latin typeface="Consolas" panose="020B0609020204030204" pitchFamily="49" charset="0"/>
              </a:rPr>
              <a:t> Point = {x:number; y:number}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Create a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latin typeface="Consolas" panose="020B0609020204030204" pitchFamily="49" charset="0"/>
              </a:rPr>
              <a:t>function</a:t>
            </a:r>
            <a:r>
              <a:rPr lang="fr-FR" sz="2200" dirty="0">
                <a:latin typeface="Consolas" panose="020B0609020204030204" pitchFamily="49" charset="0"/>
              </a:rPr>
              <a:t> distance(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p1, 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p2) : </a:t>
            </a:r>
            <a:r>
              <a:rPr lang="fr-FR" sz="2200" dirty="0" err="1">
                <a:latin typeface="Consolas" panose="020B0609020204030204" pitchFamily="49" charset="0"/>
              </a:rPr>
              <a:t>number</a:t>
            </a:r>
            <a:r>
              <a:rPr lang="fr-FR" sz="2200" dirty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return </a:t>
            </a:r>
            <a:r>
              <a:rPr lang="en-US" sz="2200" dirty="0" err="1">
                <a:latin typeface="Consolas" panose="020B0609020204030204" pitchFamily="49" charset="0"/>
              </a:rPr>
              <a:t>Math.sqrt</a:t>
            </a:r>
            <a:r>
              <a:rPr lang="en-US" sz="2200" dirty="0">
                <a:latin typeface="Consolas" panose="020B0609020204030204" pitchFamily="49" charset="0"/>
              </a:rPr>
              <a:t>( (p2.x – p1.x)**2 + (p2.y – 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Use the  type anywhere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/>
                </a:solidFill>
              </a:rPr>
              <a:t>THIS</a:t>
            </a:r>
            <a:r>
              <a:rPr lang="en-US" sz="2000" dirty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</a:rPr>
              <a:t>“The best functions are those without parameters”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UNCLE BOB</a:t>
            </a:r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 1 model (the class) you can create many variation (objects)</a:t>
            </a:r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577"/>
            <a:ext cx="8795657" cy="6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the constructor of Point</a:t>
            </a:r>
          </a:p>
          <a:p>
            <a:r>
              <a:rPr lang="en-US" sz="2000" dirty="0"/>
              <a:t>By using the keyword NEW</a:t>
            </a:r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>
                <a:solidFill>
                  <a:srgbClr val="0072C3"/>
                </a:solidFill>
              </a:rPr>
              <a:t>A new object Point 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new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/>
              <a:t>is the keyword to </a:t>
            </a:r>
            <a:r>
              <a:rPr lang="en-US" sz="4000" u="sng" dirty="0"/>
              <a:t>create objects </a:t>
            </a:r>
            <a:r>
              <a:rPr lang="en-US" sz="4000" dirty="0"/>
              <a:t>from </a:t>
            </a:r>
          </a:p>
          <a:p>
            <a:pPr algn="ctr"/>
            <a:r>
              <a:rPr lang="en-US" sz="4000" dirty="0"/>
              <a:t>Class definitions</a:t>
            </a:r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Let </a:t>
            </a:r>
            <a:r>
              <a:rPr lang="en-US" sz="4400" dirty="0" err="1">
                <a:latin typeface="Consolas" panose="020B0609020204030204" pitchFamily="49" charset="0"/>
              </a:rPr>
              <a:t>myCar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latin typeface="Consolas" panose="020B0609020204030204" pitchFamily="49" charset="0"/>
              </a:rPr>
              <a:t> Car(“</a:t>
            </a:r>
            <a:r>
              <a:rPr lang="en-US" sz="4400" dirty="0" err="1">
                <a:latin typeface="Consolas" panose="020B0609020204030204" pitchFamily="49" charset="0"/>
              </a:rPr>
              <a:t>audi</a:t>
            </a:r>
            <a:r>
              <a:rPr lang="en-US" sz="44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707676" y="2818395"/>
            <a:ext cx="2589170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GAME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3016828" y="3167105"/>
            <a:ext cx="288091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Hand drawing house concept of dream house draw by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37" y="2247900"/>
            <a:ext cx="9515169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561804" y="2818395"/>
            <a:ext cx="288091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2911864" y="3167105"/>
            <a:ext cx="3090846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DREAM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2229" y="1841094"/>
            <a:ext cx="711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  : Each member draw their </a:t>
            </a:r>
            <a:r>
              <a:rPr lang="en-US" sz="2400" b="1" dirty="0">
                <a:solidFill>
                  <a:srgbClr val="FF0000"/>
                </a:solidFill>
              </a:rPr>
              <a:t>dream house </a:t>
            </a:r>
            <a:r>
              <a:rPr lang="en-US" sz="2400" dirty="0"/>
              <a:t>o paper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231758" y="2629058"/>
            <a:ext cx="3378578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612" y="2610351"/>
            <a:ext cx="979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 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4 plans of dream  houses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they have in </a:t>
            </a:r>
            <a:r>
              <a:rPr lang="en-US" sz="2400" b="1" dirty="0"/>
              <a:t>common</a:t>
            </a:r>
            <a:r>
              <a:rPr lang="en-US" sz="2400" dirty="0"/>
              <a:t> 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their </a:t>
            </a:r>
            <a:r>
              <a:rPr lang="en-US" sz="2400" b="1" dirty="0"/>
              <a:t>differences</a:t>
            </a:r>
            <a:r>
              <a:rPr lang="en-US" sz="2400" dirty="0"/>
              <a:t> ?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b="1" dirty="0"/>
              <a:t>model</a:t>
            </a:r>
            <a:r>
              <a:rPr lang="en-US" sz="2400" dirty="0"/>
              <a:t> (the  CLASSES)  that can </a:t>
            </a:r>
            <a:r>
              <a:rPr lang="en-US" sz="2400" b="1" dirty="0"/>
              <a:t>implement</a:t>
            </a:r>
            <a:r>
              <a:rPr lang="en-US" sz="2400" dirty="0"/>
              <a:t> the 4 dream houses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6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“Object”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“functional” word</a:t>
            </a:r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HOMEWORK </a:t>
            </a:r>
            <a:r>
              <a:rPr lang="en-US" sz="4000" b="1">
                <a:solidFill>
                  <a:srgbClr val="0072C3"/>
                </a:solidFill>
              </a:rPr>
              <a:t>:  </a:t>
            </a:r>
            <a:r>
              <a:rPr lang="en-US" sz="4000" b="1"/>
              <a:t>ANSWER </a:t>
            </a:r>
            <a:r>
              <a:rPr lang="en-US" sz="4000" b="1" dirty="0"/>
              <a:t>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Q1 : what is the difference between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and an </a:t>
            </a:r>
            <a:r>
              <a:rPr lang="en-US" sz="2400" b="1" dirty="0">
                <a:solidFill>
                  <a:schemeClr val="accent6"/>
                </a:solidFill>
              </a:rPr>
              <a:t>object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138" y="29377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Q2 : what is the difference between a </a:t>
            </a:r>
            <a:r>
              <a:rPr lang="en-US" sz="2400" b="1" dirty="0"/>
              <a:t>class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type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Q3 : when do we use the keyword ‘</a:t>
            </a:r>
            <a:r>
              <a:rPr lang="en-US" sz="2400" b="1" dirty="0">
                <a:solidFill>
                  <a:schemeClr val="accent1"/>
                </a:solidFill>
              </a:rPr>
              <a:t>this</a:t>
            </a:r>
            <a:r>
              <a:rPr lang="en-US" sz="2400" dirty="0"/>
              <a:t>’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Q4 : when do we use the keyword ‘</a:t>
            </a:r>
            <a:r>
              <a:rPr lang="en-US" sz="2400" b="1" dirty="0">
                <a:solidFill>
                  <a:srgbClr val="EA2227"/>
                </a:solidFill>
              </a:rPr>
              <a:t>new</a:t>
            </a:r>
            <a:r>
              <a:rPr lang="en-US" sz="2400" dirty="0"/>
              <a:t>’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Q5 : how many </a:t>
            </a:r>
            <a:r>
              <a:rPr lang="en-US" sz="2400" b="1" dirty="0">
                <a:solidFill>
                  <a:schemeClr val="accent6"/>
                </a:solidFill>
              </a:rPr>
              <a:t>objects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can we create from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https://www.typescriptlang.org/docs/handbook/classes.html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SAME </a:t>
            </a:r>
            <a:r>
              <a:rPr lang="en-US" sz="4800" b="1" dirty="0" err="1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</a:rPr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8112">
            <a:off x="7202696" y="2818395"/>
            <a:ext cx="359912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 rot="767299">
            <a:off x="2034121" y="3167105"/>
            <a:ext cx="48463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225" y="125281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81" y="624558"/>
            <a:ext cx="306215" cy="6090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8" y="636178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8D6C370-3188-8528-C4CF-CC26E2FAE24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 flipV="1">
            <a:off x="6515612" y="949283"/>
            <a:ext cx="307227" cy="4158190"/>
          </a:xfrm>
          <a:prstGeom prst="curvedConnector3">
            <a:avLst>
              <a:gd name="adj1" fmla="val -2689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2557413" y="3882263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674" y="2757170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&gt;&gt; Complete missing code to add (</a:t>
            </a:r>
            <a:r>
              <a:rPr lang="en-US" sz="2500" b="1" dirty="0"/>
              <a:t>credit</a:t>
            </a:r>
            <a:r>
              <a:rPr lang="en-US" sz="2500" dirty="0"/>
              <a:t>) or remove (</a:t>
            </a:r>
            <a:r>
              <a:rPr lang="en-US" sz="2500" b="1" dirty="0"/>
              <a:t>debit</a:t>
            </a:r>
            <a:r>
              <a:rPr lang="en-US" sz="2500" dirty="0"/>
              <a:t>) money from an account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5335791" y="4009686"/>
            <a:ext cx="5750139" cy="201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674" y="2054401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We have coded a </a:t>
            </a:r>
            <a:r>
              <a:rPr lang="en-US" sz="2500" b="1" dirty="0"/>
              <a:t>BankAccount</a:t>
            </a:r>
            <a:r>
              <a:rPr lang="en-US" sz="2500" dirty="0"/>
              <a:t> using a </a:t>
            </a:r>
            <a:r>
              <a:rPr lang="en-US" sz="2500" b="1" dirty="0">
                <a:solidFill>
                  <a:srgbClr val="FF09AD"/>
                </a:solidFill>
              </a:rPr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056" y="387247"/>
            <a:ext cx="433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3" y="643782"/>
            <a:ext cx="306215" cy="609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0674" y="1268870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move our BankAccount from </a:t>
            </a:r>
            <a:r>
              <a:rPr lang="en-US" sz="4000" dirty="0">
                <a:solidFill>
                  <a:srgbClr val="FF09AD"/>
                </a:solidFill>
              </a:rPr>
              <a:t>Type</a:t>
            </a:r>
            <a:r>
              <a:rPr lang="en-US" sz="4000" dirty="0"/>
              <a:t>  to </a:t>
            </a:r>
            <a:r>
              <a:rPr lang="en-US" sz="4000" b="1" dirty="0">
                <a:solidFill>
                  <a:srgbClr val="0072C3"/>
                </a:solidFill>
              </a:rPr>
              <a:t>Class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13" y="2481474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5906" y="825908"/>
            <a:ext cx="8222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class defines the </a:t>
            </a:r>
            <a:r>
              <a:rPr lang="en-US" sz="3200" b="1" dirty="0">
                <a:solidFill>
                  <a:schemeClr val="accent6"/>
                </a:solidFill>
              </a:rPr>
              <a:t>attributes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of a specific object</a:t>
            </a:r>
          </a:p>
          <a:p>
            <a:pPr algn="ctr"/>
            <a:r>
              <a:rPr lang="en-US" sz="3200" dirty="0"/>
              <a:t>And the </a:t>
            </a:r>
            <a:r>
              <a:rPr lang="en-US" sz="3200" b="1" dirty="0">
                <a:solidFill>
                  <a:schemeClr val="accent2"/>
                </a:solidFill>
              </a:rPr>
              <a:t>actions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to perform on this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2189" y="3373397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speed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6409" y="3763711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Attributes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62" y="1835199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847564" y="3616297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2189" y="4974367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stop()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5403" y="5666864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Methods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5022387" y="5591116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1998" y="636001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459" y="1713008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86843" y="1845684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1057" y="1895240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FF0000"/>
                </a:solidFill>
              </a:rPr>
              <a:t> keyword to define a class</a:t>
            </a:r>
          </a:p>
        </p:txBody>
      </p:sp>
      <p:sp>
        <p:nvSpPr>
          <p:cNvPr id="14" name="TextBox 13"/>
          <p:cNvSpPr txBox="1"/>
          <p:nvPr/>
        </p:nvSpPr>
        <p:spPr>
          <a:xfrm rot="19822116">
            <a:off x="760301" y="666627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023" y="514383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rgbClr val="0072C3"/>
                </a:solidFill>
              </a:rPr>
              <a:t>CONSTRUCTOR</a:t>
            </a:r>
            <a:r>
              <a:rPr lang="en-US" sz="200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Objects of this class are created</a:t>
            </a:r>
            <a:endParaRPr lang="en-US" sz="2000" dirty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It’s like a function, but called when</a:t>
            </a:r>
          </a:p>
          <a:p>
            <a:pPr algn="ctr"/>
            <a:r>
              <a:rPr lang="en-US" i="1" dirty="0"/>
              <a:t>Objects from this model are</a:t>
            </a:r>
          </a:p>
          <a:p>
            <a:pPr algn="ctr"/>
            <a:r>
              <a:rPr lang="en-US" i="1" dirty="0"/>
              <a:t>Created !!</a:t>
            </a:r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1051</Words>
  <Application>Microsoft Office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315</cp:revision>
  <dcterms:created xsi:type="dcterms:W3CDTF">2020-01-30T10:34:45Z</dcterms:created>
  <dcterms:modified xsi:type="dcterms:W3CDTF">2024-03-29T07:04:22Z</dcterms:modified>
</cp:coreProperties>
</file>