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7D776C-0A63-46B1-9DE6-6353561E6998}">
  <a:tblStyle styleId="{387D776C-0A63-46B1-9DE6-6353561E699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Whole class or 2 groups</a:t>
            </a:r>
            <a:endParaRPr/>
          </a:p>
        </p:txBody>
      </p:sp>
      <p:sp>
        <p:nvSpPr>
          <p:cNvPr id="256" name="Google Shape;2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TODO: Instructions</a:t>
            </a:r>
            <a:br>
              <a:rPr lang="en-US"/>
            </a:br>
            <a:r>
              <a:rPr lang="en-US"/>
              <a:t>Before the event (10 min):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1: can be with the whole class: date, time location, participants etc.</a:t>
            </a:r>
            <a:br>
              <a:rPr lang="en-US"/>
            </a:br>
            <a:r>
              <a:rPr lang="en-US"/>
              <a:t>Questions 2: research + sharing to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Day of the event (15 min)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to class ( 5min x 3 questions = 15 min)</a:t>
            </a:r>
            <a:endParaRPr/>
          </a:p>
        </p:txBody>
      </p:sp>
      <p:sp>
        <p:nvSpPr>
          <p:cNvPr id="269" name="Google Shape;2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3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15" Type="http://schemas.openxmlformats.org/officeDocument/2006/relationships/image" Target="../media/image27.png"/><Relationship Id="rId14" Type="http://schemas.openxmlformats.org/officeDocument/2006/relationships/image" Target="../media/image20.png"/><Relationship Id="rId16" Type="http://schemas.openxmlformats.org/officeDocument/2006/relationships/image" Target="../media/image34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4.png"/><Relationship Id="rId13" Type="http://schemas.openxmlformats.org/officeDocument/2006/relationships/image" Target="../media/image27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7.png"/><Relationship Id="rId14" Type="http://schemas.openxmlformats.org/officeDocument/2006/relationships/image" Target="../media/image34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403926" y="1635487"/>
            <a:ext cx="957072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Professional Life - Term 3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648" y="4667864"/>
            <a:ext cx="2035277" cy="203527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1524000" y="1307690"/>
            <a:ext cx="9792929" cy="2969342"/>
          </a:xfrm>
          <a:prstGeom prst="rect">
            <a:avLst/>
          </a:prstGeom>
          <a:noFill/>
          <a:ln cap="flat" cmpd="sng" w="476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6" name="Google Shape;96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334488" y="2644470"/>
            <a:ext cx="10019312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Term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 more about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HIIG event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(topic or event in general)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Prepare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event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join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1509742" y="2299093"/>
            <a:ext cx="7200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4C8F0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381873" y="176789"/>
            <a:ext cx="60295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Term 3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195623" y="1011395"/>
            <a:ext cx="1252157" cy="1252157"/>
          </a:xfrm>
          <a:prstGeom prst="ellipse">
            <a:avLst/>
          </a:prstGeom>
          <a:noFill/>
          <a:ln cap="flat" cmpd="sng" w="76200">
            <a:solidFill>
              <a:srgbClr val="64C8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203" y="1124290"/>
            <a:ext cx="920538" cy="96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1268682" y="3017721"/>
            <a:ext cx="1252157" cy="1252157"/>
          </a:xfrm>
          <a:prstGeom prst="ellipse">
            <a:avLst/>
          </a:prstGeom>
          <a:noFill/>
          <a:ln cap="flat" cmpd="sng" w="76200">
            <a:solidFill>
              <a:srgbClr val="FA64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215465" y="4371346"/>
            <a:ext cx="13908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A6450"/>
                </a:solidFill>
                <a:latin typeface="Calibri"/>
                <a:ea typeface="Calibri"/>
                <a:cs typeface="Calibri"/>
                <a:sym typeface="Calibri"/>
              </a:rPr>
              <a:t>NETWORKING</a:t>
            </a:r>
            <a:endParaRPr b="1" i="0" sz="1600" u="none" cap="none" strike="noStrike">
              <a:solidFill>
                <a:srgbClr val="FA64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5092944" y="3000345"/>
            <a:ext cx="3610910" cy="1689037"/>
            <a:chOff x="5092944" y="3000345"/>
            <a:chExt cx="3610910" cy="1689037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6219515" y="4350828"/>
              <a:ext cx="24843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JOIN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936022" y="300034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p15"/>
            <p:cNvCxnSpPr/>
            <p:nvPr/>
          </p:nvCxnSpPr>
          <p:spPr>
            <a:xfrm flipH="1" rot="10800000">
              <a:off x="5092944" y="3619684"/>
              <a:ext cx="1825382" cy="20753"/>
            </a:xfrm>
            <a:prstGeom prst="straightConnector1">
              <a:avLst/>
            </a:prstGeom>
            <a:noFill/>
            <a:ln cap="flat" cmpd="sng" w="76200">
              <a:solidFill>
                <a:srgbClr val="FA64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5" name="Google Shape;115;p15"/>
          <p:cNvGrpSpPr/>
          <p:nvPr/>
        </p:nvGrpSpPr>
        <p:grpSpPr>
          <a:xfrm>
            <a:off x="2481156" y="1001535"/>
            <a:ext cx="3716541" cy="1636112"/>
            <a:chOff x="2481156" y="1001535"/>
            <a:chExt cx="3716541" cy="1636112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2546476" y="2299093"/>
              <a:ext cx="36512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PRESENTATION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SKILLS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" name="Google Shape;118;p15"/>
            <p:cNvCxnSpPr/>
            <p:nvPr/>
          </p:nvCxnSpPr>
          <p:spPr>
            <a:xfrm>
              <a:off x="2481156" y="1637473"/>
              <a:ext cx="1295385" cy="0"/>
            </a:xfrm>
            <a:prstGeom prst="straightConnector1">
              <a:avLst/>
            </a:prstGeom>
            <a:noFill/>
            <a:ln cap="flat" cmpd="sng" w="76200">
              <a:solidFill>
                <a:srgbClr val="64C8F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063" y="1201008"/>
            <a:ext cx="896085" cy="85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5016" y="5124164"/>
            <a:ext cx="1182839" cy="104833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3829967" y="4979403"/>
            <a:ext cx="1252157" cy="1252157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5024288" y="998471"/>
            <a:ext cx="3736203" cy="1636112"/>
            <a:chOff x="2481156" y="1001535"/>
            <a:chExt cx="3736203" cy="1636112"/>
          </a:xfrm>
        </p:grpSpPr>
        <p:sp>
          <p:nvSpPr>
            <p:cNvPr id="123" name="Google Shape;123;p15"/>
            <p:cNvSpPr txBox="1"/>
            <p:nvPr/>
          </p:nvSpPr>
          <p:spPr>
            <a:xfrm>
              <a:off x="2566138" y="2299093"/>
              <a:ext cx="36512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ONLINE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RESEARCH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5" name="Google Shape;125;p15"/>
            <p:cNvCxnSpPr/>
            <p:nvPr/>
          </p:nvCxnSpPr>
          <p:spPr>
            <a:xfrm>
              <a:off x="2481156" y="1637473"/>
              <a:ext cx="1295385" cy="0"/>
            </a:xfrm>
            <a:prstGeom prst="straightConnector1">
              <a:avLst/>
            </a:prstGeom>
            <a:noFill/>
            <a:ln cap="flat" cmpd="sng" w="76200">
              <a:solidFill>
                <a:srgbClr val="64C8F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26" name="Google Shape;12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3293" y="1287661"/>
            <a:ext cx="723706" cy="723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5"/>
          <p:cNvGrpSpPr/>
          <p:nvPr/>
        </p:nvGrpSpPr>
        <p:grpSpPr>
          <a:xfrm>
            <a:off x="7571830" y="964808"/>
            <a:ext cx="3736203" cy="1636112"/>
            <a:chOff x="2481156" y="1001535"/>
            <a:chExt cx="3736203" cy="1636112"/>
          </a:xfrm>
        </p:grpSpPr>
        <p:sp>
          <p:nvSpPr>
            <p:cNvPr id="128" name="Google Shape;128;p15"/>
            <p:cNvSpPr txBox="1"/>
            <p:nvPr/>
          </p:nvSpPr>
          <p:spPr>
            <a:xfrm>
              <a:off x="2566138" y="2299093"/>
              <a:ext cx="36512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BENCHMARCK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OPTIONS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15"/>
            <p:cNvCxnSpPr/>
            <p:nvPr/>
          </p:nvCxnSpPr>
          <p:spPr>
            <a:xfrm>
              <a:off x="2481156" y="1637473"/>
              <a:ext cx="1295385" cy="0"/>
            </a:xfrm>
            <a:prstGeom prst="straightConnector1">
              <a:avLst/>
            </a:prstGeom>
            <a:noFill/>
            <a:ln cap="flat" cmpd="sng" w="76200">
              <a:solidFill>
                <a:srgbClr val="64C8F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31" name="Google Shape;13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23285" y="1260387"/>
            <a:ext cx="748043" cy="74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66722" y="3267927"/>
            <a:ext cx="863472" cy="86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>
            <a:off x="3829967" y="3025109"/>
            <a:ext cx="1252157" cy="1252157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8439" y="3238003"/>
            <a:ext cx="931499" cy="9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/>
        </p:nvSpPr>
        <p:spPr>
          <a:xfrm>
            <a:off x="3342678" y="4349496"/>
            <a:ext cx="24843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15"/>
          <p:cNvGrpSpPr/>
          <p:nvPr/>
        </p:nvGrpSpPr>
        <p:grpSpPr>
          <a:xfrm>
            <a:off x="8187513" y="2985198"/>
            <a:ext cx="3591246" cy="1689037"/>
            <a:chOff x="5112608" y="3000345"/>
            <a:chExt cx="3591246" cy="1689037"/>
          </a:xfrm>
        </p:grpSpPr>
        <p:pic>
          <p:nvPicPr>
            <p:cNvPr id="137" name="Google Shape;137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113617" y="3191333"/>
              <a:ext cx="898269" cy="9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5"/>
            <p:cNvSpPr txBox="1"/>
            <p:nvPr/>
          </p:nvSpPr>
          <p:spPr>
            <a:xfrm>
              <a:off x="6219515" y="4350828"/>
              <a:ext cx="24843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A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936022" y="300034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0" name="Google Shape;140;p15"/>
            <p:cNvCxnSpPr/>
            <p:nvPr/>
          </p:nvCxnSpPr>
          <p:spPr>
            <a:xfrm flipH="1" rot="10800000">
              <a:off x="5112608" y="3619684"/>
              <a:ext cx="1825382" cy="20753"/>
            </a:xfrm>
            <a:prstGeom prst="straightConnector1">
              <a:avLst/>
            </a:prstGeom>
            <a:noFill/>
            <a:ln cap="flat" cmpd="sng" w="76200">
              <a:solidFill>
                <a:srgbClr val="FA64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41" name="Google Shape;141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24462" y="3157169"/>
            <a:ext cx="894735" cy="89473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/>
          <p:nvPr/>
        </p:nvSpPr>
        <p:spPr>
          <a:xfrm>
            <a:off x="1250012" y="4979403"/>
            <a:ext cx="1252157" cy="1252157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1098567" y="6333028"/>
            <a:ext cx="1587294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BUILD A CAREER</a:t>
            </a:r>
            <a:endParaRPr b="1" i="0" sz="1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09741" y="5224714"/>
            <a:ext cx="720069" cy="720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5"/>
          <p:cNvCxnSpPr>
            <a:stCxn id="109" idx="6"/>
          </p:cNvCxnSpPr>
          <p:nvPr/>
        </p:nvCxnSpPr>
        <p:spPr>
          <a:xfrm>
            <a:off x="2520839" y="3643800"/>
            <a:ext cx="1331700" cy="7500"/>
          </a:xfrm>
          <a:prstGeom prst="straightConnector1">
            <a:avLst/>
          </a:prstGeom>
          <a:noFill/>
          <a:ln cap="flat" cmpd="sng" w="76200">
            <a:solidFill>
              <a:srgbClr val="FA64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2520839" y="5614497"/>
            <a:ext cx="1331760" cy="7388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5"/>
          <p:cNvSpPr txBox="1"/>
          <p:nvPr/>
        </p:nvSpPr>
        <p:spPr>
          <a:xfrm>
            <a:off x="3213875" y="6283592"/>
            <a:ext cx="24843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JOBS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827017" y="6283592"/>
            <a:ext cx="24843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MARKET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80308" y="5148432"/>
            <a:ext cx="888949" cy="88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6435524" y="4978040"/>
            <a:ext cx="1252157" cy="1252157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5"/>
          <p:cNvCxnSpPr/>
          <p:nvPr/>
        </p:nvCxnSpPr>
        <p:spPr>
          <a:xfrm>
            <a:off x="5092944" y="5620265"/>
            <a:ext cx="1331760" cy="7388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316315" y="5202820"/>
            <a:ext cx="825910" cy="825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9092320" y="5020221"/>
            <a:ext cx="1252157" cy="1252157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5"/>
          <p:cNvCxnSpPr/>
          <p:nvPr/>
        </p:nvCxnSpPr>
        <p:spPr>
          <a:xfrm>
            <a:off x="7693590" y="5646114"/>
            <a:ext cx="1331760" cy="7388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5"/>
          <p:cNvSpPr txBox="1"/>
          <p:nvPr/>
        </p:nvSpPr>
        <p:spPr>
          <a:xfrm>
            <a:off x="8428829" y="6320358"/>
            <a:ext cx="24843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CAREER PLAN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/>
        </p:nvSpPr>
        <p:spPr>
          <a:xfrm>
            <a:off x="4484624" y="592669"/>
            <a:ext cx="36997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Term 3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255743" y="2243193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6814540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2372205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523824" y="2201996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255743" y="3190240"/>
            <a:ext cx="1278296" cy="375649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212355" y="3612056"/>
            <a:ext cx="14280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C1- Present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your work</a:t>
            </a:r>
            <a:endParaRPr b="0" i="0" sz="20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680915" y="3188498"/>
            <a:ext cx="2292259" cy="387451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9246926" y="2181344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630809" y="3565889"/>
            <a:ext cx="31687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C2- Build a Network</a:t>
            </a:r>
            <a:endParaRPr b="0" i="0" sz="20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6997959" y="3189086"/>
            <a:ext cx="2094441" cy="386863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7088887" y="3555701"/>
            <a:ext cx="209444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C4- Know your options after PNC</a:t>
            </a:r>
            <a:endParaRPr b="0" i="0" sz="20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6"/>
          <p:cNvCxnSpPr/>
          <p:nvPr/>
        </p:nvCxnSpPr>
        <p:spPr>
          <a:xfrm flipH="1" rot="10800000">
            <a:off x="255743" y="2674374"/>
            <a:ext cx="11275792" cy="36241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16"/>
          <p:cNvSpPr/>
          <p:nvPr/>
        </p:nvSpPr>
        <p:spPr>
          <a:xfrm>
            <a:off x="4120051" y="3188498"/>
            <a:ext cx="2731032" cy="387451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4053189" y="3565889"/>
            <a:ext cx="26917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C3 – Explore the IT job market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9224299" y="3189086"/>
            <a:ext cx="2094441" cy="386863"/>
          </a:xfrm>
          <a:prstGeom prst="roundRect">
            <a:avLst>
              <a:gd fmla="val 16667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9421060" y="3612056"/>
            <a:ext cx="209444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C5- Build a career plan</a:t>
            </a:r>
            <a:endParaRPr b="0" i="0" sz="20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393398" y="4277784"/>
            <a:ext cx="855107" cy="855107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920" y="4477257"/>
            <a:ext cx="611943" cy="58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2586594" y="4362345"/>
            <a:ext cx="857713" cy="857713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1681420" y="4312741"/>
            <a:ext cx="857713" cy="857713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881" y="4424624"/>
            <a:ext cx="638066" cy="6380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16"/>
          <p:cNvGrpSpPr/>
          <p:nvPr/>
        </p:nvGrpSpPr>
        <p:grpSpPr>
          <a:xfrm>
            <a:off x="2124180" y="5131568"/>
            <a:ext cx="829906" cy="829906"/>
            <a:chOff x="6936022" y="3000345"/>
            <a:chExt cx="1252157" cy="1252157"/>
          </a:xfrm>
        </p:grpSpPr>
        <p:pic>
          <p:nvPicPr>
            <p:cNvPr id="187" name="Google Shape;187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13617" y="3191333"/>
              <a:ext cx="898269" cy="9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16"/>
            <p:cNvSpPr/>
            <p:nvPr/>
          </p:nvSpPr>
          <p:spPr>
            <a:xfrm>
              <a:off x="6936022" y="300034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5677" y="4431223"/>
            <a:ext cx="612883" cy="61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4186" y="4627720"/>
            <a:ext cx="519456" cy="51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67486" y="4609409"/>
            <a:ext cx="519456" cy="51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/>
          <p:nvPr/>
        </p:nvSpPr>
        <p:spPr>
          <a:xfrm>
            <a:off x="4128123" y="4421696"/>
            <a:ext cx="857713" cy="857713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7098357" y="4394982"/>
            <a:ext cx="857713" cy="857713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05430" y="4481126"/>
            <a:ext cx="842668" cy="74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5020380" y="4394982"/>
            <a:ext cx="892051" cy="892051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33148" y="4481126"/>
            <a:ext cx="664255" cy="66425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/>
          <p:nvPr/>
        </p:nvSpPr>
        <p:spPr>
          <a:xfrm>
            <a:off x="5939319" y="4394981"/>
            <a:ext cx="875221" cy="875221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4559640" y="5294876"/>
            <a:ext cx="891186" cy="891186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59901" y="5510383"/>
            <a:ext cx="515076" cy="5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/>
          <p:nvPr/>
        </p:nvSpPr>
        <p:spPr>
          <a:xfrm>
            <a:off x="5522573" y="5295213"/>
            <a:ext cx="857713" cy="857713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1656" y="5364091"/>
            <a:ext cx="612883" cy="61288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/>
          <p:nvPr/>
        </p:nvSpPr>
        <p:spPr>
          <a:xfrm>
            <a:off x="8040047" y="4394981"/>
            <a:ext cx="852584" cy="852584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209384" y="4558584"/>
            <a:ext cx="509337" cy="50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/>
          <p:nvPr/>
        </p:nvSpPr>
        <p:spPr>
          <a:xfrm>
            <a:off x="7601935" y="5218155"/>
            <a:ext cx="857713" cy="857713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21018" y="5287033"/>
            <a:ext cx="612883" cy="61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555247" y="4499003"/>
            <a:ext cx="563687" cy="56368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/>
          <p:nvPr/>
        </p:nvSpPr>
        <p:spPr>
          <a:xfrm>
            <a:off x="9404108" y="4424806"/>
            <a:ext cx="854603" cy="854603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10312798" y="4434349"/>
            <a:ext cx="891186" cy="891186"/>
          </a:xfrm>
          <a:prstGeom prst="ellipse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13059" y="4649856"/>
            <a:ext cx="515076" cy="5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3664646" y="2498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 of Term 3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6358758" y="297442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6576" y="377321"/>
            <a:ext cx="1352264" cy="135226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/>
        </p:nvSpPr>
        <p:spPr>
          <a:xfrm>
            <a:off x="255743" y="2243193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6814540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2372205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4523824" y="2201996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255743" y="3190240"/>
            <a:ext cx="1278296" cy="375649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622875" y="3178009"/>
            <a:ext cx="6359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1680915" y="3188498"/>
            <a:ext cx="2292259" cy="387451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9246926" y="2181344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b="0" i="1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6997959" y="3189086"/>
            <a:ext cx="2094441" cy="386863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7"/>
          <p:cNvCxnSpPr/>
          <p:nvPr/>
        </p:nvCxnSpPr>
        <p:spPr>
          <a:xfrm flipH="1" rot="10800000">
            <a:off x="255743" y="2674374"/>
            <a:ext cx="11275792" cy="36241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1" name="Google Shape;231;p17"/>
          <p:cNvSpPr/>
          <p:nvPr/>
        </p:nvSpPr>
        <p:spPr>
          <a:xfrm>
            <a:off x="4120051" y="3188498"/>
            <a:ext cx="2731032" cy="387451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9224299" y="3189086"/>
            <a:ext cx="2094441" cy="386863"/>
          </a:xfrm>
          <a:prstGeom prst="roundRect">
            <a:avLst>
              <a:gd fmla="val 16667" name="adj"/>
            </a:avLst>
          </a:prstGeom>
          <a:solidFill>
            <a:srgbClr val="C55A1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89918" y="3640280"/>
            <a:ext cx="16198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2551657" y="3201496"/>
            <a:ext cx="557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1695196" y="3686446"/>
            <a:ext cx="22372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LinkedIn profile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5272271" y="3201496"/>
            <a:ext cx="557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7857431" y="3188498"/>
            <a:ext cx="557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0027194" y="3175429"/>
            <a:ext cx="557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C5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4209411" y="3729745"/>
            <a:ext cx="22372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on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6965959" y="3684865"/>
            <a:ext cx="23877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on universities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9289258" y="3716444"/>
            <a:ext cx="22372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plan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18"/>
          <p:cNvGraphicFramePr/>
          <p:nvPr/>
        </p:nvGraphicFramePr>
        <p:xfrm>
          <a:off x="1010879" y="20183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{387D776C-0A63-46B1-9DE6-6353561E6998}</a:tableStyleId>
              </a:tblPr>
              <a:tblGrid>
                <a:gridCol w="8441300"/>
                <a:gridCol w="1728950"/>
              </a:tblGrid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Quiz 1</a:t>
                      </a:r>
                      <a:r>
                        <a:rPr lang="en-US" sz="1900" u="none" cap="none" strike="noStrike"/>
                        <a:t> - Chapter 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10  %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/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Quiz 2 </a:t>
                      </a:r>
                      <a:r>
                        <a:rPr lang="en-US" sz="1900" u="none" cap="none" strike="noStrike"/>
                        <a:t>- Chapter 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10 %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/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Project 1: </a:t>
                      </a:r>
                      <a:r>
                        <a:rPr lang="en-US" sz="1900" u="none" cap="none" strike="noStrike"/>
                        <a:t>Presentation - Chapter 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 20 %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/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Project 2: </a:t>
                      </a:r>
                      <a:r>
                        <a:rPr lang="en-US" sz="1900" u="none" cap="none" strike="noStrike"/>
                        <a:t>LinkedIn Profile - Chapter 2 (profile, network, page they follow)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10 %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/>
                </a:tc>
              </a:tr>
              <a:tr h="677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Project 3: </a:t>
                      </a:r>
                      <a:r>
                        <a:rPr lang="en-US" sz="1900" u="none" cap="none" strike="noStrike"/>
                        <a:t>Report on events (external speakers, career forum, company visit) - Chapter 3 (info, reflection)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20 %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/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Project 4: </a:t>
                      </a:r>
                      <a:r>
                        <a:rPr lang="en-US" sz="1900" u="none" cap="none" strike="noStrike"/>
                        <a:t>Report on university - </a:t>
                      </a:r>
                      <a:r>
                        <a:rPr b="1" lang="en-US" sz="1900" u="none" cap="none" strike="noStrike"/>
                        <a:t>group work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10 %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/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/>
                        <a:t>Final project: </a:t>
                      </a:r>
                      <a:r>
                        <a:rPr lang="en-US" sz="1900" u="none" cap="none" strike="noStrike"/>
                        <a:t>Career plan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/>
                        <a:t> 20 %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2050" marL="122050"/>
                </a:tc>
              </a:tr>
            </a:tbl>
          </a:graphicData>
        </a:graphic>
      </p:graphicFrame>
      <p:sp>
        <p:nvSpPr>
          <p:cNvPr id="251" name="Google Shape;251;p18"/>
          <p:cNvSpPr txBox="1"/>
          <p:nvPr/>
        </p:nvSpPr>
        <p:spPr>
          <a:xfrm>
            <a:off x="3664646" y="249869"/>
            <a:ext cx="519421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of Term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6576" y="377321"/>
            <a:ext cx="1352264" cy="135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/>
        </p:nvSpPr>
        <p:spPr>
          <a:xfrm>
            <a:off x="2458933" y="341234"/>
            <a:ext cx="727708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about HIIG event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2682295" y="2793864"/>
            <a:ext cx="70811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your classmates joined an interesting event on Friday!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want to know about 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198914" y="2423278"/>
            <a:ext cx="8762999" cy="175683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63395" y="2002971"/>
            <a:ext cx="1393371" cy="139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1996225" y="341234"/>
            <a:ext cx="727708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Prepare National Career forum</a:t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540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 txBox="1"/>
          <p:nvPr/>
        </p:nvSpPr>
        <p:spPr>
          <a:xfrm>
            <a:off x="2824900" y="2008031"/>
            <a:ext cx="528462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the event: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information do you need?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for those information!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day of the event: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want to do there?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do you want to meet?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information do you want to get?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1996224" y="1846335"/>
            <a:ext cx="8976575" cy="291039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89790" y="1353338"/>
            <a:ext cx="1179744" cy="1179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