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Pair + Class</a:t>
            </a:r>
            <a:endParaRPr/>
          </a:p>
        </p:txBody>
      </p:sp>
      <p:sp>
        <p:nvSpPr>
          <p:cNvPr id="118" name="Google Shape;11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Divide the room in 2 : IT / non-IT audience</a:t>
            </a:r>
            <a:endParaRPr/>
          </a:p>
          <a:p>
            <a:pPr indent="-228600" lvl="0" marL="228600" rtl="0" algn="l">
              <a:spcBef>
                <a:spcPts val="0"/>
              </a:spcBef>
              <a:spcAft>
                <a:spcPts val="0"/>
              </a:spcAft>
              <a:buClr>
                <a:schemeClr val="dk1"/>
              </a:buClr>
              <a:buSzPts val="1200"/>
              <a:buFont typeface="Calibri"/>
              <a:buAutoNum type="arabicPeriod"/>
            </a:pPr>
            <a:r>
              <a:rPr lang="en-US"/>
              <a:t>Students have to go to one or the other</a:t>
            </a:r>
            <a:endParaRPr/>
          </a:p>
          <a:p>
            <a:pPr indent="-228600" lvl="0" marL="228600" rtl="0" algn="l">
              <a:spcBef>
                <a:spcPts val="0"/>
              </a:spcBef>
              <a:spcAft>
                <a:spcPts val="0"/>
              </a:spcAft>
              <a:buClr>
                <a:schemeClr val="dk1"/>
              </a:buClr>
              <a:buSzPts val="1200"/>
              <a:buFont typeface="Calibri"/>
              <a:buAutoNum type="arabicPeriod"/>
            </a:pPr>
            <a:r>
              <a:rPr lang="en-US"/>
              <a:t>When placed, students ask their neighbor if they think it is the right side of the room</a:t>
            </a:r>
            <a:endParaRPr/>
          </a:p>
          <a:p>
            <a:pPr indent="-228600" lvl="0" marL="228600" rtl="0" algn="l">
              <a:spcBef>
                <a:spcPts val="0"/>
              </a:spcBef>
              <a:spcAft>
                <a:spcPts val="0"/>
              </a:spcAft>
              <a:buClr>
                <a:schemeClr val="dk1"/>
              </a:buClr>
              <a:buSzPts val="1200"/>
              <a:buFont typeface="Calibri"/>
              <a:buAutoNum type="arabicPeriod"/>
            </a:pPr>
            <a:r>
              <a:rPr lang="en-US"/>
              <a:t>Some students explain their situation and explain why the audience is IT / non-IT</a:t>
            </a:r>
            <a:endParaRPr/>
          </a:p>
          <a:p>
            <a:pPr indent="0" lvl="0" marL="0" rtl="0" algn="l">
              <a:spcBef>
                <a:spcPts val="0"/>
              </a:spcBef>
              <a:spcAft>
                <a:spcPts val="0"/>
              </a:spcAft>
              <a:buNone/>
            </a:pPr>
            <a:r>
              <a:t/>
            </a:r>
            <a:endParaRPr/>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9.jpg"/><Relationship Id="rId5" Type="http://schemas.openxmlformats.org/officeDocument/2006/relationships/image" Target="../media/image1.jpg"/><Relationship Id="rId6" Type="http://schemas.openxmlformats.org/officeDocument/2006/relationships/image" Target="../media/image17.jpg"/><Relationship Id="rId7" Type="http://schemas.openxmlformats.org/officeDocument/2006/relationships/image" Target="../media/image2.jpg"/><Relationship Id="rId8"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109913" y="-64655"/>
            <a:ext cx="12598400" cy="7112000"/>
          </a:xfrm>
          <a:prstGeom prst="rect">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3"/>
          <p:cNvSpPr txBox="1"/>
          <p:nvPr/>
        </p:nvSpPr>
        <p:spPr>
          <a:xfrm>
            <a:off x="1181717" y="2429516"/>
            <a:ext cx="9570720"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600" u="none" cap="none" strike="noStrike">
                <a:solidFill>
                  <a:schemeClr val="lt1"/>
                </a:solidFill>
                <a:latin typeface="Calibri"/>
                <a:ea typeface="Calibri"/>
                <a:cs typeface="Calibri"/>
                <a:sym typeface="Calibri"/>
              </a:rPr>
              <a:t>Importance of presentation skills</a:t>
            </a:r>
            <a:endParaRPr b="1" i="0" sz="6600" u="none" cap="none" strike="noStrike">
              <a:solidFill>
                <a:schemeClr val="lt1"/>
              </a:solidFill>
              <a:latin typeface="Calibri"/>
              <a:ea typeface="Calibri"/>
              <a:cs typeface="Calibri"/>
              <a:sym typeface="Calibri"/>
            </a:endParaRPr>
          </a:p>
        </p:txBody>
      </p:sp>
      <p:sp>
        <p:nvSpPr>
          <p:cNvPr id="90" name="Google Shape;90;p13"/>
          <p:cNvSpPr/>
          <p:nvPr/>
        </p:nvSpPr>
        <p:spPr>
          <a:xfrm>
            <a:off x="1181717" y="2006674"/>
            <a:ext cx="9792929" cy="2969342"/>
          </a:xfrm>
          <a:prstGeom prst="rect">
            <a:avLst/>
          </a:prstGeom>
          <a:noFill/>
          <a:ln cap="flat" cmpd="sng" w="476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descr="Image result for arduino logo" id="95" name="Google Shape;95;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6" name="Google Shape;96;p14"/>
          <p:cNvSpPr txBox="1"/>
          <p:nvPr/>
        </p:nvSpPr>
        <p:spPr>
          <a:xfrm>
            <a:off x="2744876" y="610838"/>
            <a:ext cx="6775043" cy="7078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OBJECTIVES FOR THIS SESSION</a:t>
            </a:r>
            <a:endParaRPr b="1" i="0" sz="4000" u="none" cap="none" strike="noStrike">
              <a:solidFill>
                <a:schemeClr val="dk1"/>
              </a:solidFill>
              <a:latin typeface="Calibri"/>
              <a:ea typeface="Calibri"/>
              <a:cs typeface="Calibri"/>
              <a:sym typeface="Calibri"/>
            </a:endParaRPr>
          </a:p>
        </p:txBody>
      </p:sp>
      <p:pic>
        <p:nvPicPr>
          <p:cNvPr id="97" name="Google Shape;97;p14"/>
          <p:cNvPicPr preferRelativeResize="0"/>
          <p:nvPr/>
        </p:nvPicPr>
        <p:blipFill rotWithShape="1">
          <a:blip r:embed="rId3">
            <a:alphaModFix/>
          </a:blip>
          <a:srcRect b="0" l="0" r="0" t="0"/>
          <a:stretch/>
        </p:blipFill>
        <p:spPr>
          <a:xfrm>
            <a:off x="2056958" y="516788"/>
            <a:ext cx="801896" cy="801896"/>
          </a:xfrm>
          <a:prstGeom prst="rect">
            <a:avLst/>
          </a:prstGeom>
          <a:noFill/>
          <a:ln>
            <a:noFill/>
          </a:ln>
        </p:spPr>
      </p:pic>
      <p:pic>
        <p:nvPicPr>
          <p:cNvPr id="98" name="Google Shape;98;p14"/>
          <p:cNvPicPr preferRelativeResize="0"/>
          <p:nvPr/>
        </p:nvPicPr>
        <p:blipFill rotWithShape="1">
          <a:blip r:embed="rId3">
            <a:alphaModFix/>
          </a:blip>
          <a:srcRect b="0" l="0" r="0" t="0"/>
          <a:stretch/>
        </p:blipFill>
        <p:spPr>
          <a:xfrm>
            <a:off x="9333146" y="516788"/>
            <a:ext cx="801896" cy="801896"/>
          </a:xfrm>
          <a:prstGeom prst="rect">
            <a:avLst/>
          </a:prstGeom>
          <a:noFill/>
          <a:ln>
            <a:noFill/>
          </a:ln>
        </p:spPr>
      </p:pic>
      <p:sp>
        <p:nvSpPr>
          <p:cNvPr id="99" name="Google Shape;99;p14"/>
          <p:cNvSpPr txBox="1"/>
          <p:nvPr/>
        </p:nvSpPr>
        <p:spPr>
          <a:xfrm>
            <a:off x="1334488" y="2644470"/>
            <a:ext cx="10019312" cy="304694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 Identify </a:t>
            </a:r>
            <a:r>
              <a:rPr b="1" i="0" lang="en-US" sz="3200" u="none" cap="none" strike="noStrike">
                <a:solidFill>
                  <a:schemeClr val="dk1"/>
                </a:solidFill>
                <a:latin typeface="Calibri"/>
                <a:ea typeface="Calibri"/>
                <a:cs typeface="Calibri"/>
                <a:sym typeface="Calibri"/>
              </a:rPr>
              <a:t>situations</a:t>
            </a:r>
            <a:r>
              <a:rPr b="0" i="0" lang="en-US" sz="3200" u="none" cap="none" strike="noStrike">
                <a:solidFill>
                  <a:schemeClr val="dk1"/>
                </a:solidFill>
                <a:latin typeface="Calibri"/>
                <a:ea typeface="Calibri"/>
                <a:cs typeface="Calibri"/>
                <a:sym typeface="Calibri"/>
              </a:rPr>
              <a:t> where presentation skills are required</a:t>
            </a:r>
            <a:endParaRPr/>
          </a:p>
          <a:p>
            <a:pPr indent="-285750" lvl="0" marL="285750" marR="0" rtl="0" algn="l">
              <a:lnSpc>
                <a:spcPct val="150000"/>
              </a:lnSpc>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 Classify situations </a:t>
            </a:r>
            <a:r>
              <a:rPr b="1" i="0" lang="en-US" sz="3200" u="none" cap="none" strike="noStrike">
                <a:solidFill>
                  <a:schemeClr val="dk1"/>
                </a:solidFill>
                <a:latin typeface="Calibri"/>
                <a:ea typeface="Calibri"/>
                <a:cs typeface="Calibri"/>
                <a:sym typeface="Calibri"/>
              </a:rPr>
              <a:t>with IT or non-IT audience</a:t>
            </a:r>
            <a:endParaRPr/>
          </a:p>
          <a:p>
            <a:pPr indent="-285750" lvl="0" marL="285750" marR="0" rtl="0" algn="l">
              <a:lnSpc>
                <a:spcPct val="150000"/>
              </a:lnSpc>
              <a:spcBef>
                <a:spcPts val="0"/>
              </a:spcBef>
              <a:spcAft>
                <a:spcPts val="0"/>
              </a:spcAft>
              <a:buClr>
                <a:schemeClr val="dk1"/>
              </a:buClr>
              <a:buSzPts val="3200"/>
              <a:buFont typeface="Noto Sans Symbols"/>
              <a:buChar char="✔"/>
            </a:pPr>
            <a:r>
              <a:rPr b="0" i="0" lang="en-US" sz="3200" u="none" cap="none" strike="noStrike">
                <a:solidFill>
                  <a:schemeClr val="dk1"/>
                </a:solidFill>
                <a:latin typeface="Calibri"/>
                <a:ea typeface="Calibri"/>
                <a:cs typeface="Calibri"/>
                <a:sym typeface="Calibri"/>
              </a:rPr>
              <a:t> Understand </a:t>
            </a:r>
            <a:r>
              <a:rPr b="1" i="0" lang="en-US" sz="3200" u="none" cap="none" strike="noStrike">
                <a:solidFill>
                  <a:schemeClr val="dk1"/>
                </a:solidFill>
                <a:latin typeface="Calibri"/>
                <a:ea typeface="Calibri"/>
                <a:cs typeface="Calibri"/>
                <a:sym typeface="Calibri"/>
              </a:rPr>
              <a:t>the professional impact </a:t>
            </a:r>
            <a:r>
              <a:rPr b="0" i="0" lang="en-US" sz="3200" u="none" cap="none" strike="noStrike">
                <a:solidFill>
                  <a:schemeClr val="dk1"/>
                </a:solidFill>
                <a:latin typeface="Calibri"/>
                <a:ea typeface="Calibri"/>
                <a:cs typeface="Calibri"/>
                <a:sym typeface="Calibri"/>
              </a:rPr>
              <a:t>of </a:t>
            </a:r>
            <a:r>
              <a:rPr b="1" i="0" lang="en-US" sz="3200" u="none" cap="none" strike="noStrike">
                <a:solidFill>
                  <a:schemeClr val="dk1"/>
                </a:solidFill>
                <a:latin typeface="Calibri"/>
                <a:ea typeface="Calibri"/>
                <a:cs typeface="Calibri"/>
                <a:sym typeface="Calibri"/>
              </a:rPr>
              <a:t>presentation skills</a:t>
            </a:r>
            <a:endParaRPr b="1"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2026849" y="21330"/>
            <a:ext cx="9588208"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What do these situations have in common</a:t>
            </a:r>
            <a:r>
              <a:rPr b="0" i="0" lang="en-US" sz="4400" u="none" cap="none" strike="noStrike">
                <a:solidFill>
                  <a:schemeClr val="dk1"/>
                </a:solidFill>
                <a:latin typeface="Calibri"/>
                <a:ea typeface="Calibri"/>
                <a:cs typeface="Calibri"/>
                <a:sym typeface="Calibri"/>
              </a:rPr>
              <a:t>?</a:t>
            </a:r>
            <a:endParaRPr b="0" i="0" sz="4400" u="none" cap="none" strike="noStrike">
              <a:solidFill>
                <a:schemeClr val="dk1"/>
              </a:solidFill>
              <a:latin typeface="Calibri"/>
              <a:ea typeface="Calibri"/>
              <a:cs typeface="Calibri"/>
              <a:sym typeface="Calibri"/>
            </a:endParaRPr>
          </a:p>
        </p:txBody>
      </p:sp>
      <p:sp>
        <p:nvSpPr>
          <p:cNvPr id="106" name="Google Shape;106;p15"/>
          <p:cNvSpPr txBox="1"/>
          <p:nvPr/>
        </p:nvSpPr>
        <p:spPr>
          <a:xfrm>
            <a:off x="0" y="0"/>
            <a:ext cx="1996225" cy="369332"/>
          </a:xfrm>
          <a:prstGeom prst="rect">
            <a:avLst/>
          </a:prstGeom>
          <a:solidFill>
            <a:srgbClr val="7030A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ENGAGE</a:t>
            </a:r>
            <a:endParaRPr b="0" i="0" sz="1800" u="none" cap="none" strike="noStrike">
              <a:solidFill>
                <a:schemeClr val="dk1"/>
              </a:solidFill>
              <a:latin typeface="Calibri"/>
              <a:ea typeface="Calibri"/>
              <a:cs typeface="Calibri"/>
              <a:sym typeface="Calibri"/>
            </a:endParaRPr>
          </a:p>
        </p:txBody>
      </p:sp>
      <p:pic>
        <p:nvPicPr>
          <p:cNvPr id="107" name="Google Shape;107;p15"/>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08" name="Google Shape;108;p15"/>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109" name="Google Shape;109;p15"/>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pic>
        <p:nvPicPr>
          <p:cNvPr id="110" name="Google Shape;110;p15"/>
          <p:cNvPicPr preferRelativeResize="0"/>
          <p:nvPr/>
        </p:nvPicPr>
        <p:blipFill rotWithShape="1">
          <a:blip r:embed="rId5">
            <a:alphaModFix/>
          </a:blip>
          <a:srcRect b="0" l="0" r="0" t="0"/>
          <a:stretch/>
        </p:blipFill>
        <p:spPr>
          <a:xfrm>
            <a:off x="302302" y="1756250"/>
            <a:ext cx="4567122" cy="2283561"/>
          </a:xfrm>
          <a:prstGeom prst="rect">
            <a:avLst/>
          </a:prstGeom>
          <a:noFill/>
          <a:ln>
            <a:noFill/>
          </a:ln>
        </p:spPr>
      </p:pic>
      <p:pic>
        <p:nvPicPr>
          <p:cNvPr id="111" name="Google Shape;111;p15"/>
          <p:cNvPicPr preferRelativeResize="0"/>
          <p:nvPr/>
        </p:nvPicPr>
        <p:blipFill rotWithShape="1">
          <a:blip r:embed="rId6">
            <a:alphaModFix/>
          </a:blip>
          <a:srcRect b="0" l="0" r="0" t="0"/>
          <a:stretch/>
        </p:blipFill>
        <p:spPr>
          <a:xfrm>
            <a:off x="3081635" y="4401741"/>
            <a:ext cx="3575577" cy="1928007"/>
          </a:xfrm>
          <a:prstGeom prst="rect">
            <a:avLst/>
          </a:prstGeom>
          <a:noFill/>
          <a:ln>
            <a:noFill/>
          </a:ln>
        </p:spPr>
      </p:pic>
      <p:pic>
        <p:nvPicPr>
          <p:cNvPr id="112" name="Google Shape;112;p15"/>
          <p:cNvPicPr preferRelativeResize="0"/>
          <p:nvPr/>
        </p:nvPicPr>
        <p:blipFill rotWithShape="1">
          <a:blip r:embed="rId7">
            <a:alphaModFix/>
          </a:blip>
          <a:srcRect b="0" l="0" r="0" t="0"/>
          <a:stretch/>
        </p:blipFill>
        <p:spPr>
          <a:xfrm>
            <a:off x="9044360" y="1756249"/>
            <a:ext cx="2691733" cy="2283561"/>
          </a:xfrm>
          <a:prstGeom prst="rect">
            <a:avLst/>
          </a:prstGeom>
          <a:noFill/>
          <a:ln>
            <a:noFill/>
          </a:ln>
        </p:spPr>
      </p:pic>
      <p:pic>
        <p:nvPicPr>
          <p:cNvPr id="113" name="Google Shape;113;p15"/>
          <p:cNvPicPr preferRelativeResize="0"/>
          <p:nvPr/>
        </p:nvPicPr>
        <p:blipFill rotWithShape="1">
          <a:blip r:embed="rId8">
            <a:alphaModFix/>
          </a:blip>
          <a:srcRect b="0" l="0" r="0" t="0"/>
          <a:stretch/>
        </p:blipFill>
        <p:spPr>
          <a:xfrm>
            <a:off x="5110950" y="1765243"/>
            <a:ext cx="3427310" cy="2280719"/>
          </a:xfrm>
          <a:prstGeom prst="rect">
            <a:avLst/>
          </a:prstGeom>
          <a:noFill/>
          <a:ln>
            <a:noFill/>
          </a:ln>
        </p:spPr>
      </p:pic>
      <p:pic>
        <p:nvPicPr>
          <p:cNvPr id="114" name="Google Shape;114;p15"/>
          <p:cNvPicPr preferRelativeResize="0"/>
          <p:nvPr/>
        </p:nvPicPr>
        <p:blipFill rotWithShape="1">
          <a:blip r:embed="rId9">
            <a:alphaModFix/>
          </a:blip>
          <a:srcRect b="0" l="0" r="0" t="0"/>
          <a:stretch/>
        </p:blipFill>
        <p:spPr>
          <a:xfrm>
            <a:off x="7268256" y="4389143"/>
            <a:ext cx="3552207" cy="19396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nvSpPr>
        <p:spPr>
          <a:xfrm>
            <a:off x="2819400" y="1910059"/>
            <a:ext cx="656408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Topic 1: When do web developers present their work?</a:t>
            </a:r>
            <a:endParaRPr sz="2000">
              <a:solidFill>
                <a:schemeClr val="dk1"/>
              </a:solidFill>
              <a:latin typeface="Calibri"/>
              <a:ea typeface="Calibri"/>
              <a:cs typeface="Calibri"/>
              <a:sym typeface="Calibri"/>
            </a:endParaRPr>
          </a:p>
        </p:txBody>
      </p:sp>
      <p:sp>
        <p:nvSpPr>
          <p:cNvPr id="121" name="Google Shape;121;p16"/>
          <p:cNvSpPr/>
          <p:nvPr/>
        </p:nvSpPr>
        <p:spPr>
          <a:xfrm>
            <a:off x="2562280" y="1748363"/>
            <a:ext cx="7158662" cy="777122"/>
          </a:xfrm>
          <a:prstGeom prst="roundRect">
            <a:avLst>
              <a:gd fmla="val 1666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6"/>
          <p:cNvSpPr txBox="1"/>
          <p:nvPr/>
        </p:nvSpPr>
        <p:spPr>
          <a:xfrm>
            <a:off x="0" y="0"/>
            <a:ext cx="1996225" cy="369332"/>
          </a:xfrm>
          <a:prstGeom prst="rect">
            <a:avLst/>
          </a:prstGeom>
          <a:solidFill>
            <a:srgbClr val="7030A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ENGAGE</a:t>
            </a:r>
            <a:endParaRPr sz="1800">
              <a:solidFill>
                <a:schemeClr val="dk1"/>
              </a:solidFill>
              <a:latin typeface="Calibri"/>
              <a:ea typeface="Calibri"/>
              <a:cs typeface="Calibri"/>
              <a:sym typeface="Calibri"/>
            </a:endParaRPr>
          </a:p>
        </p:txBody>
      </p:sp>
      <p:pic>
        <p:nvPicPr>
          <p:cNvPr id="123" name="Google Shape;123;p16"/>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24" name="Google Shape;124;p16"/>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15  MIN</a:t>
            </a:r>
            <a:endParaRPr sz="1200">
              <a:solidFill>
                <a:srgbClr val="FF0000"/>
              </a:solidFill>
              <a:latin typeface="Calibri"/>
              <a:ea typeface="Calibri"/>
              <a:cs typeface="Calibri"/>
              <a:sym typeface="Calibri"/>
            </a:endParaRPr>
          </a:p>
        </p:txBody>
      </p:sp>
      <p:pic>
        <p:nvPicPr>
          <p:cNvPr id="125" name="Google Shape;125;p16"/>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126" name="Google Shape;126;p16"/>
          <p:cNvSpPr txBox="1"/>
          <p:nvPr/>
        </p:nvSpPr>
        <p:spPr>
          <a:xfrm>
            <a:off x="2819399" y="3902145"/>
            <a:ext cx="767442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Topic 2: Why is it important to know if the audience is IT or non-IT?</a:t>
            </a:r>
            <a:endParaRPr sz="2000">
              <a:solidFill>
                <a:schemeClr val="dk1"/>
              </a:solidFill>
              <a:latin typeface="Calibri"/>
              <a:ea typeface="Calibri"/>
              <a:cs typeface="Calibri"/>
              <a:sym typeface="Calibri"/>
            </a:endParaRPr>
          </a:p>
        </p:txBody>
      </p:sp>
      <p:sp>
        <p:nvSpPr>
          <p:cNvPr id="127" name="Google Shape;127;p16"/>
          <p:cNvSpPr/>
          <p:nvPr/>
        </p:nvSpPr>
        <p:spPr>
          <a:xfrm>
            <a:off x="2562280" y="3740449"/>
            <a:ext cx="8290777" cy="777122"/>
          </a:xfrm>
          <a:prstGeom prst="roundRect">
            <a:avLst>
              <a:gd fmla="val 1666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1996225" y="341234"/>
            <a:ext cx="72770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 the audience IT or non-IT?</a:t>
            </a:r>
            <a:endParaRPr/>
          </a:p>
        </p:txBody>
      </p:sp>
      <p:sp>
        <p:nvSpPr>
          <p:cNvPr id="134" name="Google Shape;134;p17"/>
          <p:cNvSpPr txBox="1"/>
          <p:nvPr/>
        </p:nvSpPr>
        <p:spPr>
          <a:xfrm>
            <a:off x="0" y="0"/>
            <a:ext cx="1996225" cy="369332"/>
          </a:xfrm>
          <a:prstGeom prst="rect">
            <a:avLst/>
          </a:prstGeom>
          <a:solidFill>
            <a:schemeClr val="accent4"/>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ACTIVITY 1</a:t>
            </a:r>
            <a:endParaRPr sz="1800">
              <a:solidFill>
                <a:schemeClr val="dk1"/>
              </a:solidFill>
              <a:latin typeface="Calibri"/>
              <a:ea typeface="Calibri"/>
              <a:cs typeface="Calibri"/>
              <a:sym typeface="Calibri"/>
            </a:endParaRPr>
          </a:p>
        </p:txBody>
      </p:sp>
      <p:pic>
        <p:nvPicPr>
          <p:cNvPr id="135" name="Google Shape;135;p17"/>
          <p:cNvPicPr preferRelativeResize="0"/>
          <p:nvPr/>
        </p:nvPicPr>
        <p:blipFill rotWithShape="1">
          <a:blip r:embed="rId3">
            <a:alphaModFix/>
          </a:blip>
          <a:srcRect b="0" l="0" r="0" t="0"/>
          <a:stretch/>
        </p:blipFill>
        <p:spPr>
          <a:xfrm>
            <a:off x="770435" y="503424"/>
            <a:ext cx="250046" cy="497311"/>
          </a:xfrm>
          <a:prstGeom prst="rect">
            <a:avLst/>
          </a:prstGeom>
          <a:noFill/>
          <a:ln>
            <a:noFill/>
          </a:ln>
        </p:spPr>
      </p:pic>
      <p:pic>
        <p:nvPicPr>
          <p:cNvPr id="136" name="Google Shape;136;p17"/>
          <p:cNvPicPr preferRelativeResize="0"/>
          <p:nvPr/>
        </p:nvPicPr>
        <p:blipFill rotWithShape="1">
          <a:blip r:embed="rId4">
            <a:alphaModFix/>
          </a:blip>
          <a:srcRect b="0" l="0" r="0" t="0"/>
          <a:stretch/>
        </p:blipFill>
        <p:spPr>
          <a:xfrm>
            <a:off x="201818" y="528782"/>
            <a:ext cx="465137" cy="482600"/>
          </a:xfrm>
          <a:prstGeom prst="rect">
            <a:avLst/>
          </a:prstGeom>
          <a:noFill/>
          <a:ln>
            <a:noFill/>
          </a:ln>
        </p:spPr>
      </p:pic>
      <p:sp>
        <p:nvSpPr>
          <p:cNvPr id="137" name="Google Shape;137;p17"/>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15  MIN</a:t>
            </a:r>
            <a:endParaRPr sz="1200">
              <a:solidFill>
                <a:srgbClr val="FF0000"/>
              </a:solidFill>
              <a:latin typeface="Calibri"/>
              <a:ea typeface="Calibri"/>
              <a:cs typeface="Calibri"/>
              <a:sym typeface="Calibri"/>
            </a:endParaRPr>
          </a:p>
        </p:txBody>
      </p:sp>
      <p:sp>
        <p:nvSpPr>
          <p:cNvPr id="138" name="Google Shape;138;p17"/>
          <p:cNvSpPr txBox="1"/>
          <p:nvPr/>
        </p:nvSpPr>
        <p:spPr>
          <a:xfrm>
            <a:off x="2835786" y="2225745"/>
            <a:ext cx="52523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You are web developer. You have to attend the event/meeting written on the paper.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Will the audience be IT or non-IT?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Choose your side of the room!</a:t>
            </a:r>
            <a:endParaRPr sz="2000">
              <a:solidFill>
                <a:schemeClr val="dk1"/>
              </a:solidFill>
              <a:latin typeface="Calibri"/>
              <a:ea typeface="Calibri"/>
              <a:cs typeface="Calibri"/>
              <a:sym typeface="Calibri"/>
            </a:endParaRPr>
          </a:p>
        </p:txBody>
      </p:sp>
      <p:sp>
        <p:nvSpPr>
          <p:cNvPr id="139" name="Google Shape;139;p17"/>
          <p:cNvSpPr/>
          <p:nvPr/>
        </p:nvSpPr>
        <p:spPr>
          <a:xfrm>
            <a:off x="1996225" y="1846335"/>
            <a:ext cx="6986776" cy="2910392"/>
          </a:xfrm>
          <a:prstGeom prst="roundRect">
            <a:avLst>
              <a:gd fmla="val 1666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0" name="Google Shape;140;p17"/>
          <p:cNvPicPr preferRelativeResize="0"/>
          <p:nvPr/>
        </p:nvPicPr>
        <p:blipFill rotWithShape="1">
          <a:blip r:embed="rId5">
            <a:alphaModFix/>
          </a:blip>
          <a:srcRect b="0" l="0" r="0" t="0"/>
          <a:stretch/>
        </p:blipFill>
        <p:spPr>
          <a:xfrm>
            <a:off x="8166571" y="3537857"/>
            <a:ext cx="1524000" cy="152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8"/>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46" name="Google Shape;146;p18"/>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pic>
        <p:nvPicPr>
          <p:cNvPr id="147" name="Google Shape;147;p18"/>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148" name="Google Shape;148;p18"/>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sp>
        <p:nvSpPr>
          <p:cNvPr id="149" name="Google Shape;149;p18"/>
          <p:cNvSpPr txBox="1"/>
          <p:nvPr>
            <p:ph type="title"/>
          </p:nvPr>
        </p:nvSpPr>
        <p:spPr>
          <a:xfrm>
            <a:off x="1996225" y="341234"/>
            <a:ext cx="72770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Situations</a:t>
            </a:r>
            <a:endParaRPr/>
          </a:p>
        </p:txBody>
      </p:sp>
      <p:cxnSp>
        <p:nvCxnSpPr>
          <p:cNvPr id="150" name="Google Shape;150;p18"/>
          <p:cNvCxnSpPr>
            <a:stCxn id="149" idx="2"/>
          </p:cNvCxnSpPr>
          <p:nvPr/>
        </p:nvCxnSpPr>
        <p:spPr>
          <a:xfrm flipH="1">
            <a:off x="5627867" y="1666797"/>
            <a:ext cx="6900" cy="4592400"/>
          </a:xfrm>
          <a:prstGeom prst="straightConnector1">
            <a:avLst/>
          </a:prstGeom>
          <a:noFill/>
          <a:ln cap="flat" cmpd="sng" w="9525">
            <a:solidFill>
              <a:schemeClr val="accent1"/>
            </a:solidFill>
            <a:prstDash val="solid"/>
            <a:miter lim="800000"/>
            <a:headEnd len="sm" w="sm" type="none"/>
            <a:tailEnd len="sm" w="sm" type="none"/>
          </a:ln>
        </p:spPr>
      </p:cxnSp>
      <p:sp>
        <p:nvSpPr>
          <p:cNvPr id="151" name="Google Shape;151;p18"/>
          <p:cNvSpPr txBox="1"/>
          <p:nvPr/>
        </p:nvSpPr>
        <p:spPr>
          <a:xfrm>
            <a:off x="1382486" y="1807029"/>
            <a:ext cx="37555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IT audience</a:t>
            </a:r>
            <a:endParaRPr b="1" sz="2000">
              <a:solidFill>
                <a:schemeClr val="dk1"/>
              </a:solidFill>
              <a:latin typeface="Calibri"/>
              <a:ea typeface="Calibri"/>
              <a:cs typeface="Calibri"/>
              <a:sym typeface="Calibri"/>
            </a:endParaRPr>
          </a:p>
        </p:txBody>
      </p:sp>
      <p:sp>
        <p:nvSpPr>
          <p:cNvPr id="152" name="Google Shape;152;p18"/>
          <p:cNvSpPr txBox="1"/>
          <p:nvPr/>
        </p:nvSpPr>
        <p:spPr>
          <a:xfrm>
            <a:off x="7388670" y="1823365"/>
            <a:ext cx="37555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Non-IT audience</a:t>
            </a:r>
            <a:endParaRPr b="1" sz="2000">
              <a:solidFill>
                <a:schemeClr val="dk1"/>
              </a:solidFill>
              <a:latin typeface="Calibri"/>
              <a:ea typeface="Calibri"/>
              <a:cs typeface="Calibri"/>
              <a:sym typeface="Calibri"/>
            </a:endParaRPr>
          </a:p>
        </p:txBody>
      </p:sp>
      <p:sp>
        <p:nvSpPr>
          <p:cNvPr id="153" name="Google Shape;153;p18"/>
          <p:cNvSpPr txBox="1"/>
          <p:nvPr/>
        </p:nvSpPr>
        <p:spPr>
          <a:xfrm>
            <a:off x="883416" y="2424489"/>
            <a:ext cx="3755571" cy="33733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Sprint review meeting</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Technical design review</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Code review session</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Technical demo</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Bug fix presentation</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Code refactoring proposal</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Technical workshop</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Post-mortem meeting</a:t>
            </a:r>
            <a:endParaRPr sz="1800">
              <a:solidFill>
                <a:schemeClr val="dk1"/>
              </a:solidFill>
              <a:latin typeface="Calibri"/>
              <a:ea typeface="Calibri"/>
              <a:cs typeface="Calibri"/>
              <a:sym typeface="Calibri"/>
            </a:endParaRPr>
          </a:p>
        </p:txBody>
      </p:sp>
      <p:sp>
        <p:nvSpPr>
          <p:cNvPr id="154" name="Google Shape;154;p18"/>
          <p:cNvSpPr txBox="1"/>
          <p:nvPr/>
        </p:nvSpPr>
        <p:spPr>
          <a:xfrm>
            <a:off x="6623694" y="2424489"/>
            <a:ext cx="3755571" cy="33733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Project kick-off meeting</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Product demo</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Training session</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Sales pitch</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User experience feedback session</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Marketing campaign briefing</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Technical blog post</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Product roadmap presentation</a:t>
            </a:r>
            <a:endParaRPr sz="1800">
              <a:solidFill>
                <a:schemeClr val="dk1"/>
              </a:solidFill>
              <a:latin typeface="Calibri"/>
              <a:ea typeface="Calibri"/>
              <a:cs typeface="Calibri"/>
              <a:sym typeface="Calibri"/>
            </a:endParaRPr>
          </a:p>
        </p:txBody>
      </p:sp>
      <p:pic>
        <p:nvPicPr>
          <p:cNvPr id="155" name="Google Shape;155;p18"/>
          <p:cNvPicPr preferRelativeResize="0"/>
          <p:nvPr/>
        </p:nvPicPr>
        <p:blipFill rotWithShape="1">
          <a:blip r:embed="rId5">
            <a:alphaModFix/>
          </a:blip>
          <a:srcRect b="0" l="0" r="0" t="0"/>
          <a:stretch/>
        </p:blipFill>
        <p:spPr>
          <a:xfrm>
            <a:off x="3727060" y="1666797"/>
            <a:ext cx="1156855" cy="1156855"/>
          </a:xfrm>
          <a:prstGeom prst="rect">
            <a:avLst/>
          </a:prstGeom>
          <a:noFill/>
          <a:ln>
            <a:noFill/>
          </a:ln>
        </p:spPr>
      </p:pic>
      <p:pic>
        <p:nvPicPr>
          <p:cNvPr id="156" name="Google Shape;156;p18"/>
          <p:cNvPicPr preferRelativeResize="0"/>
          <p:nvPr/>
        </p:nvPicPr>
        <p:blipFill rotWithShape="1">
          <a:blip r:embed="rId6">
            <a:alphaModFix/>
          </a:blip>
          <a:srcRect b="0" l="0" r="0" t="0"/>
          <a:stretch/>
        </p:blipFill>
        <p:spPr>
          <a:xfrm>
            <a:off x="9888571" y="1685011"/>
            <a:ext cx="1138641" cy="11386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nvSpPr>
        <p:spPr>
          <a:xfrm>
            <a:off x="2319497" y="479733"/>
            <a:ext cx="7277084"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Consequences of good / bad presentation skills</a:t>
            </a:r>
            <a:endParaRPr sz="4400">
              <a:solidFill>
                <a:schemeClr val="dk1"/>
              </a:solidFill>
              <a:latin typeface="Calibri"/>
              <a:ea typeface="Calibri"/>
              <a:cs typeface="Calibri"/>
              <a:sym typeface="Calibri"/>
            </a:endParaRPr>
          </a:p>
        </p:txBody>
      </p:sp>
      <p:sp>
        <p:nvSpPr>
          <p:cNvPr id="162" name="Google Shape;162;p19"/>
          <p:cNvSpPr txBox="1"/>
          <p:nvPr/>
        </p:nvSpPr>
        <p:spPr>
          <a:xfrm>
            <a:off x="0" y="0"/>
            <a:ext cx="1996225" cy="369332"/>
          </a:xfrm>
          <a:prstGeom prst="rect">
            <a:avLst/>
          </a:prstGeom>
          <a:solidFill>
            <a:schemeClr val="accent4"/>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ACTIVITY 2</a:t>
            </a:r>
            <a:endParaRPr sz="1800">
              <a:solidFill>
                <a:schemeClr val="dk1"/>
              </a:solidFill>
              <a:latin typeface="Calibri"/>
              <a:ea typeface="Calibri"/>
              <a:cs typeface="Calibri"/>
              <a:sym typeface="Calibri"/>
            </a:endParaRPr>
          </a:p>
        </p:txBody>
      </p:sp>
      <p:pic>
        <p:nvPicPr>
          <p:cNvPr id="163" name="Google Shape;163;p19"/>
          <p:cNvPicPr preferRelativeResize="0"/>
          <p:nvPr/>
        </p:nvPicPr>
        <p:blipFill rotWithShape="1">
          <a:blip r:embed="rId3">
            <a:alphaModFix/>
          </a:blip>
          <a:srcRect b="0" l="0" r="0" t="0"/>
          <a:stretch/>
        </p:blipFill>
        <p:spPr>
          <a:xfrm>
            <a:off x="770435" y="503424"/>
            <a:ext cx="250046" cy="497311"/>
          </a:xfrm>
          <a:prstGeom prst="rect">
            <a:avLst/>
          </a:prstGeom>
          <a:noFill/>
          <a:ln>
            <a:noFill/>
          </a:ln>
        </p:spPr>
      </p:pic>
      <p:pic>
        <p:nvPicPr>
          <p:cNvPr id="164" name="Google Shape;164;p19"/>
          <p:cNvPicPr preferRelativeResize="0"/>
          <p:nvPr/>
        </p:nvPicPr>
        <p:blipFill rotWithShape="1">
          <a:blip r:embed="rId4">
            <a:alphaModFix/>
          </a:blip>
          <a:srcRect b="0" l="0" r="0" t="0"/>
          <a:stretch/>
        </p:blipFill>
        <p:spPr>
          <a:xfrm>
            <a:off x="201818" y="528782"/>
            <a:ext cx="465137" cy="482600"/>
          </a:xfrm>
          <a:prstGeom prst="rect">
            <a:avLst/>
          </a:prstGeom>
          <a:noFill/>
          <a:ln>
            <a:noFill/>
          </a:ln>
        </p:spPr>
      </p:pic>
      <p:sp>
        <p:nvSpPr>
          <p:cNvPr id="165" name="Google Shape;165;p19"/>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25  MIN</a:t>
            </a:r>
            <a:endParaRPr sz="1200">
              <a:solidFill>
                <a:srgbClr val="FF0000"/>
              </a:solidFill>
              <a:latin typeface="Calibri"/>
              <a:ea typeface="Calibri"/>
              <a:cs typeface="Calibri"/>
              <a:sym typeface="Calibri"/>
            </a:endParaRPr>
          </a:p>
        </p:txBody>
      </p:sp>
      <p:pic>
        <p:nvPicPr>
          <p:cNvPr id="166" name="Google Shape;166;p19"/>
          <p:cNvPicPr preferRelativeResize="0"/>
          <p:nvPr/>
        </p:nvPicPr>
        <p:blipFill rotWithShape="1">
          <a:blip r:embed="rId3">
            <a:alphaModFix/>
          </a:blip>
          <a:srcRect b="0" l="0" r="0" t="0"/>
          <a:stretch/>
        </p:blipFill>
        <p:spPr>
          <a:xfrm>
            <a:off x="1020481" y="500143"/>
            <a:ext cx="250046" cy="497311"/>
          </a:xfrm>
          <a:prstGeom prst="rect">
            <a:avLst/>
          </a:prstGeom>
          <a:noFill/>
          <a:ln>
            <a:noFill/>
          </a:ln>
        </p:spPr>
      </p:pic>
      <p:pic>
        <p:nvPicPr>
          <p:cNvPr id="167" name="Google Shape;167;p19"/>
          <p:cNvPicPr preferRelativeResize="0"/>
          <p:nvPr/>
        </p:nvPicPr>
        <p:blipFill rotWithShape="1">
          <a:blip r:embed="rId3">
            <a:alphaModFix/>
          </a:blip>
          <a:srcRect b="0" l="0" r="0" t="0"/>
          <a:stretch/>
        </p:blipFill>
        <p:spPr>
          <a:xfrm>
            <a:off x="1294920" y="500142"/>
            <a:ext cx="250046" cy="497311"/>
          </a:xfrm>
          <a:prstGeom prst="rect">
            <a:avLst/>
          </a:prstGeom>
          <a:noFill/>
          <a:ln>
            <a:noFill/>
          </a:ln>
        </p:spPr>
      </p:pic>
      <p:sp>
        <p:nvSpPr>
          <p:cNvPr id="168" name="Google Shape;168;p19"/>
          <p:cNvSpPr txBox="1"/>
          <p:nvPr/>
        </p:nvSpPr>
        <p:spPr>
          <a:xfrm>
            <a:off x="2332878" y="2558254"/>
            <a:ext cx="7601305"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Each group work on </a:t>
            </a:r>
            <a:r>
              <a:rPr b="1" lang="en-US" sz="2000">
                <a:solidFill>
                  <a:schemeClr val="dk1"/>
                </a:solidFill>
                <a:latin typeface="Calibri"/>
                <a:ea typeface="Calibri"/>
                <a:cs typeface="Calibri"/>
                <a:sym typeface="Calibri"/>
              </a:rPr>
              <a:t>one different situation of activity 1</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Discuss the </a:t>
            </a:r>
            <a:r>
              <a:rPr b="1" lang="en-US" sz="2000">
                <a:solidFill>
                  <a:schemeClr val="dk1"/>
                </a:solidFill>
                <a:latin typeface="Calibri"/>
                <a:ea typeface="Calibri"/>
                <a:cs typeface="Calibri"/>
                <a:sym typeface="Calibri"/>
              </a:rPr>
              <a:t>consequences</a:t>
            </a:r>
            <a:r>
              <a:rPr lang="en-US" sz="2000">
                <a:solidFill>
                  <a:schemeClr val="dk1"/>
                </a:solidFill>
                <a:latin typeface="Calibri"/>
                <a:ea typeface="Calibri"/>
                <a:cs typeface="Calibri"/>
                <a:sym typeface="Calibri"/>
              </a:rPr>
              <a:t> of </a:t>
            </a:r>
            <a:r>
              <a:rPr b="1" lang="en-US" sz="2000">
                <a:solidFill>
                  <a:schemeClr val="dk1"/>
                </a:solidFill>
                <a:latin typeface="Calibri"/>
                <a:ea typeface="Calibri"/>
                <a:cs typeface="Calibri"/>
                <a:sym typeface="Calibri"/>
              </a:rPr>
              <a:t>good and bad presentation skills </a:t>
            </a:r>
            <a:r>
              <a:rPr lang="en-US" sz="2000">
                <a:solidFill>
                  <a:schemeClr val="dk1"/>
                </a:solidFill>
                <a:latin typeface="Calibri"/>
                <a:ea typeface="Calibri"/>
                <a:cs typeface="Calibri"/>
                <a:sym typeface="Calibri"/>
              </a:rPr>
              <a:t>for this </a:t>
            </a:r>
            <a:r>
              <a:rPr b="1" lang="en-US" sz="2000">
                <a:solidFill>
                  <a:schemeClr val="dk1"/>
                </a:solidFill>
                <a:latin typeface="Calibri"/>
                <a:ea typeface="Calibri"/>
                <a:cs typeface="Calibri"/>
                <a:sym typeface="Calibri"/>
              </a:rPr>
              <a:t>situation</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rgbClr val="595959"/>
                </a:solidFill>
                <a:latin typeface="Calibri"/>
                <a:ea typeface="Calibri"/>
                <a:cs typeface="Calibri"/>
                <a:sym typeface="Calibri"/>
              </a:rPr>
              <a:t>Example: Project kick-off meeting</a:t>
            </a:r>
            <a:endParaRPr/>
          </a:p>
          <a:p>
            <a:pPr indent="0" lvl="0" marL="0" marR="0" rtl="0" algn="l">
              <a:spcBef>
                <a:spcPts val="0"/>
              </a:spcBef>
              <a:spcAft>
                <a:spcPts val="0"/>
              </a:spcAft>
              <a:buNone/>
            </a:pPr>
            <a:r>
              <a:rPr i="1" lang="en-US" sz="1800">
                <a:solidFill>
                  <a:srgbClr val="595959"/>
                </a:solidFill>
                <a:latin typeface="Calibri"/>
                <a:ea typeface="Calibri"/>
                <a:cs typeface="Calibri"/>
                <a:sym typeface="Calibri"/>
              </a:rPr>
              <a:t>Good skills -&gt; Everyone is clear with the objective of the project, their tasks and the deadlines</a:t>
            </a:r>
            <a:endParaRPr/>
          </a:p>
          <a:p>
            <a:pPr indent="0" lvl="0" marL="0" marR="0" rtl="0" algn="l">
              <a:spcBef>
                <a:spcPts val="0"/>
              </a:spcBef>
              <a:spcAft>
                <a:spcPts val="0"/>
              </a:spcAft>
              <a:buNone/>
            </a:pPr>
            <a:r>
              <a:rPr i="1" lang="en-US" sz="1800">
                <a:solidFill>
                  <a:srgbClr val="595959"/>
                </a:solidFill>
                <a:latin typeface="Calibri"/>
                <a:ea typeface="Calibri"/>
                <a:cs typeface="Calibri"/>
                <a:sym typeface="Calibri"/>
              </a:rPr>
              <a:t>Bad skills The project is unclear, the communication is difficult between the different teams involved, the work atmosphere is bad, the deadlines are not respected and the project is difficult or impossible to implement.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69" name="Google Shape;169;p19"/>
          <p:cNvSpPr/>
          <p:nvPr/>
        </p:nvSpPr>
        <p:spPr>
          <a:xfrm>
            <a:off x="1913098" y="2289679"/>
            <a:ext cx="8440866" cy="3630829"/>
          </a:xfrm>
          <a:prstGeom prst="roundRect">
            <a:avLst>
              <a:gd fmla="val 1666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0" name="Google Shape;170;p19"/>
          <p:cNvPicPr preferRelativeResize="0"/>
          <p:nvPr/>
        </p:nvPicPr>
        <p:blipFill rotWithShape="1">
          <a:blip r:embed="rId5">
            <a:alphaModFix/>
          </a:blip>
          <a:srcRect b="0" l="0" r="0" t="0"/>
          <a:stretch/>
        </p:blipFill>
        <p:spPr>
          <a:xfrm>
            <a:off x="9353178" y="1713684"/>
            <a:ext cx="1420566" cy="14205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0"/>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76" name="Google Shape;176;p20"/>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pic>
        <p:nvPicPr>
          <p:cNvPr id="177" name="Google Shape;177;p20"/>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178" name="Google Shape;178;p20"/>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cxnSp>
        <p:nvCxnSpPr>
          <p:cNvPr id="179" name="Google Shape;179;p20"/>
          <p:cNvCxnSpPr/>
          <p:nvPr/>
        </p:nvCxnSpPr>
        <p:spPr>
          <a:xfrm flipH="1">
            <a:off x="6108203" y="1666797"/>
            <a:ext cx="6853" cy="4592489"/>
          </a:xfrm>
          <a:prstGeom prst="straightConnector1">
            <a:avLst/>
          </a:prstGeom>
          <a:noFill/>
          <a:ln cap="flat" cmpd="sng" w="9525">
            <a:solidFill>
              <a:schemeClr val="accent1"/>
            </a:solidFill>
            <a:prstDash val="solid"/>
            <a:miter lim="800000"/>
            <a:headEnd len="sm" w="sm" type="none"/>
            <a:tailEnd len="sm" w="sm" type="none"/>
          </a:ln>
        </p:spPr>
      </p:cxnSp>
      <p:sp>
        <p:nvSpPr>
          <p:cNvPr id="180" name="Google Shape;180;p20"/>
          <p:cNvSpPr txBox="1"/>
          <p:nvPr/>
        </p:nvSpPr>
        <p:spPr>
          <a:xfrm>
            <a:off x="2186050" y="1823365"/>
            <a:ext cx="37555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Good consequences</a:t>
            </a:r>
            <a:endParaRPr b="1" sz="2000">
              <a:solidFill>
                <a:schemeClr val="dk1"/>
              </a:solidFill>
              <a:latin typeface="Calibri"/>
              <a:ea typeface="Calibri"/>
              <a:cs typeface="Calibri"/>
              <a:sym typeface="Calibri"/>
            </a:endParaRPr>
          </a:p>
        </p:txBody>
      </p:sp>
      <p:sp>
        <p:nvSpPr>
          <p:cNvPr id="181" name="Google Shape;181;p20"/>
          <p:cNvSpPr txBox="1"/>
          <p:nvPr/>
        </p:nvSpPr>
        <p:spPr>
          <a:xfrm>
            <a:off x="7868959" y="1823365"/>
            <a:ext cx="37555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Consequences to avoid</a:t>
            </a:r>
            <a:endParaRPr b="1" sz="2000">
              <a:solidFill>
                <a:schemeClr val="dk1"/>
              </a:solidFill>
              <a:latin typeface="Calibri"/>
              <a:ea typeface="Calibri"/>
              <a:cs typeface="Calibri"/>
              <a:sym typeface="Calibri"/>
            </a:endParaRPr>
          </a:p>
        </p:txBody>
      </p:sp>
      <p:sp>
        <p:nvSpPr>
          <p:cNvPr id="182" name="Google Shape;182;p20"/>
          <p:cNvSpPr txBox="1"/>
          <p:nvPr/>
        </p:nvSpPr>
        <p:spPr>
          <a:xfrm>
            <a:off x="883416" y="2424489"/>
            <a:ext cx="4734930" cy="341632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Career advancement: </a:t>
            </a:r>
            <a:r>
              <a:rPr lang="en-US" sz="1800">
                <a:solidFill>
                  <a:schemeClr val="dk1"/>
                </a:solidFill>
                <a:latin typeface="Calibri"/>
                <a:ea typeface="Calibri"/>
                <a:cs typeface="Calibri"/>
                <a:sym typeface="Calibri"/>
              </a:rPr>
              <a:t>more likely to be promoted to leadership positions because they are able to effectively communicate their ideas to others and inspire them to take action.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Increased visibility: </a:t>
            </a:r>
            <a:r>
              <a:rPr lang="en-US" sz="1800">
                <a:solidFill>
                  <a:schemeClr val="dk1"/>
                </a:solidFill>
                <a:latin typeface="Calibri"/>
                <a:ea typeface="Calibri"/>
                <a:cs typeface="Calibri"/>
                <a:sym typeface="Calibri"/>
              </a:rPr>
              <a:t>be noticed by their peers and managers. This can lead to new opportunities and projects.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Stronger relationships: </a:t>
            </a:r>
            <a:r>
              <a:rPr lang="en-US" sz="1800">
                <a:solidFill>
                  <a:schemeClr val="dk1"/>
                </a:solidFill>
                <a:latin typeface="Calibri"/>
                <a:ea typeface="Calibri"/>
                <a:cs typeface="Calibri"/>
                <a:sym typeface="Calibri"/>
              </a:rPr>
              <a:t>make it easier to get things done and to resolve conflicts.</a:t>
            </a:r>
            <a:endParaRPr sz="1800">
              <a:solidFill>
                <a:schemeClr val="dk1"/>
              </a:solidFill>
              <a:latin typeface="Calibri"/>
              <a:ea typeface="Calibri"/>
              <a:cs typeface="Calibri"/>
              <a:sym typeface="Calibri"/>
            </a:endParaRPr>
          </a:p>
        </p:txBody>
      </p:sp>
      <p:sp>
        <p:nvSpPr>
          <p:cNvPr id="183" name="Google Shape;183;p20"/>
          <p:cNvSpPr txBox="1"/>
          <p:nvPr/>
        </p:nvSpPr>
        <p:spPr>
          <a:xfrm>
            <a:off x="6604912" y="2424489"/>
            <a:ext cx="4820469" cy="286232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Missed opportunities: </a:t>
            </a:r>
            <a:r>
              <a:rPr lang="en-US" sz="1800">
                <a:solidFill>
                  <a:schemeClr val="dk1"/>
                </a:solidFill>
                <a:latin typeface="Calibri"/>
                <a:ea typeface="Calibri"/>
                <a:cs typeface="Calibri"/>
                <a:sym typeface="Calibri"/>
              </a:rPr>
              <a:t>miss out on opportunities to showcase their work and to get promoted.</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Misunderstandings: </a:t>
            </a:r>
            <a:r>
              <a:rPr lang="en-US" sz="1800">
                <a:solidFill>
                  <a:schemeClr val="dk1"/>
                </a:solidFill>
                <a:latin typeface="Calibri"/>
                <a:ea typeface="Calibri"/>
                <a:cs typeface="Calibri"/>
                <a:sym typeface="Calibri"/>
              </a:rPr>
              <a:t>may find that their work is misunderstood by others. This can lead to delays, errors, and frustration.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Loss of credibility: </a:t>
            </a:r>
            <a:r>
              <a:rPr lang="en-US" sz="1800">
                <a:solidFill>
                  <a:schemeClr val="dk1"/>
                </a:solidFill>
                <a:latin typeface="Calibri"/>
                <a:ea typeface="Calibri"/>
                <a:cs typeface="Calibri"/>
                <a:sym typeface="Calibri"/>
              </a:rPr>
              <a:t>This can make it difficult to get things done and to advance their careers.</a:t>
            </a:r>
            <a:endParaRPr sz="1800">
              <a:solidFill>
                <a:schemeClr val="dk1"/>
              </a:solidFill>
              <a:latin typeface="Calibri"/>
              <a:ea typeface="Calibri"/>
              <a:cs typeface="Calibri"/>
              <a:sym typeface="Calibri"/>
            </a:endParaRPr>
          </a:p>
        </p:txBody>
      </p:sp>
      <p:sp>
        <p:nvSpPr>
          <p:cNvPr id="184" name="Google Shape;184;p20"/>
          <p:cNvSpPr txBox="1"/>
          <p:nvPr/>
        </p:nvSpPr>
        <p:spPr>
          <a:xfrm>
            <a:off x="1996225" y="369332"/>
            <a:ext cx="7277084"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Consequences of good / bad presentation skills</a:t>
            </a:r>
            <a:endParaRPr sz="4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2104455" y="369332"/>
            <a:ext cx="570411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Presentation of Project</a:t>
            </a:r>
            <a:endParaRPr/>
          </a:p>
        </p:txBody>
      </p:sp>
      <p:pic>
        <p:nvPicPr>
          <p:cNvPr id="190" name="Google Shape;190;p21"/>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91" name="Google Shape;191;p21"/>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EXPLAIN</a:t>
            </a:r>
            <a:endParaRPr sz="1800">
              <a:solidFill>
                <a:schemeClr val="dk1"/>
              </a:solidFill>
              <a:latin typeface="Calibri"/>
              <a:ea typeface="Calibri"/>
              <a:cs typeface="Calibri"/>
              <a:sym typeface="Calibri"/>
            </a:endParaRPr>
          </a:p>
        </p:txBody>
      </p:sp>
      <p:pic>
        <p:nvPicPr>
          <p:cNvPr id="192" name="Google Shape;192;p21"/>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193" name="Google Shape;193;p21"/>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10  MIN</a:t>
            </a:r>
            <a:endParaRPr sz="12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