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sldIdLst>
    <p:sldId id="256" r:id="rId2"/>
    <p:sldId id="279" r:id="rId3"/>
    <p:sldId id="282" r:id="rId4"/>
    <p:sldId id="257" r:id="rId5"/>
    <p:sldId id="275" r:id="rId6"/>
    <p:sldId id="262" r:id="rId7"/>
    <p:sldId id="280" r:id="rId8"/>
    <p:sldId id="274" r:id="rId9"/>
    <p:sldId id="277" r:id="rId10"/>
    <p:sldId id="278" r:id="rId11"/>
    <p:sldId id="281" r:id="rId12"/>
    <p:sldId id="283" r:id="rId13"/>
    <p:sldId id="276" r:id="rId14"/>
    <p:sldId id="284" r:id="rId15"/>
    <p:sldId id="272" r:id="rId16"/>
    <p:sldId id="285" r:id="rId17"/>
    <p:sldId id="286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82BD2A-7A16-4BC8-BF65-B454702B79D1}" type="doc">
      <dgm:prSet loTypeId="urn:microsoft.com/office/officeart/2005/8/layout/vList2" loCatId="list" qsTypeId="urn:microsoft.com/office/officeart/2005/8/quickstyle/3d3" qsCatId="3D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E910245-4395-4CE3-BA29-DEEDA3612C07}">
      <dgm:prSet custT="1"/>
      <dgm:spPr/>
      <dgm:t>
        <a:bodyPr/>
        <a:lstStyle/>
        <a:p>
          <a:r>
            <a:rPr lang="en-US" sz="1800" b="1" dirty="0">
              <a:latin typeface="+mn-lt"/>
            </a:rPr>
            <a:t>1. Data Collection </a:t>
          </a:r>
        </a:p>
      </dgm:t>
    </dgm:pt>
    <dgm:pt modelId="{955249C4-A1D0-443C-AABC-F0A651753293}" type="parTrans" cxnId="{C9B82906-D433-4FB0-95D5-8F1CA5F4EC89}">
      <dgm:prSet/>
      <dgm:spPr/>
      <dgm:t>
        <a:bodyPr/>
        <a:lstStyle/>
        <a:p>
          <a:endParaRPr lang="en-US" sz="1800" b="1">
            <a:solidFill>
              <a:schemeClr val="bg1"/>
            </a:solidFill>
            <a:latin typeface="+mn-lt"/>
          </a:endParaRPr>
        </a:p>
      </dgm:t>
    </dgm:pt>
    <dgm:pt modelId="{A4A6D735-BFB6-4653-A0F9-CA5BC7D94B92}" type="sibTrans" cxnId="{C9B82906-D433-4FB0-95D5-8F1CA5F4EC89}">
      <dgm:prSet/>
      <dgm:spPr/>
      <dgm:t>
        <a:bodyPr/>
        <a:lstStyle/>
        <a:p>
          <a:endParaRPr lang="en-US" sz="1800" b="1">
            <a:solidFill>
              <a:schemeClr val="bg1"/>
            </a:solidFill>
            <a:latin typeface="+mn-lt"/>
          </a:endParaRPr>
        </a:p>
      </dgm:t>
    </dgm:pt>
    <dgm:pt modelId="{428D90B3-B321-4D8A-86A3-A88BDFA4F753}">
      <dgm:prSet custT="1"/>
      <dgm:spPr/>
      <dgm:t>
        <a:bodyPr/>
        <a:lstStyle/>
        <a:p>
          <a:r>
            <a:rPr lang="en-US" sz="1800" b="1">
              <a:latin typeface="+mn-lt"/>
            </a:rPr>
            <a:t>2. Data Cleaning</a:t>
          </a:r>
        </a:p>
      </dgm:t>
    </dgm:pt>
    <dgm:pt modelId="{3B71A10A-C647-494E-A1FE-9C4EA8561E90}" type="parTrans" cxnId="{EF0E9E94-625D-44E5-9B0C-41EA6DDDE490}">
      <dgm:prSet/>
      <dgm:spPr/>
      <dgm:t>
        <a:bodyPr/>
        <a:lstStyle/>
        <a:p>
          <a:endParaRPr lang="en-US" sz="1800" b="1">
            <a:solidFill>
              <a:schemeClr val="bg1"/>
            </a:solidFill>
            <a:latin typeface="+mn-lt"/>
          </a:endParaRPr>
        </a:p>
      </dgm:t>
    </dgm:pt>
    <dgm:pt modelId="{11269FBF-A66D-4AE6-A44A-2FCBD1FC23B3}" type="sibTrans" cxnId="{EF0E9E94-625D-44E5-9B0C-41EA6DDDE490}">
      <dgm:prSet/>
      <dgm:spPr/>
      <dgm:t>
        <a:bodyPr/>
        <a:lstStyle/>
        <a:p>
          <a:endParaRPr lang="en-US" sz="1800" b="1">
            <a:solidFill>
              <a:schemeClr val="bg1"/>
            </a:solidFill>
            <a:latin typeface="+mn-lt"/>
          </a:endParaRPr>
        </a:p>
      </dgm:t>
    </dgm:pt>
    <dgm:pt modelId="{00493CDF-8561-40A1-B479-C2F22CC7735D}">
      <dgm:prSet custT="1"/>
      <dgm:spPr/>
      <dgm:t>
        <a:bodyPr/>
        <a:lstStyle/>
        <a:p>
          <a:r>
            <a:rPr lang="en-US" sz="1800" b="1">
              <a:latin typeface="+mn-lt"/>
            </a:rPr>
            <a:t>3. EDA-</a:t>
          </a:r>
          <a:r>
            <a:rPr kumimoji="0" lang="he-IL" altLang="he-IL" sz="1800" b="1" i="0" u="none" strike="noStrike" cap="none" normalizeH="0" baseline="0">
              <a:ln/>
              <a:effectLst/>
              <a:latin typeface="+mn-lt"/>
            </a:rPr>
            <a:t> Visualization</a:t>
          </a:r>
          <a:endParaRPr lang="en-US" sz="1800" b="1" dirty="0">
            <a:latin typeface="+mn-lt"/>
          </a:endParaRPr>
        </a:p>
      </dgm:t>
    </dgm:pt>
    <dgm:pt modelId="{A0ECAB9D-547E-4588-A497-011ABD0DA2FB}" type="parTrans" cxnId="{C805B3D9-CE25-4E2C-A5E0-2BDA3AB60611}">
      <dgm:prSet/>
      <dgm:spPr/>
      <dgm:t>
        <a:bodyPr/>
        <a:lstStyle/>
        <a:p>
          <a:endParaRPr lang="en-US" sz="1800" b="1">
            <a:solidFill>
              <a:schemeClr val="bg1"/>
            </a:solidFill>
            <a:latin typeface="+mn-lt"/>
          </a:endParaRPr>
        </a:p>
      </dgm:t>
    </dgm:pt>
    <dgm:pt modelId="{B6BE0807-7E1C-4E0A-A9C2-6F87347FC3F9}" type="sibTrans" cxnId="{C805B3D9-CE25-4E2C-A5E0-2BDA3AB60611}">
      <dgm:prSet/>
      <dgm:spPr/>
      <dgm:t>
        <a:bodyPr/>
        <a:lstStyle/>
        <a:p>
          <a:endParaRPr lang="en-US" sz="1800" b="1">
            <a:solidFill>
              <a:schemeClr val="bg1"/>
            </a:solidFill>
            <a:latin typeface="+mn-lt"/>
          </a:endParaRPr>
        </a:p>
      </dgm:t>
    </dgm:pt>
    <dgm:pt modelId="{33A45A4F-8E63-44C7-BC09-25C1D08E2DB1}">
      <dgm:prSet custT="1"/>
      <dgm:spPr/>
      <dgm:t>
        <a:bodyPr/>
        <a:lstStyle/>
        <a:p>
          <a:r>
            <a:rPr lang="en-US" sz="1800" b="1">
              <a:latin typeface="+mn-lt"/>
            </a:rPr>
            <a:t>4. </a:t>
          </a:r>
          <a:r>
            <a:rPr lang="en-US" sz="1800" b="1" i="0">
              <a:effectLst/>
              <a:latin typeface="+mn-lt"/>
            </a:rPr>
            <a:t>Machine Learning</a:t>
          </a:r>
          <a:endParaRPr lang="en-US" sz="1800" b="1">
            <a:latin typeface="+mn-lt"/>
          </a:endParaRPr>
        </a:p>
      </dgm:t>
    </dgm:pt>
    <dgm:pt modelId="{F64BC720-59D6-4CF7-8F97-CF1CA02E845F}" type="parTrans" cxnId="{C62A5AC0-582C-461A-96E1-E1C7A23FD0F1}">
      <dgm:prSet/>
      <dgm:spPr/>
      <dgm:t>
        <a:bodyPr/>
        <a:lstStyle/>
        <a:p>
          <a:endParaRPr lang="en-US" sz="1800" b="1">
            <a:solidFill>
              <a:schemeClr val="bg1"/>
            </a:solidFill>
            <a:latin typeface="+mn-lt"/>
          </a:endParaRPr>
        </a:p>
      </dgm:t>
    </dgm:pt>
    <dgm:pt modelId="{34D13CAB-5513-42EF-9B61-05E0DACAD061}" type="sibTrans" cxnId="{C62A5AC0-582C-461A-96E1-E1C7A23FD0F1}">
      <dgm:prSet/>
      <dgm:spPr/>
      <dgm:t>
        <a:bodyPr/>
        <a:lstStyle/>
        <a:p>
          <a:endParaRPr lang="en-US" sz="1800" b="1">
            <a:solidFill>
              <a:schemeClr val="bg1"/>
            </a:solidFill>
            <a:latin typeface="+mn-lt"/>
          </a:endParaRPr>
        </a:p>
      </dgm:t>
    </dgm:pt>
    <dgm:pt modelId="{B368F6CF-AFDD-48BD-8064-C6AFE6C2477C}">
      <dgm:prSet custT="1"/>
      <dgm:spPr/>
      <dgm:t>
        <a:bodyPr/>
        <a:lstStyle/>
        <a:p>
          <a:r>
            <a:rPr lang="en-US" sz="1800" b="1">
              <a:latin typeface="+mn-lt"/>
            </a:rPr>
            <a:t>5. Conclusion</a:t>
          </a:r>
          <a:endParaRPr lang="en-US" sz="1800" b="1" dirty="0">
            <a:latin typeface="+mn-lt"/>
          </a:endParaRPr>
        </a:p>
      </dgm:t>
    </dgm:pt>
    <dgm:pt modelId="{EDC8F47F-3BA2-48AF-8AE1-8C1636A5CC41}" type="parTrans" cxnId="{9A8540E8-010C-42F8-83E6-DEB456CA7435}">
      <dgm:prSet/>
      <dgm:spPr/>
      <dgm:t>
        <a:bodyPr/>
        <a:lstStyle/>
        <a:p>
          <a:endParaRPr lang="en-US" sz="1800" b="1">
            <a:solidFill>
              <a:schemeClr val="bg1"/>
            </a:solidFill>
            <a:latin typeface="+mn-lt"/>
          </a:endParaRPr>
        </a:p>
      </dgm:t>
    </dgm:pt>
    <dgm:pt modelId="{545FF253-F65E-4597-AF8D-541B520B238D}" type="sibTrans" cxnId="{9A8540E8-010C-42F8-83E6-DEB456CA7435}">
      <dgm:prSet/>
      <dgm:spPr/>
      <dgm:t>
        <a:bodyPr/>
        <a:lstStyle/>
        <a:p>
          <a:endParaRPr lang="en-US" sz="1800" b="1">
            <a:solidFill>
              <a:schemeClr val="bg1"/>
            </a:solidFill>
            <a:latin typeface="+mn-lt"/>
          </a:endParaRPr>
        </a:p>
      </dgm:t>
    </dgm:pt>
    <dgm:pt modelId="{F8004659-6022-4777-8945-2BF001D171E7}" type="pres">
      <dgm:prSet presAssocID="{FA82BD2A-7A16-4BC8-BF65-B454702B79D1}" presName="linear" presStyleCnt="0">
        <dgm:presLayoutVars>
          <dgm:animLvl val="lvl"/>
          <dgm:resizeHandles val="exact"/>
        </dgm:presLayoutVars>
      </dgm:prSet>
      <dgm:spPr/>
    </dgm:pt>
    <dgm:pt modelId="{873A5CDE-A57B-4CF9-9057-B8F1BB6BEEB3}" type="pres">
      <dgm:prSet presAssocID="{6E910245-4395-4CE3-BA29-DEEDA3612C0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C75656E-7C8E-498D-974C-BBC220532E5C}" type="pres">
      <dgm:prSet presAssocID="{A4A6D735-BFB6-4653-A0F9-CA5BC7D94B92}" presName="spacer" presStyleCnt="0"/>
      <dgm:spPr/>
    </dgm:pt>
    <dgm:pt modelId="{44E2B954-7C8B-45C3-AF83-6E0B14801011}" type="pres">
      <dgm:prSet presAssocID="{428D90B3-B321-4D8A-86A3-A88BDFA4F75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7250CE8-8EBA-44A8-97E1-1D6870CB780E}" type="pres">
      <dgm:prSet presAssocID="{11269FBF-A66D-4AE6-A44A-2FCBD1FC23B3}" presName="spacer" presStyleCnt="0"/>
      <dgm:spPr/>
    </dgm:pt>
    <dgm:pt modelId="{E4D83C97-E45E-40E3-8CA0-B21505B51958}" type="pres">
      <dgm:prSet presAssocID="{00493CDF-8561-40A1-B479-C2F22CC7735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DC3CB4D-0C7F-44D2-8B2F-C46FB1DDFB53}" type="pres">
      <dgm:prSet presAssocID="{B6BE0807-7E1C-4E0A-A9C2-6F87347FC3F9}" presName="spacer" presStyleCnt="0"/>
      <dgm:spPr/>
    </dgm:pt>
    <dgm:pt modelId="{109494AB-C449-4E4B-AD7B-691E484F63A9}" type="pres">
      <dgm:prSet presAssocID="{33A45A4F-8E63-44C7-BC09-25C1D08E2DB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E05F636-BEB1-4B6C-AF5A-FA62387BF870}" type="pres">
      <dgm:prSet presAssocID="{34D13CAB-5513-42EF-9B61-05E0DACAD061}" presName="spacer" presStyleCnt="0"/>
      <dgm:spPr/>
    </dgm:pt>
    <dgm:pt modelId="{D56D36CD-3CD5-4D82-A0F7-13F6C8534445}" type="pres">
      <dgm:prSet presAssocID="{B368F6CF-AFDD-48BD-8064-C6AFE6C2477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9B82906-D433-4FB0-95D5-8F1CA5F4EC89}" srcId="{FA82BD2A-7A16-4BC8-BF65-B454702B79D1}" destId="{6E910245-4395-4CE3-BA29-DEEDA3612C07}" srcOrd="0" destOrd="0" parTransId="{955249C4-A1D0-443C-AABC-F0A651753293}" sibTransId="{A4A6D735-BFB6-4653-A0F9-CA5BC7D94B92}"/>
    <dgm:cxn modelId="{60CDD832-9E30-4BD9-B3F2-3EDC5F499B2F}" type="presOf" srcId="{FA82BD2A-7A16-4BC8-BF65-B454702B79D1}" destId="{F8004659-6022-4777-8945-2BF001D171E7}" srcOrd="0" destOrd="0" presId="urn:microsoft.com/office/officeart/2005/8/layout/vList2"/>
    <dgm:cxn modelId="{F0F8093F-ABEA-4848-A70C-78AD93DDF651}" type="presOf" srcId="{428D90B3-B321-4D8A-86A3-A88BDFA4F753}" destId="{44E2B954-7C8B-45C3-AF83-6E0B14801011}" srcOrd="0" destOrd="0" presId="urn:microsoft.com/office/officeart/2005/8/layout/vList2"/>
    <dgm:cxn modelId="{054C7A45-55E8-42EF-8CFC-F71BB277C5EA}" type="presOf" srcId="{00493CDF-8561-40A1-B479-C2F22CC7735D}" destId="{E4D83C97-E45E-40E3-8CA0-B21505B51958}" srcOrd="0" destOrd="0" presId="urn:microsoft.com/office/officeart/2005/8/layout/vList2"/>
    <dgm:cxn modelId="{EF0E9E94-625D-44E5-9B0C-41EA6DDDE490}" srcId="{FA82BD2A-7A16-4BC8-BF65-B454702B79D1}" destId="{428D90B3-B321-4D8A-86A3-A88BDFA4F753}" srcOrd="1" destOrd="0" parTransId="{3B71A10A-C647-494E-A1FE-9C4EA8561E90}" sibTransId="{11269FBF-A66D-4AE6-A44A-2FCBD1FC23B3}"/>
    <dgm:cxn modelId="{0D801AB2-FBA2-4A9C-8E57-526E6AAE43D9}" type="presOf" srcId="{B368F6CF-AFDD-48BD-8064-C6AFE6C2477C}" destId="{D56D36CD-3CD5-4D82-A0F7-13F6C8534445}" srcOrd="0" destOrd="0" presId="urn:microsoft.com/office/officeart/2005/8/layout/vList2"/>
    <dgm:cxn modelId="{C62A5AC0-582C-461A-96E1-E1C7A23FD0F1}" srcId="{FA82BD2A-7A16-4BC8-BF65-B454702B79D1}" destId="{33A45A4F-8E63-44C7-BC09-25C1D08E2DB1}" srcOrd="3" destOrd="0" parTransId="{F64BC720-59D6-4CF7-8F97-CF1CA02E845F}" sibTransId="{34D13CAB-5513-42EF-9B61-05E0DACAD061}"/>
    <dgm:cxn modelId="{7936D1C3-241C-44B3-B31D-C3F57E7D2ED7}" type="presOf" srcId="{33A45A4F-8E63-44C7-BC09-25C1D08E2DB1}" destId="{109494AB-C449-4E4B-AD7B-691E484F63A9}" srcOrd="0" destOrd="0" presId="urn:microsoft.com/office/officeart/2005/8/layout/vList2"/>
    <dgm:cxn modelId="{C805B3D9-CE25-4E2C-A5E0-2BDA3AB60611}" srcId="{FA82BD2A-7A16-4BC8-BF65-B454702B79D1}" destId="{00493CDF-8561-40A1-B479-C2F22CC7735D}" srcOrd="2" destOrd="0" parTransId="{A0ECAB9D-547E-4588-A497-011ABD0DA2FB}" sibTransId="{B6BE0807-7E1C-4E0A-A9C2-6F87347FC3F9}"/>
    <dgm:cxn modelId="{14F933E2-9817-402D-BB3C-DA743268D96E}" type="presOf" srcId="{6E910245-4395-4CE3-BA29-DEEDA3612C07}" destId="{873A5CDE-A57B-4CF9-9057-B8F1BB6BEEB3}" srcOrd="0" destOrd="0" presId="urn:microsoft.com/office/officeart/2005/8/layout/vList2"/>
    <dgm:cxn modelId="{9A8540E8-010C-42F8-83E6-DEB456CA7435}" srcId="{FA82BD2A-7A16-4BC8-BF65-B454702B79D1}" destId="{B368F6CF-AFDD-48BD-8064-C6AFE6C2477C}" srcOrd="4" destOrd="0" parTransId="{EDC8F47F-3BA2-48AF-8AE1-8C1636A5CC41}" sibTransId="{545FF253-F65E-4597-AF8D-541B520B238D}"/>
    <dgm:cxn modelId="{0665C73D-0D55-466F-B998-40BFDAD0C905}" type="presParOf" srcId="{F8004659-6022-4777-8945-2BF001D171E7}" destId="{873A5CDE-A57B-4CF9-9057-B8F1BB6BEEB3}" srcOrd="0" destOrd="0" presId="urn:microsoft.com/office/officeart/2005/8/layout/vList2"/>
    <dgm:cxn modelId="{34D30433-11F2-4D79-AC7B-F8298B01564C}" type="presParOf" srcId="{F8004659-6022-4777-8945-2BF001D171E7}" destId="{6C75656E-7C8E-498D-974C-BBC220532E5C}" srcOrd="1" destOrd="0" presId="urn:microsoft.com/office/officeart/2005/8/layout/vList2"/>
    <dgm:cxn modelId="{6DEA3F9F-411C-47F1-8FDD-A28CA4BC060D}" type="presParOf" srcId="{F8004659-6022-4777-8945-2BF001D171E7}" destId="{44E2B954-7C8B-45C3-AF83-6E0B14801011}" srcOrd="2" destOrd="0" presId="urn:microsoft.com/office/officeart/2005/8/layout/vList2"/>
    <dgm:cxn modelId="{3CE68B97-63D6-46C1-BF7B-FE2D41B07DD5}" type="presParOf" srcId="{F8004659-6022-4777-8945-2BF001D171E7}" destId="{07250CE8-8EBA-44A8-97E1-1D6870CB780E}" srcOrd="3" destOrd="0" presId="urn:microsoft.com/office/officeart/2005/8/layout/vList2"/>
    <dgm:cxn modelId="{524770D7-4DE8-424B-B40F-AC990C088591}" type="presParOf" srcId="{F8004659-6022-4777-8945-2BF001D171E7}" destId="{E4D83C97-E45E-40E3-8CA0-B21505B51958}" srcOrd="4" destOrd="0" presId="urn:microsoft.com/office/officeart/2005/8/layout/vList2"/>
    <dgm:cxn modelId="{B200F3D7-79EF-4E76-BF3E-3A5D94A23019}" type="presParOf" srcId="{F8004659-6022-4777-8945-2BF001D171E7}" destId="{7DC3CB4D-0C7F-44D2-8B2F-C46FB1DDFB53}" srcOrd="5" destOrd="0" presId="urn:microsoft.com/office/officeart/2005/8/layout/vList2"/>
    <dgm:cxn modelId="{BE5E5F1A-B81C-48EE-8A49-C28CA171F558}" type="presParOf" srcId="{F8004659-6022-4777-8945-2BF001D171E7}" destId="{109494AB-C449-4E4B-AD7B-691E484F63A9}" srcOrd="6" destOrd="0" presId="urn:microsoft.com/office/officeart/2005/8/layout/vList2"/>
    <dgm:cxn modelId="{4C85E69C-BE44-49A9-B3B6-589F3F94BCDE}" type="presParOf" srcId="{F8004659-6022-4777-8945-2BF001D171E7}" destId="{BE05F636-BEB1-4B6C-AF5A-FA62387BF870}" srcOrd="7" destOrd="0" presId="urn:microsoft.com/office/officeart/2005/8/layout/vList2"/>
    <dgm:cxn modelId="{348C82D1-40B9-4353-832D-B957D535883F}" type="presParOf" srcId="{F8004659-6022-4777-8945-2BF001D171E7}" destId="{D56D36CD-3CD5-4D82-A0F7-13F6C853444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3A5CDE-A57B-4CF9-9057-B8F1BB6BEEB3}">
      <dsp:nvSpPr>
        <dsp:cNvPr id="0" name=""/>
        <dsp:cNvSpPr/>
      </dsp:nvSpPr>
      <dsp:spPr>
        <a:xfrm>
          <a:off x="0" y="39276"/>
          <a:ext cx="6797675" cy="992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n-lt"/>
            </a:rPr>
            <a:t>1. Data Collection </a:t>
          </a:r>
        </a:p>
      </dsp:txBody>
      <dsp:txXfrm>
        <a:off x="48433" y="87709"/>
        <a:ext cx="6700809" cy="895294"/>
      </dsp:txXfrm>
    </dsp:sp>
    <dsp:sp modelId="{44E2B954-7C8B-45C3-AF83-6E0B14801011}">
      <dsp:nvSpPr>
        <dsp:cNvPr id="0" name=""/>
        <dsp:cNvSpPr/>
      </dsp:nvSpPr>
      <dsp:spPr>
        <a:xfrm>
          <a:off x="0" y="1184076"/>
          <a:ext cx="6797675" cy="9921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+mn-lt"/>
            </a:rPr>
            <a:t>2. Data Cleaning</a:t>
          </a:r>
        </a:p>
      </dsp:txBody>
      <dsp:txXfrm>
        <a:off x="48433" y="1232509"/>
        <a:ext cx="6700809" cy="895294"/>
      </dsp:txXfrm>
    </dsp:sp>
    <dsp:sp modelId="{E4D83C97-E45E-40E3-8CA0-B21505B51958}">
      <dsp:nvSpPr>
        <dsp:cNvPr id="0" name=""/>
        <dsp:cNvSpPr/>
      </dsp:nvSpPr>
      <dsp:spPr>
        <a:xfrm>
          <a:off x="0" y="2328876"/>
          <a:ext cx="6797675" cy="9921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+mn-lt"/>
            </a:rPr>
            <a:t>3. EDA-</a:t>
          </a:r>
          <a:r>
            <a:rPr kumimoji="0" lang="he-IL" altLang="he-IL" sz="1800" b="1" i="0" u="none" strike="noStrike" kern="1200" cap="none" normalizeH="0" baseline="0">
              <a:ln/>
              <a:effectLst/>
              <a:latin typeface="+mn-lt"/>
            </a:rPr>
            <a:t> Visualization</a:t>
          </a:r>
          <a:endParaRPr lang="en-US" sz="1800" b="1" kern="1200" dirty="0">
            <a:latin typeface="+mn-lt"/>
          </a:endParaRPr>
        </a:p>
      </dsp:txBody>
      <dsp:txXfrm>
        <a:off x="48433" y="2377309"/>
        <a:ext cx="6700809" cy="895294"/>
      </dsp:txXfrm>
    </dsp:sp>
    <dsp:sp modelId="{109494AB-C449-4E4B-AD7B-691E484F63A9}">
      <dsp:nvSpPr>
        <dsp:cNvPr id="0" name=""/>
        <dsp:cNvSpPr/>
      </dsp:nvSpPr>
      <dsp:spPr>
        <a:xfrm>
          <a:off x="0" y="3473676"/>
          <a:ext cx="6797675" cy="9921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+mn-lt"/>
            </a:rPr>
            <a:t>4. </a:t>
          </a:r>
          <a:r>
            <a:rPr lang="en-US" sz="1800" b="1" i="0" kern="1200">
              <a:effectLst/>
              <a:latin typeface="+mn-lt"/>
            </a:rPr>
            <a:t>Machine Learning</a:t>
          </a:r>
          <a:endParaRPr lang="en-US" sz="1800" b="1" kern="1200">
            <a:latin typeface="+mn-lt"/>
          </a:endParaRPr>
        </a:p>
      </dsp:txBody>
      <dsp:txXfrm>
        <a:off x="48433" y="3522109"/>
        <a:ext cx="6700809" cy="895294"/>
      </dsp:txXfrm>
    </dsp:sp>
    <dsp:sp modelId="{D56D36CD-3CD5-4D82-A0F7-13F6C8534445}">
      <dsp:nvSpPr>
        <dsp:cNvPr id="0" name=""/>
        <dsp:cNvSpPr/>
      </dsp:nvSpPr>
      <dsp:spPr>
        <a:xfrm>
          <a:off x="0" y="4618476"/>
          <a:ext cx="6797675" cy="9921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+mn-lt"/>
            </a:rPr>
            <a:t>5. Conclusion</a:t>
          </a:r>
          <a:endParaRPr lang="en-US" sz="1800" b="1" kern="1200" dirty="0">
            <a:latin typeface="+mn-lt"/>
          </a:endParaRPr>
        </a:p>
      </dsp:txBody>
      <dsp:txXfrm>
        <a:off x="48433" y="4666909"/>
        <a:ext cx="6700809" cy="895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16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04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7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21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72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9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4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9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2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AC24A9-CCB6-4F8D-B8DB-C2F3692CFA5A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3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0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84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gamespot.com/games/reviews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10" Type="http://schemas.openxmlformats.org/officeDocument/2006/relationships/image" Target="../media/image18.jpg"/><Relationship Id="rId4" Type="http://schemas.openxmlformats.org/officeDocument/2006/relationships/image" Target="../media/image12.jpg"/><Relationship Id="rId9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9F6D6B9B-869C-D13E-70CB-CFFE87082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49149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03A06D56-19B0-C42F-F774-35AAF2F12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368" y="5233697"/>
            <a:ext cx="10113264" cy="822960"/>
          </a:xfrm>
          <a:noFill/>
        </p:spPr>
        <p:txBody>
          <a:bodyPr>
            <a:normAutofit fontScale="90000"/>
          </a:bodyPr>
          <a:lstStyle/>
          <a:p>
            <a:r>
              <a:rPr lang="en-US" sz="7200" b="1" dirty="0">
                <a:solidFill>
                  <a:schemeClr val="tx1"/>
                </a:solidFill>
              </a:rPr>
              <a:t>Games grade prediction</a:t>
            </a:r>
            <a:endParaRPr lang="he-IL" sz="7200" b="1" dirty="0">
              <a:solidFill>
                <a:schemeClr val="tx1"/>
              </a:solidFill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6022BF25-239B-5FC6-71DA-087D30373F9F}"/>
              </a:ext>
            </a:extLst>
          </p:cNvPr>
          <p:cNvSpPr txBox="1"/>
          <p:nvPr/>
        </p:nvSpPr>
        <p:spPr>
          <a:xfrm>
            <a:off x="67818" y="6375455"/>
            <a:ext cx="28468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Or Yehudian and Maor Amar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01028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303058B7-BB7C-B533-D49E-FB522CC923A0}"/>
              </a:ext>
            </a:extLst>
          </p:cNvPr>
          <p:cNvSpPr txBox="1"/>
          <p:nvPr/>
        </p:nvSpPr>
        <p:spPr>
          <a:xfrm>
            <a:off x="1504950" y="161925"/>
            <a:ext cx="913447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800" b="1" u="sng" dirty="0"/>
              <a:t>Data set after </a:t>
            </a:r>
            <a:r>
              <a:rPr lang="en-US" sz="4800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Cleaning</a:t>
            </a:r>
            <a:endParaRPr lang="he-IL" sz="4800" b="1" u="sng" dirty="0"/>
          </a:p>
        </p:txBody>
      </p:sp>
      <p:pic>
        <p:nvPicPr>
          <p:cNvPr id="3" name="תמונה 2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13E060BF-65D1-E49E-A141-E805E8D58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6" y="1274619"/>
            <a:ext cx="12037367" cy="484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19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99A4A7C-8226-D1FC-B5E2-A078F40F2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82" y="2114513"/>
            <a:ext cx="3393338" cy="2103875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rtl="0"/>
            <a:r>
              <a:rPr lang="en-US" sz="5400" b="1" i="0" dirty="0">
                <a:solidFill>
                  <a:schemeClr val="bg1"/>
                </a:solidFill>
                <a:effectLst/>
              </a:rPr>
              <a:t>EDA -Exploratory </a:t>
            </a:r>
            <a:br>
              <a:rPr lang="en-US" sz="5400" b="1" i="0" dirty="0">
                <a:solidFill>
                  <a:schemeClr val="bg1"/>
                </a:solidFill>
                <a:effectLst/>
              </a:rPr>
            </a:br>
            <a:r>
              <a:rPr lang="en-US" sz="5400" b="1" i="0" dirty="0">
                <a:solidFill>
                  <a:schemeClr val="bg1"/>
                </a:solidFill>
                <a:effectLst/>
              </a:rPr>
              <a:t>Data Analysis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F0A7959F-24AA-82BF-351F-6DA322D911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68" r="1" b="6085"/>
          <a:stretch/>
        </p:blipFill>
        <p:spPr>
          <a:xfrm>
            <a:off x="5006300" y="640080"/>
            <a:ext cx="6275667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138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2484BD3D-AE6D-0604-7055-7D093A601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3" y="1080785"/>
            <a:ext cx="4104475" cy="2903916"/>
          </a:xfrm>
          <a:prstGeom prst="rect">
            <a:avLst/>
          </a:prstGeom>
        </p:spPr>
      </p:pic>
      <p:pic>
        <p:nvPicPr>
          <p:cNvPr id="2" name="תמונה 1">
            <a:extLst>
              <a:ext uri="{FF2B5EF4-FFF2-40B4-BE49-F238E27FC236}">
                <a16:creationId xmlns:a16="http://schemas.microsoft.com/office/drawing/2014/main" id="{D2AE5987-EB3E-2661-8613-73D26E690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964" y="1080785"/>
            <a:ext cx="4104475" cy="2903916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00C00DFA-392A-BEEA-8256-BAE0D2274396}"/>
              </a:ext>
            </a:extLst>
          </p:cNvPr>
          <p:cNvSpPr txBox="1"/>
          <p:nvPr/>
        </p:nvSpPr>
        <p:spPr>
          <a:xfrm>
            <a:off x="4392613" y="4190012"/>
            <a:ext cx="367717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 histogram graph showing the number of games in each grade.</a:t>
            </a:r>
            <a:endParaRPr lang="he-IL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45B2428E-7D9C-C824-0732-7C5D50ED4D56}"/>
              </a:ext>
            </a:extLst>
          </p:cNvPr>
          <p:cNvSpPr txBox="1"/>
          <p:nvPr/>
        </p:nvSpPr>
        <p:spPr>
          <a:xfrm>
            <a:off x="373536" y="4190011"/>
            <a:ext cx="333964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 histogram graph showing the number of articles per year.</a:t>
            </a:r>
            <a:endParaRPr lang="he-IL" dirty="0"/>
          </a:p>
        </p:txBody>
      </p:sp>
      <p:pic>
        <p:nvPicPr>
          <p:cNvPr id="18" name="תמונה 17">
            <a:extLst>
              <a:ext uri="{FF2B5EF4-FFF2-40B4-BE49-F238E27FC236}">
                <a16:creationId xmlns:a16="http://schemas.microsoft.com/office/drawing/2014/main" id="{6C1497E1-DFAC-2270-0E12-87DA443BBF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130" y="1088763"/>
            <a:ext cx="3792869" cy="2802478"/>
          </a:xfrm>
          <a:prstGeom prst="rect">
            <a:avLst/>
          </a:prstGeom>
        </p:spPr>
      </p:pic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70CB5A3C-B9FE-0EE1-A6E2-B96E32AF3DB0}"/>
              </a:ext>
            </a:extLst>
          </p:cNvPr>
          <p:cNvSpPr txBox="1"/>
          <p:nvPr/>
        </p:nvSpPr>
        <p:spPr>
          <a:xfrm>
            <a:off x="8321518" y="4190012"/>
            <a:ext cx="379286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 histogram graph showing the number of games released each year.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3131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4BBE0060-4DB7-9D34-F357-5DA846DD5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6" y="933574"/>
            <a:ext cx="3347207" cy="2526095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2471D57-727F-EF1D-60DA-E69F838B6056}"/>
              </a:ext>
            </a:extLst>
          </p:cNvPr>
          <p:cNvSpPr txBox="1"/>
          <p:nvPr/>
        </p:nvSpPr>
        <p:spPr>
          <a:xfrm>
            <a:off x="3370934" y="214721"/>
            <a:ext cx="736697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Graphs showing the grade comparing the num of comments and likes</a:t>
            </a:r>
            <a:endParaRPr lang="he-IL" sz="1600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BC4CE3AE-8DEB-7F3A-E7EA-2DABC04FE2F1}"/>
              </a:ext>
            </a:extLst>
          </p:cNvPr>
          <p:cNvSpPr txBox="1"/>
          <p:nvPr/>
        </p:nvSpPr>
        <p:spPr>
          <a:xfrm>
            <a:off x="391401" y="4123906"/>
            <a:ext cx="3140363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Using the scatter you can see the relationship between the number of comments, the number of likes and the grade of the game.</a:t>
            </a:r>
            <a:endParaRPr lang="he-IL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BEA3FB82-1CCD-8693-28F3-7EDCAE99E6A1}"/>
              </a:ext>
            </a:extLst>
          </p:cNvPr>
          <p:cNvSpPr txBox="1"/>
          <p:nvPr/>
        </p:nvSpPr>
        <p:spPr>
          <a:xfrm>
            <a:off x="4310919" y="3993837"/>
            <a:ext cx="4177717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we can see that the number of comments when the grade is low and when the grade is high is the same. It is possible to distinguish cases where a game is good and receives many good comments versus a game that is not good and receives many negative comments.</a:t>
            </a:r>
            <a:endParaRPr lang="he-IL" dirty="0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25B257CE-1265-AE7A-02B0-970296559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706" y="944747"/>
            <a:ext cx="3897883" cy="2514922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3658D86E-ECFB-208C-D275-BC4AA57133D2}"/>
              </a:ext>
            </a:extLst>
          </p:cNvPr>
          <p:cNvSpPr txBox="1"/>
          <p:nvPr/>
        </p:nvSpPr>
        <p:spPr>
          <a:xfrm>
            <a:off x="8934275" y="4123906"/>
            <a:ext cx="296131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We see the density of the number of comments and the number of likes when the density is high in low grades.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60F33E5-0174-D678-C240-E4F3ECE62E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148" y="902905"/>
            <a:ext cx="3828327" cy="269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8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67D2FB02-4EE6-EA85-83D2-D278ED84F0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6" b="-2"/>
          <a:stretch/>
        </p:blipFill>
        <p:spPr>
          <a:xfrm>
            <a:off x="7243079" y="831906"/>
            <a:ext cx="3482246" cy="2630009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4D7436FC-5843-0411-1363-66A5509A2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307" y="3534707"/>
            <a:ext cx="2610035" cy="2762489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FEAC8CFF-92A2-F723-1098-56444ACF2ED1}"/>
              </a:ext>
            </a:extLst>
          </p:cNvPr>
          <p:cNvSpPr txBox="1"/>
          <p:nvPr/>
        </p:nvSpPr>
        <p:spPr>
          <a:xfrm>
            <a:off x="914400" y="230674"/>
            <a:ext cx="105756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Graphs showing the grade comparing the number of pros and cons according to the author of the review.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0604A76-3D46-5E86-CBFA-58D3F79667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" y="715035"/>
            <a:ext cx="3437806" cy="2634627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106342AA-D22C-C42D-AA7F-79265A668E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448" y="715035"/>
            <a:ext cx="3587903" cy="2731332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8C462567-FF65-3FAB-EDD5-7C0828770F64}"/>
              </a:ext>
            </a:extLst>
          </p:cNvPr>
          <p:cNvSpPr txBox="1"/>
          <p:nvPr/>
        </p:nvSpPr>
        <p:spPr>
          <a:xfrm>
            <a:off x="1686756" y="3693816"/>
            <a:ext cx="370199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We see that the more pros, the higher the grade, and the more cons, the lower the grade.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5771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99A4A7C-8226-D1FC-B5E2-A078F40F2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22" y="2377062"/>
            <a:ext cx="3084844" cy="2103875"/>
          </a:xfrm>
        </p:spPr>
        <p:txBody>
          <a:bodyPr vert="horz" lIns="91440" tIns="45720" rIns="91440" bIns="45720" rtlCol="0">
            <a:noAutofit/>
          </a:bodyPr>
          <a:lstStyle/>
          <a:p>
            <a:pPr rtl="0"/>
            <a:r>
              <a:rPr lang="en-US" sz="6600" b="1" dirty="0">
                <a:solidFill>
                  <a:srgbClr val="FFFFFF"/>
                </a:solidFill>
              </a:rPr>
              <a:t>Machine Learning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84B83821-A879-BEB0-09F6-E2EDBD100E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7" r="5259" b="2"/>
          <a:stretch/>
        </p:blipFill>
        <p:spPr>
          <a:xfrm>
            <a:off x="4750895" y="640080"/>
            <a:ext cx="679808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83973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FD9F1CFC-4839-A732-D581-43BE220A0F6E}"/>
              </a:ext>
            </a:extLst>
          </p:cNvPr>
          <p:cNvSpPr txBox="1"/>
          <p:nvPr/>
        </p:nvSpPr>
        <p:spPr>
          <a:xfrm>
            <a:off x="4628370" y="143199"/>
            <a:ext cx="516761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Linear regression</a:t>
            </a:r>
            <a:endParaRPr lang="he-IL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AC67B53A-38D2-BA6C-95DB-DB931D884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30" y="2826945"/>
            <a:ext cx="4444780" cy="3234959"/>
          </a:xfrm>
          <a:prstGeom prst="rect">
            <a:avLst/>
          </a:prstGeom>
        </p:spPr>
      </p:pic>
      <p:pic>
        <p:nvPicPr>
          <p:cNvPr id="9" name="תמונה 8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0D08867F-807B-EA7C-57A4-B4B974BC8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8950"/>
            <a:ext cx="5716600" cy="1372679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E2B9EE3A-7968-3AF8-5DB8-8136E6D0FC47}"/>
              </a:ext>
            </a:extLst>
          </p:cNvPr>
          <p:cNvSpPr txBox="1"/>
          <p:nvPr/>
        </p:nvSpPr>
        <p:spPr>
          <a:xfrm>
            <a:off x="812229" y="648589"/>
            <a:ext cx="1902691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Test 1</a:t>
            </a:r>
            <a:endParaRPr lang="he-IL" sz="1600" dirty="0"/>
          </a:p>
        </p:txBody>
      </p:sp>
      <p:sp>
        <p:nvSpPr>
          <p:cNvPr id="11" name="פיצוץ : 14 נקודות 10">
            <a:extLst>
              <a:ext uri="{FF2B5EF4-FFF2-40B4-BE49-F238E27FC236}">
                <a16:creationId xmlns:a16="http://schemas.microsoft.com/office/drawing/2014/main" id="{FFB17563-F8D7-39EA-259E-48607FC47814}"/>
              </a:ext>
            </a:extLst>
          </p:cNvPr>
          <p:cNvSpPr/>
          <p:nvPr/>
        </p:nvSpPr>
        <p:spPr>
          <a:xfrm>
            <a:off x="2949118" y="4733629"/>
            <a:ext cx="1395167" cy="801278"/>
          </a:xfrm>
          <a:prstGeom prst="irregularSeal2">
            <a:avLst/>
          </a:prstGeom>
          <a:solidFill>
            <a:srgbClr val="0070C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0.75</a:t>
            </a:r>
            <a:endParaRPr lang="he-IL" dirty="0"/>
          </a:p>
        </p:txBody>
      </p:sp>
      <p:pic>
        <p:nvPicPr>
          <p:cNvPr id="13" name="תמונה 12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287FB187-8061-11C4-E5CF-EE79C404A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012" y="1108950"/>
            <a:ext cx="6056130" cy="1138087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6041ED28-04AF-AE0F-C5C7-46CCEAA094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235" y="2826945"/>
            <a:ext cx="4832492" cy="3407436"/>
          </a:xfrm>
          <a:prstGeom prst="rect">
            <a:avLst/>
          </a:prstGeom>
        </p:spPr>
      </p:pic>
      <p:sp>
        <p:nvSpPr>
          <p:cNvPr id="17" name="פיצוץ : 14 נקודות 16">
            <a:extLst>
              <a:ext uri="{FF2B5EF4-FFF2-40B4-BE49-F238E27FC236}">
                <a16:creationId xmlns:a16="http://schemas.microsoft.com/office/drawing/2014/main" id="{D997E81D-AA2C-DEDF-29CF-1905C55A5FCB}"/>
              </a:ext>
            </a:extLst>
          </p:cNvPr>
          <p:cNvSpPr/>
          <p:nvPr/>
        </p:nvSpPr>
        <p:spPr>
          <a:xfrm>
            <a:off x="9242882" y="4733629"/>
            <a:ext cx="1442301" cy="848413"/>
          </a:xfrm>
          <a:prstGeom prst="irregularSeal2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0.74</a:t>
            </a:r>
            <a:endParaRPr lang="he-IL" dirty="0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2A07DD83-728E-20DF-A1D9-924FB5DCBA4E}"/>
              </a:ext>
            </a:extLst>
          </p:cNvPr>
          <p:cNvSpPr txBox="1"/>
          <p:nvPr/>
        </p:nvSpPr>
        <p:spPr>
          <a:xfrm>
            <a:off x="6696875" y="672241"/>
            <a:ext cx="15271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Test 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0957455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7" grpId="0" animBg="1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תמונה 12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0C8416A7-D4EA-97A2-6B08-DFF7F5ECA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37" y="627706"/>
            <a:ext cx="4698933" cy="1563003"/>
          </a:xfrm>
          <a:prstGeom prst="rect">
            <a:avLst/>
          </a:prstGeom>
        </p:spPr>
      </p:pic>
      <p:sp>
        <p:nvSpPr>
          <p:cNvPr id="6" name="חץ: שמאלה 5">
            <a:extLst>
              <a:ext uri="{FF2B5EF4-FFF2-40B4-BE49-F238E27FC236}">
                <a16:creationId xmlns:a16="http://schemas.microsoft.com/office/drawing/2014/main" id="{FB34DDCE-0C8A-ACEA-C2F8-9114D7C0549D}"/>
              </a:ext>
            </a:extLst>
          </p:cNvPr>
          <p:cNvSpPr/>
          <p:nvPr/>
        </p:nvSpPr>
        <p:spPr>
          <a:xfrm>
            <a:off x="3120941" y="1392407"/>
            <a:ext cx="998490" cy="302330"/>
          </a:xfrm>
          <a:prstGeom prst="lef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Cleaning</a:t>
            </a:r>
            <a:endParaRPr lang="he-IL" sz="1400" dirty="0">
              <a:solidFill>
                <a:srgbClr val="FF0000"/>
              </a:solidFill>
            </a:endParaRPr>
          </a:p>
        </p:txBody>
      </p:sp>
      <p:pic>
        <p:nvPicPr>
          <p:cNvPr id="9" name="תמונה 8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3C1DE6EE-F373-0258-1051-B64E6AAFB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931" y="833307"/>
            <a:ext cx="6880413" cy="1412830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67BFE231-2430-B20C-FBB4-6FAA9D5625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7" y="2473634"/>
            <a:ext cx="5623560" cy="3756660"/>
          </a:xfrm>
          <a:prstGeom prst="rect">
            <a:avLst/>
          </a:prstGeom>
        </p:spPr>
      </p:pic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676B0225-9EDA-3340-72B9-C580DF84E671}"/>
              </a:ext>
            </a:extLst>
          </p:cNvPr>
          <p:cNvSpPr txBox="1"/>
          <p:nvPr/>
        </p:nvSpPr>
        <p:spPr>
          <a:xfrm>
            <a:off x="396910" y="258374"/>
            <a:ext cx="22146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Test 3</a:t>
            </a:r>
            <a:endParaRPr lang="he-IL" dirty="0"/>
          </a:p>
        </p:txBody>
      </p:sp>
      <p:sp>
        <p:nvSpPr>
          <p:cNvPr id="17" name="פיצוץ : 14 נקודות 16">
            <a:extLst>
              <a:ext uri="{FF2B5EF4-FFF2-40B4-BE49-F238E27FC236}">
                <a16:creationId xmlns:a16="http://schemas.microsoft.com/office/drawing/2014/main" id="{403EA097-0123-E37F-2822-DD38CD9BD358}"/>
              </a:ext>
            </a:extLst>
          </p:cNvPr>
          <p:cNvSpPr/>
          <p:nvPr/>
        </p:nvSpPr>
        <p:spPr>
          <a:xfrm>
            <a:off x="3263082" y="4876917"/>
            <a:ext cx="1570654" cy="755009"/>
          </a:xfrm>
          <a:prstGeom prst="irregularSeal2">
            <a:avLst/>
          </a:prstGeom>
          <a:solidFill>
            <a:srgbClr val="C000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0.78</a:t>
            </a:r>
            <a:endParaRPr lang="he-IL" dirty="0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2EAF5E5E-7D53-5363-C5D9-9A6A7B6A80C9}"/>
              </a:ext>
            </a:extLst>
          </p:cNvPr>
          <p:cNvSpPr txBox="1"/>
          <p:nvPr/>
        </p:nvSpPr>
        <p:spPr>
          <a:xfrm rot="20841593">
            <a:off x="5031367" y="2966213"/>
            <a:ext cx="369115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We managed to improve the prediction model</a:t>
            </a:r>
            <a:endParaRPr lang="he-IL" dirty="0"/>
          </a:p>
        </p:txBody>
      </p:sp>
      <p:pic>
        <p:nvPicPr>
          <p:cNvPr id="21" name="תמונה 20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E4E2AA8B-575D-7B2C-223E-E03D1E0FF0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167" y="4611863"/>
            <a:ext cx="6097888" cy="924197"/>
          </a:xfrm>
          <a:prstGeom prst="rect">
            <a:avLst/>
          </a:prstGeom>
        </p:spPr>
      </p:pic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3B554831-794E-EBC5-8FAB-E86B64B62E34}"/>
              </a:ext>
            </a:extLst>
          </p:cNvPr>
          <p:cNvSpPr txBox="1"/>
          <p:nvPr/>
        </p:nvSpPr>
        <p:spPr>
          <a:xfrm>
            <a:off x="6338577" y="4167298"/>
            <a:ext cx="469706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Another algorithm for predicting the model</a:t>
            </a:r>
            <a:endParaRPr lang="he-IL" dirty="0">
              <a:solidFill>
                <a:srgbClr val="00B0F0"/>
              </a:solidFill>
            </a:endParaRPr>
          </a:p>
        </p:txBody>
      </p:sp>
      <p:sp>
        <p:nvSpPr>
          <p:cNvPr id="23" name="פיצוץ : 14 נקודות 22">
            <a:extLst>
              <a:ext uri="{FF2B5EF4-FFF2-40B4-BE49-F238E27FC236}">
                <a16:creationId xmlns:a16="http://schemas.microsoft.com/office/drawing/2014/main" id="{1B1150D4-C593-D0D7-3C95-8C4BDC299AEF}"/>
              </a:ext>
            </a:extLst>
          </p:cNvPr>
          <p:cNvSpPr/>
          <p:nvPr/>
        </p:nvSpPr>
        <p:spPr>
          <a:xfrm>
            <a:off x="9780994" y="5101478"/>
            <a:ext cx="1526796" cy="394546"/>
          </a:xfrm>
          <a:prstGeom prst="irregularSeal2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0.78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37932920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/>
      <p:bldP spid="17" grpId="0" animBg="1"/>
      <p:bldP spid="19" grpId="0"/>
      <p:bldP spid="22" grpId="0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144F35D9-63E4-CC70-500D-3B2EB0B25A42}"/>
              </a:ext>
            </a:extLst>
          </p:cNvPr>
          <p:cNvSpPr txBox="1"/>
          <p:nvPr/>
        </p:nvSpPr>
        <p:spPr>
          <a:xfrm>
            <a:off x="2967360" y="467842"/>
            <a:ext cx="60945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b="1" u="sng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Conclusions</a:t>
            </a:r>
          </a:p>
          <a:p>
            <a:pPr algn="ctr"/>
            <a:endParaRPr lang="en-US" sz="7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6990BC0F-F21D-FBAC-8963-29E8E8B609B0}"/>
              </a:ext>
            </a:extLst>
          </p:cNvPr>
          <p:cNvSpPr txBox="1"/>
          <p:nvPr/>
        </p:nvSpPr>
        <p:spPr>
          <a:xfrm>
            <a:off x="1136342" y="2139518"/>
            <a:ext cx="834500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To conclude, we researched a topic that really interested us, and we discovered a relationship between the number of comments, likes, positive and negative reviews of those who published the review on predicting the grade of the game.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85715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28E408-D924-5788-E0B6-394F77CAA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344" y="1980316"/>
            <a:ext cx="3200400" cy="2286000"/>
          </a:xfrm>
        </p:spPr>
        <p:txBody>
          <a:bodyPr>
            <a:noAutofit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  <a:latin typeface="+mn-lt"/>
              </a:rPr>
              <a:t>T</a:t>
            </a:r>
            <a:r>
              <a:rPr lang="en-US" sz="6000" b="1" i="0">
                <a:solidFill>
                  <a:schemeClr val="bg1"/>
                </a:solidFill>
                <a:effectLst/>
                <a:latin typeface="+mn-lt"/>
              </a:rPr>
              <a:t>able of contents</a:t>
            </a:r>
            <a:endParaRPr lang="he-IL" sz="6000" b="1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6" name="מציין מיקום תוכן 2">
            <a:extLst>
              <a:ext uri="{FF2B5EF4-FFF2-40B4-BE49-F238E27FC236}">
                <a16:creationId xmlns:a16="http://schemas.microsoft.com/office/drawing/2014/main" id="{37C3076E-F402-B97D-B043-3BE70A41FF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506206"/>
              </p:ext>
            </p:extLst>
          </p:nvPr>
        </p:nvGraphicFramePr>
        <p:xfrm>
          <a:off x="4808492" y="604044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06051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5CF81D86-BDBA-477C-B7DD-8D359BB99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CE8C314-8F67-7182-5996-F7BE6752D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b="1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The research question</a:t>
            </a:r>
          </a:p>
        </p:txBody>
      </p:sp>
      <p:pic>
        <p:nvPicPr>
          <p:cNvPr id="4" name="Picture 3" descr="Magnifying glass and question mark">
            <a:extLst>
              <a:ext uri="{FF2B5EF4-FFF2-40B4-BE49-F238E27FC236}">
                <a16:creationId xmlns:a16="http://schemas.microsoft.com/office/drawing/2014/main" id="{219FA867-4E7A-D7EF-9282-B14C92E4DB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01" r="27348" b="2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</p:spPr>
      </p:pic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65F3E9C-EF11-4F8F-A621-399C7A3E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6461FA4E-19A0-71A4-0541-AB16C3AB98C4}"/>
              </a:ext>
            </a:extLst>
          </p:cNvPr>
          <p:cNvSpPr txBox="1"/>
          <p:nvPr/>
        </p:nvSpPr>
        <p:spPr>
          <a:xfrm>
            <a:off x="4974769" y="2531530"/>
            <a:ext cx="6574973" cy="33375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kumimoji="0" lang="en-US" altLang="he-IL" sz="200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Our research question: Can we predict the grade of a game based on various characteristics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kumimoji="0" lang="en-US" altLang="he-IL" sz="200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(name of the game, which platform it is suitable for, number of comments, number of likes, ...)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kumimoji="0" lang="en-US" altLang="he-IL" sz="200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and examining their effect on the grade.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8AA064E-5F6E-4024-BC28-EDDC3DFC7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3B29638-4838-4B9B-B9DB-96E542BAF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213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99A4A7C-8226-D1FC-B5E2-A078F40F2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989" y="1464273"/>
            <a:ext cx="3084844" cy="2103875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en-US" sz="5400" b="1" dirty="0">
                <a:solidFill>
                  <a:srgbClr val="FFFFFF"/>
                </a:solidFill>
              </a:rPr>
              <a:t>Data Collection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18FE60C5-D502-C4BA-D86E-0451D282A6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4" r="1" b="16782"/>
          <a:stretch/>
        </p:blipFill>
        <p:spPr>
          <a:xfrm>
            <a:off x="4742017" y="640080"/>
            <a:ext cx="679808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43813"/>
      </p:ext>
    </p:extLst>
  </p:cSld>
  <p:clrMapOvr>
    <a:masterClrMapping/>
  </p:clrMapOvr>
  <p:transition spd="med">
    <p:pull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28E408-D924-5788-E0B6-394F77CA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Collection -Craw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ling</a:t>
            </a:r>
            <a:endParaRPr lang="he-IL" dirty="0"/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E40D9E91-7BE1-469E-9FA1-B1EFB35432F3}"/>
              </a:ext>
            </a:extLst>
          </p:cNvPr>
          <p:cNvSpPr txBox="1"/>
          <p:nvPr/>
        </p:nvSpPr>
        <p:spPr>
          <a:xfrm>
            <a:off x="1068926" y="2090939"/>
            <a:ext cx="5840233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our work, we collected the data, by using crawling.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We collected the data from GameSpot website.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First, we scraped the data in the start page.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Second, we scraped more data from links and extracted all the data we needed.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E8EDF4DE-5780-7CD8-CD84-AB7C046E6914}"/>
              </a:ext>
            </a:extLst>
          </p:cNvPr>
          <p:cNvSpPr txBox="1"/>
          <p:nvPr/>
        </p:nvSpPr>
        <p:spPr>
          <a:xfrm>
            <a:off x="3989043" y="5650521"/>
            <a:ext cx="4410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dirty="0">
                <a:hlinkClick r:id="rId2"/>
              </a:rPr>
              <a:t>https://www.gamespot.com/games/reviews</a:t>
            </a:r>
            <a:r>
              <a:rPr lang="he-IL" dirty="0"/>
              <a:t>/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5744FC98-A95A-41EA-2DD5-C6F813081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138" y="11127037"/>
            <a:ext cx="604832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0517ADF0-6093-535A-6E8F-C9EAA0600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5686425"/>
            <a:ext cx="2695575" cy="2975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Link to the</a:t>
            </a:r>
            <a:r>
              <a:rPr lang="he-IL" altLang="he-IL" sz="2100" dirty="0">
                <a:solidFill>
                  <a:srgbClr val="202124"/>
                </a:solidFill>
                <a:latin typeface="inherit"/>
              </a:rPr>
              <a:t> </a:t>
            </a:r>
            <a:r>
              <a:rPr kumimoji="0" lang="he-IL" altLang="he-IL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data</a:t>
            </a:r>
            <a:r>
              <a:rPr lang="he-IL" altLang="he-IL" sz="2100" dirty="0">
                <a:solidFill>
                  <a:srgbClr val="202124"/>
                </a:solidFill>
                <a:latin typeface="inherit"/>
              </a:rPr>
              <a:t> </a:t>
            </a:r>
            <a:r>
              <a:rPr kumimoji="0" lang="he-IL" altLang="he-IL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source:</a:t>
            </a:r>
            <a:r>
              <a:rPr kumimoji="0" lang="he-IL" altLang="he-IL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גרפיקה 4">
            <a:extLst>
              <a:ext uri="{FF2B5EF4-FFF2-40B4-BE49-F238E27FC236}">
                <a16:creationId xmlns:a16="http://schemas.microsoft.com/office/drawing/2014/main" id="{9D73BBD1-AFB1-40E1-94BB-C5FD7F8D9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7545" y="1871099"/>
            <a:ext cx="4321455" cy="338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01772"/>
      </p:ext>
    </p:extLst>
  </p:cSld>
  <p:clrMapOvr>
    <a:masterClrMapping/>
  </p:clrMapOvr>
  <p:transition spd="slow">
    <p:cover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303058B7-BB7C-B533-D49E-FB522CC923A0}"/>
              </a:ext>
            </a:extLst>
          </p:cNvPr>
          <p:cNvSpPr txBox="1"/>
          <p:nvPr/>
        </p:nvSpPr>
        <p:spPr>
          <a:xfrm>
            <a:off x="1504950" y="161925"/>
            <a:ext cx="913447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800" b="1" u="sng" dirty="0"/>
              <a:t>Data set before </a:t>
            </a:r>
            <a:r>
              <a:rPr lang="en-US" sz="4800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Cleaning</a:t>
            </a:r>
            <a:endParaRPr lang="he-IL" sz="4800" b="1" u="sng" dirty="0"/>
          </a:p>
        </p:txBody>
      </p:sp>
      <p:pic>
        <p:nvPicPr>
          <p:cNvPr id="3" name="תמונה 2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A9B1E935-78AC-B66A-9D1C-B16AA3273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6" y="1105529"/>
            <a:ext cx="11521422" cy="518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85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99A4A7C-8226-D1FC-B5E2-A078F40F2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22" y="1809713"/>
            <a:ext cx="3084844" cy="2103875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en-US" sz="5400" b="1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28A71F94-452F-AF92-31EC-AE1D7A4A8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422" y="639838"/>
            <a:ext cx="6279424" cy="55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791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28E408-D924-5788-E0B6-394F77CAA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0487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Data cleaning-steps</a:t>
            </a:r>
            <a:endParaRPr lang="he-IL" sz="6000" b="1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4D54A348-3A44-4878-24DA-ACF7EDF4BF4F}"/>
              </a:ext>
            </a:extLst>
          </p:cNvPr>
          <p:cNvSpPr txBox="1"/>
          <p:nvPr/>
        </p:nvSpPr>
        <p:spPr>
          <a:xfrm>
            <a:off x="1254318" y="2832365"/>
            <a:ext cx="404522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 nulls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 duplicates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Dealing with outliers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Converting string columns to numeric</a:t>
            </a:r>
            <a:endParaRPr lang="he-IL" dirty="0"/>
          </a:p>
        </p:txBody>
      </p:sp>
      <p:pic>
        <p:nvPicPr>
          <p:cNvPr id="7" name="תמונה 6" descr="תמונה שמכילה טקסט, קבלה, צילום מסך&#10;&#10;התיאור נוצר באופן אוטומטי">
            <a:extLst>
              <a:ext uri="{FF2B5EF4-FFF2-40B4-BE49-F238E27FC236}">
                <a16:creationId xmlns:a16="http://schemas.microsoft.com/office/drawing/2014/main" id="{26909188-EC2F-CEB3-25BB-51CA2826C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631" y="1798695"/>
            <a:ext cx="3755049" cy="3548270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90C33CE2-BACD-9B9B-AB07-43FB67325061}"/>
              </a:ext>
            </a:extLst>
          </p:cNvPr>
          <p:cNvSpPr txBox="1"/>
          <p:nvPr/>
        </p:nvSpPr>
        <p:spPr>
          <a:xfrm>
            <a:off x="1254318" y="2221915"/>
            <a:ext cx="435930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In data cleaning, we have few steps: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77841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28E408-D924-5788-E0B6-394F77CAA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5518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Data cleaning problems</a:t>
            </a:r>
            <a:endParaRPr lang="he-IL" sz="6000" b="1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DC5EF0D2-3778-6CE9-A3C8-1103C943A0F3}"/>
              </a:ext>
            </a:extLst>
          </p:cNvPr>
          <p:cNvSpPr txBox="1"/>
          <p:nvPr/>
        </p:nvSpPr>
        <p:spPr>
          <a:xfrm>
            <a:off x="1222513" y="1848389"/>
            <a:ext cx="79314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We had some issues that we needed to fix:</a:t>
            </a:r>
            <a:endParaRPr lang="he-IL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AD93AA03-A3C3-50BE-3B8B-AE2B93AB15C0}"/>
              </a:ext>
            </a:extLst>
          </p:cNvPr>
          <p:cNvSpPr txBox="1"/>
          <p:nvPr/>
        </p:nvSpPr>
        <p:spPr>
          <a:xfrm>
            <a:off x="1222513" y="2291933"/>
            <a:ext cx="5516217" cy="31700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date of the game's release.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2000" dirty="0">
                <a:solidFill>
                  <a:srgbClr val="202124"/>
                </a:solidFill>
              </a:rPr>
              <a:t>T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he release date of the review.</a:t>
            </a:r>
            <a:endParaRPr kumimoji="0" lang="en-US" altLang="he-IL" sz="2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</a:endParaRPr>
          </a:p>
          <a:p>
            <a:endParaRPr kumimoji="0" lang="he-IL" altLang="he-IL" sz="2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Remove "\n" from</a:t>
            </a:r>
            <a:r>
              <a:rPr lang="he-IL" altLang="he-IL" sz="2000" dirty="0">
                <a:solidFill>
                  <a:srgbClr val="202124"/>
                </a:solidFill>
              </a:rPr>
              <a:t> 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The game </a:t>
            </a:r>
            <a: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reviewer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column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.</a:t>
            </a:r>
          </a:p>
          <a:p>
            <a:endParaRPr lang="he-IL" altLang="he-I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2000" dirty="0"/>
              <a:t>Delete the rows</a:t>
            </a:r>
            <a: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the years above 2022.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Changing fit platform types to the amount each game can fit.</a:t>
            </a:r>
            <a:endParaRPr kumimoji="0" lang="he-IL" altLang="he-I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" name="תמונה 9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242C8579-2724-5936-9AA2-67BE52CE6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332" y="2818757"/>
            <a:ext cx="1411357" cy="382080"/>
          </a:xfrm>
          <a:prstGeom prst="rect">
            <a:avLst/>
          </a:prstGeom>
        </p:spPr>
      </p:pic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FEBA2900-A79A-2D96-1FAE-57C7AE64649E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085689" y="3009797"/>
            <a:ext cx="1183420" cy="159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תמונה 13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D91B0D67-A7BE-252B-D560-71D15DD0C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109" y="2835549"/>
            <a:ext cx="1033669" cy="380492"/>
          </a:xfrm>
          <a:prstGeom prst="rect">
            <a:avLst/>
          </a:prstGeom>
        </p:spPr>
      </p:pic>
      <p:pic>
        <p:nvPicPr>
          <p:cNvPr id="16" name="תמונה 15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825BE9DD-D447-9570-3ED5-B2879D363D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109" y="2281734"/>
            <a:ext cx="886571" cy="402987"/>
          </a:xfrm>
          <a:prstGeom prst="rect">
            <a:avLst/>
          </a:prstGeom>
        </p:spPr>
      </p:pic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6A0ED55B-C1E3-223E-AD2B-F92004E1EDC7}"/>
              </a:ext>
            </a:extLst>
          </p:cNvPr>
          <p:cNvCxnSpPr/>
          <p:nvPr/>
        </p:nvCxnSpPr>
        <p:spPr>
          <a:xfrm>
            <a:off x="8977022" y="2476690"/>
            <a:ext cx="129208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תמונה 20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7BC59E28-8A90-7C82-9E14-BC84FD4AB4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927" y="2219755"/>
            <a:ext cx="886571" cy="472003"/>
          </a:xfrm>
          <a:prstGeom prst="rect">
            <a:avLst/>
          </a:prstGeom>
        </p:spPr>
      </p:pic>
      <p:pic>
        <p:nvPicPr>
          <p:cNvPr id="25" name="תמונה 24" descr="תמונה שמכילה טקסט, אוסף תמונות&#10;&#10;התיאור נוצר באופן אוטומטי">
            <a:extLst>
              <a:ext uri="{FF2B5EF4-FFF2-40B4-BE49-F238E27FC236}">
                <a16:creationId xmlns:a16="http://schemas.microsoft.com/office/drawing/2014/main" id="{E43ECF4A-CDD1-0303-1541-00B1492BBD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756" y="3541117"/>
            <a:ext cx="1715193" cy="383906"/>
          </a:xfrm>
          <a:prstGeom prst="rect">
            <a:avLst/>
          </a:prstGeom>
        </p:spPr>
      </p:pic>
      <p:cxnSp>
        <p:nvCxnSpPr>
          <p:cNvPr id="26" name="מחבר חץ ישר 25">
            <a:extLst>
              <a:ext uri="{FF2B5EF4-FFF2-40B4-BE49-F238E27FC236}">
                <a16:creationId xmlns:a16="http://schemas.microsoft.com/office/drawing/2014/main" id="{20CE743A-1A08-2692-79C3-0F743871C312}"/>
              </a:ext>
            </a:extLst>
          </p:cNvPr>
          <p:cNvCxnSpPr>
            <a:cxnSpLocks/>
          </p:cNvCxnSpPr>
          <p:nvPr/>
        </p:nvCxnSpPr>
        <p:spPr>
          <a:xfrm>
            <a:off x="9062498" y="3649153"/>
            <a:ext cx="1183420" cy="159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תמונה 31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302248AC-AFC5-221E-7A8E-5781B92087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818" y="3323043"/>
            <a:ext cx="1249680" cy="601980"/>
          </a:xfrm>
          <a:prstGeom prst="rect">
            <a:avLst/>
          </a:prstGeom>
        </p:spPr>
      </p:pic>
      <p:pic>
        <p:nvPicPr>
          <p:cNvPr id="35" name="תמונה 34" descr="תמונה שמכילה טקסט, אוסף תמונות&#10;&#10;התיאור נוצר באופן אוטומטי">
            <a:extLst>
              <a:ext uri="{FF2B5EF4-FFF2-40B4-BE49-F238E27FC236}">
                <a16:creationId xmlns:a16="http://schemas.microsoft.com/office/drawing/2014/main" id="{52810D16-1DE4-8906-41DD-5DFEA8317C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562" y="3900916"/>
            <a:ext cx="1262795" cy="411781"/>
          </a:xfrm>
          <a:prstGeom prst="rect">
            <a:avLst/>
          </a:prstGeom>
        </p:spPr>
      </p:pic>
      <p:cxnSp>
        <p:nvCxnSpPr>
          <p:cNvPr id="38" name="מחבר ישר 37">
            <a:extLst>
              <a:ext uri="{FF2B5EF4-FFF2-40B4-BE49-F238E27FC236}">
                <a16:creationId xmlns:a16="http://schemas.microsoft.com/office/drawing/2014/main" id="{C7641249-248D-68EB-5FC4-CF909425E476}"/>
              </a:ext>
            </a:extLst>
          </p:cNvPr>
          <p:cNvCxnSpPr>
            <a:cxnSpLocks/>
          </p:cNvCxnSpPr>
          <p:nvPr/>
        </p:nvCxnSpPr>
        <p:spPr>
          <a:xfrm>
            <a:off x="8829685" y="4082578"/>
            <a:ext cx="1469006" cy="205890"/>
          </a:xfrm>
          <a:prstGeom prst="line">
            <a:avLst/>
          </a:prstGeom>
          <a:ln>
            <a:solidFill>
              <a:srgbClr val="F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38">
            <a:extLst>
              <a:ext uri="{FF2B5EF4-FFF2-40B4-BE49-F238E27FC236}">
                <a16:creationId xmlns:a16="http://schemas.microsoft.com/office/drawing/2014/main" id="{ED4F76BA-6931-028F-53F0-A5976E695678}"/>
              </a:ext>
            </a:extLst>
          </p:cNvPr>
          <p:cNvCxnSpPr>
            <a:cxnSpLocks/>
            <a:endCxn id="35" idx="3"/>
          </p:cNvCxnSpPr>
          <p:nvPr/>
        </p:nvCxnSpPr>
        <p:spPr>
          <a:xfrm flipV="1">
            <a:off x="8810227" y="4106807"/>
            <a:ext cx="1410130" cy="227787"/>
          </a:xfrm>
          <a:prstGeom prst="line">
            <a:avLst/>
          </a:prstGeom>
          <a:ln>
            <a:solidFill>
              <a:srgbClr val="F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תמונה 42" descr="תמונה שמכילה טקסט, אוסף תמונות&#10;&#10;התיאור נוצר באופן אוטומטי">
            <a:extLst>
              <a:ext uri="{FF2B5EF4-FFF2-40B4-BE49-F238E27FC236}">
                <a16:creationId xmlns:a16="http://schemas.microsoft.com/office/drawing/2014/main" id="{A66035B1-6D98-FF35-9167-CE671BC4A4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691" y="4524606"/>
            <a:ext cx="746760" cy="457200"/>
          </a:xfrm>
          <a:prstGeom prst="rect">
            <a:avLst/>
          </a:prstGeom>
        </p:spPr>
      </p:pic>
      <p:cxnSp>
        <p:nvCxnSpPr>
          <p:cNvPr id="46" name="מחבר חץ ישר 45">
            <a:extLst>
              <a:ext uri="{FF2B5EF4-FFF2-40B4-BE49-F238E27FC236}">
                <a16:creationId xmlns:a16="http://schemas.microsoft.com/office/drawing/2014/main" id="{0B6438CE-F484-5E86-1CBC-D4783F983044}"/>
              </a:ext>
            </a:extLst>
          </p:cNvPr>
          <p:cNvCxnSpPr>
            <a:cxnSpLocks/>
          </p:cNvCxnSpPr>
          <p:nvPr/>
        </p:nvCxnSpPr>
        <p:spPr>
          <a:xfrm>
            <a:off x="9085689" y="4686097"/>
            <a:ext cx="1183420" cy="159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תמונה 47" descr="תמונה שמכילה טקסט, אוסף תמונות&#10;&#10;התיאור נוצר באופן אוטומטי">
            <a:extLst>
              <a:ext uri="{FF2B5EF4-FFF2-40B4-BE49-F238E27FC236}">
                <a16:creationId xmlns:a16="http://schemas.microsoft.com/office/drawing/2014/main" id="{E6833E22-46B3-2394-3951-3FD99F14C0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068" y="4473495"/>
            <a:ext cx="838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02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מבט לאחור">
  <a:themeElements>
    <a:clrScheme name="מבט לאחור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מבט לאחור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TM02900743[[fn=אורגני]]</Template>
  <TotalTime>12989</TotalTime>
  <Words>508</Words>
  <Application>Microsoft Office PowerPoint</Application>
  <PresentationFormat>מסך רחב</PresentationFormat>
  <Paragraphs>70</Paragraphs>
  <Slides>18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inherit</vt:lpstr>
      <vt:lpstr>מבט לאחור</vt:lpstr>
      <vt:lpstr>Games grade prediction</vt:lpstr>
      <vt:lpstr>Table of contents</vt:lpstr>
      <vt:lpstr>The research question</vt:lpstr>
      <vt:lpstr>Data Collection</vt:lpstr>
      <vt:lpstr>Data Collection -Crawling</vt:lpstr>
      <vt:lpstr>מצגת של PowerPoint‏</vt:lpstr>
      <vt:lpstr>Data Cleaning</vt:lpstr>
      <vt:lpstr>Data cleaning-steps</vt:lpstr>
      <vt:lpstr>Data cleaning problems</vt:lpstr>
      <vt:lpstr>מצגת של PowerPoint‏</vt:lpstr>
      <vt:lpstr>EDA -Exploratory  Data Analysis</vt:lpstr>
      <vt:lpstr>מצגת של PowerPoint‏</vt:lpstr>
      <vt:lpstr>מצגת של PowerPoint‏</vt:lpstr>
      <vt:lpstr>מצגת של PowerPoint‏</vt:lpstr>
      <vt:lpstr>Machine Learning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Frontal learning &amp;distance learning</dc:title>
  <dc:creator>Or Yehudian</dc:creator>
  <cp:lastModifiedBy>Or Yehudian</cp:lastModifiedBy>
  <cp:revision>33</cp:revision>
  <dcterms:created xsi:type="dcterms:W3CDTF">2022-07-22T12:52:37Z</dcterms:created>
  <dcterms:modified xsi:type="dcterms:W3CDTF">2023-01-28T19:35:27Z</dcterms:modified>
</cp:coreProperties>
</file>