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286" r:id="rId3"/>
    <p:sldId id="318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81"/>
            <p14:sldId id="286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7A3D9"/>
    <a:srgbClr val="F4384E"/>
    <a:srgbClr val="FE5F64"/>
    <a:srgbClr val="85CC18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54C4-0A8A-4D97-B146-55C7A81F58C4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1319-8AD5-4B6E-874F-A279AF97F8B7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146-6C40-42E3-9E19-967E4EF482F2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EB98-74D2-4E45-ACDB-D88F9752B899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15DD-219A-4447-8683-9BD4C59B147C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C20-9D16-471F-AD8F-CA37ACF54B66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EC28-7FFC-49D9-85C4-BCCD1F3E0FBE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A59-CCF2-4DC1-91E3-8EDDA1EBCA8C}" type="datetime1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B10-060E-461D-BAFD-7B5555B2CF31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17B8-89B3-49BC-AED3-5BE962F4108E}" type="datetime1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CF3-7656-44F7-820F-38601722D2CD}" type="datetime1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033A-9890-4229-AAE6-1CB03069F4AF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-781444" y="4373641"/>
            <a:ext cx="7724464" cy="2238160"/>
          </a:xfrm>
          <a:prstGeom prst="parallelogram">
            <a:avLst/>
          </a:prstGeom>
          <a:solidFill>
            <a:srgbClr val="07A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019" y="1079842"/>
            <a:ext cx="2552673" cy="1233004"/>
          </a:xfrm>
          <a:solidFill>
            <a:srgbClr val="07A3D9"/>
          </a:solidFill>
          <a:ln>
            <a:noFill/>
          </a:ln>
        </p:spPr>
        <p:txBody>
          <a:bodyPr lIns="0" bIns="274320">
            <a:normAutofit fontScale="90000"/>
          </a:bodyPr>
          <a:lstStyle/>
          <a:p>
            <a:pPr algn="l"/>
            <a:r>
              <a:rPr lang="en-US" sz="8000" dirty="0">
                <a:latin typeface="Century Gothic" panose="020B0502020202020204" pitchFamily="34" charset="0"/>
              </a:rPr>
              <a:t> 2048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0623" y="3281888"/>
            <a:ext cx="4875069" cy="32237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1800" b="1" dirty="0">
                <a:latin typeface="Heebo" panose="00000500000000000000" pitchFamily="2" charset="-79"/>
                <a:cs typeface="Heebo" panose="00000500000000000000" pitchFamily="2" charset="-79"/>
              </a:rPr>
              <a:t>מרכז משחק וסימולציה מבוזר וממוקבל ב </a:t>
            </a:r>
            <a:r>
              <a:rPr lang="en-US" sz="1800" b="1" dirty="0">
                <a:latin typeface="Heebo" panose="00000500000000000000" pitchFamily="2" charset="-79"/>
                <a:cs typeface="Heebo" panose="00000500000000000000" pitchFamily="2" charset="-79"/>
              </a:rPr>
              <a:t>Erlang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80892" y="4441060"/>
            <a:ext cx="81462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Ben-Gurion University of the Negev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Faculty of Engineering Science - Dept. of Computer Engineering</a:t>
            </a:r>
          </a:p>
          <a:p>
            <a:pPr lvl="1" algn="just"/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just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Functional Programming in Concurrent and Distributed Systems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381-1-0112</a:t>
            </a:r>
          </a:p>
          <a:p>
            <a:pPr lvl="1" algn="just"/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just"/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Maor Assayag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318550746 |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Refael Shetrit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204654891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875" y="2480017"/>
            <a:ext cx="47965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b="1" dirty="0">
                <a:latin typeface="Heebo" panose="00000500000000000000" pitchFamily="2" charset="-79"/>
                <a:cs typeface="Heebo" panose="00000500000000000000" pitchFamily="2" charset="-79"/>
              </a:rPr>
              <a:t>פרויקט גמר-קורס</a:t>
            </a:r>
            <a:endParaRPr lang="en-US" sz="4800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09036CB-FDF0-414C-8A21-4DB094226C33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37069" y="1079842"/>
            <a:ext cx="1876425" cy="18669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1AE5703-A315-4230-B86C-9455BB16D734}"/>
              </a:ext>
            </a:extLst>
          </p:cNvPr>
          <p:cNvPicPr/>
          <p:nvPr/>
        </p:nvPicPr>
        <p:blipFill rotWithShape="1">
          <a:blip r:embed="rId2"/>
          <a:srcRect l="52649" t="52456" r="2166" b="2280"/>
          <a:stretch/>
        </p:blipFill>
        <p:spPr bwMode="auto">
          <a:xfrm>
            <a:off x="10720049" y="2057742"/>
            <a:ext cx="847725" cy="844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2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ראשי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142241"/>
            <a:ext cx="10383863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שרת ממשק משתמש - </a:t>
            </a:r>
            <a:r>
              <a:rPr lang="en-US" b="1" dirty="0" err="1">
                <a:latin typeface="Heebo" panose="00000500000000000000" pitchFamily="2" charset="-79"/>
                <a:cs typeface="Heebo" panose="00000500000000000000" pitchFamily="2" charset="-79"/>
              </a:rPr>
              <a:t>ui</a:t>
            </a: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 server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FB79042-369B-41B3-8957-07B80F4FB9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34" r="895" b="1254"/>
          <a:stretch/>
        </p:blipFill>
        <p:spPr bwMode="auto">
          <a:xfrm>
            <a:off x="1307123" y="1627344"/>
            <a:ext cx="7725482" cy="5092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C910A50-041A-4D1D-B4A9-A3EFD60610D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5176" r="1035" b="1951"/>
          <a:stretch/>
        </p:blipFill>
        <p:spPr bwMode="auto">
          <a:xfrm>
            <a:off x="1307123" y="1627343"/>
            <a:ext cx="7725482" cy="5093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710E950-AEE5-4E84-B1AD-8C4BAA5FFC8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4477" r="674" b="1154"/>
          <a:stretch/>
        </p:blipFill>
        <p:spPr bwMode="auto">
          <a:xfrm>
            <a:off x="1307123" y="1626877"/>
            <a:ext cx="7725482" cy="51628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10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גיבוי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45" y="1464013"/>
            <a:ext cx="10884877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	</a:t>
            </a:r>
          </a:p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	שרת גיבוי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(מרובה) </a:t>
            </a: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backup server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ממומש באמצעות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gen_server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תפקידו להוות גיבוי לכלל הנתונים שנאספו עד כה בסימולציות (עבור כל קומבינציית פרמטרי סימולציה), מתקשר ישירות עם השרת המרכזי (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main_server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 ובמקרה הצורך גם עם שרתי הסימולציה (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simulation_server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ניטור השרת המרכזי בכדי להתגונן בפני נפילות להמשך פעילות תקינה – במידת והשרת המרכזי נופל, שרת הגיבוי יבחר את אחד משרתי הסימולציה ויבקש ממנו להפוך לשרת ראשי.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כששרת ראשי חדש עולה שרת הגיבוי ישלח לו הודעת עדכון עם כלל מסד הנתונים הנוכחי להמשך פעילות תקינה.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תחזוקת בסיס הנתונים ב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ets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 descr="תוצאת תמונה עבור ‪backup server‬‏">
            <a:extLst>
              <a:ext uri="{FF2B5EF4-FFF2-40B4-BE49-F238E27FC236}">
                <a16:creationId xmlns:a16="http://schemas.microsoft.com/office/drawing/2014/main" id="{C71B5374-698C-42FB-8E83-8B8C81BEA8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02" y="1464013"/>
            <a:ext cx="795020" cy="79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4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996" y="1464013"/>
            <a:ext cx="1088487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	</a:t>
            </a:r>
          </a:p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	שרת סימולציה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(מרובה) </a:t>
            </a: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simulation server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ממומש באמצעות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gen_server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מרובה, לא מוגבל במספר התחנות (</a:t>
            </a:r>
            <a:r>
              <a:rPr lang="en-US" sz="1600" dirty="0">
                <a:latin typeface="Heebo" panose="00000500000000000000" pitchFamily="2" charset="-79"/>
                <a:cs typeface="Heebo" panose="00000500000000000000" pitchFamily="2" charset="-79"/>
              </a:rPr>
              <a:t>Nodes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 שיכולים להקים אותו ולהתחבר לשרת הראשי.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כל שרת סימולציה </a:t>
            </a:r>
            <a:r>
              <a:rPr lang="he-IL" sz="1600" dirty="0" err="1">
                <a:latin typeface="Heebo" panose="00000500000000000000" pitchFamily="2" charset="-79"/>
                <a:cs typeface="Heebo" panose="00000500000000000000" pitchFamily="2" charset="-79"/>
              </a:rPr>
              <a:t>ימקבל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 את מספר הסימולציות שהוא נדרש לבצע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כל תהליך שכזה יחשב מקומית את המשחק והמצב שלו בהתאם לפעולות (</a:t>
            </a:r>
            <a:r>
              <a:rPr lang="he-IL" sz="1600" dirty="0" err="1">
                <a:latin typeface="Heebo" panose="00000500000000000000" pitchFamily="2" charset="-79"/>
                <a:cs typeface="Heebo" panose="00000500000000000000" pitchFamily="2" charset="-79"/>
              </a:rPr>
              <a:t>הבוט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 שהוא מנהל.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מאתחל טבלת</a:t>
            </a:r>
            <a:r>
              <a:rPr lang="en-US" sz="1600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ets</a:t>
            </a:r>
            <a:r>
              <a:rPr lang="en-US" sz="1600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שמשותפת לכל התהליכים בשרת – בכדי למנוע צוואר בקבוק של הודעות עדכון מהתהליכים השונים ניתן לעדכן ישירות במסד נתונים משותף את התוצאות (על-ידי פעולות אטומיות בספריית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ets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). 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כששרת ראשי נופל, שרת הגיבוי בוחר שרת סימולציה ומבקש ממנו להפוך לשרת ראשי במקום שרת הסימולציה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 descr="database, rack, server icon">
            <a:extLst>
              <a:ext uri="{FF2B5EF4-FFF2-40B4-BE49-F238E27FC236}">
                <a16:creationId xmlns:a16="http://schemas.microsoft.com/office/drawing/2014/main" id="{8039A6D0-1F91-4F7E-BA1D-C669E25D9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72" y="1464013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35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243841"/>
            <a:ext cx="103838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פרמטרי סימולציה</a:t>
            </a: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D7C18D-90B2-42F9-BAF4-67720BA89C7E}"/>
              </a:ext>
            </a:extLst>
          </p:cNvPr>
          <p:cNvSpPr txBox="1"/>
          <p:nvPr/>
        </p:nvSpPr>
        <p:spPr>
          <a:xfrm>
            <a:off x="2119086" y="2024716"/>
            <a:ext cx="8765791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Threshold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ערך תת סף מאפשר לבוטים (סימולציות) לנצח במשחק. אנו מאפשרים שינוי של ערך הסף ל [</a:t>
            </a: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2048, 1024, 512, 256, 128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].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005B480-E646-468A-98FA-F70DC4B79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9362" y="3478960"/>
            <a:ext cx="2886075" cy="14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243841"/>
            <a:ext cx="103838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פרמטרי סימולציה</a:t>
            </a: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D7C18D-90B2-42F9-BAF4-67720BA89C7E}"/>
              </a:ext>
            </a:extLst>
          </p:cNvPr>
          <p:cNvSpPr txBox="1"/>
          <p:nvPr/>
        </p:nvSpPr>
        <p:spPr>
          <a:xfrm>
            <a:off x="2119086" y="2024716"/>
            <a:ext cx="8765791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Bot next move decision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r>
              <a:rPr lang="en-US" b="1" dirty="0"/>
              <a:t>Random</a:t>
            </a:r>
            <a:r>
              <a:rPr lang="en-US" dirty="0"/>
              <a:t> </a:t>
            </a:r>
            <a:r>
              <a:rPr lang="he-IL" dirty="0"/>
              <a:t>– </a:t>
            </a:r>
            <a:r>
              <a:rPr lang="he-IL" dirty="0" err="1"/>
              <a:t>הבוט</a:t>
            </a:r>
            <a:r>
              <a:rPr lang="he-IL" dirty="0"/>
              <a:t> מבצע מהלכים רנדומליים המתפלגים באופן אחיד </a:t>
            </a:r>
            <a:endParaRPr lang="en-US" dirty="0"/>
          </a:p>
          <a:p>
            <a:pPr algn="r" rtl="1">
              <a:lnSpc>
                <a:spcPct val="150000"/>
              </a:lnSpc>
            </a:pPr>
            <a:r>
              <a:rPr lang="he-IL" dirty="0"/>
              <a:t>[</a:t>
            </a:r>
            <a:r>
              <a:rPr lang="en-US" dirty="0"/>
              <a:t>up, down, right, left</a:t>
            </a:r>
            <a:r>
              <a:rPr lang="he-IL" dirty="0"/>
              <a:t>].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 descr="תמונה קשורה">
            <a:extLst>
              <a:ext uri="{FF2B5EF4-FFF2-40B4-BE49-F238E27FC236}">
                <a16:creationId xmlns:a16="http://schemas.microsoft.com/office/drawing/2014/main" id="{E27B6931-A1FD-4886-ACD6-B25D8D1D12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7" t="18130" r="17431" b="28329"/>
          <a:stretch/>
        </p:blipFill>
        <p:spPr bwMode="auto">
          <a:xfrm>
            <a:off x="3179553" y="2857614"/>
            <a:ext cx="1439663" cy="12426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913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243841"/>
            <a:ext cx="103838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פרמטרי סימולציה</a:t>
            </a: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D7C18D-90B2-42F9-BAF4-67720BA89C7E}"/>
              </a:ext>
            </a:extLst>
          </p:cNvPr>
          <p:cNvSpPr txBox="1"/>
          <p:nvPr/>
        </p:nvSpPr>
        <p:spPr>
          <a:xfrm>
            <a:off x="5341257" y="1760106"/>
            <a:ext cx="554362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Max score</a:t>
            </a:r>
          </a:p>
          <a:p>
            <a:pPr lvl="0" algn="r" rtl="1">
              <a:lnSpc>
                <a:spcPct val="150000"/>
              </a:lnSpc>
            </a:pP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3232E9C-7676-4602-AE31-3CBA1B10DB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68" y="2313828"/>
            <a:ext cx="6655518" cy="4286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9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243841"/>
            <a:ext cx="103838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פרמטרי סימולציה</a:t>
            </a: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D7C18D-90B2-42F9-BAF4-67720BA89C7E}"/>
              </a:ext>
            </a:extLst>
          </p:cNvPr>
          <p:cNvSpPr txBox="1"/>
          <p:nvPr/>
        </p:nvSpPr>
        <p:spPr>
          <a:xfrm>
            <a:off x="5341257" y="1760106"/>
            <a:ext cx="554362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Stay Alive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/>
              <a:t>המטרה היא לבצע כמה שיותר מהלכים (להישאר בחיים).</a:t>
            </a:r>
            <a:endParaRPr lang="en-US" dirty="0"/>
          </a:p>
          <a:p>
            <a:pPr lvl="0" algn="r" rtl="1">
              <a:lnSpc>
                <a:spcPct val="150000"/>
              </a:lnSpc>
            </a:pP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133A177-F2C9-43F2-B8A6-D80A0A035E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3" y="0"/>
            <a:ext cx="520919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87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243841"/>
            <a:ext cx="103838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פרמטרי סימולציה</a:t>
            </a: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D7C18D-90B2-42F9-BAF4-67720BA89C7E}"/>
              </a:ext>
            </a:extLst>
          </p:cNvPr>
          <p:cNvSpPr txBox="1"/>
          <p:nvPr/>
        </p:nvSpPr>
        <p:spPr>
          <a:xfrm>
            <a:off x="8570049" y="1760106"/>
            <a:ext cx="2314828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Max Merged Tiles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אנו בוחרים את המשחק עם מספר מיזוגי המשבצות המקסימלי 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2D71257-4BDE-4497-A79D-1DE460B66C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75" y="2130065"/>
            <a:ext cx="7054411" cy="4570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95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משני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243841"/>
            <a:ext cx="103838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פרמטרי סימולציה</a:t>
            </a: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D7C18D-90B2-42F9-BAF4-67720BA89C7E}"/>
              </a:ext>
            </a:extLst>
          </p:cNvPr>
          <p:cNvSpPr txBox="1"/>
          <p:nvPr/>
        </p:nvSpPr>
        <p:spPr>
          <a:xfrm>
            <a:off x="3497943" y="1760106"/>
            <a:ext cx="738693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Heuristic score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הרעיון הכללי של השיטה הינה להעניק ניקוד למסלולים לינאריים בלוח 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 descr="enter image description here">
            <a:extLst>
              <a:ext uri="{FF2B5EF4-FFF2-40B4-BE49-F238E27FC236}">
                <a16:creationId xmlns:a16="http://schemas.microsoft.com/office/drawing/2014/main" id="{EDC0FA2A-C249-447D-AFAF-E69922D9B2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04" y="2698085"/>
            <a:ext cx="5405973" cy="268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 descr="s">
            <a:extLst>
              <a:ext uri="{FF2B5EF4-FFF2-40B4-BE49-F238E27FC236}">
                <a16:creationId xmlns:a16="http://schemas.microsoft.com/office/drawing/2014/main" id="{FB2B3085-0106-4FB7-902E-177CA508F5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78" y="5562795"/>
            <a:ext cx="1717607" cy="26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תמונה 10" descr="s">
            <a:extLst>
              <a:ext uri="{FF2B5EF4-FFF2-40B4-BE49-F238E27FC236}">
                <a16:creationId xmlns:a16="http://schemas.microsoft.com/office/drawing/2014/main" id="{27060488-41BC-4A74-BF50-921ED279FA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04" y="5994088"/>
            <a:ext cx="3090706" cy="37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042F9FD-C60B-4DF7-B0E9-7D41E90CB38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72" y="2799685"/>
            <a:ext cx="5821825" cy="4063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9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בעיות ופתרונן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33862EA-9778-4CC1-866D-B5ABA32E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22127"/>
              </p:ext>
            </p:extLst>
          </p:nvPr>
        </p:nvGraphicFramePr>
        <p:xfrm>
          <a:off x="3454400" y="1461770"/>
          <a:ext cx="7683555" cy="5298842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1504573">
                  <a:extLst>
                    <a:ext uri="{9D8B030D-6E8A-4147-A177-3AD203B41FA5}">
                      <a16:colId xmlns:a16="http://schemas.microsoft.com/office/drawing/2014/main" val="3193800035"/>
                    </a:ext>
                  </a:extLst>
                </a:gridCol>
                <a:gridCol w="1974966">
                  <a:extLst>
                    <a:ext uri="{9D8B030D-6E8A-4147-A177-3AD203B41FA5}">
                      <a16:colId xmlns:a16="http://schemas.microsoft.com/office/drawing/2014/main" val="1053993494"/>
                    </a:ext>
                  </a:extLst>
                </a:gridCol>
                <a:gridCol w="4204016">
                  <a:extLst>
                    <a:ext uri="{9D8B030D-6E8A-4147-A177-3AD203B41FA5}">
                      <a16:colId xmlns:a16="http://schemas.microsoft.com/office/drawing/2014/main" val="3109877767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1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בעיה</a:t>
                      </a:r>
                      <a:endParaRPr lang="en-US" sz="1100" b="1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1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השלכות</a:t>
                      </a:r>
                      <a:endParaRPr lang="en-US" sz="1100" b="1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1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גישה לשיפור</a:t>
                      </a:r>
                      <a:endParaRPr lang="en-US" sz="1100" b="1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10701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צוואר בקבוק 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 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main server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איטיות בתגובה לפעולת משתמש חדשה במשחק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עדכון לא בזמן את של סטטיסטיקה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הפרדת שרת </a:t>
                      </a: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main server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לשרת נוסף </a:t>
                      </a:r>
                      <a:r>
                        <a:rPr lang="en-US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ui</a:t>
                      </a: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sever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האחראי על עדכון התצוגה הגראפית וקבלת חיווי המשתמש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מקבול השרת הראשי (טיפול בתקשורת \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ארכטיטקטורת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מקבול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תחזוק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משחק המשתמש)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732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צוואר בקבוק 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 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simulation server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מהירות יכולה להשתפר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משוב סטטיסטיקה איטי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he-IL" sz="100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כל תהליך מעדכן טבלת </a:t>
                      </a:r>
                      <a:r>
                        <a:rPr lang="en-US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ets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משותפת בצורה אטומית וככה נמנעים מהודעות עדכון </a:t>
                      </a: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cast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מכל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בוט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כל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בוט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מאותחל בתהליך משלו, בסיום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הסימולציההתהליך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הורג את עצמו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8118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חישוב לעומק 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עבור כל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בוט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(מספר מהלכים קדימה)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לעיתים גרם לקריסת סימולציות עקב </a:t>
                      </a:r>
                      <a:r>
                        <a:rPr lang="en-US" sz="100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overhead</a:t>
                      </a:r>
                      <a:r>
                        <a:rPr lang="he-IL" sz="100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במחשב האישי</a:t>
                      </a:r>
                      <a:endParaRPr lang="en-US" sz="105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he-IL" sz="100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מחשבים מהלך אחד קדימה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7732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הגנה בפני נפילות 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שרתי סימולציה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לא מקבלים סטטיסטיקה מלאה במידה ושרת הסימולציה לא הספיק לסיים את כלל הסימולציות</a:t>
                      </a:r>
                      <a:endParaRPr lang="en-US" sz="105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he-IL" sz="100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הגנה בפני נפילות – כשמזוהה נפילה עם שרת שנתן מענה חלקי העבודה שנותרה לו מתחלקת באופן שווה עם שרתי הסימולציות שנותרו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8562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 b="1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הגנה בפני נפילת 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השרת הראשי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he-IL" sz="100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התוכנית מפסיקה לעבוד וכלל המידע שאספנו נאבד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he-IL" sz="100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הקמת שרת גיבוי </a:t>
                      </a: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backup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שיתחזק מסד נתונים השומר את כלל נתוני הסימולציה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בזיהוי נפילת שרת ראשי נשלחת בקשה משרת הגיבוי לאחד משרתי הסימולציה המחוברים להפוך לשרת הראשי, וכך באופן רציף נשמרת פעילות תקינה עם אי-איבוד מידע</a:t>
                      </a: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04511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מימוש נרחב עם </a:t>
                      </a:r>
                      <a:r>
                        <a:rPr lang="en-US" sz="1000" b="1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wx_object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הכולל תחזוקת משחק 2048, תחזוקת סטטיסטיקה, טבלאות בחירה ועדכון טבלאות תצוגה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2785" algn="l"/>
                        </a:tabLst>
                      </a:pPr>
                      <a:r>
                        <a:rPr lang="he-IL" sz="100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 </a:t>
                      </a:r>
                      <a:endParaRPr lang="en-US" sz="105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endParaRPr lang="he-IL" sz="1000" dirty="0">
                        <a:effectLst/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692785" algn="l"/>
                        </a:tabLst>
                      </a:pP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היעזרות במדריכי עזר מקורסים מקבילים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באוניברסטאות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בחו"ל ובעיקר שימוש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בדוקומנטציית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ארלנג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</a:t>
                      </a:r>
                      <a:r>
                        <a:rPr lang="he-IL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וב</a:t>
                      </a:r>
                      <a:r>
                        <a:rPr lang="he-IL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wx:demo</a:t>
                      </a:r>
                      <a:r>
                        <a:rPr lang="en-US" sz="1000" dirty="0">
                          <a:effectLst/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()</a:t>
                      </a:r>
                      <a:endParaRPr lang="en-US" sz="1050" dirty="0">
                        <a:effectLst/>
                        <a:latin typeface="Heebo" panose="00000500000000000000" pitchFamily="2" charset="-79"/>
                        <a:ea typeface="Calibri" panose="020F0502020204030204" pitchFamily="34" charset="0"/>
                        <a:cs typeface="Heebo" panose="00000500000000000000" pitchFamily="2" charset="-79"/>
                      </a:endParaRPr>
                    </a:p>
                  </a:txBody>
                  <a:tcPr marL="58269" marR="582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872517"/>
                  </a:ext>
                </a:extLst>
              </a:tr>
            </a:tbl>
          </a:graphicData>
        </a:graphic>
      </p:graphicFrame>
      <p:grpSp>
        <p:nvGrpSpPr>
          <p:cNvPr id="7" name="Group 4">
            <a:extLst>
              <a:ext uri="{FF2B5EF4-FFF2-40B4-BE49-F238E27FC236}">
                <a16:creationId xmlns:a16="http://schemas.microsoft.com/office/drawing/2014/main" id="{B0C82E88-6FFA-4AFB-8AA5-55A5D53264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3629465"/>
            <a:ext cx="3237006" cy="3228535"/>
            <a:chOff x="1" y="1271"/>
            <a:chExt cx="3057" cy="3049"/>
          </a:xfrm>
          <a:solidFill>
            <a:srgbClr val="00B0F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07EC2E3-8364-4589-A3B2-FDB1CFEDA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" y="2417"/>
              <a:ext cx="1397" cy="1396"/>
            </a:xfrm>
            <a:custGeom>
              <a:avLst/>
              <a:gdLst>
                <a:gd name="T0" fmla="*/ 1163 w 1588"/>
                <a:gd name="T1" fmla="*/ 793 h 1588"/>
                <a:gd name="T2" fmla="*/ 1534 w 1588"/>
                <a:gd name="T3" fmla="*/ 422 h 1588"/>
                <a:gd name="T4" fmla="*/ 1534 w 1588"/>
                <a:gd name="T5" fmla="*/ 237 h 1588"/>
                <a:gd name="T6" fmla="*/ 1349 w 1588"/>
                <a:gd name="T7" fmla="*/ 51 h 1588"/>
                <a:gd name="T8" fmla="*/ 1163 w 1588"/>
                <a:gd name="T9" fmla="*/ 51 h 1588"/>
                <a:gd name="T10" fmla="*/ 793 w 1588"/>
                <a:gd name="T11" fmla="*/ 422 h 1588"/>
                <a:gd name="T12" fmla="*/ 422 w 1588"/>
                <a:gd name="T13" fmla="*/ 51 h 1588"/>
                <a:gd name="T14" fmla="*/ 236 w 1588"/>
                <a:gd name="T15" fmla="*/ 51 h 1588"/>
                <a:gd name="T16" fmla="*/ 51 w 1588"/>
                <a:gd name="T17" fmla="*/ 237 h 1588"/>
                <a:gd name="T18" fmla="*/ 51 w 1588"/>
                <a:gd name="T19" fmla="*/ 422 h 1588"/>
                <a:gd name="T20" fmla="*/ 422 w 1588"/>
                <a:gd name="T21" fmla="*/ 793 h 1588"/>
                <a:gd name="T22" fmla="*/ 52 w 1588"/>
                <a:gd name="T23" fmla="*/ 1163 h 1588"/>
                <a:gd name="T24" fmla="*/ 52 w 1588"/>
                <a:gd name="T25" fmla="*/ 1348 h 1588"/>
                <a:gd name="T26" fmla="*/ 237 w 1588"/>
                <a:gd name="T27" fmla="*/ 1534 h 1588"/>
                <a:gd name="T28" fmla="*/ 423 w 1588"/>
                <a:gd name="T29" fmla="*/ 1534 h 1588"/>
                <a:gd name="T30" fmla="*/ 793 w 1588"/>
                <a:gd name="T31" fmla="*/ 1164 h 1588"/>
                <a:gd name="T32" fmla="*/ 1165 w 1588"/>
                <a:gd name="T33" fmla="*/ 1536 h 1588"/>
                <a:gd name="T34" fmla="*/ 1351 w 1588"/>
                <a:gd name="T35" fmla="*/ 1537 h 1588"/>
                <a:gd name="T36" fmla="*/ 1536 w 1588"/>
                <a:gd name="T37" fmla="*/ 1351 h 1588"/>
                <a:gd name="T38" fmla="*/ 1536 w 1588"/>
                <a:gd name="T39" fmla="*/ 1166 h 1588"/>
                <a:gd name="T40" fmla="*/ 1163 w 1588"/>
                <a:gd name="T41" fmla="*/ 79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8" h="1588">
                  <a:moveTo>
                    <a:pt x="1163" y="793"/>
                  </a:moveTo>
                  <a:cubicBezTo>
                    <a:pt x="1534" y="422"/>
                    <a:pt x="1534" y="422"/>
                    <a:pt x="1534" y="422"/>
                  </a:cubicBezTo>
                  <a:cubicBezTo>
                    <a:pt x="1586" y="371"/>
                    <a:pt x="1586" y="288"/>
                    <a:pt x="1534" y="237"/>
                  </a:cubicBezTo>
                  <a:cubicBezTo>
                    <a:pt x="1349" y="51"/>
                    <a:pt x="1349" y="51"/>
                    <a:pt x="1349" y="51"/>
                  </a:cubicBezTo>
                  <a:cubicBezTo>
                    <a:pt x="1298" y="0"/>
                    <a:pt x="1215" y="0"/>
                    <a:pt x="1163" y="51"/>
                  </a:cubicBezTo>
                  <a:cubicBezTo>
                    <a:pt x="793" y="422"/>
                    <a:pt x="793" y="422"/>
                    <a:pt x="793" y="422"/>
                  </a:cubicBezTo>
                  <a:cubicBezTo>
                    <a:pt x="422" y="51"/>
                    <a:pt x="422" y="51"/>
                    <a:pt x="422" y="51"/>
                  </a:cubicBezTo>
                  <a:cubicBezTo>
                    <a:pt x="371" y="0"/>
                    <a:pt x="288" y="0"/>
                    <a:pt x="236" y="51"/>
                  </a:cubicBezTo>
                  <a:cubicBezTo>
                    <a:pt x="51" y="237"/>
                    <a:pt x="51" y="237"/>
                    <a:pt x="51" y="237"/>
                  </a:cubicBezTo>
                  <a:cubicBezTo>
                    <a:pt x="0" y="288"/>
                    <a:pt x="0" y="371"/>
                    <a:pt x="51" y="422"/>
                  </a:cubicBezTo>
                  <a:cubicBezTo>
                    <a:pt x="422" y="793"/>
                    <a:pt x="422" y="793"/>
                    <a:pt x="422" y="793"/>
                  </a:cubicBezTo>
                  <a:cubicBezTo>
                    <a:pt x="52" y="1163"/>
                    <a:pt x="52" y="1163"/>
                    <a:pt x="52" y="1163"/>
                  </a:cubicBezTo>
                  <a:cubicBezTo>
                    <a:pt x="1" y="1214"/>
                    <a:pt x="1" y="1297"/>
                    <a:pt x="52" y="1348"/>
                  </a:cubicBezTo>
                  <a:cubicBezTo>
                    <a:pt x="237" y="1534"/>
                    <a:pt x="237" y="1534"/>
                    <a:pt x="237" y="1534"/>
                  </a:cubicBezTo>
                  <a:cubicBezTo>
                    <a:pt x="288" y="1585"/>
                    <a:pt x="371" y="1585"/>
                    <a:pt x="423" y="1534"/>
                  </a:cubicBezTo>
                  <a:cubicBezTo>
                    <a:pt x="793" y="1164"/>
                    <a:pt x="793" y="1164"/>
                    <a:pt x="793" y="1164"/>
                  </a:cubicBezTo>
                  <a:cubicBezTo>
                    <a:pt x="1165" y="1536"/>
                    <a:pt x="1165" y="1536"/>
                    <a:pt x="1165" y="1536"/>
                  </a:cubicBezTo>
                  <a:cubicBezTo>
                    <a:pt x="1217" y="1588"/>
                    <a:pt x="1300" y="1588"/>
                    <a:pt x="1351" y="1537"/>
                  </a:cubicBezTo>
                  <a:cubicBezTo>
                    <a:pt x="1536" y="1351"/>
                    <a:pt x="1536" y="1351"/>
                    <a:pt x="1536" y="1351"/>
                  </a:cubicBezTo>
                  <a:cubicBezTo>
                    <a:pt x="1588" y="1300"/>
                    <a:pt x="1587" y="1217"/>
                    <a:pt x="1536" y="1166"/>
                  </a:cubicBezTo>
                  <a:lnTo>
                    <a:pt x="1163" y="7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D182301-AF53-4471-BA01-A131E024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997"/>
              <a:ext cx="321" cy="323"/>
            </a:xfrm>
            <a:custGeom>
              <a:avLst/>
              <a:gdLst>
                <a:gd name="T0" fmla="*/ 365 w 365"/>
                <a:gd name="T1" fmla="*/ 367 h 367"/>
                <a:gd name="T2" fmla="*/ 0 w 365"/>
                <a:gd name="T3" fmla="*/ 0 h 367"/>
                <a:gd name="T4" fmla="*/ 0 w 365"/>
                <a:gd name="T5" fmla="*/ 367 h 367"/>
                <a:gd name="T6" fmla="*/ 365 w 365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367">
                  <a:moveTo>
                    <a:pt x="365" y="367"/>
                  </a:moveTo>
                  <a:cubicBezTo>
                    <a:pt x="226" y="264"/>
                    <a:pt x="103" y="140"/>
                    <a:pt x="0" y="0"/>
                  </a:cubicBezTo>
                  <a:cubicBezTo>
                    <a:pt x="0" y="367"/>
                    <a:pt x="0" y="367"/>
                    <a:pt x="0" y="367"/>
                  </a:cubicBezTo>
                  <a:lnTo>
                    <a:pt x="365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7821776-3271-4C02-9144-3DE975E9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71"/>
              <a:ext cx="3057" cy="3049"/>
            </a:xfrm>
            <a:custGeom>
              <a:avLst/>
              <a:gdLst>
                <a:gd name="T0" fmla="*/ 1378 w 3476"/>
                <a:gd name="T1" fmla="*/ 0 h 3468"/>
                <a:gd name="T2" fmla="*/ 0 w 3476"/>
                <a:gd name="T3" fmla="*/ 515 h 3468"/>
                <a:gd name="T4" fmla="*/ 0 w 3476"/>
                <a:gd name="T5" fmla="*/ 1093 h 3468"/>
                <a:gd name="T6" fmla="*/ 1378 w 3476"/>
                <a:gd name="T7" fmla="*/ 393 h 3468"/>
                <a:gd name="T8" fmla="*/ 3083 w 3476"/>
                <a:gd name="T9" fmla="*/ 2097 h 3468"/>
                <a:gd name="T10" fmla="*/ 2391 w 3476"/>
                <a:gd name="T11" fmla="*/ 3468 h 3468"/>
                <a:gd name="T12" fmla="*/ 2966 w 3476"/>
                <a:gd name="T13" fmla="*/ 3468 h 3468"/>
                <a:gd name="T14" fmla="*/ 3476 w 3476"/>
                <a:gd name="T15" fmla="*/ 2097 h 3468"/>
                <a:gd name="T16" fmla="*/ 1378 w 3476"/>
                <a:gd name="T17" fmla="*/ 0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6" h="3468">
                  <a:moveTo>
                    <a:pt x="1378" y="0"/>
                  </a:moveTo>
                  <a:cubicBezTo>
                    <a:pt x="851" y="0"/>
                    <a:pt x="369" y="194"/>
                    <a:pt x="0" y="515"/>
                  </a:cubicBezTo>
                  <a:cubicBezTo>
                    <a:pt x="0" y="1093"/>
                    <a:pt x="0" y="1093"/>
                    <a:pt x="0" y="1093"/>
                  </a:cubicBezTo>
                  <a:cubicBezTo>
                    <a:pt x="310" y="669"/>
                    <a:pt x="812" y="393"/>
                    <a:pt x="1378" y="393"/>
                  </a:cubicBezTo>
                  <a:cubicBezTo>
                    <a:pt x="2319" y="393"/>
                    <a:pt x="3083" y="1156"/>
                    <a:pt x="3083" y="2097"/>
                  </a:cubicBezTo>
                  <a:cubicBezTo>
                    <a:pt x="3083" y="2659"/>
                    <a:pt x="2810" y="3158"/>
                    <a:pt x="2391" y="3468"/>
                  </a:cubicBezTo>
                  <a:cubicBezTo>
                    <a:pt x="2966" y="3468"/>
                    <a:pt x="2966" y="3468"/>
                    <a:pt x="2966" y="3468"/>
                  </a:cubicBezTo>
                  <a:cubicBezTo>
                    <a:pt x="3284" y="3101"/>
                    <a:pt x="3476" y="2621"/>
                    <a:pt x="3476" y="2097"/>
                  </a:cubicBezTo>
                  <a:cubicBezTo>
                    <a:pt x="3476" y="939"/>
                    <a:pt x="2537" y="0"/>
                    <a:pt x="13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09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788" y="496850"/>
            <a:ext cx="3232052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תוכן עניינים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9503" y="1536627"/>
            <a:ext cx="7730078" cy="551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רקע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תיאור המערכת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מחשב ראשי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מחשב גיבוי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מחשבי סימולציה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בעיות ופתרונן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latin typeface="Heebo" panose="00000500000000000000" pitchFamily="2" charset="-79"/>
                <a:cs typeface="Heebo" panose="00000500000000000000" pitchFamily="2" charset="-79"/>
              </a:rPr>
              <a:t>מסקנות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9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מסקנות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466" y="1455383"/>
            <a:ext cx="9618785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בפיתוח מערכת חשוב </a:t>
            </a:r>
            <a:r>
              <a:rPr lang="he-IL" sz="1600" b="1" dirty="0">
                <a:latin typeface="Heebo" panose="00000500000000000000" pitchFamily="2" charset="-79"/>
                <a:cs typeface="Heebo" panose="00000500000000000000" pitchFamily="2" charset="-79"/>
              </a:rPr>
              <a:t>לתכנן מראש את הארכיטקטורה 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בצורה מפורטת ככל הניתן, בעיקר כשמדובר בדינמיקה בין מספר שרתים וביזור\מקבול משימה.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במהלך התכנון חשוב לשים לב לשלבים היכולים לגרום </a:t>
            </a:r>
            <a:r>
              <a:rPr lang="he-IL" sz="1600" b="1" dirty="0">
                <a:latin typeface="Heebo" panose="00000500000000000000" pitchFamily="2" charset="-79"/>
                <a:cs typeface="Heebo" panose="00000500000000000000" pitchFamily="2" charset="-79"/>
              </a:rPr>
              <a:t>לצוואר בקבוק 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עקב תקשורת מרובה או העמסת משימות על תהליך. 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לעיתים עדיף להשתמש </a:t>
            </a:r>
            <a:r>
              <a:rPr lang="he-IL" sz="1600" b="1" dirty="0">
                <a:latin typeface="Heebo" panose="00000500000000000000" pitchFamily="2" charset="-79"/>
                <a:cs typeface="Heebo" panose="00000500000000000000" pitchFamily="2" charset="-79"/>
              </a:rPr>
              <a:t>במסד נתונים משותף 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(כגון טבלת </a:t>
            </a:r>
            <a:r>
              <a:rPr lang="en-US" sz="1600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ets</a:t>
            </a:r>
            <a:r>
              <a:rPr lang="en-US" sz="1600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או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mnesia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 בכדי לאסוף נתונים ממספר מרובה מאוד של תהליכים </a:t>
            </a:r>
          </a:p>
          <a:p>
            <a:pPr lvl="0" algn="r" rtl="1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 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עבור תכנות מקבילי ומבוזר </a:t>
            </a:r>
            <a:r>
              <a:rPr lang="he-IL" sz="1600" b="1" dirty="0" err="1">
                <a:latin typeface="Heebo" panose="00000500000000000000" pitchFamily="2" charset="-79"/>
                <a:cs typeface="Heebo" panose="00000500000000000000" pitchFamily="2" charset="-79"/>
              </a:rPr>
              <a:t>ארלנג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 מספקת כלים וסביבת עבודה לפיתוח כמה שיותר</a:t>
            </a:r>
            <a:r>
              <a:rPr lang="he-IL" sz="1600" b="1" dirty="0">
                <a:latin typeface="Heebo" panose="00000500000000000000" pitchFamily="2" charset="-79"/>
                <a:cs typeface="Heebo" panose="00000500000000000000" pitchFamily="2" charset="-79"/>
              </a:rPr>
              <a:t> יעיל ומהיר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, ולעיתים אף השימוש בה הינו האופטימלי בהתאם למשימה הנדרשת ובעיקר כשמדובר בתקשורת בין תחנות\תהליכים ומקבול למספר תהליכים רב.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8" name="Picture 6" descr="×ª××¦××ª ×ª××× × ×¢×××¨ âªdeveloping  iconâ¬â">
            <a:extLst>
              <a:ext uri="{FF2B5EF4-FFF2-40B4-BE49-F238E27FC236}">
                <a16:creationId xmlns:a16="http://schemas.microsoft.com/office/drawing/2014/main" id="{CF4C3415-FC19-4BB1-A31B-98F6F01D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60" b="92118" l="1210" r="97984">
                        <a14:foregroundMark x1="75403" y1="38424" x2="75403" y2="38424"/>
                        <a14:foregroundMark x1="91935" y1="16749" x2="91935" y2="16749"/>
                        <a14:foregroundMark x1="87097" y1="20690" x2="76210" y2="29557"/>
                        <a14:foregroundMark x1="97984" y1="18719" x2="97984" y2="18719"/>
                        <a14:foregroundMark x1="33871" y1="20690" x2="33871" y2="20690"/>
                        <a14:foregroundMark x1="1210" y1="33005" x2="1210" y2="33005"/>
                        <a14:foregroundMark x1="1210" y1="40887" x2="1210" y2="40887"/>
                        <a14:foregroundMark x1="35484" y1="83744" x2="35484" y2="83744"/>
                        <a14:foregroundMark x1="27419" y1="92118" x2="27419" y2="92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584" y="1859506"/>
            <a:ext cx="970950" cy="7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436" y="496850"/>
            <a:ext cx="3039404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רקע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775777"/>
            <a:ext cx="4788877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  <a:spcAft>
                <a:spcPts val="600"/>
              </a:spcAft>
            </a:pPr>
            <a:r>
              <a:rPr lang="he-IL" dirty="0">
                <a:latin typeface="Heebo Medium" panose="00000600000000000000" pitchFamily="2" charset="-79"/>
                <a:cs typeface="Heebo Medium" panose="00000600000000000000" pitchFamily="2" charset="-79"/>
              </a:rPr>
              <a:t>2048 הוא משחק רשת פשוט וממכר, עם חוקים פשוטים: הלוח כולל 16 משבצות, ועליהן ריבועים צבעוניים עם מספרים זוגיים. הפקדים הם 4 החיצים במקלדת הגורמים להזיז הריבועים במידת האפשר ימינה, שמאלה, למעלה או למטה. לאחר כל הזזה מופיע ריבוע חדש על המסך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.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9" name="ImpassionedShadyFlounder-small">
            <a:hlinkClick r:id="" action="ppaction://media"/>
            <a:extLst>
              <a:ext uri="{FF2B5EF4-FFF2-40B4-BE49-F238E27FC236}">
                <a16:creationId xmlns:a16="http://schemas.microsoft.com/office/drawing/2014/main" id="{F6A5BAC0-6F90-46FD-8CAC-BF010E67DC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5289" y="1876265"/>
            <a:ext cx="3901759" cy="38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תיאור המערכת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571938"/>
            <a:ext cx="10383863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המערכת מאפשרת 2 שימושים : </a:t>
            </a:r>
          </a:p>
          <a:p>
            <a:pPr algn="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מרכז סימולציות מבוזר וממוקבל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1" algn="r" rtl="1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מרכז הסימולציות מאפשר הרצת סימולציות (בוטים) של משחקים ברקע על פי הגדרת מאפייני ריצה בממשק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b="1" dirty="0">
                <a:latin typeface="Heebo" panose="00000500000000000000" pitchFamily="2" charset="-79"/>
                <a:cs typeface="Heebo" panose="00000500000000000000" pitchFamily="2" charset="-79"/>
              </a:rPr>
              <a:t>משחק משתמש ממוקבל עם תגובה בזמן אמת</a:t>
            </a:r>
          </a:p>
          <a:p>
            <a:pPr algn="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1" algn="r" rtl="1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המשחק בזמן אמת מגיב לפעולות על מקשי החיצים כאשר כל קובייה מהווה תהליך המחזיק ערך ומיקום. המערכת ממוקבלת במנגנון פירמידת תהליכים (עליו נרחיב בהמשך) לשם איסוף ותחזוקת המידע על הלוח. 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למערכת יש </a:t>
            </a: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הגנה בפני נפילות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שרתי סימולציה ונפילת השרת הראשי בסיוע שרת גיבוי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מבנה המערכת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672147"/>
            <a:ext cx="1038386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מחשב ראשי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(יחיד)</a:t>
            </a:r>
          </a:p>
          <a:p>
            <a:pPr lvl="0" algn="r" rtl="1">
              <a:lnSpc>
                <a:spcPct val="150000"/>
              </a:lnSpc>
            </a:pP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בו ירוץ השרת המרכזי (</a:t>
            </a: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main server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) ושרת ממשק המשתמש (</a:t>
            </a:r>
            <a:r>
              <a:rPr lang="en-US" dirty="0" err="1">
                <a:latin typeface="Heebo" panose="00000500000000000000" pitchFamily="2" charset="-79"/>
                <a:cs typeface="Heebo" panose="00000500000000000000" pitchFamily="2" charset="-79"/>
              </a:rPr>
              <a:t>ui</a:t>
            </a: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 server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).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 </a:t>
            </a:r>
          </a:p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מחשב משני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 (מרובה) </a:t>
            </a:r>
          </a:p>
          <a:p>
            <a:pPr lvl="0" algn="r" rtl="1">
              <a:lnSpc>
                <a:spcPct val="150000"/>
              </a:lnSpc>
            </a:pP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עליו ירוץ שרת סימולציה (</a:t>
            </a: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simulation server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) שמתחבר לשרת הראשי.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 </a:t>
            </a:r>
          </a:p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מחשב גיבוי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 (יחיד)</a:t>
            </a:r>
          </a:p>
          <a:p>
            <a:pPr lvl="0" algn="r" rtl="1">
              <a:lnSpc>
                <a:spcPct val="150000"/>
              </a:lnSpc>
            </a:pP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 עליו ירוץ שרת הגיבוי (</a:t>
            </a: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backup server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), אליו מתחבר השרת הראשי (</a:t>
            </a:r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main server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).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07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מבנה המערכת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68837FF-44DF-48BB-AA26-B20C3CB3DA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37" y="1561348"/>
            <a:ext cx="9053070" cy="445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FC33777-C7E7-4DAD-9DB7-1BA74032D019}"/>
              </a:ext>
            </a:extLst>
          </p:cNvPr>
          <p:cNvSpPr txBox="1"/>
          <p:nvPr/>
        </p:nvSpPr>
        <p:spPr>
          <a:xfrm>
            <a:off x="2004137" y="6215673"/>
            <a:ext cx="59506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ui_server</a:t>
            </a:r>
            <a:r>
              <a:rPr lang="en-US" sz="1400" dirty="0"/>
              <a:t> : </a:t>
            </a:r>
            <a:r>
              <a:rPr lang="en-US" sz="1400" dirty="0" err="1"/>
              <a:t>wx_object</a:t>
            </a:r>
            <a:r>
              <a:rPr lang="en-US" sz="1400" dirty="0"/>
              <a:t>,  </a:t>
            </a:r>
          </a:p>
          <a:p>
            <a:r>
              <a:rPr lang="en-US" sz="1400" b="1" dirty="0" err="1"/>
              <a:t>simulation_server</a:t>
            </a:r>
            <a:r>
              <a:rPr lang="en-US" sz="1400" b="1" dirty="0"/>
              <a:t>/</a:t>
            </a:r>
            <a:r>
              <a:rPr lang="en-US" sz="1400" b="1" dirty="0" err="1"/>
              <a:t>backup_server</a:t>
            </a:r>
            <a:r>
              <a:rPr lang="en-US" sz="1400" b="1" dirty="0"/>
              <a:t>/</a:t>
            </a:r>
            <a:r>
              <a:rPr lang="en-US" sz="1400" b="1" dirty="0" err="1"/>
              <a:t>main_server</a:t>
            </a:r>
            <a:r>
              <a:rPr lang="en-US" sz="1400" dirty="0"/>
              <a:t> : </a:t>
            </a:r>
            <a:r>
              <a:rPr lang="en-US" sz="1400" dirty="0" err="1"/>
              <a:t>gen_server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11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ראשי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45" y="1464013"/>
            <a:ext cx="10884877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	</a:t>
            </a:r>
          </a:p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	שרת מרכזי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(יחיד) </a:t>
            </a: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main server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מתקשר ישירות עם ממשק המשתמש (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ui_server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בקשות לתצוגה הגרפית והממשק למשתמש – משחק בזמן אמת, </a:t>
            </a:r>
            <a:r>
              <a:rPr lang="he-IL" sz="1600" dirty="0" err="1">
                <a:latin typeface="Heebo" panose="00000500000000000000" pitchFamily="2" charset="-79"/>
                <a:cs typeface="Heebo" panose="00000500000000000000" pitchFamily="2" charset="-79"/>
              </a:rPr>
              <a:t>קונסולת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 סימולציה </a:t>
            </a:r>
            <a:r>
              <a:rPr lang="he-IL" sz="1600" dirty="0" err="1">
                <a:latin typeface="Heebo" panose="00000500000000000000" pitchFamily="2" charset="-79"/>
                <a:cs typeface="Heebo" panose="00000500000000000000" pitchFamily="2" charset="-79"/>
              </a:rPr>
              <a:t>וסטטסטיקה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 בזמן אמת.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אחריות על תקשורת והעברת נתונים בין שרתי הסימולציה (משניים) לבין ממשק המשתמש וכן גיבוי בשרת הגיבוי.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אחריות על ניהול התהליכים, מקבול והלוגיקה של המשחק בזמן אמת.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ניטור השרתים המשניים ושרת הגיבוי בכדי להתגונן בפני נפילות להמשך פעילות תקינה.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ממומש באמצעות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gen_server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הגנה בפני נפילות שרתי סימולציה</a:t>
            </a:r>
          </a:p>
          <a:p>
            <a:pPr marL="285750" indent="-285750" algn="r" rtl="1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תחזוקת בסיס נתונים ב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ets</a:t>
            </a:r>
            <a:endParaRPr lang="he-IL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 descr="database, rack, server icon">
            <a:extLst>
              <a:ext uri="{FF2B5EF4-FFF2-40B4-BE49-F238E27FC236}">
                <a16:creationId xmlns:a16="http://schemas.microsoft.com/office/drawing/2014/main" id="{8039A6D0-1F91-4F7E-BA1D-C669E25D9A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72" y="1464013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45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ראשי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014" y="1142241"/>
            <a:ext cx="10383863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שרת מרכזי - </a:t>
            </a: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main server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DE2B6CE-F47B-4B8D-868B-DD6E945E2C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5" y="1604912"/>
            <a:ext cx="9852402" cy="5253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45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45" y="496850"/>
            <a:ext cx="3822895" cy="645391"/>
          </a:xfrm>
          <a:solidFill>
            <a:srgbClr val="07A3D9"/>
          </a:solidFill>
        </p:spPr>
        <p:txBody>
          <a:bodyPr>
            <a:normAutofit fontScale="90000"/>
          </a:bodyPr>
          <a:lstStyle/>
          <a:p>
            <a:pPr algn="r" rtl="1">
              <a:spcAft>
                <a:spcPts val="2400"/>
              </a:spcAft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  מחשב ראשי</a:t>
            </a:r>
            <a:endParaRPr lang="en-US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1014" y="6215673"/>
            <a:ext cx="367666" cy="365125"/>
          </a:xfrm>
          <a:solidFill>
            <a:schemeClr val="tx1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45" y="1464013"/>
            <a:ext cx="10884877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b="1" dirty="0">
                <a:latin typeface="Heebo" panose="00000500000000000000" pitchFamily="2" charset="-79"/>
                <a:cs typeface="Heebo" panose="00000500000000000000" pitchFamily="2" charset="-79"/>
              </a:rPr>
              <a:t>שרת ממשק משתמש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(יחיד) </a:t>
            </a:r>
            <a:r>
              <a:rPr lang="en-US" b="1" dirty="0" err="1">
                <a:latin typeface="Heebo" panose="00000500000000000000" pitchFamily="2" charset="-79"/>
                <a:cs typeface="Heebo" panose="00000500000000000000" pitchFamily="2" charset="-79"/>
              </a:rPr>
              <a:t>ui</a:t>
            </a:r>
            <a:r>
              <a:rPr lang="en-US" b="1" dirty="0">
                <a:latin typeface="Heebo" panose="00000500000000000000" pitchFamily="2" charset="-79"/>
                <a:cs typeface="Heebo" panose="00000500000000000000" pitchFamily="2" charset="-79"/>
              </a:rPr>
              <a:t> server</a:t>
            </a: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lvl="0" algn="r" rtl="1">
              <a:lnSpc>
                <a:spcPct val="150000"/>
              </a:lnSpc>
            </a:pPr>
            <a:endParaRPr lang="he-IL" b="1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ממומש כ 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wx_object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מהווה את השרת ממשק המשתמש (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ui_server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 שמתקשר ישירות עם השרת הראשי (</a:t>
            </a:r>
            <a:r>
              <a:rPr lang="en-US" sz="1600" dirty="0" err="1">
                <a:latin typeface="Heebo" panose="00000500000000000000" pitchFamily="2" charset="-79"/>
                <a:cs typeface="Heebo" panose="00000500000000000000" pitchFamily="2" charset="-79"/>
              </a:rPr>
              <a:t>main_server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).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ניהול התצוגה הגרפית והממשק למשתמש – משחק בזמן אמת, </a:t>
            </a:r>
            <a:r>
              <a:rPr lang="he-IL" sz="1600" dirty="0" err="1">
                <a:latin typeface="Heebo" panose="00000500000000000000" pitchFamily="2" charset="-79"/>
                <a:cs typeface="Heebo" panose="00000500000000000000" pitchFamily="2" charset="-79"/>
              </a:rPr>
              <a:t>קונסולת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 סימולציה </a:t>
            </a:r>
            <a:r>
              <a:rPr lang="he-IL" sz="1600" dirty="0" err="1">
                <a:latin typeface="Heebo" panose="00000500000000000000" pitchFamily="2" charset="-79"/>
                <a:cs typeface="Heebo" panose="00000500000000000000" pitchFamily="2" charset="-79"/>
              </a:rPr>
              <a:t>וסטטסטיקה</a:t>
            </a: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 בזמן אמת.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זיהוי המקשים הנלחצים על-ידי המשתמש (מקשי החיצים ורווח), תקשורת עם השרת הראשי לבקשת תגובה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ניהול אלמנטים גרפיים בממשק המשתמש (טבלאות שרתים והמצב שלהם, סטטיסטיקה, קביעת פרמטרי סימולציה , משחק המשתמש ועוד)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 rtl="1">
              <a:lnSpc>
                <a:spcPct val="200000"/>
              </a:lnSpc>
              <a:spcAft>
                <a:spcPts val="600"/>
              </a:spcAft>
            </a:pP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85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793</Words>
  <Application>Microsoft Office PowerPoint</Application>
  <PresentationFormat>מסך רחב</PresentationFormat>
  <Paragraphs>179</Paragraphs>
  <Slides>20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Gill Sans MT</vt:lpstr>
      <vt:lpstr>Heebo</vt:lpstr>
      <vt:lpstr>Heebo Medium</vt:lpstr>
      <vt:lpstr>Nunito Sans Bold</vt:lpstr>
      <vt:lpstr>Symbol</vt:lpstr>
      <vt:lpstr>Office Theme</vt:lpstr>
      <vt:lpstr> 2048 </vt:lpstr>
      <vt:lpstr>  תוכן עניינים</vt:lpstr>
      <vt:lpstr>  רקע</vt:lpstr>
      <vt:lpstr>  תיאור המערכת</vt:lpstr>
      <vt:lpstr>  מבנה המערכת</vt:lpstr>
      <vt:lpstr>  מבנה המערכת</vt:lpstr>
      <vt:lpstr>  מחשב ראשי</vt:lpstr>
      <vt:lpstr>  מחשב ראשי</vt:lpstr>
      <vt:lpstr>  מחשב ראשי</vt:lpstr>
      <vt:lpstr>  מחשב ראשי</vt:lpstr>
      <vt:lpstr>  מחשב גיבוי</vt:lpstr>
      <vt:lpstr>  מחשב משני</vt:lpstr>
      <vt:lpstr>  מחשב משני</vt:lpstr>
      <vt:lpstr>  מחשב משני</vt:lpstr>
      <vt:lpstr>  מחשב משני</vt:lpstr>
      <vt:lpstr>  מחשב משני</vt:lpstr>
      <vt:lpstr>  מחשב משני</vt:lpstr>
      <vt:lpstr>  מחשב משני</vt:lpstr>
      <vt:lpstr>בעיות ופתרונן</vt:lpstr>
      <vt:lpstr>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Maor Assayag</cp:lastModifiedBy>
  <cp:revision>264</cp:revision>
  <dcterms:created xsi:type="dcterms:W3CDTF">2017-10-01T10:28:27Z</dcterms:created>
  <dcterms:modified xsi:type="dcterms:W3CDTF">2019-07-17T01:32:11Z</dcterms:modified>
</cp:coreProperties>
</file>