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8" r:id="rId4"/>
    <p:sldId id="324" r:id="rId5"/>
    <p:sldId id="317" r:id="rId6"/>
    <p:sldId id="316" r:id="rId7"/>
    <p:sldId id="323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20" r:id="rId22"/>
    <p:sldId id="321" r:id="rId23"/>
    <p:sldId id="318" r:id="rId24"/>
    <p:sldId id="319" r:id="rId25"/>
    <p:sldId id="312" r:id="rId26"/>
    <p:sldId id="322" r:id="rId27"/>
    <p:sldId id="313" r:id="rId28"/>
    <p:sldId id="314" r:id="rId29"/>
    <p:sldId id="315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3664" autoAdjust="0"/>
  </p:normalViewPr>
  <p:slideViewPr>
    <p:cSldViewPr snapToGrid="0" showGuides="1">
      <p:cViewPr varScale="1">
        <p:scale>
          <a:sx n="146" d="100"/>
          <a:sy n="146" d="100"/>
        </p:scale>
        <p:origin x="366" y="11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22-Aug-18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22-Aug-18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ההשמה בלפני אחרון מצליחה כי</a:t>
            </a:r>
            <a:r>
              <a:rPr lang="he-IL" baseline="0" dirty="0"/>
              <a:t> זה משתנה!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90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10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4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6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lang.org/doc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rlid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rlang.org/doc/installation_guide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olowski/Erlang-Quick-Reference-Card/blob/master/erlang-quickref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</a:t>
            </a:r>
            <a:r>
              <a:rPr lang="he-IL" dirty="0"/>
              <a:t>7</a:t>
            </a:r>
            <a:r>
              <a:rPr lang="en-US" dirty="0"/>
              <a:t> | Tutorial 2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Credit </a:t>
            </a:r>
            <a:r>
              <a:rPr lang="en-US" dirty="0" err="1"/>
              <a:t>Yeh’iel</a:t>
            </a:r>
            <a:r>
              <a:rPr lang="en-US" dirty="0"/>
              <a:t> Zohar.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Atoms</a:t>
            </a:r>
            <a:r>
              <a:rPr lang="en-US" dirty="0"/>
              <a:t> are constants with their own name for value</a:t>
            </a:r>
          </a:p>
          <a:p>
            <a:r>
              <a:rPr lang="en-US" dirty="0"/>
              <a:t>An atom starts with a lowercase letter if it contains only alphanumeric characters, underscore (_), or @. Otherwise, it should be enclosed in single quotes (')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atom_1.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atom_1@bgu.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‘Atom are great!’.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 = ‘atom’.</a:t>
            </a:r>
          </a:p>
        </p:txBody>
      </p:sp>
      <p:pic>
        <p:nvPicPr>
          <p:cNvPr id="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5" y="28636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9" y="31684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8" y="34732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7" y="37780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6" y="40828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05831"/>
            <a:ext cx="6447501" cy="1100667"/>
          </a:xfrm>
        </p:spPr>
        <p:txBody>
          <a:bodyPr/>
          <a:lstStyle/>
          <a:p>
            <a:r>
              <a:rPr lang="en-US" dirty="0"/>
              <a:t>1.4#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Boolean</a:t>
            </a:r>
            <a:r>
              <a:rPr lang="en-US" dirty="0"/>
              <a:t> expressions and operators are used to compare items, and are similar to other languages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true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false.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false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true.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true </a:t>
            </a:r>
            <a:r>
              <a:rPr lang="en-US" b="1" dirty="0" err="1">
                <a:solidFill>
                  <a:srgbClr val="C00000"/>
                </a:solidFill>
              </a:rPr>
              <a:t>xor</a:t>
            </a:r>
            <a:r>
              <a:rPr lang="en-US" dirty="0">
                <a:solidFill>
                  <a:srgbClr val="C00000"/>
                </a:solidFill>
              </a:rPr>
              <a:t> false.</a:t>
            </a:r>
          </a:p>
          <a:p>
            <a:pPr marL="356616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false.</a:t>
            </a:r>
          </a:p>
          <a:p>
            <a:pPr marL="356616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(true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false).</a:t>
            </a:r>
          </a:p>
        </p:txBody>
      </p:sp>
      <p:pic>
        <p:nvPicPr>
          <p:cNvPr id="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2" y="22954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6" y="26002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5" y="29050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4" y="32098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3" y="35146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b="1" dirty="0"/>
              <a:t>equality</a:t>
            </a:r>
            <a:r>
              <a:rPr lang="en-US" dirty="0"/>
              <a:t> is simple, but slightly different than other languages</a:t>
            </a:r>
          </a:p>
          <a:p>
            <a:pPr lvl="1"/>
            <a:r>
              <a:rPr lang="en-US" dirty="0"/>
              <a:t>“==“ in Erlang is “=:=“</a:t>
            </a:r>
          </a:p>
          <a:p>
            <a:pPr lvl="1"/>
            <a:r>
              <a:rPr lang="en-US" dirty="0"/>
              <a:t>“!=“ in Erlang is “=/=“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=:= 5.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1 =:= 0.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1 =/= 0.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“==“ and “/=“ in Erlang are used for numerical comparison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=:= 5.0.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== 5.0.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/= 5.0.</a:t>
            </a:r>
          </a:p>
          <a:p>
            <a:r>
              <a:rPr lang="en-US" dirty="0"/>
              <a:t>Operators “&gt;”, “&lt;“, “&gt;=“, “=&lt;“ are same as in other languages</a:t>
            </a:r>
          </a:p>
        </p:txBody>
      </p:sp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11" y="2707189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11" y="3306672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21" y="4128018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26" y="297676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26" y="3817025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26" y="4426625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tuple</a:t>
            </a:r>
            <a:r>
              <a:rPr lang="en-US" dirty="0"/>
              <a:t> is a way to organize data by grouping together many terms when you know how many there are.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Point = {4,5}.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{X,Y} = Point.</a:t>
            </a:r>
          </a:p>
          <a:p>
            <a:pPr lvl="1"/>
            <a:r>
              <a:rPr lang="en-US" dirty="0"/>
              <a:t>What would be the values of X and Y at that point?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{X,4} = Point.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{X,_} = Point.</a:t>
            </a:r>
          </a:p>
          <a:p>
            <a:pPr lvl="1"/>
            <a:r>
              <a:rPr lang="en-US" dirty="0"/>
              <a:t>Can you explain the last result?</a:t>
            </a:r>
          </a:p>
        </p:txBody>
      </p:sp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21" y="2652572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36" y="3504653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36" y="3188649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22" y="2391249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1.7#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236720"/>
          </a:xfrm>
        </p:spPr>
        <p:txBody>
          <a:bodyPr>
            <a:normAutofit/>
          </a:bodyPr>
          <a:lstStyle/>
          <a:p>
            <a:r>
              <a:rPr lang="en-US" b="1" dirty="0"/>
              <a:t>Lists</a:t>
            </a:r>
            <a:r>
              <a:rPr lang="en-US" dirty="0"/>
              <a:t> can contain anything! (including nothing)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[1, 2, 3, numbers, [4,5,6], 5.34, {4,5}].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[97, 98, 99].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Can you explain the last result?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514843"/>
                </a:solidFill>
              </a:rPr>
              <a:t>    Strings are lists and the notation is absolutely the exact same!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Erlang will print lists of numbers as numbers only when at least one of them could not also represent a letter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[1,2,3] ++ [4,5].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[1,2,3,4,5] -- [1,2,3].</a:t>
            </a:r>
          </a:p>
          <a:p>
            <a:pPr marL="356616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hd</a:t>
            </a:r>
            <a:r>
              <a:rPr lang="en-US" dirty="0">
                <a:solidFill>
                  <a:srgbClr val="C00000"/>
                </a:solidFill>
              </a:rPr>
              <a:t>([1,2,3,4]).</a:t>
            </a:r>
          </a:p>
          <a:p>
            <a:pPr marL="356616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tl</a:t>
            </a:r>
            <a:r>
              <a:rPr lang="en-US" dirty="0">
                <a:solidFill>
                  <a:srgbClr val="C00000"/>
                </a:solidFill>
              </a:rPr>
              <a:t>([1,2,3,4]).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Head|Tail</a:t>
            </a:r>
            <a:r>
              <a:rPr lang="en-US" dirty="0">
                <a:solidFill>
                  <a:srgbClr val="C00000"/>
                </a:solidFill>
              </a:rPr>
              <a:t>] = [1,2,3,4].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What are the values of “Head” and “Tail” now?</a:t>
            </a:r>
          </a:p>
        </p:txBody>
      </p:sp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23" y="1751568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4428" y="2081611"/>
            <a:ext cx="223200" cy="223200"/>
          </a:xfrm>
          <a:prstGeom prst="rect">
            <a:avLst/>
          </a:prstGeom>
        </p:spPr>
      </p:pic>
      <p:pic>
        <p:nvPicPr>
          <p:cNvPr id="1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4" y="32234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8" y="35282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7" y="38330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6" y="41378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4" y="44426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47503"/>
            <a:ext cx="6447501" cy="3786966"/>
          </a:xfrm>
        </p:spPr>
        <p:txBody>
          <a:bodyPr/>
          <a:lstStyle/>
          <a:p>
            <a:r>
              <a:rPr lang="en-US" sz="1600" dirty="0"/>
              <a:t>What is a module?</a:t>
            </a:r>
          </a:p>
          <a:p>
            <a:pPr lvl="1"/>
            <a:r>
              <a:rPr lang="en-US" sz="1600" dirty="0"/>
              <a:t>Module is a group of functions in a single </a:t>
            </a:r>
            <a:r>
              <a:rPr lang="en-US" sz="1600" b="1" dirty="0"/>
              <a:t>file</a:t>
            </a:r>
            <a:r>
              <a:rPr lang="en-US" sz="1600" dirty="0"/>
              <a:t>, under a single </a:t>
            </a:r>
            <a:r>
              <a:rPr lang="en-US" sz="1600" b="1" i="1" dirty="0"/>
              <a:t>module name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 module name must start with a lowercase letter and must be the same as the name of the file that contains it</a:t>
            </a:r>
          </a:p>
          <a:p>
            <a:pPr lvl="1"/>
            <a:r>
              <a:rPr lang="en-US" sz="1600" dirty="0"/>
              <a:t>A module name must be unique</a:t>
            </a:r>
          </a:p>
          <a:p>
            <a:r>
              <a:rPr lang="en-US" sz="1600" dirty="0"/>
              <a:t>Erlang provides some modules that contain common operations</a:t>
            </a:r>
          </a:p>
          <a:p>
            <a:pPr lvl="1"/>
            <a:r>
              <a:rPr lang="en-US" sz="1600" dirty="0"/>
              <a:t>lists, </a:t>
            </a:r>
            <a:r>
              <a:rPr lang="en-US" sz="1600" dirty="0" err="1"/>
              <a:t>io</a:t>
            </a:r>
            <a:r>
              <a:rPr lang="en-US" sz="1600" dirty="0"/>
              <a:t>, </a:t>
            </a:r>
            <a:r>
              <a:rPr lang="en-US" sz="1600" dirty="0" err="1"/>
              <a:t>erlang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All these modules are documented in </a:t>
            </a:r>
            <a:r>
              <a:rPr lang="en-US" sz="1600" dirty="0">
                <a:hlinkClick r:id="rId2"/>
              </a:rPr>
              <a:t>http://www.erlang.org/doc.html</a:t>
            </a:r>
            <a:endParaRPr lang="en-US" sz="1600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07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5512" cy="3810000"/>
          </a:xfrm>
        </p:spPr>
        <p:txBody>
          <a:bodyPr/>
          <a:lstStyle/>
          <a:p>
            <a:r>
              <a:rPr lang="en-US" dirty="0"/>
              <a:t>Let’s write a new module, step by step</a:t>
            </a:r>
          </a:p>
          <a:p>
            <a:pPr lvl="1"/>
            <a:r>
              <a:rPr lang="en-US" dirty="0"/>
              <a:t>Open a new file named “</a:t>
            </a:r>
            <a:r>
              <a:rPr lang="en-US" dirty="0" err="1"/>
              <a:t>myModule.erl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Declare the module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Declare the list of functions that that can be called from the outside world and their arity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the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3224"/>
          <a:stretch/>
        </p:blipFill>
        <p:spPr>
          <a:xfrm>
            <a:off x="1369551" y="2199323"/>
            <a:ext cx="4724400" cy="292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1913" b="51311"/>
          <a:stretch/>
        </p:blipFill>
        <p:spPr>
          <a:xfrm>
            <a:off x="1369551" y="2763640"/>
            <a:ext cx="4724400" cy="292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2057"/>
          <a:stretch/>
        </p:blipFill>
        <p:spPr>
          <a:xfrm>
            <a:off x="1369551" y="3388723"/>
            <a:ext cx="47244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0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49" y="1058333"/>
            <a:ext cx="7485512" cy="3810000"/>
          </a:xfrm>
        </p:spPr>
        <p:txBody>
          <a:bodyPr>
            <a:noAutofit/>
          </a:bodyPr>
          <a:lstStyle/>
          <a:p>
            <a:r>
              <a:rPr lang="en-US" sz="1600" dirty="0"/>
              <a:t>Now compile and call the function we implemented</a:t>
            </a:r>
          </a:p>
          <a:p>
            <a:pPr lvl="1"/>
            <a:r>
              <a:rPr lang="en-US" sz="1600" dirty="0"/>
              <a:t>Open a new terminal window (</a:t>
            </a:r>
            <a:r>
              <a:rPr lang="en-US" sz="1600" dirty="0" err="1"/>
              <a:t>Alt+Ctrl+T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Start Erlang shell By typing “</a:t>
            </a:r>
            <a:r>
              <a:rPr lang="en-US" sz="1600" dirty="0" err="1"/>
              <a:t>erl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Change the directory to where you have saved the module file using function </a:t>
            </a:r>
            <a:r>
              <a:rPr lang="en-US" sz="1600" b="1" dirty="0"/>
              <a:t>cd/1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Compile the module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Call function </a:t>
            </a:r>
            <a:r>
              <a:rPr lang="en-US" sz="1600" b="1" dirty="0"/>
              <a:t>hello/0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  <a:p>
            <a:pPr lvl="1"/>
            <a:r>
              <a:rPr lang="en-US" sz="1600" dirty="0"/>
              <a:t>Compilation of </a:t>
            </a:r>
            <a:r>
              <a:rPr lang="en-US" sz="1600"/>
              <a:t>multiple modules </a:t>
            </a:r>
            <a:r>
              <a:rPr lang="en-US" sz="1600" dirty="0"/>
              <a:t>in current directory </a:t>
            </a:r>
            <a:br>
              <a:rPr lang="en-US" sz="1600" dirty="0"/>
            </a:br>
            <a:r>
              <a:rPr lang="en-US" sz="1600" dirty="0"/>
              <a:t>in erlang shell type: </a:t>
            </a:r>
            <a:r>
              <a:rPr lang="en-US" sz="16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cover:compile_directory</a:t>
            </a:r>
            <a:r>
              <a:rPr lang="en-US" sz="1600" b="1" dirty="0">
                <a:solidFill>
                  <a:srgbClr val="0070C0"/>
                </a:solidFill>
                <a:latin typeface="Arial Narrow" panose="020B0606020202030204" pitchFamily="34" charset="0"/>
              </a:rPr>
              <a:t>().</a:t>
            </a:r>
          </a:p>
          <a:p>
            <a:pPr lvl="1"/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77" y="2709862"/>
            <a:ext cx="46196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258"/>
          <a:stretch/>
        </p:blipFill>
        <p:spPr>
          <a:xfrm>
            <a:off x="1175582" y="3394640"/>
            <a:ext cx="461772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880"/>
          <a:stretch/>
        </p:blipFill>
        <p:spPr>
          <a:xfrm>
            <a:off x="1167962" y="4130455"/>
            <a:ext cx="4625340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3#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  <a:r>
              <a:rPr lang="en-US" dirty="0"/>
              <a:t> is also used when writing functions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Calling </a:t>
            </a:r>
            <a:r>
              <a:rPr lang="en-US" b="1" dirty="0"/>
              <a:t>greet/2 </a:t>
            </a:r>
            <a:r>
              <a:rPr lang="en-US" dirty="0"/>
              <a:t>with different arguments may execute different code</a:t>
            </a:r>
          </a:p>
          <a:p>
            <a:r>
              <a:rPr lang="en-US" dirty="0"/>
              <a:t>Different implementations for the same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arity</a:t>
            </a:r>
            <a:r>
              <a:rPr lang="en-US" dirty="0"/>
              <a:t> are separated with semi-colon (;)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8" y="2114005"/>
            <a:ext cx="5457825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1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4# Erlang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Erlang uses two types of files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erl</a:t>
            </a:r>
            <a:r>
              <a:rPr lang="en-US" dirty="0"/>
              <a:t>	code file, contains modules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hrl</a:t>
            </a:r>
            <a:r>
              <a:rPr lang="en-US" dirty="0"/>
              <a:t>	header file, contains defines, constants, declarations</a:t>
            </a:r>
          </a:p>
          <a:p>
            <a:r>
              <a:rPr lang="en-US" dirty="0"/>
              <a:t>Two ways to mark a comment in Erlang</a:t>
            </a:r>
          </a:p>
          <a:p>
            <a:pPr lvl="1"/>
            <a:r>
              <a:rPr lang="en-US" dirty="0"/>
              <a:t>%		line comment</a:t>
            </a:r>
          </a:p>
          <a:p>
            <a:pPr lvl="1"/>
            <a:r>
              <a:rPr lang="en-US" dirty="0"/>
              <a:t>%%	file/function comment</a:t>
            </a:r>
          </a:p>
        </p:txBody>
      </p:sp>
    </p:spTree>
    <p:extLst>
      <p:ext uri="{BB962C8B-B14F-4D97-AF65-F5344CB8AC3E}">
        <p14:creationId xmlns:p14="http://schemas.microsoft.com/office/powerpoint/2010/main" val="30884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07733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Functional programming laboratory</a:t>
            </a:r>
          </a:p>
          <a:p>
            <a:pPr lvl="1"/>
            <a:r>
              <a:rPr lang="en-US" sz="1600" dirty="0"/>
              <a:t>Functional language – </a:t>
            </a:r>
            <a:r>
              <a:rPr lang="en-US" sz="1600" dirty="0" err="1"/>
              <a:t>Erlang</a:t>
            </a:r>
            <a:endParaRPr lang="en-US" sz="1600" dirty="0"/>
          </a:p>
          <a:p>
            <a:pPr lvl="2"/>
            <a:r>
              <a:rPr lang="en-US" sz="1600" dirty="0"/>
              <a:t>No need to take care of mutual exclusion</a:t>
            </a:r>
          </a:p>
          <a:p>
            <a:pPr lvl="2"/>
            <a:r>
              <a:rPr lang="en-US" sz="1600" dirty="0"/>
              <a:t>Message passing based communication</a:t>
            </a:r>
          </a:p>
          <a:p>
            <a:pPr lvl="2"/>
            <a:r>
              <a:rPr lang="en-US" sz="1600" b="1" u="sng" dirty="0"/>
              <a:t>Immutable</a:t>
            </a:r>
            <a:r>
              <a:rPr lang="en-US" sz="1600" dirty="0"/>
              <a:t> (Unchangeable) variables</a:t>
            </a:r>
            <a:endParaRPr lang="en-US" sz="2400" dirty="0"/>
          </a:p>
          <a:p>
            <a:pPr algn="l" rtl="0"/>
            <a:r>
              <a:rPr lang="en-US" sz="2000" dirty="0"/>
              <a:t>Development environment (in lab)</a:t>
            </a:r>
          </a:p>
          <a:p>
            <a:pPr lvl="1" algn="l" rtl="0"/>
            <a:r>
              <a:rPr lang="en-US" sz="1600" dirty="0"/>
              <a:t>Linux (Ubuntu)</a:t>
            </a:r>
          </a:p>
          <a:p>
            <a:pPr lvl="1"/>
            <a:r>
              <a:rPr lang="en-US" sz="1600" dirty="0" err="1"/>
              <a:t>Gedit</a:t>
            </a:r>
            <a:r>
              <a:rPr lang="en-US" sz="1600" dirty="0"/>
              <a:t>/</a:t>
            </a:r>
            <a:r>
              <a:rPr lang="en-US" sz="1600" dirty="0" err="1"/>
              <a:t>Emacs</a:t>
            </a:r>
            <a:r>
              <a:rPr lang="en-US" dirty="0"/>
              <a:t>/Eclipse (</a:t>
            </a:r>
            <a:r>
              <a:rPr lang="en-US" dirty="0">
                <a:hlinkClick r:id="rId2"/>
              </a:rPr>
              <a:t>http://erlide.org/</a:t>
            </a:r>
            <a:r>
              <a:rPr lang="en-US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1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Erlang</a:t>
            </a:r>
            <a:r>
              <a:rPr lang="en-US" dirty="0"/>
              <a:t> Header Files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C/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en-US" dirty="0" err="1"/>
              <a:t>Erlang</a:t>
            </a:r>
            <a:r>
              <a:rPr lang="en-US" dirty="0"/>
              <a:t> also supports in headers. </a:t>
            </a:r>
          </a:p>
          <a:p>
            <a:pPr lvl="1"/>
            <a:r>
              <a:rPr lang="en-US" dirty="0"/>
              <a:t>Assuming that there is a header file called “</a:t>
            </a:r>
            <a:r>
              <a:rPr lang="en-US" dirty="0" err="1"/>
              <a:t>usr.hrl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erl</a:t>
            </a:r>
            <a:r>
              <a:rPr lang="en-US" dirty="0"/>
              <a:t> file use: </a:t>
            </a:r>
            <a:r>
              <a:rPr lang="en-US" b="1" i="1" dirty="0"/>
              <a:t>-include(“</a:t>
            </a:r>
            <a:r>
              <a:rPr lang="en-US" b="1" i="1" dirty="0" err="1"/>
              <a:t>usr.hrl</a:t>
            </a:r>
            <a:r>
              <a:rPr lang="en-US" b="1" i="1" dirty="0"/>
              <a:t>”).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marL="342900" lvl="1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158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in </a:t>
            </a:r>
            <a:r>
              <a:rPr lang="en-US" dirty="0" err="1"/>
              <a:t>Erlang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#define in </a:t>
            </a:r>
            <a:r>
              <a:rPr lang="en-US" dirty="0" err="1"/>
              <a:t>cpp</a:t>
            </a:r>
            <a:r>
              <a:rPr lang="en-US" dirty="0"/>
              <a:t> we are able to use macros in </a:t>
            </a:r>
            <a:r>
              <a:rPr lang="en-US" dirty="0" err="1"/>
              <a:t>erlang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-define(</a:t>
            </a:r>
            <a:r>
              <a:rPr lang="en-US" b="1" i="1" dirty="0" err="1"/>
              <a:t>Const</a:t>
            </a:r>
            <a:r>
              <a:rPr lang="en-US" b="1" i="1" dirty="0"/>
              <a:t>, 3.14).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Then in code use “?” to refer to a pre defined macro: </a:t>
            </a:r>
          </a:p>
          <a:p>
            <a:pPr marL="0" indent="0">
              <a:buNone/>
            </a:pPr>
            <a:r>
              <a:rPr lang="en-US" b="1" i="1" dirty="0"/>
              <a:t>A = ?Const.</a:t>
            </a:r>
          </a:p>
          <a:p>
            <a:pPr marL="0" indent="0">
              <a:buNone/>
            </a:pPr>
            <a:r>
              <a:rPr lang="en-US" b="1" i="1" dirty="0"/>
              <a:t>A =:= 3.14  (It will </a:t>
            </a:r>
            <a:r>
              <a:rPr lang="en-US" b="1" i="1"/>
              <a:t>be true)</a:t>
            </a:r>
            <a:endParaRPr lang="he-IL" b="1" i="1" dirty="0"/>
          </a:p>
        </p:txBody>
      </p:sp>
    </p:spTree>
    <p:extLst>
      <p:ext uri="{BB962C8B-B14F-4D97-AF65-F5344CB8AC3E}">
        <p14:creationId xmlns:p14="http://schemas.microsoft.com/office/powerpoint/2010/main" val="123066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practice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227909"/>
            <a:ext cx="6447501" cy="3806560"/>
          </a:xfrm>
        </p:spPr>
        <p:txBody>
          <a:bodyPr/>
          <a:lstStyle/>
          <a:p>
            <a:r>
              <a:rPr lang="en-US" dirty="0"/>
              <a:t>No submission is needed for this exercise.</a:t>
            </a:r>
          </a:p>
          <a:p>
            <a:r>
              <a:rPr lang="en-US" dirty="0"/>
              <a:t>Open Ubuntu and create a new </a:t>
            </a:r>
            <a:r>
              <a:rPr lang="en-US" dirty="0" err="1"/>
              <a:t>erl</a:t>
            </a:r>
            <a:r>
              <a:rPr lang="en-US" dirty="0"/>
              <a:t> file by </a:t>
            </a:r>
            <a:r>
              <a:rPr lang="en-US" dirty="0" err="1"/>
              <a:t>gedit</a:t>
            </a:r>
            <a:r>
              <a:rPr lang="en-US" dirty="0"/>
              <a:t>. </a:t>
            </a:r>
          </a:p>
          <a:p>
            <a:r>
              <a:rPr lang="en-US" dirty="0"/>
              <a:t>Create new module in erlang and call it calc. </a:t>
            </a:r>
          </a:p>
          <a:p>
            <a:r>
              <a:rPr lang="en-US" dirty="0"/>
              <a:t>Implement the following functions: 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plus,A,B</a:t>
            </a:r>
            <a:r>
              <a:rPr lang="en-US" i="1" dirty="0"/>
              <a:t>) -&gt; 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substraction,A,B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multiply,A,B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(division,_,0)-&gt;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division,A,B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Export the function and test this module on erlang shell. </a:t>
            </a:r>
          </a:p>
          <a:p>
            <a:pPr marL="0" indent="0">
              <a:buNone/>
            </a:pPr>
            <a:r>
              <a:rPr lang="en-US" i="1" dirty="0"/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44963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practice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227909"/>
            <a:ext cx="6447501" cy="3806560"/>
          </a:xfrm>
        </p:spPr>
        <p:txBody>
          <a:bodyPr/>
          <a:lstStyle/>
          <a:p>
            <a:r>
              <a:rPr lang="en-US" dirty="0"/>
              <a:t>Now implement pow on integers only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pow,A,B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/>
              <a:t>Note: If </a:t>
            </a:r>
            <a:r>
              <a:rPr lang="en-US" i="1" dirty="0"/>
              <a:t>you need multiplication operator you must use your own which means:</a:t>
            </a:r>
          </a:p>
          <a:p>
            <a:pPr marL="0" indent="0">
              <a:buNone/>
            </a:pPr>
            <a:r>
              <a:rPr lang="en-US" i="1" dirty="0"/>
              <a:t>Don’t use “ * ” but call the function </a:t>
            </a: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multiply,A,B</a:t>
            </a:r>
            <a:r>
              <a:rPr lang="en-US" i="1" dirty="0"/>
              <a:t>).</a:t>
            </a:r>
          </a:p>
          <a:p>
            <a:pPr marL="0" indent="0">
              <a:buNone/>
            </a:pPr>
            <a:r>
              <a:rPr lang="en-US" dirty="0"/>
              <a:t>Export the function and test this module on erlang shell again</a:t>
            </a:r>
          </a:p>
        </p:txBody>
      </p:sp>
    </p:spTree>
    <p:extLst>
      <p:ext uri="{BB962C8B-B14F-4D97-AF65-F5344CB8AC3E}">
        <p14:creationId xmlns:p14="http://schemas.microsoft.com/office/powerpoint/2010/main" val="11938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format: ex2_&lt;ID&gt;.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b="1" dirty="0">
                <a:solidFill>
                  <a:srgbClr val="FF0000"/>
                </a:solidFill>
              </a:rPr>
              <a:t>Your code MUST be well documented (you will loose some </a:t>
            </a:r>
            <a:r>
              <a:rPr lang="en-US" b="1">
                <a:solidFill>
                  <a:srgbClr val="FF0000"/>
                </a:solidFill>
              </a:rPr>
              <a:t>points if not)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Functions’ names must be identical to the ones defined in exercise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Same as for the arity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Same as for the output format</a:t>
            </a:r>
          </a:p>
          <a:p>
            <a:r>
              <a:rPr lang="en-US" dirty="0">
                <a:solidFill>
                  <a:srgbClr val="FF0000"/>
                </a:solidFill>
              </a:rPr>
              <a:t>Only the tested functions needs to be exported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Internal functions MUST NOT be exported</a:t>
            </a:r>
          </a:p>
          <a:p>
            <a:r>
              <a:rPr lang="en-US" dirty="0">
                <a:solidFill>
                  <a:srgbClr val="FF0000"/>
                </a:solidFill>
              </a:rPr>
              <a:t>Assignments will be tested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dirty="0">
                <a:solidFill>
                  <a:srgbClr val="FF0000"/>
                </a:solidFill>
              </a:rPr>
              <a:t> in Erlang shell in Linux </a:t>
            </a:r>
          </a:p>
          <a:p>
            <a:pPr lvl="1"/>
            <a:r>
              <a:rPr lang="en-US" dirty="0"/>
              <a:t>Do yourself a favor and test this assignment 1000 times before submitting</a:t>
            </a:r>
            <a:br>
              <a:rPr lang="en-US" dirty="0"/>
            </a:br>
            <a:r>
              <a:rPr lang="en-US" dirty="0"/>
              <a:t>and pay big attention that the output of your program is exactly the same as</a:t>
            </a:r>
            <a:br>
              <a:rPr lang="en-US" dirty="0"/>
            </a:br>
            <a:r>
              <a:rPr lang="en-US" dirty="0"/>
              <a:t>you have been asked for.  </a:t>
            </a:r>
          </a:p>
          <a:p>
            <a:pPr lvl="1"/>
            <a:r>
              <a:rPr lang="en-US" dirty="0"/>
              <a:t>The grade is final and unfortunately no appeals. 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Relevant questions can be asked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in the forum in </a:t>
            </a:r>
            <a:r>
              <a:rPr lang="en-US" dirty="0" err="1"/>
              <a:t>moodle</a:t>
            </a:r>
            <a:r>
              <a:rPr lang="en-US" dirty="0"/>
              <a:t> site </a:t>
            </a:r>
            <a:br>
              <a:rPr lang="en-US" dirty="0"/>
            </a:br>
            <a:r>
              <a:rPr lang="en-US" dirty="0"/>
              <a:t>or in reception hours. </a:t>
            </a:r>
          </a:p>
          <a:p>
            <a:r>
              <a:rPr lang="en-US" dirty="0"/>
              <a:t>Uploading code to the forum is forbidden!!! </a:t>
            </a:r>
          </a:p>
        </p:txBody>
      </p:sp>
    </p:spTree>
    <p:extLst>
      <p:ext uri="{BB962C8B-B14F-4D97-AF65-F5344CB8AC3E}">
        <p14:creationId xmlns:p14="http://schemas.microsoft.com/office/powerpoint/2010/main" val="28297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following functions, </a:t>
            </a:r>
            <a:r>
              <a:rPr lang="en-US" b="1" dirty="0"/>
              <a:t>without</a:t>
            </a:r>
            <a:r>
              <a:rPr lang="en-US" dirty="0"/>
              <a:t> using module </a:t>
            </a:r>
            <a:r>
              <a:rPr lang="en-US" b="1" dirty="0"/>
              <a:t>lists</a:t>
            </a:r>
            <a:r>
              <a:rPr lang="en-US" dirty="0"/>
              <a:t>,</a:t>
            </a:r>
            <a:r>
              <a:rPr lang="en-US" b="1" dirty="0"/>
              <a:t> if/case</a:t>
            </a:r>
            <a:r>
              <a:rPr lang="en-US" dirty="0"/>
              <a:t>,</a:t>
            </a:r>
            <a:r>
              <a:rPr lang="en-US" b="1" dirty="0"/>
              <a:t> ++ </a:t>
            </a:r>
            <a:r>
              <a:rPr lang="en-US" dirty="0"/>
              <a:t>or</a:t>
            </a:r>
            <a:r>
              <a:rPr lang="en-US" b="1" dirty="0"/>
              <a:t> --</a:t>
            </a:r>
            <a:endParaRPr lang="en-US" dirty="0"/>
          </a:p>
          <a:p>
            <a:pPr algn="l" rtl="0"/>
            <a:r>
              <a:rPr lang="en-US" b="1" dirty="0" err="1"/>
              <a:t>findKelem</a:t>
            </a:r>
            <a:r>
              <a:rPr lang="en-US" b="1" dirty="0"/>
              <a:t>(</a:t>
            </a:r>
            <a:r>
              <a:rPr lang="en-US" b="1" dirty="0" err="1"/>
              <a:t>List,K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b="1" dirty="0" err="1"/>
              <a:t>K</a:t>
            </a:r>
            <a:r>
              <a:rPr lang="en-US" dirty="0" err="1"/>
              <a:t>’th</a:t>
            </a:r>
            <a:r>
              <a:rPr lang="en-US" dirty="0"/>
              <a:t> element of </a:t>
            </a:r>
            <a:r>
              <a:rPr lang="en-US" b="1" dirty="0"/>
              <a:t>List</a:t>
            </a:r>
            <a:r>
              <a:rPr lang="en-US" dirty="0"/>
              <a:t>. In case of an error, it should return an atom, </a:t>
            </a:r>
            <a:r>
              <a:rPr lang="en-US" b="1" dirty="0" err="1"/>
              <a:t>notFound</a:t>
            </a:r>
            <a:endParaRPr lang="en-US" b="1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findKelem</a:t>
            </a:r>
            <a:r>
              <a:rPr lang="en-US" dirty="0"/>
              <a:t>([1,2,3,4,5],5) </a:t>
            </a:r>
            <a:r>
              <a:rPr lang="en-US" dirty="0">
                <a:sym typeface="Wingdings" panose="05000000000000000000" pitchFamily="2" charset="2"/>
              </a:rPr>
              <a:t> 5</a:t>
            </a:r>
          </a:p>
          <a:p>
            <a:pPr lvl="2"/>
            <a:r>
              <a:rPr lang="en-US" dirty="0" err="1"/>
              <a:t>findKelem</a:t>
            </a:r>
            <a:r>
              <a:rPr lang="en-US" dirty="0"/>
              <a:t>([1,2,3,4,5],6)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notFound</a:t>
            </a:r>
            <a:endParaRPr lang="en-US" dirty="0"/>
          </a:p>
          <a:p>
            <a:pPr lvl="2"/>
            <a:r>
              <a:rPr lang="en-US" dirty="0" err="1"/>
              <a:t>findKelem</a:t>
            </a:r>
            <a:r>
              <a:rPr lang="en-US" dirty="0"/>
              <a:t>([],1)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notFound</a:t>
            </a:r>
            <a:endParaRPr lang="en-US" dirty="0"/>
          </a:p>
          <a:p>
            <a:pPr algn="l" rtl="0"/>
            <a:r>
              <a:rPr lang="en-US" b="1" dirty="0"/>
              <a:t>reverse(List)</a:t>
            </a:r>
          </a:p>
          <a:p>
            <a:pPr lvl="1"/>
            <a:r>
              <a:rPr lang="en-US" dirty="0"/>
              <a:t>Reverse </a:t>
            </a:r>
            <a:r>
              <a:rPr lang="en-US" b="1" dirty="0"/>
              <a:t>List</a:t>
            </a:r>
            <a:r>
              <a:rPr lang="en-US" dirty="0"/>
              <a:t>’s items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reverse([1,2,3,4,5]) </a:t>
            </a:r>
            <a:r>
              <a:rPr lang="en-US" dirty="0">
                <a:sym typeface="Wingdings" panose="05000000000000000000" pitchFamily="2" charset="2"/>
              </a:rPr>
              <a:t> [5,4,3,2,1]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reverse([])  []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deleteKelem</a:t>
            </a:r>
            <a:r>
              <a:rPr lang="en-US" b="1" dirty="0"/>
              <a:t>(</a:t>
            </a:r>
            <a:r>
              <a:rPr lang="en-US" b="1" dirty="0" err="1"/>
              <a:t>List,Elem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Deletes all instances of </a:t>
            </a:r>
            <a:r>
              <a:rPr lang="en-US" b="1" dirty="0"/>
              <a:t>Elem</a:t>
            </a:r>
            <a:r>
              <a:rPr lang="en-US" dirty="0"/>
              <a:t> from </a:t>
            </a:r>
            <a:r>
              <a:rPr lang="en-US" b="1" dirty="0"/>
              <a:t>List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deleteKelem</a:t>
            </a:r>
            <a:r>
              <a:rPr lang="en-US" dirty="0"/>
              <a:t>([1,2,1,2,1],1) </a:t>
            </a:r>
            <a:r>
              <a:rPr lang="en-US" dirty="0">
                <a:sym typeface="Wingdings" panose="05000000000000000000" pitchFamily="2" charset="2"/>
              </a:rPr>
              <a:t> [2,2]</a:t>
            </a:r>
          </a:p>
          <a:p>
            <a:pPr lvl="2"/>
            <a:r>
              <a:rPr lang="en-US" dirty="0" err="1"/>
              <a:t>deleteKelem</a:t>
            </a:r>
            <a:r>
              <a:rPr lang="en-US" dirty="0"/>
              <a:t>([1,2,1,2,1],3) </a:t>
            </a:r>
            <a:r>
              <a:rPr lang="en-US" dirty="0">
                <a:sym typeface="Wingdings" panose="05000000000000000000" pitchFamily="2" charset="2"/>
              </a:rPr>
              <a:t> [1,2,1,2,1]</a:t>
            </a:r>
          </a:p>
          <a:p>
            <a:pPr lvl="2"/>
            <a:r>
              <a:rPr lang="en-US" dirty="0" err="1"/>
              <a:t>deleteKelem</a:t>
            </a:r>
            <a:r>
              <a:rPr lang="en-US" dirty="0"/>
              <a:t>([],1) </a:t>
            </a:r>
            <a:r>
              <a:rPr lang="en-US" dirty="0">
                <a:sym typeface="Wingdings" panose="05000000000000000000" pitchFamily="2" charset="2"/>
              </a:rPr>
              <a:t> []</a:t>
            </a:r>
            <a:endParaRPr lang="en-US" dirty="0"/>
          </a:p>
          <a:p>
            <a:r>
              <a:rPr lang="en-US" b="1" dirty="0" err="1"/>
              <a:t>addKelem</a:t>
            </a:r>
            <a:r>
              <a:rPr lang="en-US" b="1" dirty="0"/>
              <a:t>(</a:t>
            </a:r>
            <a:r>
              <a:rPr lang="en-US" b="1" dirty="0" err="1"/>
              <a:t>List,K,Elem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Adds </a:t>
            </a:r>
            <a:r>
              <a:rPr lang="en-US" b="1" dirty="0"/>
              <a:t>Elem</a:t>
            </a:r>
            <a:r>
              <a:rPr lang="en-US" dirty="0"/>
              <a:t> to </a:t>
            </a:r>
            <a:r>
              <a:rPr lang="en-US" b="1" dirty="0"/>
              <a:t>List</a:t>
            </a:r>
            <a:r>
              <a:rPr lang="en-US" dirty="0"/>
              <a:t> in </a:t>
            </a:r>
            <a:r>
              <a:rPr lang="en-US" b="1" dirty="0" err="1"/>
              <a:t>K</a:t>
            </a:r>
            <a:r>
              <a:rPr lang="en-US" dirty="0" err="1"/>
              <a:t>’th</a:t>
            </a:r>
            <a:r>
              <a:rPr lang="en-US" dirty="0"/>
              <a:t> place. Assume valid input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addKelem</a:t>
            </a:r>
            <a:r>
              <a:rPr lang="en-US" dirty="0"/>
              <a:t>([1,2,3,4,5],3,new) </a:t>
            </a:r>
            <a:r>
              <a:rPr lang="en-US" dirty="0">
                <a:sym typeface="Wingdings" panose="05000000000000000000" pitchFamily="2" charset="2"/>
              </a:rPr>
              <a:t> [1,2,new,3,4,5]</a:t>
            </a:r>
          </a:p>
          <a:p>
            <a:pPr lvl="2"/>
            <a:r>
              <a:rPr lang="en-US" dirty="0" err="1"/>
              <a:t>addKelem</a:t>
            </a:r>
            <a:r>
              <a:rPr lang="en-US" dirty="0"/>
              <a:t>([1,2,3,4,5],6,new) </a:t>
            </a:r>
            <a:r>
              <a:rPr lang="en-US" dirty="0">
                <a:sym typeface="Wingdings" panose="05000000000000000000" pitchFamily="2" charset="2"/>
              </a:rPr>
              <a:t> [1,2,3,4,5,new]</a:t>
            </a:r>
          </a:p>
          <a:p>
            <a:pPr lvl="2"/>
            <a:r>
              <a:rPr lang="en-US" dirty="0" err="1"/>
              <a:t>addKelem</a:t>
            </a:r>
            <a:r>
              <a:rPr lang="en-US" dirty="0"/>
              <a:t>([],1,new) </a:t>
            </a:r>
            <a:r>
              <a:rPr lang="en-US" dirty="0">
                <a:sym typeface="Wingdings" panose="05000000000000000000" pitchFamily="2" charset="2"/>
              </a:rPr>
              <a:t> [new]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union(List1,List2)</a:t>
            </a:r>
          </a:p>
          <a:p>
            <a:pPr lvl="1"/>
            <a:r>
              <a:rPr lang="en-US" dirty="0"/>
              <a:t>Returns the union of these two lists and removes multiple instances from both lists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union([],[]) </a:t>
            </a:r>
            <a:r>
              <a:rPr lang="en-US" dirty="0">
                <a:sym typeface="Wingdings" panose="05000000000000000000" pitchFamily="2" charset="2"/>
              </a:rPr>
              <a:t> []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union([1,2,3],[2,3,4])  [1,2,3,4]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7C1-39DE-4D6D-9C30-DCC3C07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B638-CE60-46EB-BAF1-8BEDB135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Github</a:t>
            </a:r>
            <a:r>
              <a:rPr lang="en-US" dirty="0"/>
              <a:t> repository: </a:t>
            </a:r>
          </a:p>
          <a:p>
            <a:pPr lvl="1"/>
            <a:r>
              <a:rPr lang="en-US" dirty="0"/>
              <a:t>65.9% of erlang is written by erlang. </a:t>
            </a:r>
          </a:p>
          <a:p>
            <a:pPr lvl="1"/>
            <a:r>
              <a:rPr lang="en-US" dirty="0"/>
              <a:t>13.4% of erlang is written in xml. </a:t>
            </a:r>
          </a:p>
          <a:p>
            <a:pPr lvl="1"/>
            <a:r>
              <a:rPr lang="en-US" dirty="0"/>
              <a:t>13.6% of erlang is written in c. </a:t>
            </a:r>
          </a:p>
          <a:p>
            <a:pPr lvl="1"/>
            <a:r>
              <a:rPr lang="en-US" dirty="0"/>
              <a:t>1.4% of erlang is written in </a:t>
            </a:r>
            <a:r>
              <a:rPr lang="en-US" dirty="0" err="1"/>
              <a:t>cpp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rest some of other languages. </a:t>
            </a:r>
          </a:p>
        </p:txBody>
      </p:sp>
    </p:spTree>
    <p:extLst>
      <p:ext uri="{BB962C8B-B14F-4D97-AF65-F5344CB8AC3E}">
        <p14:creationId xmlns:p14="http://schemas.microsoft.com/office/powerpoint/2010/main" val="38953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erlang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Erlang site: </a:t>
            </a:r>
            <a:r>
              <a:rPr lang="en-US" dirty="0">
                <a:hlinkClick r:id="rId2"/>
              </a:rPr>
              <a:t>http://erlang.org/doc/installation_guide/INSTALL.html</a:t>
            </a:r>
            <a:r>
              <a:rPr lang="en-US" dirty="0"/>
              <a:t> </a:t>
            </a:r>
          </a:p>
          <a:p>
            <a:r>
              <a:rPr lang="en-US" dirty="0"/>
              <a:t>From Ubuntu repository (The fastest way), </a:t>
            </a:r>
            <a:br>
              <a:rPr lang="en-US" dirty="0"/>
            </a:br>
            <a:r>
              <a:rPr lang="en-US" dirty="0"/>
              <a:t>Type the following commands in terminal (CTRL+ALT+T):</a:t>
            </a:r>
            <a:br>
              <a:rPr lang="en-US" dirty="0"/>
            </a:br>
            <a:r>
              <a:rPr lang="en-US" i="1" dirty="0" err="1"/>
              <a:t>sudo</a:t>
            </a:r>
            <a:r>
              <a:rPr lang="en-US" i="1" dirty="0"/>
              <a:t> apt-get update</a:t>
            </a:r>
            <a:br>
              <a:rPr lang="en-US" i="1" dirty="0"/>
            </a:br>
            <a:r>
              <a:rPr lang="en-US" i="1" dirty="0" err="1"/>
              <a:t>sudo</a:t>
            </a:r>
            <a:r>
              <a:rPr lang="en-US" i="1" dirty="0"/>
              <a:t> apt-get install erlang</a:t>
            </a:r>
          </a:p>
          <a:p>
            <a:r>
              <a:rPr lang="en-US" i="1" dirty="0"/>
              <a:t>On Windows (just a setup wizard). </a:t>
            </a:r>
          </a:p>
          <a:p>
            <a:endParaRPr lang="en-US" i="1" dirty="0"/>
          </a:p>
          <a:p>
            <a:r>
              <a:rPr lang="en-US" i="1" dirty="0"/>
              <a:t>To start an erlang shell run in terminal: </a:t>
            </a:r>
            <a:r>
              <a:rPr lang="en-US" b="1" i="1" dirty="0" err="1"/>
              <a:t>erl</a:t>
            </a:r>
            <a:endParaRPr lang="en-US" b="1" i="1" dirty="0"/>
          </a:p>
          <a:p>
            <a:r>
              <a:rPr lang="en-US" i="1" dirty="0"/>
              <a:t>To execute the compiler run: </a:t>
            </a:r>
            <a:r>
              <a:rPr lang="en-US" b="1" i="1" dirty="0" err="1"/>
              <a:t>erlc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15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 environment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214846"/>
            <a:ext cx="6447501" cy="3819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 IDE for </a:t>
            </a:r>
            <a:r>
              <a:rPr lang="en-US" dirty="0" err="1"/>
              <a:t>Erlang</a:t>
            </a:r>
            <a:r>
              <a:rPr lang="en-US" dirty="0"/>
              <a:t> developers by </a:t>
            </a:r>
            <a:r>
              <a:rPr lang="en-US" dirty="0" err="1"/>
              <a:t>JetBrains</a:t>
            </a:r>
            <a:r>
              <a:rPr lang="en-US" dirty="0"/>
              <a:t>: </a:t>
            </a:r>
            <a:r>
              <a:rPr lang="en-US" dirty="0" err="1"/>
              <a:t>Intellij</a:t>
            </a:r>
            <a:r>
              <a:rPr lang="en-US" dirty="0"/>
              <a:t> Idea.</a:t>
            </a:r>
          </a:p>
          <a:p>
            <a:pPr marL="0" indent="0">
              <a:buNone/>
            </a:pPr>
            <a:r>
              <a:rPr lang="en-US" dirty="0"/>
              <a:t>Community version and also pro version with 1 year license for students are available in web.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installing IntelliJ IDEA go to configure menu and choose plugins</a:t>
            </a:r>
          </a:p>
          <a:p>
            <a:pPr marL="0" indent="0">
              <a:buNone/>
            </a:pPr>
            <a:r>
              <a:rPr lang="en-US" dirty="0"/>
              <a:t>Search for Erlang plugin and install it. </a:t>
            </a:r>
          </a:p>
          <a:p>
            <a:pPr marL="0" indent="0">
              <a:buNone/>
            </a:pPr>
            <a:r>
              <a:rPr lang="en-US" dirty="0"/>
              <a:t>Enjoy autocomplete and save hours of redundant </a:t>
            </a:r>
            <a:br>
              <a:rPr lang="en-US" dirty="0"/>
            </a:br>
            <a:r>
              <a:rPr lang="en-US" dirty="0"/>
              <a:t>compilations.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Recommended cheat sheet on GitHub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https://github.com/stolowski/Erlang-Quick-Reference-Card/blob/master/erlang-quickref.pdf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23" y="1214846"/>
            <a:ext cx="2555677" cy="2423160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8262260" y="3095898"/>
            <a:ext cx="522514" cy="117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58" y="3295000"/>
            <a:ext cx="2740080" cy="2348153"/>
          </a:xfrm>
          <a:prstGeom prst="rect">
            <a:avLst/>
          </a:prstGeom>
        </p:spPr>
      </p:pic>
      <p:pic>
        <p:nvPicPr>
          <p:cNvPr id="7" name="תמונה 6" descr="File:&lt;strong&gt;Smiley&lt;/strong&gt;.svg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78" y="3791494"/>
            <a:ext cx="238398" cy="2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F87A-7ACD-4187-8C6D-CFB801D4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334C-9E7A-42A6-9432-FA7697A5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80160"/>
            <a:ext cx="6735637" cy="3754309"/>
          </a:xfrm>
        </p:spPr>
        <p:txBody>
          <a:bodyPr>
            <a:normAutofit/>
          </a:bodyPr>
          <a:lstStyle/>
          <a:p>
            <a:r>
              <a:rPr lang="en-US" sz="1800" dirty="0"/>
              <a:t>Pay attention that </a:t>
            </a:r>
            <a:r>
              <a:rPr lang="en-US" sz="1800" b="1" dirty="0">
                <a:solidFill>
                  <a:srgbClr val="FF0000"/>
                </a:solidFill>
              </a:rPr>
              <a:t>running program on IDE console will free resources </a:t>
            </a:r>
            <a:r>
              <a:rPr lang="en-US" sz="1800" dirty="0"/>
              <a:t>at the end of the running </a:t>
            </a:r>
            <a:r>
              <a:rPr lang="en-US" sz="1800" b="1" dirty="0">
                <a:solidFill>
                  <a:srgbClr val="FF0000"/>
                </a:solidFill>
              </a:rPr>
              <a:t>while running the program on erlang shell won’t free resources automatically</a:t>
            </a:r>
            <a:r>
              <a:rPr lang="en-US" sz="1800" dirty="0"/>
              <a:t>. </a:t>
            </a:r>
          </a:p>
          <a:p>
            <a:r>
              <a:rPr lang="en-US" sz="1800" dirty="0"/>
              <a:t>The exercises in this course will be tested on Linux – Ubuntu only (the same versions of Linux and erlang that are installed on computers in lab). </a:t>
            </a:r>
            <a:br>
              <a:rPr lang="en-US" sz="1800" b="1" dirty="0"/>
            </a:br>
            <a:r>
              <a:rPr lang="en-US" sz="1800" b="1" dirty="0"/>
              <a:t>No consideration for those student who didn’t check their exercises on Linux Ubuntu.  </a:t>
            </a:r>
          </a:p>
          <a:p>
            <a:r>
              <a:rPr lang="en-US" sz="1800" dirty="0"/>
              <a:t>The computers in lab are the best for quality check before submission. </a:t>
            </a:r>
          </a:p>
        </p:txBody>
      </p:sp>
    </p:spTree>
    <p:extLst>
      <p:ext uri="{BB962C8B-B14F-4D97-AF65-F5344CB8AC3E}">
        <p14:creationId xmlns:p14="http://schemas.microsoft.com/office/powerpoint/2010/main" val="15002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97280"/>
            <a:ext cx="6727686" cy="442887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Modern languages, for example Erlang and Python contain shell for simple command testing without compiling </a:t>
            </a:r>
            <a:r>
              <a:rPr lang="en-US" sz="1600" dirty="0" err="1"/>
              <a:t>erl</a:t>
            </a:r>
            <a:r>
              <a:rPr lang="en-US" sz="1600" dirty="0"/>
              <a:t>/</a:t>
            </a:r>
            <a:r>
              <a:rPr lang="en-US" sz="1600" dirty="0" err="1"/>
              <a:t>py</a:t>
            </a:r>
            <a:r>
              <a:rPr lang="en-US" sz="1600" dirty="0"/>
              <a:t> files and then running. </a:t>
            </a:r>
          </a:p>
          <a:p>
            <a:r>
              <a:rPr lang="en-US" sz="1600" dirty="0"/>
              <a:t>Erlang establishes a VM that allows you to run your scripts and commands</a:t>
            </a:r>
          </a:p>
          <a:p>
            <a:r>
              <a:rPr lang="en-US" sz="1600" dirty="0"/>
              <a:t>To start the shell in Linux, open a terminal (CTRL+ALT+T) by just typing in </a:t>
            </a:r>
            <a:r>
              <a:rPr lang="en-US" sz="1600" dirty="0" err="1">
                <a:solidFill>
                  <a:srgbClr val="C00000"/>
                </a:solidFill>
              </a:rPr>
              <a:t>erl</a:t>
            </a:r>
            <a:endParaRPr lang="en-US" sz="1600" dirty="0">
              <a:solidFill>
                <a:srgbClr val="C00000"/>
              </a:solidFill>
            </a:endParaRPr>
          </a:p>
          <a:p>
            <a:pPr lvl="1"/>
            <a:r>
              <a:rPr lang="en-US" sz="1600" dirty="0"/>
              <a:t>Expected result: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An expression is executed once you hit the “enter” key</a:t>
            </a:r>
          </a:p>
          <a:p>
            <a:r>
              <a:rPr lang="en-US" sz="1600" dirty="0"/>
              <a:t>Expressions can be separated with commas: “,”</a:t>
            </a:r>
          </a:p>
          <a:p>
            <a:pPr lvl="1"/>
            <a:r>
              <a:rPr lang="en-US" sz="1600" dirty="0"/>
              <a:t>Only the last result will be shown</a:t>
            </a:r>
          </a:p>
          <a:p>
            <a:r>
              <a:rPr lang="en-US" sz="1600" dirty="0"/>
              <a:t>Expressions are ended with “.”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5787" y="2975647"/>
            <a:ext cx="6819900" cy="1036638"/>
            <a:chOff x="1009015" y="2270442"/>
            <a:chExt cx="6819900" cy="1036638"/>
          </a:xfrm>
        </p:grpSpPr>
        <p:pic>
          <p:nvPicPr>
            <p:cNvPr id="1028" name="Picture 4" descr="http://www.codingdrama.com/images/hello-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05"/>
            <a:stretch/>
          </p:blipFill>
          <p:spPr bwMode="auto">
            <a:xfrm>
              <a:off x="1009015" y="2270442"/>
              <a:ext cx="6819900" cy="10366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234440" y="3116580"/>
              <a:ext cx="1501140" cy="190500"/>
            </a:xfrm>
            <a:prstGeom prst="rect">
              <a:avLst/>
            </a:prstGeom>
            <a:solidFill>
              <a:srgbClr val="300A24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239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89" y="1755177"/>
            <a:ext cx="6447501" cy="3233978"/>
          </a:xfrm>
        </p:spPr>
        <p:txBody>
          <a:bodyPr>
            <a:normAutofit/>
          </a:bodyPr>
          <a:lstStyle/>
          <a:p>
            <a:r>
              <a:rPr lang="en-US" sz="1400" dirty="0"/>
              <a:t>Representing </a:t>
            </a:r>
            <a:r>
              <a:rPr lang="en-US" sz="1400" b="1" dirty="0"/>
              <a:t>numbers</a:t>
            </a:r>
            <a:r>
              <a:rPr lang="en-US" sz="1400" dirty="0"/>
              <a:t> is intuitive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1 + 54.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22 * 2.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15 - 8.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8 / 5.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8 div 5.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8 rem 5.</a:t>
            </a:r>
          </a:p>
        </p:txBody>
      </p:sp>
      <p:pic>
        <p:nvPicPr>
          <p:cNvPr id="307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8" y="2041468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45" y="2407005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72" y="2735442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45" y="3090165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46" y="337959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9" y="3668057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1.2#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300384"/>
          </a:xfrm>
        </p:spPr>
        <p:txBody>
          <a:bodyPr>
            <a:normAutofit/>
          </a:bodyPr>
          <a:lstStyle/>
          <a:p>
            <a:r>
              <a:rPr lang="en-US" b="1" dirty="0"/>
              <a:t>Variables</a:t>
            </a:r>
            <a:r>
              <a:rPr lang="en-US" dirty="0"/>
              <a:t> begin with an uppercase letter or underscore (_)</a:t>
            </a:r>
          </a:p>
          <a:p>
            <a:r>
              <a:rPr lang="en-US" dirty="0"/>
              <a:t>As long as you do not change its assigned value, you will be fine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One.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One =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Uno = One =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One + One.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2.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Two + 1.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_Two = Two + 1.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2.</a:t>
            </a:r>
          </a:p>
          <a:p>
            <a:r>
              <a:rPr lang="en-US" dirty="0"/>
              <a:t>Why did the two commands return an error?</a:t>
            </a:r>
            <a:endParaRPr lang="he-IL" dirty="0"/>
          </a:p>
          <a:p>
            <a:r>
              <a:rPr lang="en-US" dirty="0"/>
              <a:t>What about the before last one? Was it a successful assignment? What is the value, then?</a:t>
            </a:r>
          </a:p>
        </p:txBody>
      </p:sp>
      <p:pic>
        <p:nvPicPr>
          <p:cNvPr id="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69" y="1966615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3" y="2247479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2" y="2528343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1" y="2809207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0" y="309007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76" y="3370935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4" y="3945049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0" y="3664184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1686</Words>
  <Application>Microsoft Office PowerPoint</Application>
  <PresentationFormat>On-screen Show (16:10)</PresentationFormat>
  <Paragraphs>253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Euphemia</vt:lpstr>
      <vt:lpstr>Gisha</vt:lpstr>
      <vt:lpstr>Trebuchet MS</vt:lpstr>
      <vt:lpstr>Wingdings</vt:lpstr>
      <vt:lpstr>Wingdings 3</vt:lpstr>
      <vt:lpstr>פיאה</vt:lpstr>
      <vt:lpstr>Functional programming in concurrent and distributed systems</vt:lpstr>
      <vt:lpstr>Introduction</vt:lpstr>
      <vt:lpstr>Erlang Development</vt:lpstr>
      <vt:lpstr>Install erlang</vt:lpstr>
      <vt:lpstr>Development environment </vt:lpstr>
      <vt:lpstr>IntelliJ IDEA IDE</vt:lpstr>
      <vt:lpstr>1# Erlang Shell</vt:lpstr>
      <vt:lpstr>1.1# Erlang Shell</vt:lpstr>
      <vt:lpstr>1.2# Shell</vt:lpstr>
      <vt:lpstr>1.3# Erlang Shell</vt:lpstr>
      <vt:lpstr>1.4# Erlang Shell</vt:lpstr>
      <vt:lpstr>1.5# Erlang Shell</vt:lpstr>
      <vt:lpstr>1.6# Erlang Shell</vt:lpstr>
      <vt:lpstr>1.7# Shell</vt:lpstr>
      <vt:lpstr>2# Modules</vt:lpstr>
      <vt:lpstr>2# Modules</vt:lpstr>
      <vt:lpstr>2# Modules</vt:lpstr>
      <vt:lpstr>3# Functions</vt:lpstr>
      <vt:lpstr>4# Erlang Code</vt:lpstr>
      <vt:lpstr>Erlang Header Files</vt:lpstr>
      <vt:lpstr>Macros in Erlang</vt:lpstr>
      <vt:lpstr>Lets practice</vt:lpstr>
      <vt:lpstr>Lets practice</vt:lpstr>
      <vt:lpstr>5# Submission Procedures</vt:lpstr>
      <vt:lpstr>5# Submission Procedures</vt:lpstr>
      <vt:lpstr>Exercise 2</vt:lpstr>
      <vt:lpstr>Exercise 2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2018-08-21T22:41:42Z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