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326" r:id="rId4"/>
    <p:sldId id="358" r:id="rId5"/>
    <p:sldId id="373" r:id="rId6"/>
    <p:sldId id="374" r:id="rId7"/>
    <p:sldId id="359" r:id="rId8"/>
    <p:sldId id="364" r:id="rId9"/>
    <p:sldId id="371" r:id="rId10"/>
    <p:sldId id="372" r:id="rId11"/>
    <p:sldId id="365" r:id="rId12"/>
    <p:sldId id="360" r:id="rId13"/>
    <p:sldId id="366" r:id="rId14"/>
    <p:sldId id="367" r:id="rId15"/>
    <p:sldId id="378" r:id="rId16"/>
    <p:sldId id="368" r:id="rId17"/>
    <p:sldId id="369" r:id="rId18"/>
    <p:sldId id="370" r:id="rId19"/>
    <p:sldId id="361" r:id="rId20"/>
    <p:sldId id="312" r:id="rId21"/>
    <p:sldId id="362" r:id="rId22"/>
    <p:sldId id="363" r:id="rId23"/>
    <p:sldId id="375" r:id="rId24"/>
    <p:sldId id="377" r:id="rId25"/>
    <p:sldId id="376" r:id="rId2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3664" autoAdjust="0"/>
  </p:normalViewPr>
  <p:slideViewPr>
    <p:cSldViewPr snapToGrid="0" showGuides="1">
      <p:cViewPr varScale="1">
        <p:scale>
          <a:sx n="97" d="100"/>
          <a:sy n="97" d="100"/>
        </p:scale>
        <p:origin x="859" y="67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31-Jul-18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31-Jul-18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1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3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7572375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759820"/>
            <a:ext cx="7572376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19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333500"/>
            <a:ext cx="4823184" cy="3810001"/>
          </a:xfrm>
        </p:spPr>
        <p:txBody>
          <a:bodyPr tIns="927202">
            <a:normAutofit/>
          </a:bodyPr>
          <a:lstStyle>
            <a:lvl1pPr marL="0" indent="0" algn="ctr">
              <a:buNone/>
              <a:defRPr sz="16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2547747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04271"/>
            <a:ext cx="12858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04271"/>
            <a:ext cx="6074172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650839" y="2694220"/>
            <a:ext cx="4693920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4704592"/>
            <a:ext cx="9144000" cy="52604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952501"/>
            <a:ext cx="9144000" cy="52604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19100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5715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095500"/>
            <a:ext cx="9144000" cy="2661696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476505"/>
            <a:ext cx="7553324" cy="1403458"/>
          </a:xfrm>
        </p:spPr>
        <p:txBody>
          <a:bodyPr anchor="ctr">
            <a:normAutofit/>
          </a:bodyPr>
          <a:lstStyle>
            <a:lvl1pPr>
              <a:defRPr sz="3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3879963"/>
            <a:ext cx="7553324" cy="42479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4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333500"/>
            <a:ext cx="4083939" cy="38100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3288411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31-Jul-18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63500"/>
            <a:ext cx="7485512" cy="914135"/>
          </a:xfrm>
          <a:prstGeom prst="rect">
            <a:avLst/>
          </a:prstGeom>
        </p:spPr>
        <p:txBody>
          <a:bodyPr vert="horz" lIns="0" tIns="35662" rIns="0" bIns="35662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7486650" cy="3810000"/>
          </a:xfrm>
          <a:prstGeom prst="rect">
            <a:avLst/>
          </a:prstGeom>
        </p:spPr>
        <p:txBody>
          <a:bodyPr vert="horz" lIns="0" tIns="35662" rIns="0" bIns="3566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5296960"/>
            <a:ext cx="1372169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31-Jul-18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5296958"/>
            <a:ext cx="4742312" cy="304272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5296960"/>
            <a:ext cx="1371600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827532" y="1016001"/>
            <a:ext cx="7488936" cy="70336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100000"/>
        </a:lnSpc>
        <a:spcBef>
          <a:spcPts val="1404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961388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2018| Tutorial 5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Concurrency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primitives required for concurrency in Erlang</a:t>
            </a:r>
          </a:p>
          <a:p>
            <a:pPr lvl="1"/>
            <a:r>
              <a:rPr lang="en-US" dirty="0"/>
              <a:t>Spawning new processes</a:t>
            </a:r>
          </a:p>
          <a:p>
            <a:pPr lvl="1"/>
            <a:r>
              <a:rPr lang="en-US" dirty="0"/>
              <a:t>Sending messages</a:t>
            </a:r>
          </a:p>
          <a:p>
            <a:pPr lvl="1"/>
            <a:r>
              <a:rPr lang="en-US" dirty="0"/>
              <a:t>Receiving messages</a:t>
            </a:r>
          </a:p>
        </p:txBody>
      </p:sp>
    </p:spTree>
    <p:extLst>
      <p:ext uri="{BB962C8B-B14F-4D97-AF65-F5344CB8AC3E}">
        <p14:creationId xmlns:p14="http://schemas.microsoft.com/office/powerpoint/2010/main" val="681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Creating Processes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 a new process by calling function </a:t>
            </a:r>
            <a:r>
              <a:rPr lang="en-US" b="1" dirty="0"/>
              <a:t>spawn/1</a:t>
            </a:r>
            <a:r>
              <a:rPr lang="en-US" dirty="0"/>
              <a:t>, where the argument is a function that contains the code for the created process</a:t>
            </a:r>
          </a:p>
          <a:p>
            <a:endParaRPr lang="en-US" dirty="0"/>
          </a:p>
          <a:p>
            <a:endParaRPr lang="en-US" sz="800" dirty="0"/>
          </a:p>
          <a:p>
            <a:endParaRPr lang="en-US" sz="1200" dirty="0"/>
          </a:p>
          <a:p>
            <a:r>
              <a:rPr lang="en-US" dirty="0"/>
              <a:t>What the output of the second command means?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Process Identifier </a:t>
            </a:r>
            <a:r>
              <a:rPr lang="en-US" dirty="0"/>
              <a:t>(PID)</a:t>
            </a:r>
          </a:p>
          <a:p>
            <a:pPr lvl="1"/>
            <a:r>
              <a:rPr lang="en-US" dirty="0"/>
              <a:t>It is used as an address to communicate with the process</a:t>
            </a:r>
          </a:p>
          <a:p>
            <a:r>
              <a:rPr lang="en-US" dirty="0"/>
              <a:t>One can use the BIF </a:t>
            </a:r>
            <a:r>
              <a:rPr lang="en-US" b="1" dirty="0"/>
              <a:t>self/0</a:t>
            </a:r>
            <a:r>
              <a:rPr lang="en-US" dirty="0"/>
              <a:t> to obtain the PID of the current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r="38758"/>
          <a:stretch/>
        </p:blipFill>
        <p:spPr>
          <a:xfrm>
            <a:off x="999219" y="2095500"/>
            <a:ext cx="7314968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6916"/>
          <a:stretch/>
        </p:blipFill>
        <p:spPr>
          <a:xfrm>
            <a:off x="999219" y="4746890"/>
            <a:ext cx="73065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#4.2 Sending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can send messages (message passing) using the operator </a:t>
            </a:r>
            <a:r>
              <a:rPr lang="en-US" b="1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" dirty="0"/>
          </a:p>
          <a:p>
            <a:r>
              <a:rPr lang="en-US" dirty="0"/>
              <a:t>To see the contents of the current mailbox, you can use the BIF flush()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515"/>
          <a:stretch/>
        </p:blipFill>
        <p:spPr>
          <a:xfrm>
            <a:off x="981075" y="1781175"/>
            <a:ext cx="7343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3937"/>
          <a:stretch/>
        </p:blipFill>
        <p:spPr>
          <a:xfrm>
            <a:off x="981075" y="2914650"/>
            <a:ext cx="7324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incoming messages using the </a:t>
            </a:r>
            <a:r>
              <a:rPr lang="en-US" b="1" dirty="0"/>
              <a:t>receive </a:t>
            </a: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When using </a:t>
            </a:r>
            <a:r>
              <a:rPr lang="en-US" b="1" dirty="0"/>
              <a:t>after</a:t>
            </a:r>
            <a:r>
              <a:rPr lang="en-US" dirty="0"/>
              <a:t>, </a:t>
            </a:r>
            <a:r>
              <a:rPr lang="en-US" b="1" dirty="0"/>
              <a:t>Expression2 </a:t>
            </a:r>
            <a:r>
              <a:rPr lang="en-US" dirty="0"/>
              <a:t>will be triggered if as much time as </a:t>
            </a:r>
            <a:r>
              <a:rPr lang="en-US" b="1" dirty="0"/>
              <a:t>Delay</a:t>
            </a:r>
            <a:r>
              <a:rPr lang="en-US" dirty="0"/>
              <a:t> has been spent without receiving a message that matches the </a:t>
            </a:r>
            <a:r>
              <a:rPr lang="en-US" b="1" dirty="0"/>
              <a:t>Match </a:t>
            </a:r>
            <a:r>
              <a:rPr lang="en-US" dirty="0"/>
              <a:t>pattern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703"/>
          <a:stretch/>
        </p:blipFill>
        <p:spPr>
          <a:xfrm>
            <a:off x="971550" y="1704975"/>
            <a:ext cx="7296150" cy="1361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700"/>
          <a:stretch/>
        </p:blipFill>
        <p:spPr>
          <a:xfrm>
            <a:off x="971550" y="4019550"/>
            <a:ext cx="7296149" cy="1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135117"/>
            <a:ext cx="7486650" cy="4319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</a:t>
            </a:r>
            <a:r>
              <a:rPr lang="en-US" b="1" dirty="0"/>
              <a:t>holds queue of messages</a:t>
            </a:r>
            <a:r>
              <a:rPr lang="en-US" dirty="0"/>
              <a:t>. </a:t>
            </a:r>
          </a:p>
          <a:p>
            <a:r>
              <a:rPr lang="en-US" dirty="0"/>
              <a:t>Inside the “receive block”:</a:t>
            </a:r>
            <a:br>
              <a:rPr lang="en-US" dirty="0"/>
            </a:br>
            <a:r>
              <a:rPr lang="en-US" dirty="0"/>
              <a:t>only messages that have a match with pattern will be pulled out from the queue, the rest won’t be wiped out. </a:t>
            </a:r>
          </a:p>
          <a:p>
            <a:r>
              <a:rPr lang="en-US" dirty="0"/>
              <a:t>Clean the queue by using flush() command or implementing receive block that matches any pattern (using “_”  in order to capture any pattern). </a:t>
            </a:r>
          </a:p>
          <a:p>
            <a:r>
              <a:rPr lang="en-US" dirty="0"/>
              <a:t>The following case may result in queue overflow: </a:t>
            </a:r>
            <a:br>
              <a:rPr lang="en-US" dirty="0"/>
            </a:br>
            <a:r>
              <a:rPr lang="en-US" sz="1600" b="1" i="1" u="sng" dirty="0"/>
              <a:t>Sender code: </a:t>
            </a:r>
            <a:br>
              <a:rPr lang="en-US" sz="1600" i="1" dirty="0"/>
            </a:br>
            <a:r>
              <a:rPr lang="en-US" sz="1600" i="1" dirty="0" err="1"/>
              <a:t>RxPID</a:t>
            </a:r>
            <a:r>
              <a:rPr lang="en-US" sz="1600" i="1" dirty="0"/>
              <a:t> ! {time,1200}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b="1" i="1" u="sng" dirty="0"/>
              <a:t>Receiver code:</a:t>
            </a:r>
            <a:br>
              <a:rPr lang="en-US" sz="1600" b="1" i="1" u="sng" dirty="0"/>
            </a:br>
            <a:r>
              <a:rPr lang="en-US" sz="1600" i="1" dirty="0" err="1"/>
              <a:t>rx_loop</a:t>
            </a:r>
            <a:r>
              <a:rPr lang="en-US" sz="1600" i="1" dirty="0"/>
              <a:t>()-&gt;</a:t>
            </a:r>
            <a:br>
              <a:rPr lang="en-US" sz="1600" i="1" dirty="0"/>
            </a:br>
            <a:r>
              <a:rPr lang="en-US" sz="1600" i="1" dirty="0"/>
              <a:t>receive</a:t>
            </a:r>
            <a:br>
              <a:rPr lang="en-US" sz="1600" i="1" dirty="0"/>
            </a:br>
            <a:r>
              <a:rPr lang="en-US" sz="1600" i="1" dirty="0"/>
              <a:t>	{A,B} when </a:t>
            </a:r>
            <a:r>
              <a:rPr lang="en-US" sz="1600" i="1" dirty="0" err="1"/>
              <a:t>erlang:is_atom</a:t>
            </a:r>
            <a:r>
              <a:rPr lang="en-US" sz="1600" i="1" dirty="0"/>
              <a:t>(B) -&gt; </a:t>
            </a:r>
            <a:r>
              <a:rPr lang="en-US" sz="1600" i="1" dirty="0" err="1"/>
              <a:t>not_ok</a:t>
            </a:r>
            <a:br>
              <a:rPr lang="en-US" sz="1600" i="1" dirty="0"/>
            </a:br>
            <a:r>
              <a:rPr lang="en-US" sz="1600" i="1" dirty="0"/>
              <a:t>end.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71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140"/>
          <a:stretch/>
        </p:blipFill>
        <p:spPr>
          <a:xfrm>
            <a:off x="971551" y="1743075"/>
            <a:ext cx="7343774" cy="20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201"/>
          <a:stretch/>
        </p:blipFill>
        <p:spPr>
          <a:xfrm>
            <a:off x="971552" y="1743075"/>
            <a:ext cx="7334248" cy="20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3.2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261"/>
          <a:stretch/>
        </p:blipFill>
        <p:spPr>
          <a:xfrm>
            <a:off x="971553" y="1743075"/>
            <a:ext cx="7343772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1176"/>
          <a:stretch/>
        </p:blipFill>
        <p:spPr>
          <a:xfrm>
            <a:off x="971554" y="3689615"/>
            <a:ext cx="7343772" cy="9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#5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0" y="1765162"/>
            <a:ext cx="5201757" cy="376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Filename format: ex5_&lt;ID&gt;.&lt;type&gt;</a:t>
            </a:r>
          </a:p>
          <a:p>
            <a:pPr lvl="1"/>
            <a:r>
              <a:rPr lang="en-US" dirty="0"/>
              <a:t>Where &lt;ID&gt; needs to be replaced with your ID number</a:t>
            </a:r>
          </a:p>
          <a:p>
            <a:pPr lvl="1"/>
            <a:r>
              <a:rPr lang="en-US" dirty="0"/>
              <a:t>Where &lt;type&gt; needs to be replaced with file type – </a:t>
            </a:r>
            <a:r>
              <a:rPr lang="en-US" dirty="0" err="1"/>
              <a:t>erl</a:t>
            </a:r>
            <a:r>
              <a:rPr lang="en-US" dirty="0"/>
              <a:t>/pdf/doc/</a:t>
            </a:r>
            <a:r>
              <a:rPr lang="en-US" dirty="0" err="1"/>
              <a:t>docx</a:t>
            </a:r>
            <a:endParaRPr lang="en-US" dirty="0"/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  <a:p>
            <a:pPr marL="3566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vs. Parallelism</a:t>
            </a:r>
          </a:p>
          <a:p>
            <a:r>
              <a:rPr lang="en-US" dirty="0"/>
              <a:t>Concepts of Concurrency</a:t>
            </a:r>
          </a:p>
          <a:p>
            <a:r>
              <a:rPr lang="en-US" dirty="0"/>
              <a:t>Scaling of Problems</a:t>
            </a:r>
          </a:p>
          <a:p>
            <a:r>
              <a:rPr lang="en-US" dirty="0"/>
              <a:t>Concurrency in Practice</a:t>
            </a:r>
          </a:p>
          <a:p>
            <a:pPr lvl="1"/>
            <a:r>
              <a:rPr lang="en-US" dirty="0"/>
              <a:t>Creating processes</a:t>
            </a:r>
          </a:p>
          <a:p>
            <a:pPr lvl="1"/>
            <a:r>
              <a:rPr lang="en-US" dirty="0"/>
              <a:t>Sending messages</a:t>
            </a:r>
          </a:p>
          <a:p>
            <a:pPr lvl="1"/>
            <a:r>
              <a:rPr lang="en-US" dirty="0"/>
              <a:t>Receiving messages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</a:t>
            </a:r>
            <a:r>
              <a:rPr lang="en-US" b="1" dirty="0"/>
              <a:t>ring(N,M)</a:t>
            </a:r>
            <a:r>
              <a:rPr lang="en-US" dirty="0"/>
              <a:t> that creates a circle of </a:t>
            </a:r>
            <a:r>
              <a:rPr lang="en-US" b="1" dirty="0"/>
              <a:t>N</a:t>
            </a:r>
            <a:r>
              <a:rPr lang="en-US" dirty="0"/>
              <a:t> processes as shown in the following example: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ring(N,M)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r="11377"/>
          <a:stretch/>
        </p:blipFill>
        <p:spPr bwMode="auto">
          <a:xfrm>
            <a:off x="2562447" y="2079327"/>
            <a:ext cx="3593804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105399"/>
          </a:xfrm>
        </p:spPr>
        <p:txBody>
          <a:bodyPr>
            <a:normAutofit/>
          </a:bodyPr>
          <a:lstStyle/>
          <a:p>
            <a:r>
              <a:rPr lang="en-US" dirty="0"/>
              <a:t>When the construction of the circle is completed, </a:t>
            </a:r>
            <a:r>
              <a:rPr lang="en-US" b="1" dirty="0"/>
              <a:t>M</a:t>
            </a:r>
            <a:r>
              <a:rPr lang="en-US" dirty="0"/>
              <a:t> messages need to be transmitted by process number 1 (P1)</a:t>
            </a:r>
          </a:p>
          <a:p>
            <a:pPr lvl="1"/>
            <a:r>
              <a:rPr lang="en-US" dirty="0"/>
              <a:t>The next message can be sent only when the previous message has arrived to P1</a:t>
            </a:r>
          </a:p>
          <a:p>
            <a:r>
              <a:rPr lang="en-US" dirty="0"/>
              <a:t>When P1 receives the </a:t>
            </a:r>
            <a:r>
              <a:rPr lang="en-US" b="1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message, it should print the total time it took all of the </a:t>
            </a:r>
            <a:r>
              <a:rPr lang="en-US" b="1" dirty="0"/>
              <a:t>M</a:t>
            </a:r>
            <a:r>
              <a:rPr lang="en-US" dirty="0"/>
              <a:t> messages to pass through the circle (try to understand the differences when including the construction time)</a:t>
            </a:r>
          </a:p>
          <a:p>
            <a:r>
              <a:rPr lang="en-US" dirty="0"/>
              <a:t>Implement the above in two different ways:</a:t>
            </a:r>
          </a:p>
          <a:p>
            <a:pPr lvl="1"/>
            <a:r>
              <a:rPr lang="en-US" b="1" dirty="0" err="1"/>
              <a:t>ringA</a:t>
            </a:r>
            <a:r>
              <a:rPr lang="en-US" b="1" dirty="0"/>
              <a:t>/2</a:t>
            </a:r>
            <a:r>
              <a:rPr lang="en-US" dirty="0"/>
              <a:t> – every process creates its next neighbor, one after another</a:t>
            </a:r>
          </a:p>
          <a:p>
            <a:pPr lvl="1"/>
            <a:r>
              <a:rPr lang="en-US" b="1" dirty="0" err="1"/>
              <a:t>ringB</a:t>
            </a:r>
            <a:r>
              <a:rPr lang="en-US" b="1" dirty="0"/>
              <a:t>/2 </a:t>
            </a:r>
            <a:r>
              <a:rPr lang="en-US" dirty="0"/>
              <a:t>– all processes are created by a central process</a:t>
            </a:r>
          </a:p>
          <a:p>
            <a:r>
              <a:rPr lang="en-US" b="1" dirty="0"/>
              <a:t>Compare the results you receive, and add your conclusions</a:t>
            </a:r>
          </a:p>
        </p:txBody>
      </p:sp>
    </p:spTree>
    <p:extLst>
      <p:ext uri="{BB962C8B-B14F-4D97-AF65-F5344CB8AC3E}">
        <p14:creationId xmlns:p14="http://schemas.microsoft.com/office/powerpoint/2010/main" val="37477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/>
                  <a:t>mesh(N,M,C) -&gt;</a:t>
                </a:r>
                <a:r>
                  <a:rPr lang="en-US" b="1" dirty="0" err="1"/>
                  <a:t>AmountOfTime</a:t>
                </a:r>
                <a:r>
                  <a:rPr lang="en-US" b="1"/>
                  <a:t>.</a:t>
                </a:r>
                <a:endParaRPr lang="en-US" b="1" dirty="0"/>
              </a:p>
              <a:p>
                <a:pPr lvl="1"/>
                <a:r>
                  <a:rPr lang="en-US" dirty="0"/>
                  <a:t>The function creates a mesh (grid) of </a:t>
                </a:r>
                <a:r>
                  <a:rPr lang="en-US" dirty="0" err="1"/>
                  <a:t>NxN</a:t>
                </a:r>
                <a:r>
                  <a:rPr lang="en-US" dirty="0"/>
                  <a:t> processes that are connected as the following example (mesh of 3x3).</a:t>
                </a:r>
              </a:p>
              <a:p>
                <a:pPr lvl="1"/>
                <a:r>
                  <a:rPr lang="en-US" dirty="0"/>
                  <a:t>C is a number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that defines the master process.</a:t>
                </a:r>
              </a:p>
              <a:p>
                <a:pPr lvl="1"/>
                <a:r>
                  <a:rPr lang="en-US" dirty="0"/>
                  <a:t>Sending M messages from the master process C to its neighbors.</a:t>
                </a:r>
              </a:p>
              <a:p>
                <a:pPr lvl="1"/>
                <a:r>
                  <a:rPr lang="en-US" dirty="0"/>
                  <a:t>All nodes except C spread the message once to</a:t>
                </a:r>
                <a:br>
                  <a:rPr lang="en-US" dirty="0"/>
                </a:br>
                <a:r>
                  <a:rPr lang="en-US" dirty="0"/>
                  <a:t>their neighbors. </a:t>
                </a:r>
              </a:p>
              <a:p>
                <a:pPr lvl="1"/>
                <a:r>
                  <a:rPr lang="en-US" dirty="0"/>
                  <a:t>Each node that accept the message from C  </a:t>
                </a:r>
                <a:br>
                  <a:rPr lang="en-US" dirty="0"/>
                </a:br>
                <a:r>
                  <a:rPr lang="en-US" dirty="0"/>
                  <a:t>returns an answer as a response to it by sending</a:t>
                </a:r>
                <a:br>
                  <a:rPr lang="en-US" dirty="0"/>
                </a:br>
                <a:r>
                  <a:rPr lang="en-US" dirty="0"/>
                  <a:t>the response message to its neighbors. </a:t>
                </a:r>
                <a:br>
                  <a:rPr lang="en-US" dirty="0"/>
                </a:br>
                <a:r>
                  <a:rPr lang="en-US" dirty="0"/>
                  <a:t>Each node pass an answer message to its</a:t>
                </a:r>
                <a:br>
                  <a:rPr lang="en-US" dirty="0"/>
                </a:br>
                <a:r>
                  <a:rPr lang="en-US" dirty="0"/>
                  <a:t>own neighbors including C. </a:t>
                </a:r>
              </a:p>
              <a:p>
                <a:r>
                  <a:rPr lang="en-US" dirty="0"/>
                  <a:t>Each process is able to communicate in both </a:t>
                </a:r>
                <a:br>
                  <a:rPr lang="en-US" dirty="0"/>
                </a:br>
                <a:r>
                  <a:rPr lang="en-US" dirty="0"/>
                  <a:t>directions with its neighbors. </a:t>
                </a:r>
              </a:p>
              <a:p>
                <a:r>
                  <a:rPr lang="en-US" dirty="0"/>
                  <a:t>You are allowed to use one more processes</a:t>
                </a:r>
                <a:br>
                  <a:rPr lang="en-US" dirty="0"/>
                </a:br>
                <a:r>
                  <a:rPr lang="en-US" dirty="0"/>
                  <a:t>to initialize the mesh of processes. </a:t>
                </a:r>
                <a:br>
                  <a:rPr lang="en-US" dirty="0"/>
                </a:br>
                <a:r>
                  <a:rPr lang="en-US" dirty="0"/>
                  <a:t>(or it can be on of the mesh processes). 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  <a:blipFill>
                <a:blip r:embed="rId3"/>
                <a:stretch>
                  <a:fillRect l="-1814" t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66DC4D8-01E5-44D5-BAD3-40A8231997C0}"/>
              </a:ext>
            </a:extLst>
          </p:cNvPr>
          <p:cNvGrpSpPr/>
          <p:nvPr/>
        </p:nvGrpSpPr>
        <p:grpSpPr>
          <a:xfrm>
            <a:off x="5355416" y="2554014"/>
            <a:ext cx="3047605" cy="2695904"/>
            <a:chOff x="1044465" y="1702676"/>
            <a:chExt cx="3402723" cy="30900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6A84AC-FA63-4E28-BEFC-52D91ACB9D38}"/>
                </a:ext>
              </a:extLst>
            </p:cNvPr>
            <p:cNvSpPr/>
            <p:nvPr/>
          </p:nvSpPr>
          <p:spPr>
            <a:xfrm>
              <a:off x="1044465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AC8CFB-491C-4DE7-AD95-2405AAC104BE}"/>
                </a:ext>
              </a:extLst>
            </p:cNvPr>
            <p:cNvSpPr/>
            <p:nvPr/>
          </p:nvSpPr>
          <p:spPr>
            <a:xfrm>
              <a:off x="2347747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93CF59-ADB0-4E80-8929-4A9C42B20EE3}"/>
                </a:ext>
              </a:extLst>
            </p:cNvPr>
            <p:cNvSpPr/>
            <p:nvPr/>
          </p:nvSpPr>
          <p:spPr>
            <a:xfrm>
              <a:off x="3651029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22D1DE-61C2-45B6-972D-473098A430BF}"/>
                </a:ext>
              </a:extLst>
            </p:cNvPr>
            <p:cNvSpPr/>
            <p:nvPr/>
          </p:nvSpPr>
          <p:spPr>
            <a:xfrm>
              <a:off x="1044465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CBE8FE-C34A-4A75-9078-8A56E650782D}"/>
                </a:ext>
              </a:extLst>
            </p:cNvPr>
            <p:cNvSpPr/>
            <p:nvPr/>
          </p:nvSpPr>
          <p:spPr>
            <a:xfrm>
              <a:off x="2347747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76ADA5-34DB-4A11-896E-4871E15A4D83}"/>
                </a:ext>
              </a:extLst>
            </p:cNvPr>
            <p:cNvSpPr/>
            <p:nvPr/>
          </p:nvSpPr>
          <p:spPr>
            <a:xfrm>
              <a:off x="3651029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D4F83-0A1D-4F2E-914A-482571DDDA5C}"/>
                </a:ext>
              </a:extLst>
            </p:cNvPr>
            <p:cNvSpPr/>
            <p:nvPr/>
          </p:nvSpPr>
          <p:spPr>
            <a:xfrm>
              <a:off x="1044465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P7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0955DA-01B0-42C3-B2A3-EF2DB3312B8D}"/>
                </a:ext>
              </a:extLst>
            </p:cNvPr>
            <p:cNvSpPr/>
            <p:nvPr/>
          </p:nvSpPr>
          <p:spPr>
            <a:xfrm>
              <a:off x="2347747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P8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C5FA95-14EF-47ED-933E-5DC9A7895221}"/>
                </a:ext>
              </a:extLst>
            </p:cNvPr>
            <p:cNvSpPr/>
            <p:nvPr/>
          </p:nvSpPr>
          <p:spPr>
            <a:xfrm>
              <a:off x="3651029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P9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FF6DEB-0017-4536-8B5B-60D31AA61BDA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>
              <a:off x="1840624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FF106D-38C2-4A34-B4AB-96BB2D7CF11D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3143906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C63C79-9BF6-41C4-8ACD-C0CB04B48FA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3143906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DED46D-EF92-40C4-ADFF-DF0F095D1BFF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1840624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20958F9-4C0E-42E6-90C9-41D030B7AF4A}"/>
                </a:ext>
              </a:extLst>
            </p:cNvPr>
            <p:cNvCxnSpPr>
              <a:stCxn id="29" idx="2"/>
              <a:endCxn id="35" idx="0"/>
            </p:cNvCxnSpPr>
            <p:nvPr/>
          </p:nvCxnSpPr>
          <p:spPr>
            <a:xfrm>
              <a:off x="1442545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E87FE76-B124-4856-9E10-D15CDD2CD7D3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>
            <a:xfrm>
              <a:off x="2745827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8240F3-23EE-451A-8513-3285CAF71671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4049109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41AE668-B4E8-424D-8586-58FB4AC906D0}"/>
                </a:ext>
              </a:extLst>
            </p:cNvPr>
            <p:cNvCxnSpPr>
              <a:cxnSpLocks/>
              <a:stCxn id="41" idx="0"/>
              <a:endCxn id="37" idx="2"/>
            </p:cNvCxnSpPr>
            <p:nvPr/>
          </p:nvCxnSpPr>
          <p:spPr>
            <a:xfrm flipV="1">
              <a:off x="4049109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B939CB-C10F-4E09-AB00-2BDE297D863A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V="1">
              <a:off x="2745827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8DC189C-85D8-4EA0-BFC4-DF0448ADFCF5}"/>
                </a:ext>
              </a:extLst>
            </p:cNvPr>
            <p:cNvCxnSpPr>
              <a:cxnSpLocks/>
              <a:stCxn id="38" idx="0"/>
              <a:endCxn id="35" idx="2"/>
            </p:cNvCxnSpPr>
            <p:nvPr/>
          </p:nvCxnSpPr>
          <p:spPr>
            <a:xfrm flipV="1">
              <a:off x="1442545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E78D643-2DF7-4147-987D-9FD4E62F69E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1840624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8BFC791-36E8-4FDB-BE96-58DF2A24715F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3143906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878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/>
                  <a:t>mesh_serial(N,M,C) -&gt;</a:t>
                </a:r>
                <a:r>
                  <a:rPr lang="en-US" b="1" dirty="0" err="1"/>
                  <a:t>AmountOfTime</a:t>
                </a:r>
                <a:r>
                  <a:rPr lang="en-US" b="1" dirty="0"/>
                  <a:t>.</a:t>
                </a:r>
              </a:p>
              <a:p>
                <a:pPr lvl="1"/>
                <a:r>
                  <a:rPr lang="en-US" dirty="0"/>
                  <a:t>The function creates a mesh (grid) of </a:t>
                </a:r>
                <a:r>
                  <a:rPr lang="en-US" dirty="0" err="1"/>
                  <a:t>NxN</a:t>
                </a:r>
                <a:r>
                  <a:rPr lang="en-US" dirty="0"/>
                  <a:t> nodes:</a:t>
                </a:r>
              </a:p>
              <a:p>
                <a:pPr lvl="1"/>
                <a:r>
                  <a:rPr lang="en-US" dirty="0"/>
                  <a:t>C is a number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that defines the root node.</a:t>
                </a:r>
              </a:p>
              <a:p>
                <a:pPr lvl="1"/>
                <a:r>
                  <a:rPr lang="en-US" dirty="0"/>
                  <a:t>Sending M messages from root node C to its neighbors.</a:t>
                </a:r>
              </a:p>
              <a:p>
                <a:pPr lvl="1"/>
                <a:r>
                  <a:rPr lang="en-US" dirty="0"/>
                  <a:t>All nodes except C spread the message once to</a:t>
                </a:r>
                <a:br>
                  <a:rPr lang="en-US" dirty="0"/>
                </a:br>
                <a:r>
                  <a:rPr lang="en-US" dirty="0"/>
                  <a:t>their neighbors. </a:t>
                </a:r>
              </a:p>
              <a:p>
                <a:pPr lvl="1"/>
                <a:r>
                  <a:rPr lang="en-US" dirty="0"/>
                  <a:t>Each node that accept the message from C  </a:t>
                </a:r>
                <a:br>
                  <a:rPr lang="en-US" dirty="0"/>
                </a:br>
                <a:r>
                  <a:rPr lang="en-US" dirty="0"/>
                  <a:t>returns an answer as a response to it by sending</a:t>
                </a:r>
                <a:br>
                  <a:rPr lang="en-US" dirty="0"/>
                </a:br>
                <a:r>
                  <a:rPr lang="en-US" dirty="0"/>
                  <a:t>the response message to its neighbors. </a:t>
                </a:r>
                <a:br>
                  <a:rPr lang="en-US" dirty="0"/>
                </a:br>
                <a:r>
                  <a:rPr lang="en-US" dirty="0"/>
                  <a:t>Each node pass an answer message to its</a:t>
                </a:r>
                <a:br>
                  <a:rPr lang="en-US" dirty="0"/>
                </a:br>
                <a:r>
                  <a:rPr lang="en-US" dirty="0"/>
                  <a:t>own neighbors including C. </a:t>
                </a:r>
              </a:p>
              <a:p>
                <a:r>
                  <a:rPr lang="en-US" dirty="0"/>
                  <a:t>There is only one process, the main one. </a:t>
                </a:r>
              </a:p>
              <a:p>
                <a:r>
                  <a:rPr lang="en-US" dirty="0"/>
                  <a:t>Send/receive messages in this case: </a:t>
                </a:r>
                <a:br>
                  <a:rPr lang="en-US" dirty="0"/>
                </a:br>
                <a:r>
                  <a:rPr lang="en-US" dirty="0"/>
                  <a:t>sending process: self()</a:t>
                </a:r>
                <a:br>
                  <a:rPr lang="en-US" dirty="0"/>
                </a:br>
                <a:r>
                  <a:rPr lang="en-US" dirty="0"/>
                  <a:t>receiving process: self()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  <a:blipFill>
                <a:blip r:embed="rId3"/>
                <a:stretch>
                  <a:fillRect l="-1814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15177D8-917D-4C68-8B1B-D0801370C26A}"/>
              </a:ext>
            </a:extLst>
          </p:cNvPr>
          <p:cNvGrpSpPr/>
          <p:nvPr/>
        </p:nvGrpSpPr>
        <p:grpSpPr>
          <a:xfrm>
            <a:off x="5490342" y="1798254"/>
            <a:ext cx="3402723" cy="3090042"/>
            <a:chOff x="1044465" y="1702676"/>
            <a:chExt cx="3402723" cy="309004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478AAF-BFB0-45CB-967A-150673705971}"/>
                </a:ext>
              </a:extLst>
            </p:cNvPr>
            <p:cNvSpPr/>
            <p:nvPr/>
          </p:nvSpPr>
          <p:spPr>
            <a:xfrm>
              <a:off x="1044465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15D81E-307C-4BDD-BFE3-6EB4E9D41F7C}"/>
                </a:ext>
              </a:extLst>
            </p:cNvPr>
            <p:cNvSpPr/>
            <p:nvPr/>
          </p:nvSpPr>
          <p:spPr>
            <a:xfrm>
              <a:off x="2347747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41CB9A-82F6-4A15-88A5-8992BBF921AB}"/>
                </a:ext>
              </a:extLst>
            </p:cNvPr>
            <p:cNvSpPr/>
            <p:nvPr/>
          </p:nvSpPr>
          <p:spPr>
            <a:xfrm>
              <a:off x="3651029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13C2A5-74BD-47A1-83A4-4C57C7AEBF50}"/>
                </a:ext>
              </a:extLst>
            </p:cNvPr>
            <p:cNvSpPr/>
            <p:nvPr/>
          </p:nvSpPr>
          <p:spPr>
            <a:xfrm>
              <a:off x="1044465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93E67B1-131B-4CF1-AEAE-3AEFAE58288A}"/>
                </a:ext>
              </a:extLst>
            </p:cNvPr>
            <p:cNvSpPr/>
            <p:nvPr/>
          </p:nvSpPr>
          <p:spPr>
            <a:xfrm>
              <a:off x="2347747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22F199-3741-465C-954E-2F684703BD67}"/>
                </a:ext>
              </a:extLst>
            </p:cNvPr>
            <p:cNvSpPr/>
            <p:nvPr/>
          </p:nvSpPr>
          <p:spPr>
            <a:xfrm>
              <a:off x="3651029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92BE9AC-3669-4B20-9E5E-B70198B867E8}"/>
                </a:ext>
              </a:extLst>
            </p:cNvPr>
            <p:cNvSpPr/>
            <p:nvPr/>
          </p:nvSpPr>
          <p:spPr>
            <a:xfrm>
              <a:off x="1044465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B13BB9-63DC-40BA-BA10-22B2F0CCF3D2}"/>
                </a:ext>
              </a:extLst>
            </p:cNvPr>
            <p:cNvSpPr/>
            <p:nvPr/>
          </p:nvSpPr>
          <p:spPr>
            <a:xfrm>
              <a:off x="2347747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CE414F-50EB-4C38-B132-B5284BC0DE54}"/>
                </a:ext>
              </a:extLst>
            </p:cNvPr>
            <p:cNvSpPr/>
            <p:nvPr/>
          </p:nvSpPr>
          <p:spPr>
            <a:xfrm>
              <a:off x="3651029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F877C3-DD44-4515-8960-7BD339244559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1840624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14EE802-D392-4809-A3F9-18480D4F16FC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3143906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A40EA-B565-4A40-839D-172652926F86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3143906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82B0842-5612-47AF-B265-8895A910630B}"/>
                </a:ext>
              </a:extLst>
            </p:cNvPr>
            <p:cNvCxnSpPr>
              <a:cxnSpLocks/>
              <a:stCxn id="60" idx="3"/>
              <a:endCxn id="61" idx="1"/>
            </p:cNvCxnSpPr>
            <p:nvPr/>
          </p:nvCxnSpPr>
          <p:spPr>
            <a:xfrm>
              <a:off x="1840624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BA8B972-712B-4137-84DB-4EF4A952D911}"/>
                </a:ext>
              </a:extLst>
            </p:cNvPr>
            <p:cNvCxnSpPr>
              <a:stCxn id="57" idx="2"/>
              <a:endCxn id="60" idx="0"/>
            </p:cNvCxnSpPr>
            <p:nvPr/>
          </p:nvCxnSpPr>
          <p:spPr>
            <a:xfrm>
              <a:off x="1442545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23A26E-850D-4DC7-A84D-FE294A60E925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>
              <a:off x="2745827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692041E-E9F3-4C7B-A14C-94A63D8E10D1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4049109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245A28-0403-4FAD-B038-6FB2532EF880}"/>
                </a:ext>
              </a:extLst>
            </p:cNvPr>
            <p:cNvCxnSpPr>
              <a:cxnSpLocks/>
              <a:stCxn id="65" idx="0"/>
              <a:endCxn id="62" idx="2"/>
            </p:cNvCxnSpPr>
            <p:nvPr/>
          </p:nvCxnSpPr>
          <p:spPr>
            <a:xfrm flipV="1">
              <a:off x="4049109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E1E2B25-EE47-4256-B3F3-D53763FC0DB5}"/>
                </a:ext>
              </a:extLst>
            </p:cNvPr>
            <p:cNvCxnSpPr>
              <a:cxnSpLocks/>
              <a:stCxn id="64" idx="0"/>
              <a:endCxn id="61" idx="2"/>
            </p:cNvCxnSpPr>
            <p:nvPr/>
          </p:nvCxnSpPr>
          <p:spPr>
            <a:xfrm flipV="1">
              <a:off x="2745827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3B1F952-219C-487A-97B7-1A36E3451B08}"/>
                </a:ext>
              </a:extLst>
            </p:cNvPr>
            <p:cNvCxnSpPr>
              <a:cxnSpLocks/>
              <a:stCxn id="63" idx="0"/>
              <a:endCxn id="60" idx="2"/>
            </p:cNvCxnSpPr>
            <p:nvPr/>
          </p:nvCxnSpPr>
          <p:spPr>
            <a:xfrm flipV="1">
              <a:off x="1442545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C682DE3-3286-44AB-AAEA-3B5A6DC5686C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1840624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CEF9C1-2E56-42A4-ABD4-847AEDBC5CCA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3143906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92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2930" y="1154430"/>
            <a:ext cx="7732395" cy="4377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C prints the total time it took to receive answers from the nodes.</a:t>
            </a:r>
          </a:p>
          <a:p>
            <a:r>
              <a:rPr lang="en-US" dirty="0"/>
              <a:t>Process C prints the amount of messages that were received  </a:t>
            </a:r>
          </a:p>
          <a:p>
            <a:r>
              <a:rPr lang="en-US" dirty="0"/>
              <a:t>Measure times that it took to send/receive the </a:t>
            </a:r>
            <a:br>
              <a:rPr lang="en-US" dirty="0"/>
            </a:br>
            <a:r>
              <a:rPr lang="en-US" dirty="0"/>
              <a:t>messages with N in range from 2 to 5 and</a:t>
            </a:r>
            <a:br>
              <a:rPr lang="en-US" dirty="0"/>
            </a:br>
            <a:r>
              <a:rPr lang="en-US" dirty="0"/>
              <a:t>with 3 different centers for each</a:t>
            </a:r>
            <a:br>
              <a:rPr lang="en-US" dirty="0"/>
            </a:br>
            <a:r>
              <a:rPr lang="en-US" dirty="0"/>
              <a:t>and with 10,100,1000 messages. Write conclusions and plots in the report document for both mesh and </a:t>
            </a:r>
            <a:r>
              <a:rPr lang="en-US" dirty="0" err="1"/>
              <a:t>mesh_serial</a:t>
            </a:r>
            <a:r>
              <a:rPr lang="en-US" dirty="0"/>
              <a:t>. </a:t>
            </a:r>
          </a:p>
          <a:p>
            <a:r>
              <a:rPr lang="en-US" dirty="0"/>
              <a:t>Compare the theory with the actual result. </a:t>
            </a:r>
            <a:br>
              <a:rPr lang="en-US" dirty="0"/>
            </a:br>
            <a:r>
              <a:rPr lang="en-US" dirty="0"/>
              <a:t>Determine what is the parallel portion of running mesh and if there is a dependency of the center </a:t>
            </a:r>
            <a:r>
              <a:rPr lang="en-US"/>
              <a:t>process location.</a:t>
            </a:r>
            <a:endParaRPr lang="en-US" dirty="0"/>
          </a:p>
          <a:p>
            <a:r>
              <a:rPr lang="en-US" dirty="0"/>
              <a:t>Pay attention to freeing resources after mesh function was done. </a:t>
            </a:r>
            <a:br>
              <a:rPr lang="en-US" dirty="0"/>
            </a:br>
            <a:r>
              <a:rPr lang="en-US" dirty="0"/>
              <a:t>(Which means that can be called multiple time in shell). </a:t>
            </a:r>
          </a:p>
          <a:p>
            <a:r>
              <a:rPr lang="en-US" dirty="0"/>
              <a:t>Submit the code (one erlang file) and design document.</a:t>
            </a:r>
          </a:p>
        </p:txBody>
      </p:sp>
    </p:spTree>
    <p:extLst>
      <p:ext uri="{BB962C8B-B14F-4D97-AF65-F5344CB8AC3E}">
        <p14:creationId xmlns:p14="http://schemas.microsoft.com/office/powerpoint/2010/main" val="32417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Concurrency vs. Parallelism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Concurrency</a:t>
            </a:r>
          </a:p>
          <a:p>
            <a:pPr lvl="1"/>
            <a:r>
              <a:rPr lang="en-US" sz="2000" dirty="0"/>
              <a:t>Many actors running independently</a:t>
            </a:r>
          </a:p>
          <a:p>
            <a:pPr lvl="1"/>
            <a:r>
              <a:rPr lang="en-US" sz="2000" dirty="0"/>
              <a:t>Not necessarily all at the same time</a:t>
            </a:r>
          </a:p>
          <a:p>
            <a:pPr lvl="1"/>
            <a:r>
              <a:rPr lang="en-US" sz="2000" dirty="0"/>
              <a:t>Concurrency contain the parallelism. </a:t>
            </a:r>
            <a:endParaRPr lang="en-US" sz="2800" dirty="0"/>
          </a:p>
          <a:p>
            <a:r>
              <a:rPr lang="en-US" sz="2800" dirty="0"/>
              <a:t>Parallelism</a:t>
            </a:r>
          </a:p>
          <a:p>
            <a:pPr lvl="1"/>
            <a:r>
              <a:rPr lang="en-US" sz="2000" dirty="0"/>
              <a:t>Actors running exactly at the same time.</a:t>
            </a:r>
          </a:p>
          <a:p>
            <a:pPr lvl="1"/>
            <a:r>
              <a:rPr lang="en-US" sz="2000" dirty="0"/>
              <a:t>The same program is shared between actors.</a:t>
            </a:r>
          </a:p>
        </p:txBody>
      </p:sp>
    </p:spTree>
    <p:extLst>
      <p:ext uri="{BB962C8B-B14F-4D97-AF65-F5344CB8AC3E}">
        <p14:creationId xmlns:p14="http://schemas.microsoft.com/office/powerpoint/2010/main" val="19772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Threads brought with them many issues of parallel programming such as sharing resources. Typically this is done by semaphores which simply lock a token. In case the programmer doesn’t take in count that there are shared resources you may end with program that works only by chance. </a:t>
            </a:r>
          </a:p>
          <a:p>
            <a:r>
              <a:rPr lang="en-US" sz="2400" b="1" dirty="0"/>
              <a:t>The alternative to threads is, processes. </a:t>
            </a:r>
          </a:p>
          <a:p>
            <a:pPr lvl="1"/>
            <a:r>
              <a:rPr lang="en-US" sz="2000" dirty="0"/>
              <a:t>Code and data are maintained by the OS. </a:t>
            </a:r>
          </a:p>
          <a:p>
            <a:pPr lvl="1"/>
            <a:r>
              <a:rPr lang="en-US" sz="2000" dirty="0"/>
              <a:t>Processes by default operate in an independent memory area. </a:t>
            </a:r>
          </a:p>
          <a:p>
            <a:pPr lvl="1"/>
            <a:r>
              <a:rPr lang="en-US" sz="2000" dirty="0"/>
              <a:t>Usually process is unable to affect data of other processes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90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8675" y="1158765"/>
            <a:ext cx="7486650" cy="4217275"/>
          </a:xfrm>
        </p:spPr>
        <p:txBody>
          <a:bodyPr>
            <a:normAutofit/>
          </a:bodyPr>
          <a:lstStyle/>
          <a:p>
            <a:r>
              <a:rPr lang="en-US" dirty="0"/>
              <a:t>Threading model sits well with OpenMP while the process model with MPI (MPICH library for example). </a:t>
            </a:r>
          </a:p>
          <a:p>
            <a:r>
              <a:rPr lang="en-US" dirty="0"/>
              <a:t>In terms of GPUs – combining both approaches. </a:t>
            </a:r>
            <a:br>
              <a:rPr lang="en-US" dirty="0"/>
            </a:br>
            <a:r>
              <a:rPr lang="en-US" dirty="0"/>
              <a:t>CUDA (Compute Unified Device Architecture, by </a:t>
            </a:r>
            <a:r>
              <a:rPr lang="en-US" dirty="0" err="1"/>
              <a:t>nvidia</a:t>
            </a:r>
            <a:r>
              <a:rPr lang="en-US" dirty="0"/>
              <a:t>) or OpenCL uses a grid of blocks of threads.</a:t>
            </a:r>
          </a:p>
          <a:p>
            <a:r>
              <a:rPr lang="en-US" dirty="0"/>
              <a:t>This can be thought of as a queue (grid) of processes (block) with no inter-</a:t>
            </a:r>
            <a:r>
              <a:rPr lang="en-US" dirty="0" err="1"/>
              <a:t>porcess</a:t>
            </a:r>
            <a:r>
              <a:rPr lang="en-US" dirty="0"/>
              <a:t> communication. Within each block there are many threads which operate cooperatively in groups called warps. </a:t>
            </a:r>
          </a:p>
          <a:p>
            <a:r>
              <a:rPr lang="en-US" dirty="0"/>
              <a:t>Unlike concurrency the parallelism model</a:t>
            </a:r>
            <a:br>
              <a:rPr lang="en-US" dirty="0"/>
            </a:br>
            <a:r>
              <a:rPr lang="en-US" dirty="0"/>
              <a:t>treat processes/threads that run at the </a:t>
            </a:r>
            <a:br>
              <a:rPr lang="en-US" dirty="0"/>
            </a:br>
            <a:r>
              <a:rPr lang="en-US" dirty="0"/>
              <a:t>same time. </a:t>
            </a:r>
          </a:p>
        </p:txBody>
      </p:sp>
      <p:pic>
        <p:nvPicPr>
          <p:cNvPr id="4" name="Picture 2" descr="Image result for GPU tesla k2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141" y1="65625" x2="31362" y2="84688"/>
                        <a14:foregroundMark x1="34190" y1="94688" x2="32391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8" y="3591122"/>
            <a:ext cx="2581837" cy="21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Concepts of Concurrency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190297"/>
            <a:ext cx="7486650" cy="3968969"/>
          </a:xfrm>
        </p:spPr>
        <p:txBody>
          <a:bodyPr>
            <a:noAutofit/>
          </a:bodyPr>
          <a:lstStyle/>
          <a:p>
            <a:r>
              <a:rPr lang="en-US" sz="2400" dirty="0"/>
              <a:t>Scalability</a:t>
            </a:r>
          </a:p>
          <a:p>
            <a:pPr lvl="1"/>
            <a:r>
              <a:rPr lang="en-US" sz="1800" dirty="0"/>
              <a:t>Processes are started and destroyed very quickly</a:t>
            </a:r>
          </a:p>
          <a:p>
            <a:pPr lvl="1"/>
            <a:r>
              <a:rPr lang="en-US" sz="1800" dirty="0"/>
              <a:t>Switching contexts of processes is fast</a:t>
            </a:r>
          </a:p>
          <a:p>
            <a:pPr lvl="2"/>
            <a:r>
              <a:rPr lang="en-US" sz="1600" dirty="0"/>
              <a:t>Possible due to lightweight processes</a:t>
            </a:r>
          </a:p>
          <a:p>
            <a:r>
              <a:rPr lang="en-US" sz="2400" dirty="0"/>
              <a:t>Fault-tolerance</a:t>
            </a:r>
          </a:p>
          <a:p>
            <a:pPr lvl="1"/>
            <a:r>
              <a:rPr lang="en-US" sz="1800" dirty="0"/>
              <a:t>Supervisors</a:t>
            </a:r>
          </a:p>
          <a:p>
            <a:pPr lvl="1"/>
            <a:r>
              <a:rPr lang="en-US" sz="1800" dirty="0"/>
              <a:t>Hardware failures</a:t>
            </a:r>
          </a:p>
          <a:p>
            <a:r>
              <a:rPr lang="en-US" sz="2400" dirty="0"/>
              <a:t>Implementation</a:t>
            </a:r>
          </a:p>
          <a:p>
            <a:pPr lvl="1"/>
            <a:r>
              <a:rPr lang="en-US" sz="1800" dirty="0" err="1"/>
              <a:t>Erlang</a:t>
            </a:r>
            <a:r>
              <a:rPr lang="en-US" sz="1800" dirty="0"/>
              <a:t> is a VM-based language</a:t>
            </a:r>
          </a:p>
          <a:p>
            <a:pPr lvl="2"/>
            <a:r>
              <a:rPr lang="en-US" sz="1600" dirty="0"/>
              <a:t>OS is not trusted to handle processes in manner of optimization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32509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Scaling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problems cannot be scaled very well</a:t>
            </a:r>
          </a:p>
          <a:p>
            <a:pPr lvl="1"/>
            <a:r>
              <a:rPr lang="en-US" dirty="0"/>
              <a:t>Examples of problems that scale well: ray-tracing, brute-force searches in cryptography, weather prediction, etc.</a:t>
            </a:r>
          </a:p>
          <a:p>
            <a:r>
              <a:rPr lang="en-US" dirty="0"/>
              <a:t>Your parallel program only goes as</a:t>
            </a:r>
            <a:br>
              <a:rPr lang="en-US" dirty="0"/>
            </a:br>
            <a:r>
              <a:rPr lang="en-US" dirty="0"/>
              <a:t>fast as its slowest sequential part</a:t>
            </a:r>
          </a:p>
          <a:p>
            <a:r>
              <a:rPr lang="en-US" dirty="0"/>
              <a:t>Follow Amdahl's law    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Is 100% parallel is practical? </a:t>
            </a:r>
            <a:endParaRPr lang="en-US" dirty="0"/>
          </a:p>
        </p:txBody>
      </p:sp>
      <p:pic>
        <p:nvPicPr>
          <p:cNvPr id="1026" name="Picture 2" descr="Graphic showing a program's speedup relative to how much of it is parallel on many cor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93" y="2047875"/>
            <a:ext cx="4189653" cy="33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Amdahl’s law is a formula of the theoretical speedup.</a:t>
                </a:r>
              </a:p>
              <a:p>
                <a:pPr marL="0" indent="0">
                  <a:buNone/>
                </a:pPr>
                <a:r>
                  <a:rPr lang="en-US" dirty="0"/>
                  <a:t>This formula shows that one can use multiple core to run some program but the benefit of adding more cores is limited from some point.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theoretical speedup.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- The time of n threads finish a given algorithm. </a:t>
                </a:r>
              </a:p>
              <a:p>
                <a:pPr marL="0" indent="0">
                  <a:buNone/>
                </a:pPr>
                <a:r>
                  <a:rPr lang="en-US" dirty="0"/>
                  <a:t>B – The part of the algorithm that can’t be parallelized (strictly serial).</a:t>
                </a:r>
                <a:br>
                  <a:rPr lang="en-US" dirty="0"/>
                </a:br>
                <a:r>
                  <a:rPr lang="en-US" dirty="0"/>
                  <a:t>(1-B) – How much of the program can be run in parallel.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, The speedup is 10 with only 10% of the code that is strictly serial.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7" t="-1920" r="-1954" b="-9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 Limitations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every action done in a program will have the same amount of parallelization.</a:t>
            </a:r>
          </a:p>
          <a:p>
            <a:r>
              <a:rPr lang="en-US" sz="2400" dirty="0"/>
              <a:t>Amdahl's Law only applies if the CPU is the bottleneck.</a:t>
            </a:r>
          </a:p>
          <a:p>
            <a:r>
              <a:rPr lang="en-US" sz="2400" dirty="0"/>
              <a:t>Many programs are hard-coded to use a certain number of cores.</a:t>
            </a:r>
          </a:p>
          <a:p>
            <a:r>
              <a:rPr lang="en-US" sz="2400" dirty="0"/>
              <a:t>Estimating the performance of a CPU will only be accurate for CPUs based similar architecture.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284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spDef>
      <a:spPr>
        <a:noFill/>
        <a:ln w="12700" cmpd="sng">
          <a:prstDash val="solid"/>
        </a:ln>
      </a:spPr>
      <a:bodyPr rtlCol="1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TS103431380</Template>
  <TotalTime>0</TotalTime>
  <Words>1049</Words>
  <Application>Microsoft Office PowerPoint</Application>
  <PresentationFormat>On-screen Show (16:10)</PresentationFormat>
  <Paragraphs>192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Euphemia</vt:lpstr>
      <vt:lpstr>Wingdings</vt:lpstr>
      <vt:lpstr>TS103431380</vt:lpstr>
      <vt:lpstr>Functional programming in concurrent and distributed systems</vt:lpstr>
      <vt:lpstr>Outline</vt:lpstr>
      <vt:lpstr>#1 Concurrency vs. Parallelism</vt:lpstr>
      <vt:lpstr>Parallelism</vt:lpstr>
      <vt:lpstr>Parallelism</vt:lpstr>
      <vt:lpstr>#2 Concepts of Concurrency</vt:lpstr>
      <vt:lpstr>#3 Scaling of Problems</vt:lpstr>
      <vt:lpstr>Amdahl’s Law</vt:lpstr>
      <vt:lpstr>Amdahl's Law Limitations</vt:lpstr>
      <vt:lpstr>#4 Concurrency in Practice</vt:lpstr>
      <vt:lpstr>#4.1 Creating Processes</vt:lpstr>
      <vt:lpstr>#4.2 Sending Messages</vt:lpstr>
      <vt:lpstr>#4.3 Receiving Messages</vt:lpstr>
      <vt:lpstr>#4.3 Receiving Messages</vt:lpstr>
      <vt:lpstr>#4.3 Receiving Messages</vt:lpstr>
      <vt:lpstr>#4.3 Receiving Messages</vt:lpstr>
      <vt:lpstr>#4.3 Receiving Messages</vt:lpstr>
      <vt:lpstr>#5 Example</vt:lpstr>
      <vt:lpstr>#6 Submission Procedures</vt:lpstr>
      <vt:lpstr>Exercise 5</vt:lpstr>
      <vt:lpstr>Exercise 5</vt:lpstr>
      <vt:lpstr>Exercise 5</vt:lpstr>
      <vt:lpstr>Exercise 5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2018-07-31T08:37:41Z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