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326" r:id="rId4"/>
    <p:sldId id="371" r:id="rId5"/>
    <p:sldId id="374" r:id="rId6"/>
    <p:sldId id="372" r:id="rId7"/>
    <p:sldId id="312" r:id="rId8"/>
    <p:sldId id="375" r:id="rId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 autoAdjust="0"/>
    <p:restoredTop sz="93664" autoAdjust="0"/>
  </p:normalViewPr>
  <p:slideViewPr>
    <p:cSldViewPr snapToGrid="0" showGuides="1">
      <p:cViewPr varScale="1">
        <p:scale>
          <a:sx n="146" d="100"/>
          <a:sy n="146" d="100"/>
        </p:scale>
        <p:origin x="366" y="114"/>
      </p:cViewPr>
      <p:guideLst>
        <p:guide orient="horz" pos="2160"/>
        <p:guide pos="384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003779"/>
            <a:ext cx="5825202" cy="1371918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375694"/>
            <a:ext cx="5825202" cy="91408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927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28363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83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026833"/>
            <a:ext cx="5418393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25333"/>
            <a:ext cx="6447501" cy="130913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953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609990"/>
            <a:ext cx="6447501" cy="216288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27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508000"/>
            <a:ext cx="6070601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406403" y="65864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40546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955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08000"/>
            <a:ext cx="6441152" cy="25188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344333"/>
            <a:ext cx="6447502" cy="4285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126159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909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85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508000"/>
            <a:ext cx="978557" cy="4376209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508000"/>
            <a:ext cx="5295113" cy="437620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3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1910079"/>
            <a:ext cx="4300538" cy="1849743"/>
          </a:xfrm>
        </p:spPr>
        <p:txBody>
          <a:bodyPr anchor="ctr">
            <a:normAutofit/>
          </a:bodyPr>
          <a:lstStyle>
            <a:lvl1pPr algn="l">
              <a:defRPr sz="3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59820"/>
            <a:ext cx="4300538" cy="79630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56616" indent="0" algn="ctr">
              <a:buNone/>
              <a:defRPr sz="1600"/>
            </a:lvl2pPr>
            <a:lvl3pPr marL="713232" indent="0" algn="ctr">
              <a:buNone/>
              <a:defRPr sz="1400"/>
            </a:lvl3pPr>
            <a:lvl4pPr marL="1069848" indent="0" algn="ctr">
              <a:buNone/>
              <a:defRPr sz="1200"/>
            </a:lvl4pPr>
            <a:lvl5pPr marL="1426464" indent="0" algn="ctr">
              <a:buNone/>
              <a:defRPr sz="1200"/>
            </a:lvl5pPr>
            <a:lvl6pPr marL="1783080" indent="0" algn="ctr">
              <a:buNone/>
              <a:defRPr sz="1200"/>
            </a:lvl6pPr>
            <a:lvl7pPr marL="2139696" indent="0" algn="ctr">
              <a:buNone/>
              <a:defRPr sz="1200"/>
            </a:lvl7pPr>
            <a:lvl8pPr marL="2496312" indent="0" algn="ctr">
              <a:buNone/>
              <a:defRPr sz="1200"/>
            </a:lvl8pPr>
            <a:lvl9pPr marL="285292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092213"/>
            <a:ext cx="3908203" cy="3507170"/>
          </a:xfrm>
          <a:solidFill>
            <a:schemeClr val="tx1">
              <a:lumMod val="20000"/>
              <a:lumOff val="80000"/>
            </a:schemeClr>
          </a:solidFill>
        </p:spPr>
        <p:txBody>
          <a:bodyPr tIns="784555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0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4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50723"/>
            <a:ext cx="6447501" cy="152215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772873"/>
            <a:ext cx="6447501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43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800491"/>
            <a:ext cx="3138026" cy="323397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800491"/>
            <a:ext cx="3138026" cy="32339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5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800819"/>
            <a:ext cx="3139217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281038"/>
            <a:ext cx="3139217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800819"/>
            <a:ext cx="3139214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281038"/>
            <a:ext cx="3139213" cy="275343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09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34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05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48837"/>
            <a:ext cx="2890896" cy="1065388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429104"/>
            <a:ext cx="3385156" cy="46053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314224"/>
            <a:ext cx="2890896" cy="215370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7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000500"/>
            <a:ext cx="644750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508000"/>
            <a:ext cx="6447501" cy="320476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472782"/>
            <a:ext cx="6447500" cy="56168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478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56"/>
            <a:ext cx="9144000" cy="572205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508000"/>
            <a:ext cx="6447501" cy="1100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800491"/>
            <a:ext cx="6447501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5034469"/>
            <a:ext cx="68395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5034469"/>
            <a:ext cx="472320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5034469"/>
            <a:ext cx="51250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0FF54DE5-C571-48E8-A5BC-B369434E2F4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64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1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57175" indent="-257175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lang.org/doc/man/digraph_utils.html" TargetMode="External"/><Relationship Id="rId2" Type="http://schemas.openxmlformats.org/officeDocument/2006/relationships/hyperlink" Target="http://www.erlang.org/doc/man/digrap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/>
              <a:t>Functional programming in concurrent and distributed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381-1-0112 | SM B 2019| Tutorial 6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David Leon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02" y="2143567"/>
            <a:ext cx="1685676" cy="14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www.math.bgu.ac.il/~yairgl/Conferences/Around_T/BGU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490" y="500932"/>
            <a:ext cx="603418" cy="907682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Process Dictionary</a:t>
            </a:r>
          </a:p>
          <a:p>
            <a:pPr algn="l" rtl="0"/>
            <a:r>
              <a:rPr lang="en-US" dirty="0"/>
              <a:t>Directed Graphs</a:t>
            </a:r>
          </a:p>
          <a:p>
            <a:pPr algn="l" rtl="0"/>
            <a:r>
              <a:rPr lang="en-US" dirty="0"/>
              <a:t>Submission Procedures</a:t>
            </a:r>
          </a:p>
        </p:txBody>
      </p:sp>
    </p:spTree>
    <p:extLst>
      <p:ext uri="{BB962C8B-B14F-4D97-AF65-F5344CB8AC3E}">
        <p14:creationId xmlns:p14="http://schemas.microsoft.com/office/powerpoint/2010/main" val="28955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Process Dictionary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1600" dirty="0"/>
              <a:t>Each process has a local store called the “process dictionary”</a:t>
            </a:r>
          </a:p>
          <a:p>
            <a:pPr algn="l" rtl="0"/>
            <a:r>
              <a:rPr lang="en-US" sz="1600" dirty="0"/>
              <a:t>The following BIFs are used to manipulate the process dictionary:</a:t>
            </a:r>
          </a:p>
          <a:p>
            <a:pPr lvl="1" algn="l" rtl="0"/>
            <a:r>
              <a:rPr lang="en-US" sz="1600" dirty="0"/>
              <a:t>get()		returns the entire process dictionary</a:t>
            </a:r>
          </a:p>
          <a:p>
            <a:pPr lvl="1" algn="l" rtl="0"/>
            <a:r>
              <a:rPr lang="en-US" sz="1600" dirty="0"/>
              <a:t>get(Key)		returns the item associated with Key or atom </a:t>
            </a:r>
            <a:r>
              <a:rPr lang="en-US" sz="1600" b="1" dirty="0"/>
              <a:t>undefined</a:t>
            </a:r>
          </a:p>
          <a:p>
            <a:pPr lvl="1" algn="l" rtl="0"/>
            <a:r>
              <a:rPr lang="en-US" sz="1600" dirty="0"/>
              <a:t>put(Key, Val)	associate </a:t>
            </a:r>
            <a:r>
              <a:rPr lang="en-US" sz="1600" b="1" dirty="0"/>
              <a:t>Val </a:t>
            </a:r>
            <a:r>
              <a:rPr lang="en-US" sz="1600" dirty="0"/>
              <a:t>with </a:t>
            </a:r>
            <a:r>
              <a:rPr lang="en-US" sz="1600" b="1" dirty="0"/>
              <a:t>Key</a:t>
            </a:r>
            <a:r>
              <a:rPr lang="en-US" sz="1600" dirty="0"/>
              <a:t>. Returns old value of </a:t>
            </a:r>
            <a:r>
              <a:rPr lang="en-US" sz="1600" b="1" dirty="0"/>
              <a:t>Key</a:t>
            </a:r>
            <a:endParaRPr lang="en-US" sz="1600" dirty="0"/>
          </a:p>
          <a:p>
            <a:pPr lvl="1" algn="l" rtl="0"/>
            <a:r>
              <a:rPr lang="en-US" sz="1600" dirty="0"/>
              <a:t>erase()		erases the entire process dictionary</a:t>
            </a:r>
          </a:p>
          <a:p>
            <a:pPr lvl="1" algn="l" rtl="0"/>
            <a:r>
              <a:rPr lang="en-US" sz="1600" dirty="0"/>
              <a:t>erase(Key)		erases the value associated with </a:t>
            </a:r>
            <a:r>
              <a:rPr lang="en-US" sz="1600" b="1" dirty="0"/>
              <a:t>Key</a:t>
            </a:r>
          </a:p>
          <a:p>
            <a:pPr lvl="1" algn="l" rtl="0"/>
            <a:r>
              <a:rPr lang="en-US" sz="1600" dirty="0" err="1"/>
              <a:t>get_keys</a:t>
            </a:r>
            <a:r>
              <a:rPr lang="en-US" sz="1600" dirty="0"/>
              <a:t>(Value)	returns a list of all keys whose associated value is </a:t>
            </a:r>
            <a:r>
              <a:rPr lang="en-US" sz="1600" b="1" dirty="0"/>
              <a:t>Val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90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#1 Process Dictionary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Type the following commands and understand the results</a:t>
            </a:r>
          </a:p>
          <a:p>
            <a:pPr lvl="1" algn="l" rtl="0"/>
            <a:r>
              <a:rPr lang="en-US" dirty="0"/>
              <a:t>put(x,90).</a:t>
            </a:r>
          </a:p>
          <a:p>
            <a:pPr lvl="1" algn="l" rtl="0"/>
            <a:r>
              <a:rPr lang="en-US" dirty="0"/>
              <a:t>get(x).</a:t>
            </a:r>
          </a:p>
          <a:p>
            <a:pPr lvl="1" algn="l" rtl="0"/>
            <a:r>
              <a:rPr lang="en-US" dirty="0"/>
              <a:t>put(11,a).</a:t>
            </a:r>
          </a:p>
          <a:p>
            <a:pPr lvl="1" algn="l" rtl="0"/>
            <a:r>
              <a:rPr lang="en-US" dirty="0"/>
              <a:t>get().</a:t>
            </a:r>
          </a:p>
          <a:p>
            <a:pPr lvl="1" algn="l" rtl="0"/>
            <a:r>
              <a:rPr lang="en-US" dirty="0"/>
              <a:t>put(a,90).</a:t>
            </a:r>
          </a:p>
          <a:p>
            <a:pPr lvl="1" algn="l" rtl="0"/>
            <a:r>
              <a:rPr lang="en-US" dirty="0" err="1"/>
              <a:t>get_keys</a:t>
            </a:r>
            <a:r>
              <a:rPr lang="en-US" dirty="0"/>
              <a:t>(90).</a:t>
            </a:r>
          </a:p>
          <a:p>
            <a:pPr lvl="1" algn="l" rtl="0"/>
            <a:r>
              <a:rPr lang="en-US" dirty="0"/>
              <a:t>erase(11).</a:t>
            </a:r>
          </a:p>
          <a:p>
            <a:pPr algn="l" rtl="0"/>
            <a:r>
              <a:rPr lang="en-US" dirty="0"/>
              <a:t>Is there any assignment of variables in these commands?</a:t>
            </a:r>
          </a:p>
        </p:txBody>
      </p:sp>
    </p:spTree>
    <p:extLst>
      <p:ext uri="{BB962C8B-B14F-4D97-AF65-F5344CB8AC3E}">
        <p14:creationId xmlns:p14="http://schemas.microsoft.com/office/powerpoint/2010/main" val="301482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#2 Directed Graphs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A data structure that is implemented in Erlang</a:t>
            </a:r>
          </a:p>
          <a:p>
            <a:pPr algn="l" rtl="0"/>
            <a:r>
              <a:rPr lang="en-US" dirty="0"/>
              <a:t>Directed graphs in Erlang are implemented in two modules</a:t>
            </a:r>
          </a:p>
          <a:p>
            <a:pPr lvl="1" algn="l" rtl="0"/>
            <a:r>
              <a:rPr lang="en-US" b="1" dirty="0"/>
              <a:t>digraph</a:t>
            </a:r>
            <a:endParaRPr lang="en-US" dirty="0"/>
          </a:p>
          <a:p>
            <a:pPr marL="713232" lvl="2" indent="0" algn="l" rtl="0">
              <a:buNone/>
            </a:pPr>
            <a:r>
              <a:rPr lang="en-US" dirty="0"/>
              <a:t>Constructing and modifying directed graphs:</a:t>
            </a:r>
            <a:br>
              <a:rPr lang="en-US" dirty="0"/>
            </a:br>
            <a:r>
              <a:rPr lang="en-US" dirty="0"/>
              <a:t>Manipulating edges and vertices, finding paths and cycles, etc.</a:t>
            </a:r>
          </a:p>
          <a:p>
            <a:pPr lvl="1" algn="l" rtl="0"/>
            <a:r>
              <a:rPr lang="en-US" b="1" dirty="0" err="1"/>
              <a:t>digraph_utils</a:t>
            </a:r>
            <a:endParaRPr lang="en-US" dirty="0"/>
          </a:p>
          <a:p>
            <a:pPr marL="713232" lvl="2" indent="0" algn="l" rtl="0">
              <a:buNone/>
            </a:pPr>
            <a:r>
              <a:rPr lang="en-US" dirty="0"/>
              <a:t>Navigating through a graph (post-order, pre-order), testing for cycles, </a:t>
            </a:r>
            <a:r>
              <a:rPr lang="en-US" dirty="0" err="1"/>
              <a:t>arboresences</a:t>
            </a:r>
            <a:r>
              <a:rPr lang="en-US" dirty="0"/>
              <a:t> or trees, finding neighbors, etc.</a:t>
            </a:r>
          </a:p>
          <a:p>
            <a:pPr algn="l" rtl="0"/>
            <a:r>
              <a:rPr lang="en-US" dirty="0"/>
              <a:t>Explore these modules in Erlang documentation sites!</a:t>
            </a:r>
            <a:br>
              <a:rPr lang="en-US" dirty="0"/>
            </a:br>
            <a:r>
              <a:rPr lang="en-US" dirty="0"/>
              <a:t>Refs: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Submission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529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Only a single .</a:t>
            </a:r>
            <a:r>
              <a:rPr lang="en-US" dirty="0" err="1"/>
              <a:t>erl</a:t>
            </a:r>
            <a:r>
              <a:rPr lang="en-US" dirty="0"/>
              <a:t> file to be submitted</a:t>
            </a:r>
          </a:p>
          <a:p>
            <a:pPr algn="l" rtl="0"/>
            <a:r>
              <a:rPr lang="en-US" dirty="0"/>
              <a:t>Filename format: ex6_&lt;ID&gt;.</a:t>
            </a:r>
            <a:r>
              <a:rPr lang="en-US" dirty="0" err="1"/>
              <a:t>erl</a:t>
            </a:r>
            <a:endParaRPr lang="en-US" dirty="0"/>
          </a:p>
          <a:p>
            <a:pPr lvl="1" algn="l" rtl="0"/>
            <a:r>
              <a:rPr lang="en-US" dirty="0"/>
              <a:t>Where &lt;ID&gt; needs to be replaced with your ID number</a:t>
            </a:r>
          </a:p>
          <a:p>
            <a:pPr algn="l" rtl="0"/>
            <a:r>
              <a:rPr lang="en-US" dirty="0"/>
              <a:t>Your code MUST be well documented</a:t>
            </a:r>
          </a:p>
          <a:p>
            <a:pPr algn="l" rtl="0"/>
            <a:r>
              <a:rPr lang="en-US" dirty="0"/>
              <a:t>Functions’ names must be identical to the ones defined in exercise</a:t>
            </a:r>
          </a:p>
          <a:p>
            <a:pPr lvl="1" algn="l" rtl="0"/>
            <a:r>
              <a:rPr lang="en-US" dirty="0"/>
              <a:t>Same as for the arity</a:t>
            </a:r>
          </a:p>
          <a:p>
            <a:pPr lvl="1" algn="l" rtl="0"/>
            <a:r>
              <a:rPr lang="en-US" dirty="0"/>
              <a:t>Same as for the output format</a:t>
            </a:r>
          </a:p>
          <a:p>
            <a:pPr algn="l" rtl="0"/>
            <a:r>
              <a:rPr lang="en-US" dirty="0"/>
              <a:t>Only the tested functions needs to be exported</a:t>
            </a:r>
          </a:p>
          <a:p>
            <a:pPr lvl="1" algn="l" rtl="0"/>
            <a:r>
              <a:rPr lang="en-US" dirty="0"/>
              <a:t>Internal functions MUST NOT be exported</a:t>
            </a:r>
          </a:p>
          <a:p>
            <a:pPr algn="l" rtl="0"/>
            <a:r>
              <a:rPr lang="en-US" dirty="0"/>
              <a:t>Assignments will be tested </a:t>
            </a:r>
            <a:r>
              <a:rPr lang="en-US" b="1" dirty="0"/>
              <a:t>automatically</a:t>
            </a:r>
            <a:r>
              <a:rPr lang="en-US" dirty="0"/>
              <a:t> in using Erlang shell in Linux </a:t>
            </a:r>
          </a:p>
          <a:p>
            <a:pPr lvl="1" algn="l" rtl="0"/>
            <a:r>
              <a:rPr lang="en-US" dirty="0"/>
              <a:t>No excuses</a:t>
            </a:r>
          </a:p>
        </p:txBody>
      </p:sp>
    </p:spTree>
    <p:extLst>
      <p:ext uri="{BB962C8B-B14F-4D97-AF65-F5344CB8AC3E}">
        <p14:creationId xmlns:p14="http://schemas.microsoft.com/office/powerpoint/2010/main" val="8217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 6</a:t>
            </a:r>
          </a:p>
        </p:txBody>
      </p:sp>
      <p:sp>
        <p:nvSpPr>
          <p:cNvPr id="154" name="Content Placeholder 13"/>
          <p:cNvSpPr>
            <a:spLocks noGrp="1"/>
          </p:cNvSpPr>
          <p:nvPr>
            <p:ph idx="1"/>
          </p:nvPr>
        </p:nvSpPr>
        <p:spPr>
          <a:xfrm>
            <a:off x="828675" y="1333500"/>
            <a:ext cx="7486650" cy="4168140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G=</a:t>
            </a:r>
            <a:r>
              <a:rPr lang="en-US" b="1" dirty="0" err="1"/>
              <a:t>songList</a:t>
            </a:r>
            <a:r>
              <a:rPr lang="en-US" b="1" dirty="0"/>
              <a:t>(Songs)</a:t>
            </a:r>
          </a:p>
          <a:p>
            <a:pPr lvl="1" algn="l" rtl="0"/>
            <a:r>
              <a:rPr lang="en-US" dirty="0"/>
              <a:t>Constructs a data structure that stores all the songs given in list </a:t>
            </a:r>
            <a:r>
              <a:rPr lang="en-US" b="1" dirty="0"/>
              <a:t>Songs</a:t>
            </a:r>
          </a:p>
          <a:p>
            <a:pPr lvl="1" algn="l" rtl="0"/>
            <a:r>
              <a:rPr lang="en-US" b="1" dirty="0"/>
              <a:t>Songs</a:t>
            </a:r>
            <a:r>
              <a:rPr lang="en-US" dirty="0"/>
              <a:t> is a list of songs, where each song is a string</a:t>
            </a:r>
          </a:p>
          <a:p>
            <a:pPr lvl="1" algn="l" rtl="0"/>
            <a:r>
              <a:rPr lang="en-US" dirty="0"/>
              <a:t>Data structure must be constructed using the </a:t>
            </a:r>
            <a:r>
              <a:rPr lang="en-US" b="1" dirty="0"/>
              <a:t>digraph:</a:t>
            </a:r>
            <a:r>
              <a:rPr lang="en-US" dirty="0"/>
              <a:t> library</a:t>
            </a:r>
          </a:p>
          <a:p>
            <a:pPr lvl="1" algn="l" rtl="0"/>
            <a:r>
              <a:rPr lang="en-US" b="1" dirty="0" err="1"/>
              <a:t>songList</a:t>
            </a:r>
            <a:r>
              <a:rPr lang="en-US" b="1" dirty="0"/>
              <a:t>/1 </a:t>
            </a:r>
            <a:r>
              <a:rPr lang="en-US" dirty="0"/>
              <a:t>should </a:t>
            </a:r>
            <a:r>
              <a:rPr lang="en-US" u="sng" dirty="0"/>
              <a:t>print</a:t>
            </a:r>
            <a:r>
              <a:rPr lang="en-US" dirty="0"/>
              <a:t> the screen the number of edges created in </a:t>
            </a:r>
            <a:r>
              <a:rPr lang="en-US" b="1" dirty="0"/>
              <a:t>G</a:t>
            </a:r>
          </a:p>
          <a:p>
            <a:pPr lvl="1" algn="l" rtl="0"/>
            <a:r>
              <a:rPr lang="en-US" dirty="0"/>
              <a:t>Empty song list may be given</a:t>
            </a:r>
          </a:p>
          <a:p>
            <a:pPr algn="l" rtl="0"/>
            <a:r>
              <a:rPr lang="en-US" b="1" dirty="0" err="1"/>
              <a:t>songGen</a:t>
            </a:r>
            <a:r>
              <a:rPr lang="en-US" b="1" dirty="0"/>
              <a:t>(</a:t>
            </a:r>
            <a:r>
              <a:rPr lang="en-US" b="1" dirty="0" err="1"/>
              <a:t>G,Start,End</a:t>
            </a:r>
            <a:r>
              <a:rPr lang="en-US" b="1" dirty="0"/>
              <a:t>)</a:t>
            </a:r>
          </a:p>
          <a:p>
            <a:pPr lvl="1" algn="l" rtl="0"/>
            <a:r>
              <a:rPr lang="en-US" dirty="0"/>
              <a:t>Returns the shortest song </a:t>
            </a:r>
            <a:r>
              <a:rPr lang="en-US" u="sng" dirty="0"/>
              <a:t>list</a:t>
            </a:r>
            <a:r>
              <a:rPr lang="en-US" dirty="0"/>
              <a:t> that starts with song </a:t>
            </a:r>
            <a:r>
              <a:rPr lang="en-US" b="1" dirty="0"/>
              <a:t>Start</a:t>
            </a:r>
            <a:r>
              <a:rPr lang="en-US" dirty="0"/>
              <a:t> and ends with song </a:t>
            </a:r>
            <a:r>
              <a:rPr lang="en-US" b="1" dirty="0"/>
              <a:t>End</a:t>
            </a:r>
          </a:p>
          <a:p>
            <a:pPr lvl="1" algn="l" rtl="0"/>
            <a:r>
              <a:rPr lang="en-US" dirty="0"/>
              <a:t>The first letter of a song must be the same as the last one of the previous song</a:t>
            </a:r>
          </a:p>
          <a:p>
            <a:pPr lvl="1" algn="l" rtl="0"/>
            <a:r>
              <a:rPr lang="en-US" b="1" dirty="0"/>
              <a:t>G</a:t>
            </a:r>
            <a:r>
              <a:rPr lang="en-US" dirty="0"/>
              <a:t> is an output of </a:t>
            </a:r>
            <a:r>
              <a:rPr lang="en-US" b="1" dirty="0" err="1"/>
              <a:t>songList</a:t>
            </a:r>
            <a:r>
              <a:rPr lang="en-US" b="1" dirty="0"/>
              <a:t>/1</a:t>
            </a:r>
          </a:p>
          <a:p>
            <a:pPr lvl="1" algn="l" rtl="0"/>
            <a:r>
              <a:rPr lang="en-US" dirty="0"/>
              <a:t>Example</a:t>
            </a:r>
          </a:p>
          <a:p>
            <a:pPr lvl="2" algn="l" rtl="0"/>
            <a:r>
              <a:rPr lang="en-US" dirty="0"/>
              <a:t>G=</a:t>
            </a:r>
            <a:r>
              <a:rPr lang="en-US" b="1" dirty="0" err="1"/>
              <a:t>songList</a:t>
            </a:r>
            <a:r>
              <a:rPr lang="en-US" dirty="0"/>
              <a:t>([“ABC”,“CBA”,”BAC”,”ACB”,”BBA”]),</a:t>
            </a:r>
            <a:br>
              <a:rPr lang="en-US" dirty="0"/>
            </a:br>
            <a:r>
              <a:rPr lang="en-US" b="1" dirty="0" err="1"/>
              <a:t>songGen</a:t>
            </a:r>
            <a:r>
              <a:rPr lang="en-US" dirty="0"/>
              <a:t>(G,”ABC”,”BAC”) </a:t>
            </a:r>
            <a:r>
              <a:rPr lang="en-US" dirty="0">
                <a:sym typeface="Wingdings" panose="05000000000000000000" pitchFamily="2" charset="2"/>
              </a:rPr>
              <a:t> [“ABC”,”CBA”,”ACB”,”BAC”]</a:t>
            </a:r>
            <a:endParaRPr lang="he-IL" dirty="0">
              <a:sym typeface="Wingdings" panose="05000000000000000000" pitchFamily="2" charset="2"/>
            </a:endParaRPr>
          </a:p>
          <a:p>
            <a:pPr lvl="1" algn="l" rtl="0"/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err="1">
                <a:sym typeface="Wingdings" panose="05000000000000000000" pitchFamily="2" charset="2"/>
              </a:rPr>
              <a:t>songGen</a:t>
            </a:r>
            <a:r>
              <a:rPr lang="en-US" dirty="0">
                <a:sym typeface="Wingdings" panose="05000000000000000000" pitchFamily="2" charset="2"/>
              </a:rPr>
              <a:t> function’s result is an empty list return the atom ‘false’.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354</Words>
  <Application>Microsoft Office PowerPoint</Application>
  <PresentationFormat>On-screen Show (16:10)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Euphemia</vt:lpstr>
      <vt:lpstr>Trebuchet MS</vt:lpstr>
      <vt:lpstr>Wingdings 3</vt:lpstr>
      <vt:lpstr>פיאה</vt:lpstr>
      <vt:lpstr>Functional programming in concurrent and distributed systems</vt:lpstr>
      <vt:lpstr>Outline</vt:lpstr>
      <vt:lpstr>#1 Process Dictionary</vt:lpstr>
      <vt:lpstr>#1 Process Dictionary</vt:lpstr>
      <vt:lpstr>#2 Directed Graphs</vt:lpstr>
      <vt:lpstr>#3 Submission Procedures</vt:lpstr>
      <vt:lpstr>Exercise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2014-03-10T10:59:29Z</dcterms:created>
  <dcterms:modified xsi:type="dcterms:W3CDTF">2019-02-13T12:02:32Z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