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7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6" r:id="rId4"/>
    <p:sldId id="383" r:id="rId5"/>
    <p:sldId id="371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12" r:id="rId14"/>
    <p:sldId id="375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93664" autoAdjust="0"/>
  </p:normalViewPr>
  <p:slideViewPr>
    <p:cSldViewPr snapToGrid="0" showGuides="1">
      <p:cViewPr varScale="1">
        <p:scale>
          <a:sx n="146" d="100"/>
          <a:sy n="146" d="100"/>
        </p:scale>
        <p:origin x="366" y="11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0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6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89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52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6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028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4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4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4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10AB-83AB-4E76-8AFA-96C53548E268}"/>
              </a:ext>
            </a:extLst>
          </p:cNvPr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952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11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3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4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5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2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9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92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37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2019 | Tutorial 7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#2.2 try ... catch: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fontAlgn="base"/>
            <a:r>
              <a:rPr lang="en-US" dirty="0"/>
              <a:t>We can compile it and try it with different kinds of exceptions:</a:t>
            </a:r>
          </a:p>
          <a:p>
            <a:endParaRPr lang="he-I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70" y="1333500"/>
            <a:ext cx="7484317" cy="1946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636275"/>
            <a:ext cx="7485512" cy="13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#2.2 try ... catch: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80" y="1722100"/>
            <a:ext cx="6525300" cy="246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" y="4302035"/>
            <a:ext cx="7485512" cy="131636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8675" y="1333500"/>
            <a:ext cx="7486650" cy="3810000"/>
          </a:xfrm>
          <a:prstGeom prst="rect">
            <a:avLst/>
          </a:prstGeom>
        </p:spPr>
        <p:txBody>
          <a:bodyPr vert="horz" lIns="0" tIns="35662" rIns="0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100000"/>
              </a:lnSpc>
              <a:spcBef>
                <a:spcPts val="1404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34924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91540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48156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04772" indent="-178308" algn="l" defTabSz="713232" rtl="0" eaLnBrk="1" latinLnBrk="0" hangingPunct="1">
              <a:lnSpc>
                <a:spcPct val="100000"/>
              </a:lnSpc>
              <a:spcBef>
                <a:spcPts val="468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961388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r" defTabSz="713232" rtl="1" eaLnBrk="1" latinLnBrk="0" hangingPunct="1">
              <a:lnSpc>
                <a:spcPct val="9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Code: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61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ex7_&lt;ID&gt;.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</a:t>
            </a:r>
            <a:r>
              <a:rPr lang="en-US" dirty="0"/>
              <a:t>7</a:t>
            </a:r>
            <a:endParaRPr lang="en-US" sz="2800" dirty="0"/>
          </a:p>
        </p:txBody>
      </p:sp>
      <p:sp>
        <p:nvSpPr>
          <p:cNvPr id="15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68140"/>
          </a:xfrm>
        </p:spPr>
        <p:txBody>
          <a:bodyPr>
            <a:normAutofit/>
          </a:bodyPr>
          <a:lstStyle/>
          <a:p>
            <a:r>
              <a:rPr lang="en-US" b="1" dirty="0"/>
              <a:t>steady(F)</a:t>
            </a:r>
          </a:p>
          <a:p>
            <a:pPr lvl="1"/>
            <a:r>
              <a:rPr lang="en-US" dirty="0"/>
              <a:t>Evaluates function </a:t>
            </a:r>
            <a:r>
              <a:rPr lang="en-US" b="1" dirty="0"/>
              <a:t>F</a:t>
            </a:r>
            <a:r>
              <a:rPr lang="en-US" dirty="0"/>
              <a:t> and logs all its exceptions</a:t>
            </a:r>
            <a:endParaRPr lang="en-US" b="1" dirty="0"/>
          </a:p>
          <a:p>
            <a:pPr lvl="1"/>
            <a:r>
              <a:rPr lang="en-US" dirty="0"/>
              <a:t>Exceptions handling procedures</a:t>
            </a:r>
          </a:p>
          <a:p>
            <a:pPr lvl="2"/>
            <a:r>
              <a:rPr lang="en-US" dirty="0" err="1"/>
              <a:t>error:Error</a:t>
            </a:r>
            <a:r>
              <a:rPr lang="en-US" dirty="0"/>
              <a:t>	returns {time, error, Error}</a:t>
            </a:r>
          </a:p>
          <a:p>
            <a:pPr lvl="2"/>
            <a:r>
              <a:rPr lang="en-US" dirty="0" err="1"/>
              <a:t>exit:Exit</a:t>
            </a:r>
            <a:r>
              <a:rPr lang="en-US" dirty="0"/>
              <a:t>	returns {time, exit, Exit}</a:t>
            </a:r>
          </a:p>
          <a:p>
            <a:pPr lvl="2"/>
            <a:r>
              <a:rPr lang="en-US" dirty="0" err="1"/>
              <a:t>throw:Throw</a:t>
            </a:r>
            <a:r>
              <a:rPr lang="en-US" dirty="0"/>
              <a:t>	returns {time, throw, Throw}</a:t>
            </a:r>
          </a:p>
          <a:p>
            <a:pPr lvl="1"/>
            <a:r>
              <a:rPr lang="en-US" dirty="0"/>
              <a:t>All exceptions must be logged in a file named “</a:t>
            </a:r>
            <a:r>
              <a:rPr lang="en-US" dirty="0" err="1"/>
              <a:t>myLog</a:t>
            </a:r>
            <a:r>
              <a:rPr lang="en-US" dirty="0"/>
              <a:t>_&lt;ID&gt;.</a:t>
            </a:r>
            <a:r>
              <a:rPr lang="en-US" dirty="0" err="1"/>
              <a:t>elog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 not use </a:t>
            </a:r>
            <a:r>
              <a:rPr lang="en-US" dirty="0" err="1"/>
              <a:t>fwrite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File needs to be saved in current directory</a:t>
            </a:r>
          </a:p>
          <a:p>
            <a:pPr lvl="1"/>
            <a:r>
              <a:rPr lang="en-US" dirty="0"/>
              <a:t>Successful returns need to be logged, too</a:t>
            </a:r>
          </a:p>
          <a:p>
            <a:pPr lvl="2"/>
            <a:r>
              <a:rPr lang="en-US" dirty="0"/>
              <a:t>{time, success, </a:t>
            </a:r>
            <a:r>
              <a:rPr lang="en-US" dirty="0" err="1"/>
              <a:t>ReturnValue</a:t>
            </a:r>
            <a:r>
              <a:rPr lang="en-US" dirty="0"/>
              <a:t>}</a:t>
            </a:r>
          </a:p>
          <a:p>
            <a:r>
              <a:rPr lang="en-US" b="1" dirty="0"/>
              <a:t>calc</a:t>
            </a:r>
            <a:r>
              <a:rPr lang="en-US" dirty="0"/>
              <a:t>(</a:t>
            </a:r>
            <a:r>
              <a:rPr lang="en-US" dirty="0" err="1"/>
              <a:t>division,A,B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 only the division operator of calc module (Practice slide #2)</a:t>
            </a:r>
          </a:p>
          <a:p>
            <a:pPr lvl="1"/>
            <a:r>
              <a:rPr lang="en-US" dirty="0"/>
              <a:t>Protect case of divided by zero with try and catch.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540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Run-time Errors</a:t>
            </a:r>
          </a:p>
          <a:p>
            <a:r>
              <a:rPr lang="en-US" sz="1800" dirty="0"/>
              <a:t>Exceptions</a:t>
            </a:r>
          </a:p>
          <a:p>
            <a:pPr lvl="1"/>
            <a:r>
              <a:rPr lang="en-US" sz="1800" dirty="0"/>
              <a:t>Exceptions: Errors</a:t>
            </a:r>
          </a:p>
          <a:p>
            <a:pPr lvl="1"/>
            <a:r>
              <a:rPr lang="en-US" sz="1800" dirty="0"/>
              <a:t>Exceptions: Exits</a:t>
            </a:r>
          </a:p>
          <a:p>
            <a:pPr lvl="1"/>
            <a:r>
              <a:rPr lang="en-US" sz="1800" dirty="0"/>
              <a:t>Exceptions: Throws</a:t>
            </a:r>
          </a:p>
          <a:p>
            <a:r>
              <a:rPr lang="en-US" sz="1800" dirty="0"/>
              <a:t>try … catch</a:t>
            </a:r>
          </a:p>
          <a:p>
            <a:pPr lvl="1"/>
            <a:r>
              <a:rPr lang="en-US" sz="1800" dirty="0"/>
              <a:t>Example</a:t>
            </a:r>
          </a:p>
          <a:p>
            <a:r>
              <a:rPr lang="en-US" sz="1800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199-CB6E-4FD0-8C80-B1980E2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Errors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E31F-859B-44C6-84FF-DDB396C2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52006"/>
            <a:ext cx="6447501" cy="36824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function_clause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case_clause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if_clause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 err="1"/>
              <a:t>undef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A3FCE-BE2D-4509-B354-4356A1937C8A}"/>
              </a:ext>
            </a:extLst>
          </p:cNvPr>
          <p:cNvSpPr txBox="1"/>
          <p:nvPr/>
        </p:nvSpPr>
        <p:spPr>
          <a:xfrm>
            <a:off x="2534665" y="1239249"/>
            <a:ext cx="447308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1&gt; </a:t>
            </a:r>
            <a:r>
              <a:rPr lang="en-US" sz="1200" dirty="0" err="1">
                <a:latin typeface="Consolas" panose="020B0609020204030204" pitchFamily="49" charset="0"/>
              </a:rPr>
              <a:t>lists:sort</a:t>
            </a:r>
            <a:r>
              <a:rPr lang="en-US" sz="1200" dirty="0">
                <a:latin typeface="Consolas" panose="020B0609020204030204" pitchFamily="49" charset="0"/>
              </a:rPr>
              <a:t>([3,2,1]).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[1,2,3]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2&gt; </a:t>
            </a:r>
            <a:r>
              <a:rPr lang="en-US" sz="1200" dirty="0" err="1">
                <a:latin typeface="Consolas" panose="020B0609020204030204" pitchFamily="49" charset="0"/>
              </a:rPr>
              <a:t>lists:sort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fffffff</a:t>
            </a:r>
            <a:r>
              <a:rPr lang="en-US" sz="1200" dirty="0">
                <a:latin typeface="Consolas" panose="020B0609020204030204" pitchFamily="49" charset="0"/>
              </a:rPr>
              <a:t>).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function clause matching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lists:sort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fffffff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IL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7E665-45CE-4715-B924-74F732071771}"/>
              </a:ext>
            </a:extLst>
          </p:cNvPr>
          <p:cNvSpPr txBox="1"/>
          <p:nvPr/>
        </p:nvSpPr>
        <p:spPr>
          <a:xfrm>
            <a:off x="2534665" y="2432464"/>
            <a:ext cx="44730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3&gt; case "Unexpected Value" of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   </a:t>
            </a:r>
            <a:r>
              <a:rPr lang="en-US" sz="1200" dirty="0" err="1">
                <a:latin typeface="Consolas" panose="020B0609020204030204" pitchFamily="49" charset="0"/>
              </a:rPr>
              <a:t>expected_value</a:t>
            </a:r>
            <a:r>
              <a:rPr lang="en-US" sz="1200" dirty="0">
                <a:latin typeface="Consolas" panose="020B0609020204030204" pitchFamily="49" charset="0"/>
              </a:rPr>
              <a:t> -&gt; ok;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   </a:t>
            </a:r>
            <a:r>
              <a:rPr lang="en-US" sz="1200" dirty="0" err="1">
                <a:latin typeface="Consolas" panose="020B0609020204030204" pitchFamily="49" charset="0"/>
              </a:rPr>
              <a:t>other_expected_value</a:t>
            </a:r>
            <a:r>
              <a:rPr lang="en-US" sz="1200" dirty="0">
                <a:latin typeface="Consolas" panose="020B0609020204030204" pitchFamily="49" charset="0"/>
              </a:rPr>
              <a:t> -&gt; 'also ok'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3&gt; end.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case clause matching "Unexpected Value"</a:t>
            </a:r>
            <a:endParaRPr lang="en-IL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93504-88A1-4EEF-B37A-10C32CCE1184}"/>
              </a:ext>
            </a:extLst>
          </p:cNvPr>
          <p:cNvSpPr txBox="1"/>
          <p:nvPr/>
        </p:nvSpPr>
        <p:spPr>
          <a:xfrm>
            <a:off x="2534664" y="3725363"/>
            <a:ext cx="447308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4&gt; if 2 &gt; 4 -&gt; ok;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4&gt;    0 &gt; 1 -&gt;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4&gt; end.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no true branch found when evaluating an if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3BE7-EE39-4E4F-B8A7-DB36D8993ED1}"/>
              </a:ext>
            </a:extLst>
          </p:cNvPr>
          <p:cNvSpPr txBox="1"/>
          <p:nvPr/>
        </p:nvSpPr>
        <p:spPr>
          <a:xfrm>
            <a:off x="2534664" y="4812096"/>
            <a:ext cx="4473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7&gt; </a:t>
            </a:r>
            <a:r>
              <a:rPr lang="en-US" sz="1200" dirty="0" err="1">
                <a:latin typeface="Consolas" panose="020B0609020204030204" pitchFamily="49" charset="0"/>
              </a:rPr>
              <a:t>lists:random</a:t>
            </a:r>
            <a:r>
              <a:rPr lang="en-US" sz="1200" dirty="0">
                <a:latin typeface="Consolas" panose="020B0609020204030204" pitchFamily="49" charset="0"/>
              </a:rPr>
              <a:t>([1,2,3]).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** exception error: undefined function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lists:random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50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Exceptions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0" y="1240511"/>
            <a:ext cx="6447501" cy="3233978"/>
          </a:xfrm>
        </p:spPr>
        <p:txBody>
          <a:bodyPr>
            <a:normAutofit/>
          </a:bodyPr>
          <a:lstStyle/>
          <a:p>
            <a:r>
              <a:rPr lang="en-US" sz="1800" dirty="0"/>
              <a:t>Logical errors may happen more than we expect them to take place</a:t>
            </a:r>
          </a:p>
          <a:p>
            <a:r>
              <a:rPr lang="en-US" sz="1800" dirty="0"/>
              <a:t>Provoking run-time crashes may be used to spot errors early</a:t>
            </a:r>
          </a:p>
          <a:p>
            <a:endParaRPr lang="en-US" sz="1800" dirty="0"/>
          </a:p>
          <a:p>
            <a:r>
              <a:rPr lang="en-US" sz="1800" dirty="0"/>
              <a:t>There are three kinds of exceptions in Erlang</a:t>
            </a:r>
          </a:p>
          <a:p>
            <a:pPr lvl="1"/>
            <a:r>
              <a:rPr lang="en-US" sz="1800" dirty="0"/>
              <a:t>Errors</a:t>
            </a:r>
          </a:p>
          <a:p>
            <a:pPr lvl="1"/>
            <a:r>
              <a:rPr lang="en-US" sz="1800" dirty="0"/>
              <a:t>Throws</a:t>
            </a:r>
          </a:p>
          <a:p>
            <a:pPr lvl="1"/>
            <a:r>
              <a:rPr lang="en-US" sz="1800" dirty="0"/>
              <a:t>Exits</a:t>
            </a:r>
          </a:p>
        </p:txBody>
      </p:sp>
    </p:spTree>
    <p:extLst>
      <p:ext uri="{BB962C8B-B14F-4D97-AF65-F5344CB8AC3E}">
        <p14:creationId xmlns:p14="http://schemas.microsoft.com/office/powerpoint/2010/main" val="32490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Exceptions: Errors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erlang:error</a:t>
            </a:r>
            <a:r>
              <a:rPr lang="en-US" b="1" dirty="0"/>
              <a:t>(Reason)</a:t>
            </a:r>
          </a:p>
          <a:p>
            <a:pPr lvl="1"/>
            <a:r>
              <a:rPr lang="en-US" dirty="0"/>
              <a:t>Stops the execution of the calling process with the reason </a:t>
            </a:r>
            <a:r>
              <a:rPr lang="en-US" b="1" dirty="0" err="1"/>
              <a:t>Reason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b="1" dirty="0"/>
              <a:t>{Reason, Where}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 is a list of the functions most recently called (current function first)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0"/>
          <a:stretch/>
        </p:blipFill>
        <p:spPr>
          <a:xfrm>
            <a:off x="378006" y="4493284"/>
            <a:ext cx="7485512" cy="733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3051584"/>
            <a:ext cx="7485512" cy="1343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51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Exceptions: Exits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erlang:exit</a:t>
            </a:r>
            <a:r>
              <a:rPr lang="en-US" b="1" dirty="0"/>
              <a:t>(Reason)</a:t>
            </a:r>
          </a:p>
          <a:p>
            <a:pPr lvl="1"/>
            <a:r>
              <a:rPr lang="en-US" dirty="0"/>
              <a:t>Stops the execution of the calling process with the reason </a:t>
            </a:r>
            <a:r>
              <a:rPr lang="en-US" b="1" dirty="0" err="1"/>
              <a:t>Reason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b="1" dirty="0"/>
              <a:t>Reason</a:t>
            </a:r>
          </a:p>
          <a:p>
            <a:pPr lvl="1"/>
            <a:r>
              <a:rPr lang="en-US" dirty="0"/>
              <a:t>The difference from </a:t>
            </a:r>
            <a:r>
              <a:rPr lang="en-US" b="1" dirty="0" err="1"/>
              <a:t>erlang:error</a:t>
            </a:r>
            <a:r>
              <a:rPr lang="en-US" b="1" dirty="0"/>
              <a:t>/1</a:t>
            </a:r>
            <a:r>
              <a:rPr lang="en-US" dirty="0"/>
              <a:t> is in the intent</a:t>
            </a:r>
          </a:p>
          <a:p>
            <a:pPr lvl="2"/>
            <a:r>
              <a:rPr lang="en-US" b="1" dirty="0"/>
              <a:t>error/1</a:t>
            </a:r>
            <a:r>
              <a:rPr lang="en-US" dirty="0"/>
              <a:t> is called when an error ‘simply’ occurs</a:t>
            </a:r>
          </a:p>
          <a:p>
            <a:pPr lvl="2"/>
            <a:r>
              <a:rPr lang="en-US" b="1" dirty="0"/>
              <a:t>exit/1</a:t>
            </a:r>
            <a:r>
              <a:rPr lang="en-US" dirty="0"/>
              <a:t> is called when a condition worthy of killing the current process is fulfilled</a:t>
            </a:r>
          </a:p>
          <a:p>
            <a:pPr lvl="2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6" y="3860766"/>
            <a:ext cx="7485512" cy="375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5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#1.3 Exceptions: Throws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05666"/>
          </a:xfrm>
        </p:spPr>
        <p:txBody>
          <a:bodyPr>
            <a:normAutofit/>
          </a:bodyPr>
          <a:lstStyle/>
          <a:p>
            <a:r>
              <a:rPr lang="en-US" b="1" dirty="0" err="1"/>
              <a:t>erlang:throw</a:t>
            </a:r>
            <a:r>
              <a:rPr lang="en-US" b="1" dirty="0"/>
              <a:t>(Any)</a:t>
            </a:r>
          </a:p>
          <a:p>
            <a:pPr lvl="1"/>
            <a:r>
              <a:rPr lang="en-US" dirty="0"/>
              <a:t>A non-local return from a function</a:t>
            </a:r>
            <a:endParaRPr lang="en-US" b="1" dirty="0"/>
          </a:p>
          <a:p>
            <a:pPr lvl="1"/>
            <a:r>
              <a:rPr lang="en-US" dirty="0"/>
              <a:t>If evaluated within a 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 will return the value </a:t>
            </a:r>
            <a:r>
              <a:rPr lang="en-US" b="1" dirty="0"/>
              <a:t>Any</a:t>
            </a:r>
            <a:endParaRPr lang="en-US" dirty="0"/>
          </a:p>
          <a:p>
            <a:pPr lvl="1"/>
            <a:r>
              <a:rPr lang="en-US" dirty="0"/>
              <a:t>Used in cases that the programmer can be expected to handle</a:t>
            </a:r>
          </a:p>
          <a:p>
            <a:pPr lvl="2"/>
            <a:r>
              <a:rPr lang="en-US" dirty="0"/>
              <a:t>Used to manage the control flow</a:t>
            </a:r>
          </a:p>
          <a:p>
            <a:pPr lvl="2"/>
            <a:endParaRPr lang="en-US" sz="800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array module</a:t>
            </a:r>
            <a:br>
              <a:rPr lang="en-US" dirty="0"/>
            </a:br>
            <a:r>
              <a:rPr lang="en-US" dirty="0"/>
              <a:t>Consider a lookup function that can return a user-supplied default value if it can't find the element needed. When the element can't be found, the value </a:t>
            </a:r>
            <a:r>
              <a:rPr lang="en-US" b="1" dirty="0"/>
              <a:t>default </a:t>
            </a:r>
            <a:r>
              <a:rPr lang="en-US" dirty="0"/>
              <a:t>is thrown as an exception, and the top-level function handles that and substitutes it with the user-supplied default value.</a:t>
            </a:r>
            <a:br>
              <a:rPr lang="en-US" dirty="0"/>
            </a:br>
            <a:r>
              <a:rPr lang="en-US" dirty="0"/>
              <a:t>This keeps the programmer of the module from needing to pass the default value as a parameter of every function of the lookup algorithm.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8" y="2857500"/>
            <a:ext cx="7485512" cy="356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try ... catch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evaluate an expression while letting the programmer handle the successful case as well as the errors encountered</a:t>
            </a:r>
          </a:p>
          <a:p>
            <a:r>
              <a:rPr lang="en-US" dirty="0"/>
              <a:t>Any kind of exception happening within </a:t>
            </a:r>
            <a:r>
              <a:rPr lang="en-US" b="1" dirty="0"/>
              <a:t>Expression </a:t>
            </a:r>
            <a:r>
              <a:rPr lang="en-US" dirty="0"/>
              <a:t>will be caught.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838345"/>
            <a:ext cx="7485512" cy="23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try ... catch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62594"/>
            <a:ext cx="6447501" cy="3871875"/>
          </a:xfrm>
        </p:spPr>
        <p:txBody>
          <a:bodyPr>
            <a:normAutofit/>
          </a:bodyPr>
          <a:lstStyle/>
          <a:p>
            <a:r>
              <a:rPr lang="en-US" sz="1600" dirty="0"/>
              <a:t>The patterns and expressions returned from </a:t>
            </a:r>
            <a:r>
              <a:rPr lang="en-US" sz="1600" b="1" dirty="0"/>
              <a:t>Expression </a:t>
            </a:r>
            <a:r>
              <a:rPr lang="en-US" sz="1600" dirty="0"/>
              <a:t>behave in exactly the same manner as a </a:t>
            </a:r>
            <a:r>
              <a:rPr lang="en-US" sz="1600" b="1" dirty="0"/>
              <a:t>case…of</a:t>
            </a:r>
            <a:endParaRPr lang="en-US" sz="1600" dirty="0"/>
          </a:p>
          <a:p>
            <a:r>
              <a:rPr lang="en-US" sz="1600" b="1" dirty="0" err="1"/>
              <a:t>TypeOfError</a:t>
            </a:r>
            <a:r>
              <a:rPr lang="en-US" sz="1600" b="1" dirty="0"/>
              <a:t> </a:t>
            </a:r>
            <a:r>
              <a:rPr lang="en-US" sz="1600" dirty="0"/>
              <a:t>can be replaced by either </a:t>
            </a:r>
            <a:r>
              <a:rPr lang="en-US" sz="1600" b="1" dirty="0"/>
              <a:t>error</a:t>
            </a:r>
            <a:r>
              <a:rPr lang="en-US" sz="1600" dirty="0"/>
              <a:t>, </a:t>
            </a:r>
            <a:r>
              <a:rPr lang="en-US" sz="1600" b="1" dirty="0"/>
              <a:t>throw</a:t>
            </a:r>
            <a:r>
              <a:rPr lang="en-US" sz="1600" dirty="0"/>
              <a:t>, or </a:t>
            </a:r>
            <a:r>
              <a:rPr lang="en-US" sz="1600" b="1" dirty="0"/>
              <a:t>exit</a:t>
            </a:r>
          </a:p>
          <a:p>
            <a:pPr lvl="1"/>
            <a:r>
              <a:rPr lang="en-US" sz="1600" dirty="0"/>
              <a:t>If no type is provided, a </a:t>
            </a:r>
            <a:r>
              <a:rPr lang="en-US" sz="1600" b="1" dirty="0"/>
              <a:t>throw</a:t>
            </a:r>
            <a:r>
              <a:rPr lang="en-US" sz="1600" dirty="0"/>
              <a:t> is assumed.</a:t>
            </a:r>
            <a:endParaRPr lang="he-IL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7" y="3006915"/>
            <a:ext cx="7485512" cy="23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539</Words>
  <Application>Microsoft Office PowerPoint</Application>
  <PresentationFormat>On-screen Show (16:10)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Euphemia</vt:lpstr>
      <vt:lpstr>Trebuchet MS</vt:lpstr>
      <vt:lpstr>Wingdings</vt:lpstr>
      <vt:lpstr>Wingdings 3</vt:lpstr>
      <vt:lpstr>Facet</vt:lpstr>
      <vt:lpstr>Functional programming in concurrent and distributed systems</vt:lpstr>
      <vt:lpstr>Outline</vt:lpstr>
      <vt:lpstr>Run-time Errors</vt:lpstr>
      <vt:lpstr>#1 Exceptions</vt:lpstr>
      <vt:lpstr>#1.1 Exceptions: Errors</vt:lpstr>
      <vt:lpstr>#1.2 Exceptions: Exits</vt:lpstr>
      <vt:lpstr>#1.3 Exceptions: Throws</vt:lpstr>
      <vt:lpstr>#2.1 try ... catch</vt:lpstr>
      <vt:lpstr>#2.1 try ... catch</vt:lpstr>
      <vt:lpstr>#2.2 try ... catch: Example</vt:lpstr>
      <vt:lpstr>#2.2 try ... catch: Example</vt:lpstr>
      <vt:lpstr>#3 Submission Procedures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2019-02-13T12:02:08Z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