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326" r:id="rId4"/>
    <p:sldId id="398" r:id="rId5"/>
    <p:sldId id="390" r:id="rId6"/>
    <p:sldId id="391" r:id="rId7"/>
    <p:sldId id="392" r:id="rId8"/>
    <p:sldId id="393" r:id="rId9"/>
    <p:sldId id="394" r:id="rId10"/>
    <p:sldId id="401" r:id="rId11"/>
    <p:sldId id="400" r:id="rId12"/>
    <p:sldId id="395" r:id="rId13"/>
    <p:sldId id="396" r:id="rId14"/>
    <p:sldId id="397" r:id="rId15"/>
    <p:sldId id="387" r:id="rId16"/>
    <p:sldId id="312" r:id="rId17"/>
    <p:sldId id="389" r:id="rId18"/>
    <p:sldId id="399" r:id="rId1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3664" autoAdjust="0"/>
  </p:normalViewPr>
  <p:slideViewPr>
    <p:cSldViewPr snapToGrid="0" showGuides="1">
      <p:cViewPr varScale="1">
        <p:scale>
          <a:sx n="128" d="100"/>
          <a:sy n="128" d="100"/>
        </p:scale>
        <p:origin x="846" y="114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26-May-19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26-May-19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15103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7572375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759820"/>
            <a:ext cx="7572376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19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333500"/>
            <a:ext cx="4823184" cy="3810001"/>
          </a:xfrm>
        </p:spPr>
        <p:txBody>
          <a:bodyPr tIns="927202">
            <a:normAutofit/>
          </a:bodyPr>
          <a:lstStyle>
            <a:lvl1pPr marL="0" indent="0" algn="ctr">
              <a:buNone/>
              <a:defRPr sz="16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333500"/>
            <a:ext cx="2547747" cy="381000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04271"/>
            <a:ext cx="12858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04271"/>
            <a:ext cx="6074172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650839" y="2694220"/>
            <a:ext cx="4693920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477693" y="5252483"/>
            <a:ext cx="41229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fld id="{DA18ACAA-4584-4F0F-B3A9-E92C3892E2E2}" type="slidenum">
              <a:rPr lang="en-US" sz="1100" smtClean="0"/>
              <a:t>‹#›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4704592"/>
            <a:ext cx="9144000" cy="52604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952501"/>
            <a:ext cx="9144000" cy="52604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4815103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19100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9258300" y="0"/>
            <a:ext cx="971550" cy="5715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095500"/>
            <a:ext cx="9144000" cy="2661696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476505"/>
            <a:ext cx="7553324" cy="1403458"/>
          </a:xfrm>
        </p:spPr>
        <p:txBody>
          <a:bodyPr anchor="ctr">
            <a:normAutofit/>
          </a:bodyPr>
          <a:lstStyle>
            <a:lvl1pPr>
              <a:defRPr sz="3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3879963"/>
            <a:ext cx="7553324" cy="42479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56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4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333501"/>
            <a:ext cx="3686175" cy="3809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3501"/>
            <a:ext cx="3686175" cy="3809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33500"/>
            <a:ext cx="3689604" cy="68659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020093"/>
            <a:ext cx="3689604" cy="3123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333500"/>
            <a:ext cx="3689604" cy="68659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020093"/>
            <a:ext cx="3689604" cy="3123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333500"/>
            <a:ext cx="4083939" cy="38100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333500"/>
            <a:ext cx="3288411" cy="381000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26-May-19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63500"/>
            <a:ext cx="7485512" cy="914135"/>
          </a:xfrm>
          <a:prstGeom prst="rect">
            <a:avLst/>
          </a:prstGeom>
        </p:spPr>
        <p:txBody>
          <a:bodyPr vert="horz" lIns="0" tIns="35662" rIns="0" bIns="35662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33500"/>
            <a:ext cx="7486650" cy="3810000"/>
          </a:xfrm>
          <a:prstGeom prst="rect">
            <a:avLst/>
          </a:prstGeom>
        </p:spPr>
        <p:txBody>
          <a:bodyPr vert="horz" lIns="0" tIns="35662" rIns="0" bIns="3566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5296960"/>
            <a:ext cx="1372169" cy="304271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26-May-19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5296958"/>
            <a:ext cx="4742312" cy="304272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ct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5296960"/>
            <a:ext cx="1371600" cy="304271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827532" y="1016001"/>
            <a:ext cx="7488936" cy="70336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100000"/>
        </a:lnSpc>
        <a:spcBef>
          <a:spcPts val="1404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961388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lang.org/doc/man/rpc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erlang.html#spawn_link-1" TargetMode="External"/><Relationship Id="rId2" Type="http://schemas.openxmlformats.org/officeDocument/2006/relationships/hyperlink" Target="http://www.erlang.org/doc/man/erlang.html#link-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erlang.org/doc/man/erlang.html#unlink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erlang.html#spawn_monitor-1" TargetMode="External"/><Relationship Id="rId2" Type="http://schemas.openxmlformats.org/officeDocument/2006/relationships/hyperlink" Target="http://www.erlang.org/doc/man/erlang.html#monitor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rlang.org/doc/man/erlang.html#demonitor-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2017 | Tutorial </a:t>
            </a:r>
            <a:r>
              <a:rPr lang="he-IL"/>
              <a:t>8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2E84-5539-4504-ABFC-6B4BD76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B5DE-AF69-4778-9649-A965C8CE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Besides addressing a process by using its </a:t>
            </a:r>
            <a:r>
              <a:rPr lang="en-US" dirty="0" err="1"/>
              <a:t>pid</a:t>
            </a:r>
            <a:r>
              <a:rPr lang="en-US" dirty="0"/>
              <a:t>, there are also BIFs for registering a process under a name. The name must be an atom and is automatically unregistered if the process terminates: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FA86C-0D24-4E18-A530-378E4017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1" y="2714625"/>
            <a:ext cx="84201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2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 RPC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Procedure Call</a:t>
            </a:r>
          </a:p>
          <a:p>
            <a:pPr lvl="1"/>
            <a:r>
              <a:rPr lang="en-US" dirty="0"/>
              <a:t>Implemented in module </a:t>
            </a:r>
            <a:r>
              <a:rPr lang="en-US" dirty="0" err="1">
                <a:hlinkClick r:id="rId2"/>
              </a:rPr>
              <a:t>rpc</a:t>
            </a:r>
            <a:endParaRPr lang="en-US" dirty="0"/>
          </a:p>
          <a:p>
            <a:r>
              <a:rPr lang="en-US" dirty="0"/>
              <a:t>This module contains</a:t>
            </a:r>
          </a:p>
          <a:p>
            <a:pPr lvl="1"/>
            <a:r>
              <a:rPr lang="en-US" dirty="0"/>
              <a:t>Remote procedure calls</a:t>
            </a:r>
            <a:br>
              <a:rPr lang="en-US" dirty="0"/>
            </a:br>
            <a:r>
              <a:rPr lang="en-US" i="1" dirty="0"/>
              <a:t>A method to call a function on a remote node and collect the answer</a:t>
            </a:r>
          </a:p>
          <a:p>
            <a:pPr lvl="1"/>
            <a:r>
              <a:rPr lang="en-US" dirty="0"/>
              <a:t>Broadcast facilities and parallel evaluators</a:t>
            </a:r>
          </a:p>
          <a:p>
            <a:r>
              <a:rPr lang="en-US" dirty="0"/>
              <a:t>Main uses</a:t>
            </a:r>
          </a:p>
          <a:p>
            <a:pPr lvl="1"/>
            <a:r>
              <a:rPr lang="en-US" dirty="0"/>
              <a:t>Collecting information on a remote node</a:t>
            </a:r>
            <a:br>
              <a:rPr lang="en-US" dirty="0"/>
            </a:br>
            <a:r>
              <a:rPr lang="en-US" i="1" dirty="0"/>
              <a:t>Remote procedure has access to local data in the remote node</a:t>
            </a:r>
          </a:p>
          <a:p>
            <a:pPr lvl="1"/>
            <a:r>
              <a:rPr lang="en-US" dirty="0"/>
              <a:t>Running a function with some specific side effects on the remote node</a:t>
            </a:r>
            <a:br>
              <a:rPr lang="en-US" dirty="0"/>
            </a:br>
            <a:r>
              <a:rPr lang="en-US" i="1" dirty="0"/>
              <a:t>For example, run a process or shut down a running one</a:t>
            </a:r>
          </a:p>
        </p:txBody>
      </p:sp>
    </p:spTree>
    <p:extLst>
      <p:ext uri="{BB962C8B-B14F-4D97-AF65-F5344CB8AC3E}">
        <p14:creationId xmlns:p14="http://schemas.microsoft.com/office/powerpoint/2010/main" val="12601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#4.1 RPC: Example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Caller					</a:t>
            </a:r>
            <a:r>
              <a:rPr lang="en-US" b="1" dirty="0" err="1"/>
              <a:t>Callee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559473">
            <a:off x="3584209" y="2611584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</a:t>
            </a:r>
          </a:p>
          <a:p>
            <a:r>
              <a:rPr lang="en-US" b="1" dirty="0">
                <a:solidFill>
                  <a:schemeClr val="bg1"/>
                </a:solidFill>
              </a:rPr>
              <a:t>  doing</a:t>
            </a:r>
          </a:p>
          <a:p>
            <a:r>
              <a:rPr lang="en-US" b="1" dirty="0">
                <a:solidFill>
                  <a:schemeClr val="bg1"/>
                </a:solidFill>
              </a:rPr>
              <a:t>    something</a:t>
            </a:r>
          </a:p>
        </p:txBody>
      </p:sp>
      <p:pic>
        <p:nvPicPr>
          <p:cNvPr id="6" name="Picture 4" descr="http://www.shapard.com/wp-content/uploads/2012/08/megaphon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1" y="1778403"/>
            <a:ext cx="5741509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9559473">
            <a:off x="3736609" y="2657304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</a:t>
            </a:r>
          </a:p>
          <a:p>
            <a:r>
              <a:rPr lang="en-US" b="1" dirty="0">
                <a:solidFill>
                  <a:schemeClr val="bg1"/>
                </a:solidFill>
              </a:rPr>
              <a:t>  doing</a:t>
            </a:r>
          </a:p>
          <a:p>
            <a:r>
              <a:rPr lang="en-US" b="1" dirty="0">
                <a:solidFill>
                  <a:schemeClr val="bg1"/>
                </a:solidFill>
              </a:rPr>
              <a:t>    something</a:t>
            </a:r>
          </a:p>
        </p:txBody>
      </p:sp>
    </p:spTree>
    <p:extLst>
      <p:ext uri="{BB962C8B-B14F-4D97-AF65-F5344CB8AC3E}">
        <p14:creationId xmlns:p14="http://schemas.microsoft.com/office/powerpoint/2010/main" val="26958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53" y="2238795"/>
            <a:ext cx="3581402" cy="232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#4.1 RPC: Example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	Caller						</a:t>
            </a:r>
            <a:r>
              <a:rPr lang="en-US" dirty="0" err="1"/>
              <a:t>Callee</a:t>
            </a:r>
            <a:endParaRPr lang="en-US" dirty="0"/>
          </a:p>
          <a:p>
            <a:pPr marL="0" indent="0" algn="ctr">
              <a:buNone/>
            </a:pPr>
            <a:r>
              <a:rPr lang="en-US" sz="1600" dirty="0"/>
              <a:t>	caller@10.0.0.1					 callee@10.0.0.2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15" y="2244722"/>
            <a:ext cx="4218110" cy="2152605"/>
          </a:xfrm>
          <a:prstGeom prst="rect">
            <a:avLst/>
          </a:prstGeom>
        </p:spPr>
      </p:pic>
      <p:cxnSp>
        <p:nvCxnSpPr>
          <p:cNvPr id="4" name="מחבר מרפקי 3"/>
          <p:cNvCxnSpPr/>
          <p:nvPr/>
        </p:nvCxnSpPr>
        <p:spPr>
          <a:xfrm flipV="1">
            <a:off x="4360985" y="2866292"/>
            <a:ext cx="758268" cy="36927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מרפקי 3"/>
          <p:cNvCxnSpPr/>
          <p:nvPr/>
        </p:nvCxnSpPr>
        <p:spPr>
          <a:xfrm>
            <a:off x="4457700" y="4229100"/>
            <a:ext cx="661553" cy="85820"/>
          </a:xfrm>
          <a:prstGeom prst="bentConnector3">
            <a:avLst>
              <a:gd name="adj1" fmla="val -24"/>
            </a:avLst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מרפקי 3"/>
          <p:cNvCxnSpPr/>
          <p:nvPr/>
        </p:nvCxnSpPr>
        <p:spPr>
          <a:xfrm rot="10800000" flipV="1">
            <a:off x="6541478" y="3235571"/>
            <a:ext cx="439614" cy="369274"/>
          </a:xfrm>
          <a:prstGeom prst="bentConnector3">
            <a:avLst>
              <a:gd name="adj1" fmla="val -9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מרפקי 3"/>
          <p:cNvCxnSpPr/>
          <p:nvPr/>
        </p:nvCxnSpPr>
        <p:spPr>
          <a:xfrm rot="10800000" flipV="1">
            <a:off x="2113085" y="3400331"/>
            <a:ext cx="439614" cy="369274"/>
          </a:xfrm>
          <a:prstGeom prst="bentConnector3">
            <a:avLst>
              <a:gd name="adj1" fmla="val -9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מרפקי 3"/>
          <p:cNvCxnSpPr/>
          <p:nvPr/>
        </p:nvCxnSpPr>
        <p:spPr>
          <a:xfrm rot="10800000">
            <a:off x="7288825" y="3769607"/>
            <a:ext cx="738552" cy="727656"/>
          </a:xfrm>
          <a:prstGeom prst="bentConnector3">
            <a:avLst>
              <a:gd name="adj1" fmla="val -38095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מרפקי 3"/>
          <p:cNvCxnSpPr/>
          <p:nvPr/>
        </p:nvCxnSpPr>
        <p:spPr>
          <a:xfrm>
            <a:off x="905608" y="4888523"/>
            <a:ext cx="363715" cy="38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"/>
          <p:cNvCxnSpPr/>
          <p:nvPr/>
        </p:nvCxnSpPr>
        <p:spPr>
          <a:xfrm>
            <a:off x="905607" y="5097509"/>
            <a:ext cx="363715" cy="38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מרפקי 3"/>
          <p:cNvCxnSpPr/>
          <p:nvPr/>
        </p:nvCxnSpPr>
        <p:spPr>
          <a:xfrm>
            <a:off x="905606" y="5306495"/>
            <a:ext cx="363715" cy="38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22474" y="4734634"/>
            <a:ext cx="12491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RPC</a:t>
            </a:r>
          </a:p>
          <a:p>
            <a:r>
              <a:rPr lang="en-US" dirty="0"/>
              <a:t>Program flow</a:t>
            </a:r>
          </a:p>
          <a:p>
            <a:r>
              <a:rPr lang="en-US" dirty="0"/>
              <a:t>Messaging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37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#4.2 More About RPC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8500" y="1333500"/>
            <a:ext cx="7772400" cy="3810000"/>
          </a:xfrm>
        </p:spPr>
        <p:txBody>
          <a:bodyPr>
            <a:normAutofit/>
          </a:bodyPr>
          <a:lstStyle/>
          <a:p>
            <a:r>
              <a:rPr lang="en-US" dirty="0"/>
              <a:t>Things to remember before RPC-</a:t>
            </a:r>
            <a:r>
              <a:rPr lang="en-US" dirty="0" err="1"/>
              <a:t>ing</a:t>
            </a:r>
            <a:endParaRPr lang="en-US" sz="1600" dirty="0"/>
          </a:p>
          <a:p>
            <a:pPr lvl="1"/>
            <a:r>
              <a:rPr lang="en-US" dirty="0"/>
              <a:t>Upon calling </a:t>
            </a:r>
            <a:r>
              <a:rPr lang="en-US" dirty="0" err="1"/>
              <a:t>rpc:call</a:t>
            </a:r>
            <a:r>
              <a:rPr lang="en-US" dirty="0"/>
              <a:t>/1, system is in blocking point</a:t>
            </a:r>
          </a:p>
          <a:p>
            <a:pPr lvl="1"/>
            <a:r>
              <a:rPr lang="en-US" dirty="0"/>
              <a:t>The receiving process must be registered</a:t>
            </a:r>
          </a:p>
          <a:p>
            <a:pPr lvl="1"/>
            <a:r>
              <a:rPr lang="en-US" dirty="0"/>
              <a:t>Implement </a:t>
            </a:r>
            <a:r>
              <a:rPr lang="en-US" b="1" dirty="0"/>
              <a:t>call/1</a:t>
            </a:r>
            <a:r>
              <a:rPr lang="en-US" dirty="0"/>
              <a:t> in every host that may receive a </a:t>
            </a:r>
            <a:r>
              <a:rPr lang="en-US" b="1" dirty="0" err="1"/>
              <a:t>rpc</a:t>
            </a:r>
            <a:r>
              <a:rPr lang="en-US" b="1" dirty="0"/>
              <a:t> </a:t>
            </a:r>
            <a:r>
              <a:rPr lang="en-US" dirty="0"/>
              <a:t>call</a:t>
            </a:r>
          </a:p>
          <a:p>
            <a:pPr lvl="1"/>
            <a:r>
              <a:rPr lang="en-US" b="1" dirty="0"/>
              <a:t>call/1</a:t>
            </a:r>
            <a:r>
              <a:rPr lang="en-US" dirty="0"/>
              <a:t> does NOT need to handle the received messages</a:t>
            </a:r>
          </a:p>
          <a:p>
            <a:pPr lvl="2"/>
            <a:r>
              <a:rPr lang="en-US" dirty="0"/>
              <a:t>It should be minimal, efficient</a:t>
            </a:r>
          </a:p>
          <a:p>
            <a:pPr lvl="1"/>
            <a:r>
              <a:rPr lang="en-US" dirty="0"/>
              <a:t>You must compile the modules you may call to in the remote host in advance</a:t>
            </a:r>
          </a:p>
          <a:p>
            <a:pPr lvl="1"/>
            <a:r>
              <a:rPr lang="en-US" dirty="0"/>
              <a:t>Starting a terminal would be a bit different from now on:</a:t>
            </a:r>
          </a:p>
          <a:p>
            <a:pPr lvl="2"/>
            <a:r>
              <a:rPr lang="en-US" dirty="0" err="1"/>
              <a:t>erl</a:t>
            </a:r>
            <a:r>
              <a:rPr lang="en-US" dirty="0"/>
              <a:t> –</a:t>
            </a:r>
            <a:r>
              <a:rPr lang="en-US" dirty="0" err="1"/>
              <a:t>setcookie</a:t>
            </a:r>
            <a:r>
              <a:rPr lang="en-US" dirty="0"/>
              <a:t> </a:t>
            </a:r>
            <a:r>
              <a:rPr lang="en-US" b="1" dirty="0" err="1"/>
              <a:t>secretkey</a:t>
            </a:r>
            <a:r>
              <a:rPr lang="en-US" dirty="0"/>
              <a:t> –name </a:t>
            </a:r>
            <a:r>
              <a:rPr lang="en-US" b="1" dirty="0" err="1"/>
              <a:t>name</a:t>
            </a:r>
            <a:r>
              <a:rPr lang="en-US" dirty="0" err="1"/>
              <a:t>@</a:t>
            </a:r>
            <a:r>
              <a:rPr lang="en-US" b="1" dirty="0" err="1"/>
              <a:t>ipAddress</a:t>
            </a:r>
            <a:endParaRPr lang="en-US" b="1" dirty="0"/>
          </a:p>
          <a:p>
            <a:pPr lvl="2"/>
            <a:r>
              <a:rPr lang="en-US" b="1" dirty="0" err="1"/>
              <a:t>secretkey</a:t>
            </a:r>
            <a:r>
              <a:rPr lang="en-US" dirty="0"/>
              <a:t> – secret atom to connect remotely. Must be identical in both hosts</a:t>
            </a:r>
          </a:p>
          <a:p>
            <a:pPr lvl="2"/>
            <a:r>
              <a:rPr lang="en-US" b="1" dirty="0"/>
              <a:t>name</a:t>
            </a:r>
            <a:r>
              <a:rPr lang="en-US" dirty="0"/>
              <a:t> – identifier of specific Erlang machine in a host</a:t>
            </a:r>
          </a:p>
          <a:p>
            <a:pPr lvl="2"/>
            <a:r>
              <a:rPr lang="en-US" b="1" dirty="0" err="1"/>
              <a:t>ipAddress</a:t>
            </a:r>
            <a:r>
              <a:rPr lang="en-US" dirty="0"/>
              <a:t> – host’s local IP address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74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r>
              <a:rPr lang="en-US" dirty="0"/>
              <a:t>Filename format</a:t>
            </a:r>
            <a:r>
              <a:rPr lang="en-US"/>
              <a:t>: ex8_&lt;</a:t>
            </a:r>
            <a:r>
              <a:rPr lang="en-US" dirty="0"/>
              <a:t>ID&gt;.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Where &lt;ID&gt; needs to be replaced with your ID number</a:t>
            </a:r>
          </a:p>
          <a:p>
            <a:r>
              <a:rPr lang="en-US" dirty="0"/>
              <a:t>Your code MUST be well documented</a:t>
            </a:r>
          </a:p>
          <a:p>
            <a:r>
              <a:rPr lang="en-US" dirty="0"/>
              <a:t>Functions’ names must be identical to the ones defined in exercise</a:t>
            </a:r>
          </a:p>
          <a:p>
            <a:pPr lvl="1"/>
            <a:r>
              <a:rPr lang="en-US" dirty="0"/>
              <a:t>Same as for the arity</a:t>
            </a:r>
          </a:p>
          <a:p>
            <a:pPr lvl="1"/>
            <a:r>
              <a:rPr lang="en-US" dirty="0"/>
              <a:t>Same as for the output format</a:t>
            </a:r>
          </a:p>
          <a:p>
            <a:r>
              <a:rPr lang="en-US" dirty="0"/>
              <a:t>Only the tested functions needs to be exported</a:t>
            </a:r>
          </a:p>
          <a:p>
            <a:pPr lvl="1"/>
            <a:r>
              <a:rPr lang="en-US" dirty="0"/>
              <a:t>Internal functions MUST NOT be exported</a:t>
            </a:r>
          </a:p>
          <a:p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/>
            <a:r>
              <a:rPr lang="en-US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8</a:t>
            </a:r>
          </a:p>
        </p:txBody>
      </p:sp>
      <p:sp>
        <p:nvSpPr>
          <p:cNvPr id="154" name="Content Placeholder 13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3810000"/>
          </a:xfrm>
        </p:spPr>
        <p:txBody>
          <a:bodyPr>
            <a:normAutofit/>
          </a:bodyPr>
          <a:lstStyle/>
          <a:p>
            <a:r>
              <a:rPr lang="en-US" b="1" dirty="0" err="1"/>
              <a:t>startChat</a:t>
            </a:r>
            <a:r>
              <a:rPr lang="en-US" b="1" dirty="0"/>
              <a:t>(‘</a:t>
            </a:r>
            <a:r>
              <a:rPr lang="en-US" b="1" dirty="0" err="1"/>
              <a:t>name@IP</a:t>
            </a:r>
            <a:r>
              <a:rPr lang="en-US" b="1" dirty="0"/>
              <a:t>’)</a:t>
            </a:r>
          </a:p>
          <a:p>
            <a:pPr lvl="1"/>
            <a:r>
              <a:rPr lang="en-US" dirty="0"/>
              <a:t>A chat tool that sends messages between </a:t>
            </a:r>
            <a:r>
              <a:rPr lang="en-US" b="1" dirty="0"/>
              <a:t>two</a:t>
            </a:r>
            <a:r>
              <a:rPr lang="en-US" dirty="0"/>
              <a:t> hosts</a:t>
            </a:r>
          </a:p>
          <a:p>
            <a:pPr lvl="1"/>
            <a:r>
              <a:rPr lang="en-US" dirty="0"/>
              <a:t>Uses </a:t>
            </a:r>
            <a:r>
              <a:rPr lang="en-US" b="1" dirty="0" err="1"/>
              <a:t>rpc</a:t>
            </a:r>
            <a:r>
              <a:rPr lang="en-US" b="1" dirty="0"/>
              <a:t> </a:t>
            </a:r>
            <a:r>
              <a:rPr lang="en-US" dirty="0"/>
              <a:t>module for sending messages</a:t>
            </a:r>
          </a:p>
          <a:p>
            <a:pPr lvl="1"/>
            <a:r>
              <a:rPr lang="en-US" dirty="0"/>
              <a:t>Returns a PID of a local process to send messages to</a:t>
            </a:r>
          </a:p>
          <a:p>
            <a:pPr lvl="2"/>
            <a:r>
              <a:rPr lang="en-US" dirty="0"/>
              <a:t>Spawns a process in ‘</a:t>
            </a:r>
            <a:r>
              <a:rPr lang="en-US" dirty="0" err="1"/>
              <a:t>name@IP</a:t>
            </a:r>
            <a:r>
              <a:rPr lang="en-US" dirty="0"/>
              <a:t>’ </a:t>
            </a:r>
            <a:r>
              <a:rPr lang="en-US" u="sng" dirty="0"/>
              <a:t>if there is no such process yet only</a:t>
            </a:r>
          </a:p>
          <a:p>
            <a:pPr lvl="2"/>
            <a:r>
              <a:rPr lang="en-US" dirty="0"/>
              <a:t>Messages will be then sent by this process to the receiving process in ‘</a:t>
            </a:r>
            <a:r>
              <a:rPr lang="en-US" dirty="0" err="1"/>
              <a:t>name@IP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Upon a receive of a message, it should be printed to screen with system time</a:t>
            </a:r>
          </a:p>
          <a:p>
            <a:pPr lvl="1"/>
            <a:r>
              <a:rPr lang="en-US" dirty="0"/>
              <a:t>Upon a receive of a messages </a:t>
            </a:r>
            <a:r>
              <a:rPr lang="en-US" b="1" dirty="0"/>
              <a:t>stat</a:t>
            </a:r>
            <a:r>
              <a:rPr lang="en-US" dirty="0"/>
              <a:t>, prints the number of received/sent messages</a:t>
            </a:r>
          </a:p>
          <a:p>
            <a:pPr lvl="1"/>
            <a:r>
              <a:rPr lang="en-US" dirty="0"/>
              <a:t>Upon a receive of a message </a:t>
            </a:r>
            <a:r>
              <a:rPr lang="en-US" b="1" dirty="0"/>
              <a:t>quit</a:t>
            </a:r>
            <a:r>
              <a:rPr lang="en-US" dirty="0"/>
              <a:t>, kills the program immediately (the remote, too)</a:t>
            </a:r>
            <a:endParaRPr lang="he-IL" dirty="0"/>
          </a:p>
          <a:p>
            <a:pPr lvl="1"/>
            <a:r>
              <a:rPr lang="en-US" dirty="0"/>
              <a:t>You may export any function that is needed to be called on </a:t>
            </a:r>
            <a:r>
              <a:rPr lang="en-US"/>
              <a:t>remote host’s </a:t>
            </a:r>
            <a:r>
              <a:rPr lang="en-US" dirty="0"/>
              <a:t>module.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44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8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8338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steadyLink</a:t>
            </a:r>
            <a:r>
              <a:rPr lang="en-US" b="1" dirty="0"/>
              <a:t>(F)</a:t>
            </a:r>
          </a:p>
          <a:p>
            <a:pPr lvl="1"/>
            <a:r>
              <a:rPr lang="en-US" dirty="0"/>
              <a:t>Spawns a process to evaluate function </a:t>
            </a:r>
            <a:r>
              <a:rPr lang="en-US" b="1" dirty="0"/>
              <a:t>F/0</a:t>
            </a:r>
          </a:p>
          <a:p>
            <a:pPr lvl="1"/>
            <a:r>
              <a:rPr lang="en-US" dirty="0"/>
              <a:t>Links the two processes</a:t>
            </a:r>
          </a:p>
          <a:p>
            <a:pPr lvl="2"/>
            <a:r>
              <a:rPr lang="en-US" dirty="0"/>
              <a:t>Terminates after 5 seconds if no exception occurs</a:t>
            </a:r>
          </a:p>
          <a:p>
            <a:pPr lvl="1"/>
            <a:r>
              <a:rPr lang="en-US" dirty="0"/>
              <a:t>Returns the PID of spawned process</a:t>
            </a:r>
          </a:p>
          <a:p>
            <a:r>
              <a:rPr lang="en-US" b="1" dirty="0" err="1"/>
              <a:t>steadyMon</a:t>
            </a:r>
            <a:r>
              <a:rPr lang="en-US" b="1" dirty="0"/>
              <a:t>(F)</a:t>
            </a:r>
          </a:p>
          <a:p>
            <a:pPr lvl="1"/>
            <a:r>
              <a:rPr lang="en-US" dirty="0"/>
              <a:t>Spawns a process to evaluate function </a:t>
            </a:r>
            <a:r>
              <a:rPr lang="en-US" b="1" dirty="0"/>
              <a:t>F/0</a:t>
            </a:r>
          </a:p>
          <a:p>
            <a:pPr lvl="1"/>
            <a:r>
              <a:rPr lang="en-US" dirty="0"/>
              <a:t>Monitors the spawned process</a:t>
            </a:r>
          </a:p>
          <a:p>
            <a:pPr lvl="1"/>
            <a:r>
              <a:rPr lang="en-US" dirty="0"/>
              <a:t>Returns the PID of spawned process</a:t>
            </a:r>
          </a:p>
          <a:p>
            <a:pPr lvl="1"/>
            <a:r>
              <a:rPr lang="en-US" dirty="0"/>
              <a:t>Catches any type of termination of </a:t>
            </a:r>
            <a:r>
              <a:rPr lang="en-US" b="1" dirty="0"/>
              <a:t>F/0</a:t>
            </a:r>
            <a:r>
              <a:rPr lang="en-US" dirty="0"/>
              <a:t> and returns the corresponding result (string)</a:t>
            </a:r>
          </a:p>
          <a:p>
            <a:pPr lvl="2"/>
            <a:r>
              <a:rPr lang="en-US" dirty="0"/>
              <a:t>“Normal termination of process </a:t>
            </a:r>
            <a:r>
              <a:rPr lang="en-US" b="1" dirty="0"/>
              <a:t>0.24.0</a:t>
            </a:r>
            <a:r>
              <a:rPr lang="en-US" dirty="0"/>
              <a:t> was detected”</a:t>
            </a:r>
          </a:p>
          <a:p>
            <a:pPr lvl="2"/>
            <a:r>
              <a:rPr lang="en-US" dirty="0"/>
              <a:t>“An exception in process </a:t>
            </a:r>
            <a:r>
              <a:rPr lang="en-US" b="1" dirty="0"/>
              <a:t>0.24.0</a:t>
            </a:r>
            <a:r>
              <a:rPr lang="en-US" dirty="0"/>
              <a:t> was detected: &lt;</a:t>
            </a:r>
            <a:r>
              <a:rPr lang="en-US" dirty="0" err="1"/>
              <a:t>ExceptionType</a:t>
            </a:r>
            <a:r>
              <a:rPr lang="en-US" dirty="0"/>
              <a:t>&gt;”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ExceptionType</a:t>
            </a:r>
            <a:r>
              <a:rPr lang="en-US" dirty="0"/>
              <a:t>&gt; is one of the following: </a:t>
            </a:r>
            <a:r>
              <a:rPr lang="en-US" b="1" dirty="0"/>
              <a:t>error</a:t>
            </a:r>
            <a:r>
              <a:rPr lang="en-US" dirty="0"/>
              <a:t>, </a:t>
            </a:r>
            <a:r>
              <a:rPr lang="en-US" b="1" dirty="0"/>
              <a:t>exit</a:t>
            </a:r>
            <a:r>
              <a:rPr lang="en-US" dirty="0"/>
              <a:t> or </a:t>
            </a:r>
            <a:r>
              <a:rPr lang="en-US" b="1" dirty="0"/>
              <a:t>throw</a:t>
            </a:r>
          </a:p>
          <a:p>
            <a:pPr lvl="1"/>
            <a:r>
              <a:rPr lang="en-US" dirty="0"/>
              <a:t>Terminates after 5 seconds and kills the </a:t>
            </a:r>
            <a:r>
              <a:rPr lang="en-US"/>
              <a:t>spawned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RPC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More about RPC</a:t>
            </a:r>
          </a:p>
          <a:p>
            <a:r>
              <a:rPr lang="en-US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Motivation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038600"/>
          </a:xfrm>
        </p:spPr>
        <p:txBody>
          <a:bodyPr/>
          <a:lstStyle/>
          <a:p>
            <a:r>
              <a:rPr lang="en-US" dirty="0"/>
              <a:t>Examined system: </a:t>
            </a:r>
            <a:r>
              <a:rPr lang="en-US" b="1" dirty="0"/>
              <a:t>Logger</a:t>
            </a:r>
          </a:p>
          <a:p>
            <a:pPr lvl="1"/>
            <a:r>
              <a:rPr lang="en-US" dirty="0"/>
              <a:t>A process that receives messages upon occurrence of specified events</a:t>
            </a:r>
          </a:p>
          <a:p>
            <a:pPr lvl="2"/>
            <a:r>
              <a:rPr lang="en-US" dirty="0"/>
              <a:t>Process “logger”</a:t>
            </a:r>
          </a:p>
          <a:p>
            <a:pPr lvl="1"/>
            <a:r>
              <a:rPr lang="en-US" dirty="0"/>
              <a:t>For some of the received messages, another process is notified to show a message on screen</a:t>
            </a:r>
          </a:p>
          <a:p>
            <a:pPr lvl="2"/>
            <a:r>
              <a:rPr lang="en-US" dirty="0"/>
              <a:t>Process “printer”</a:t>
            </a:r>
          </a:p>
          <a:p>
            <a:pPr lvl="2"/>
            <a:r>
              <a:rPr lang="en-US" dirty="0"/>
              <a:t>Process “printer” is spawned by “logger” when it starts</a:t>
            </a:r>
          </a:p>
          <a:p>
            <a:pPr lvl="1"/>
            <a:r>
              <a:rPr lang="en-US" dirty="0"/>
              <a:t>Upon an occurrence of an error in “logger”, a new process is created to handle the log messages</a:t>
            </a:r>
          </a:p>
          <a:p>
            <a:endParaRPr lang="en-US" dirty="0"/>
          </a:p>
          <a:p>
            <a:r>
              <a:rPr lang="en-US" dirty="0"/>
              <a:t>What problem may occur in system?</a:t>
            </a:r>
          </a:p>
          <a:p>
            <a:pPr lvl="1"/>
            <a:r>
              <a:rPr lang="en-US" dirty="0"/>
              <a:t>Multiple “printer” processes may be created and left unused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be a dependency between running processes</a:t>
            </a:r>
          </a:p>
          <a:p>
            <a:pPr lvl="1"/>
            <a:r>
              <a:rPr lang="en-US" dirty="0"/>
              <a:t>An error in a process may trigger a series of errors in other processes</a:t>
            </a:r>
          </a:p>
          <a:p>
            <a:pPr lvl="1"/>
            <a:r>
              <a:rPr lang="en-US" dirty="0"/>
              <a:t>Letting them die and restarting the whole group may be an acceptable alternative</a:t>
            </a:r>
          </a:p>
          <a:p>
            <a:r>
              <a:rPr lang="en-US" dirty="0"/>
              <a:t>What is a </a:t>
            </a:r>
            <a:r>
              <a:rPr lang="en-US" b="1" dirty="0"/>
              <a:t>link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bidirectional relationship that can be created between two processes</a:t>
            </a:r>
          </a:p>
          <a:p>
            <a:pPr lvl="1"/>
            <a:r>
              <a:rPr lang="en-US" dirty="0"/>
              <a:t>If one of the linked processes dies from an unexpected </a:t>
            </a:r>
            <a:r>
              <a:rPr lang="en-US" b="1" dirty="0"/>
              <a:t>throw</a:t>
            </a:r>
            <a:r>
              <a:rPr lang="en-US" dirty="0"/>
              <a:t>, </a:t>
            </a:r>
            <a:r>
              <a:rPr lang="en-US" b="1" dirty="0"/>
              <a:t>error</a:t>
            </a:r>
            <a:r>
              <a:rPr lang="en-US" dirty="0"/>
              <a:t> or </a:t>
            </a:r>
            <a:r>
              <a:rPr lang="en-US" b="1" dirty="0"/>
              <a:t>exit</a:t>
            </a:r>
            <a:r>
              <a:rPr lang="en-US" dirty="0"/>
              <a:t>, the other linked process also dies</a:t>
            </a:r>
          </a:p>
          <a:p>
            <a:r>
              <a:rPr lang="en-US" dirty="0"/>
              <a:t>How to set or remove a </a:t>
            </a:r>
            <a:r>
              <a:rPr lang="en-US" b="1" dirty="0"/>
              <a:t>link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Using BIFs </a:t>
            </a:r>
            <a:r>
              <a:rPr lang="en-US" dirty="0">
                <a:hlinkClick r:id="rId2"/>
              </a:rPr>
              <a:t>link/1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spawn_link/1-3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unlink/1</a:t>
            </a:r>
            <a:endParaRPr lang="en-US" dirty="0"/>
          </a:p>
          <a:p>
            <a:pPr lvl="1"/>
            <a:r>
              <a:rPr lang="en-US" dirty="0"/>
              <a:t>Both functions receive the linked PID as an argument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pmbypm.com/wp-content/uploads/2014/05/Dependency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5" b="30378"/>
          <a:stretch/>
        </p:blipFill>
        <p:spPr bwMode="auto">
          <a:xfrm>
            <a:off x="4983480" y="4559224"/>
            <a:ext cx="4160520" cy="11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Links: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and linking </a:t>
            </a:r>
            <a:r>
              <a:rPr lang="en-US" b="1" dirty="0"/>
              <a:t>chain/1 </a:t>
            </a:r>
            <a:r>
              <a:rPr lang="en-US" dirty="0"/>
              <a:t>in the shell: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588"/>
          <a:stretch/>
        </p:blipFill>
        <p:spPr>
          <a:xfrm>
            <a:off x="828674" y="1232763"/>
            <a:ext cx="7486167" cy="2516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6131"/>
          <a:stretch/>
        </p:blipFill>
        <p:spPr>
          <a:xfrm>
            <a:off x="828674" y="4134002"/>
            <a:ext cx="7486167" cy="10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#2.1 Links: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has happened?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588"/>
          <a:stretch/>
        </p:blipFill>
        <p:spPr>
          <a:xfrm>
            <a:off x="828674" y="1232763"/>
            <a:ext cx="7486167" cy="2516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69" y="3850119"/>
            <a:ext cx="3759518" cy="151899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2" descr="http://www.pmbypm.com/wp-content/uploads/2014/05/Dependency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5" b="30378"/>
          <a:stretch/>
        </p:blipFill>
        <p:spPr bwMode="auto">
          <a:xfrm flipH="1">
            <a:off x="0" y="4559225"/>
            <a:ext cx="4160520" cy="11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processes does </a:t>
            </a:r>
            <a:r>
              <a:rPr lang="en-US" b="1" dirty="0"/>
              <a:t>not</a:t>
            </a:r>
            <a:r>
              <a:rPr lang="en-US" dirty="0"/>
              <a:t> have to die when another process dies?</a:t>
            </a:r>
          </a:p>
          <a:p>
            <a:pPr lvl="1"/>
            <a:r>
              <a:rPr lang="en-US" dirty="0"/>
              <a:t>When a process only wants to know what's going on with a second process</a:t>
            </a:r>
          </a:p>
          <a:p>
            <a:pPr lvl="1"/>
            <a:r>
              <a:rPr lang="en-US" dirty="0"/>
              <a:t>When neither of the processes really are vital to each other</a:t>
            </a:r>
          </a:p>
          <a:p>
            <a:r>
              <a:rPr lang="en-US" dirty="0"/>
              <a:t>What is a </a:t>
            </a:r>
            <a:r>
              <a:rPr lang="en-US" b="1" dirty="0"/>
              <a:t>monitor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uni</a:t>
            </a:r>
            <a:r>
              <a:rPr lang="en-US" dirty="0"/>
              <a:t>directional relationship between two processes</a:t>
            </a:r>
          </a:p>
          <a:p>
            <a:pPr lvl="1"/>
            <a:r>
              <a:rPr lang="en-US" dirty="0"/>
              <a:t>If a monitored process goes down, the monitoring process is notified by a message</a:t>
            </a:r>
          </a:p>
          <a:p>
            <a:pPr lvl="1"/>
            <a:r>
              <a:rPr lang="en-US" dirty="0"/>
              <a:t>Can be used also to monitor changes in time offset between Erlang machines</a:t>
            </a:r>
          </a:p>
          <a:p>
            <a:r>
              <a:rPr lang="en-US" dirty="0"/>
              <a:t>How to set or remove a </a:t>
            </a:r>
            <a:r>
              <a:rPr lang="en-US" b="1" dirty="0"/>
              <a:t>monitor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Using BIFs </a:t>
            </a:r>
            <a:r>
              <a:rPr lang="en-US" dirty="0">
                <a:hlinkClick r:id="rId2"/>
              </a:rPr>
              <a:t>monitor/2</a:t>
            </a:r>
            <a:r>
              <a:rPr lang="en-US" dirty="0"/>
              <a:t> or </a:t>
            </a:r>
            <a:r>
              <a:rPr lang="en-US" dirty="0" err="1">
                <a:hlinkClick r:id="rId3"/>
              </a:rPr>
              <a:t>spawn_monitor</a:t>
            </a:r>
            <a:r>
              <a:rPr lang="en-US" dirty="0">
                <a:hlinkClick r:id="rId3"/>
              </a:rPr>
              <a:t>/1,3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demonitor</a:t>
            </a:r>
            <a:r>
              <a:rPr lang="en-US" dirty="0">
                <a:hlinkClick r:id="rId4"/>
              </a:rPr>
              <a:t>/1,2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#3.1 Monitors: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using </a:t>
            </a:r>
            <a:r>
              <a:rPr lang="en-US" b="1" dirty="0"/>
              <a:t>monitor/2</a:t>
            </a:r>
            <a:endParaRPr lang="he-IL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1712879"/>
            <a:ext cx="7485512" cy="1142716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 rot="5400000">
            <a:off x="2380298" y="2374584"/>
            <a:ext cx="129540" cy="638178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ket 5"/>
          <p:cNvSpPr/>
          <p:nvPr/>
        </p:nvSpPr>
        <p:spPr>
          <a:xfrm rot="5400000">
            <a:off x="3592829" y="1916432"/>
            <a:ext cx="129540" cy="1554481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Bracket 6"/>
          <p:cNvSpPr/>
          <p:nvPr/>
        </p:nvSpPr>
        <p:spPr>
          <a:xfrm rot="5400000">
            <a:off x="4877749" y="2302194"/>
            <a:ext cx="129542" cy="782959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ight Bracket 7"/>
          <p:cNvSpPr/>
          <p:nvPr/>
        </p:nvSpPr>
        <p:spPr>
          <a:xfrm rot="5400000">
            <a:off x="5822628" y="2256474"/>
            <a:ext cx="129542" cy="874400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ight Bracket 8"/>
          <p:cNvSpPr/>
          <p:nvPr/>
        </p:nvSpPr>
        <p:spPr>
          <a:xfrm rot="5400000">
            <a:off x="6718167" y="2355728"/>
            <a:ext cx="129541" cy="675890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Arrow Connector 10"/>
          <p:cNvCxnSpPr>
            <a:stCxn id="5" idx="2"/>
            <a:endCxn id="14" idx="0"/>
          </p:cNvCxnSpPr>
          <p:nvPr/>
        </p:nvCxnSpPr>
        <p:spPr>
          <a:xfrm flipH="1">
            <a:off x="1320957" y="2758443"/>
            <a:ext cx="1124111" cy="716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8674" y="3474720"/>
            <a:ext cx="9845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Tag</a:t>
            </a:r>
          </a:p>
          <a:p>
            <a:r>
              <a:rPr lang="en-US" i="1" dirty="0">
                <a:latin typeface="Calibri" panose="020F0502020204030204" pitchFamily="34" charset="0"/>
              </a:rPr>
              <a:t>  ‘DOWN’</a:t>
            </a:r>
          </a:p>
          <a:p>
            <a:r>
              <a:rPr lang="en-US" i="1" dirty="0">
                <a:latin typeface="Calibri" panose="020F0502020204030204" pitchFamily="34" charset="0"/>
              </a:rPr>
              <a:t>  ‘CHANGE’</a:t>
            </a:r>
            <a:endParaRPr lang="he-IL" i="1" dirty="0"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>
            <a:stCxn id="6" idx="2"/>
            <a:endCxn id="27" idx="0"/>
          </p:cNvCxnSpPr>
          <p:nvPr/>
        </p:nvCxnSpPr>
        <p:spPr>
          <a:xfrm flipH="1">
            <a:off x="2895854" y="2758443"/>
            <a:ext cx="761745" cy="716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4061460" y="2758445"/>
            <a:ext cx="881060" cy="7162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5887399" y="2758445"/>
            <a:ext cx="14675" cy="7162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6782938" y="2758444"/>
            <a:ext cx="845314" cy="716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32227" y="3474720"/>
            <a:ext cx="1127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MonitorRef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Monitoring relationship identifier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6027" y="3474719"/>
            <a:ext cx="2049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Type</a:t>
            </a:r>
          </a:p>
          <a:p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en-US" i="1" dirty="0">
                <a:latin typeface="Calibri" panose="020F0502020204030204" pitchFamily="34" charset="0"/>
              </a:rPr>
              <a:t>process		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Calibri" panose="020F0502020204030204" pitchFamily="34" charset="0"/>
            </a:endParaRPr>
          </a:p>
          <a:p>
            <a:endParaRPr lang="en-US" i="1" dirty="0">
              <a:latin typeface="Calibri" panose="020F0502020204030204" pitchFamily="34" charset="0"/>
            </a:endParaRPr>
          </a:p>
          <a:p>
            <a:endParaRPr lang="en-US" i="1" dirty="0">
              <a:latin typeface="Calibri" panose="020F0502020204030204" pitchFamily="34" charset="0"/>
            </a:endParaRPr>
          </a:p>
          <a:p>
            <a:endParaRPr lang="en-US" i="1" dirty="0">
              <a:latin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</a:rPr>
              <a:t>  </a:t>
            </a:r>
            <a:r>
              <a:rPr lang="en-US" i="1" dirty="0" err="1">
                <a:latin typeface="Calibri" panose="020F0502020204030204" pitchFamily="34" charset="0"/>
              </a:rPr>
              <a:t>time_offset</a:t>
            </a:r>
            <a:r>
              <a:rPr lang="en-US" i="1" dirty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50594" y="3474719"/>
            <a:ext cx="2049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Object</a:t>
            </a:r>
          </a:p>
          <a:p>
            <a:r>
              <a:rPr lang="en-US" dirty="0">
                <a:latin typeface="Calibri" panose="020F0502020204030204" pitchFamily="34" charset="0"/>
              </a:rPr>
              <a:t>  PID		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</a:rPr>
              <a:t>RegisteredName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  {</a:t>
            </a:r>
            <a:r>
              <a:rPr lang="en-US" dirty="0" err="1">
                <a:latin typeface="Calibri" panose="020F0502020204030204" pitchFamily="34" charset="0"/>
              </a:rPr>
              <a:t>RegisteredName</a:t>
            </a:r>
            <a:r>
              <a:rPr lang="en-US" dirty="0">
                <a:latin typeface="Calibri" panose="020F0502020204030204" pitchFamily="34" charset="0"/>
              </a:rPr>
              <a:t>, Node}</a:t>
            </a:r>
          </a:p>
          <a:p>
            <a:r>
              <a:rPr lang="en-US" i="1" dirty="0">
                <a:latin typeface="Calibri" panose="020F0502020204030204" pitchFamily="34" charset="0"/>
              </a:rPr>
              <a:t>  </a:t>
            </a:r>
          </a:p>
          <a:p>
            <a:r>
              <a:rPr lang="en-US" i="1" dirty="0" err="1">
                <a:latin typeface="Calibri" panose="020F0502020204030204" pitchFamily="34" charset="0"/>
              </a:rPr>
              <a:t>clock_service</a:t>
            </a:r>
            <a:r>
              <a:rPr lang="en-US" i="1" dirty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55918" y="3474720"/>
            <a:ext cx="1412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Info</a:t>
            </a:r>
          </a:p>
          <a:p>
            <a:r>
              <a:rPr lang="en-US" i="1" dirty="0">
                <a:latin typeface="Calibri" panose="020F0502020204030204" pitchFamily="34" charset="0"/>
              </a:rPr>
              <a:t>  no </a:t>
            </a:r>
            <a:r>
              <a:rPr lang="en-US" i="1" dirty="0" err="1">
                <a:latin typeface="Calibri" panose="020F0502020204030204" pitchFamily="34" charset="0"/>
              </a:rPr>
              <a:t>proc</a:t>
            </a:r>
            <a:endParaRPr lang="en-US" i="1" dirty="0">
              <a:latin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</a:rPr>
              <a:t>  </a:t>
            </a:r>
            <a:r>
              <a:rPr lang="en-US" i="1" dirty="0" err="1">
                <a:latin typeface="Calibri" panose="020F0502020204030204" pitchFamily="34" charset="0"/>
              </a:rPr>
              <a:t>noconnection</a:t>
            </a:r>
            <a:endParaRPr lang="en-US" i="1" dirty="0">
              <a:latin typeface="Calibri" panose="020F0502020204030204" pitchFamily="34" charset="0"/>
            </a:endParaRPr>
          </a:p>
          <a:p>
            <a:endParaRPr lang="en-US" i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NewTimeOffset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2E84-5539-4504-ABFC-6B4BD76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B5DE-AF69-4778-9649-A965C8CE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process terminates, it always terminates with an </a:t>
            </a:r>
            <a:r>
              <a:rPr lang="en-US" b="1" dirty="0"/>
              <a:t>exit reason</a:t>
            </a:r>
            <a:r>
              <a:rPr lang="en-US" dirty="0"/>
              <a:t>. The reason can be any term.</a:t>
            </a:r>
          </a:p>
          <a:p>
            <a:r>
              <a:rPr lang="en-US" dirty="0"/>
              <a:t>A process is said to terminate </a:t>
            </a:r>
            <a:r>
              <a:rPr lang="en-US" b="1" dirty="0"/>
              <a:t>normally</a:t>
            </a:r>
            <a:r>
              <a:rPr lang="en-US" dirty="0"/>
              <a:t>, if the exit reason is the atom normal. A process with no more code to execute terminates normally.</a:t>
            </a:r>
          </a:p>
          <a:p>
            <a:r>
              <a:rPr lang="en-US" dirty="0"/>
              <a:t>A process terminates with an exit reason {</a:t>
            </a:r>
            <a:r>
              <a:rPr lang="en-US" dirty="0" err="1"/>
              <a:t>Reason,Stack</a:t>
            </a:r>
            <a:r>
              <a:rPr lang="en-US" dirty="0"/>
              <a:t>} when a run-time error occurs.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spDef>
      <a:spPr>
        <a:noFill/>
        <a:ln w="12700" cmpd="sng">
          <a:prstDash val="solid"/>
        </a:ln>
      </a:spPr>
      <a:bodyPr rtlCol="1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TS103431380</Template>
  <TotalTime>0</TotalTime>
  <Words>1008</Words>
  <Application>Microsoft Office PowerPoint</Application>
  <PresentationFormat>On-screen Show (16:10)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Euphemia</vt:lpstr>
      <vt:lpstr>Wingdings</vt:lpstr>
      <vt:lpstr>TS103431380</vt:lpstr>
      <vt:lpstr>Functional programming in concurrent and distributed systems</vt:lpstr>
      <vt:lpstr>Outline</vt:lpstr>
      <vt:lpstr>#1 Motivation</vt:lpstr>
      <vt:lpstr>#2 Links</vt:lpstr>
      <vt:lpstr>#2.1 Links: Example</vt:lpstr>
      <vt:lpstr>#2.1 Links: Example</vt:lpstr>
      <vt:lpstr>#3 Monitors</vt:lpstr>
      <vt:lpstr>#3.1 Monitors: Example</vt:lpstr>
      <vt:lpstr>Monitor</vt:lpstr>
      <vt:lpstr>Register</vt:lpstr>
      <vt:lpstr>#4 RPC</vt:lpstr>
      <vt:lpstr>#4.1 RPC: Example</vt:lpstr>
      <vt:lpstr>#4.1 RPC: Example</vt:lpstr>
      <vt:lpstr>#4.2 More About RPC</vt:lpstr>
      <vt:lpstr>#5 Submission Procedures</vt:lpstr>
      <vt:lpstr>Exercise 8</vt:lpstr>
      <vt:lpstr>Exercise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2019-05-26T10:10:40Z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