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2">
  <p:sldMasterIdLst>
    <p:sldMasterId id="2147483648" r:id="rId1"/>
  </p:sldMasterIdLst>
  <p:sldIdLst>
    <p:sldId id="342" r:id="rId2"/>
    <p:sldId id="329" r:id="rId3"/>
    <p:sldId id="354" r:id="rId4"/>
    <p:sldId id="331" r:id="rId5"/>
    <p:sldId id="358" r:id="rId6"/>
    <p:sldId id="359" r:id="rId7"/>
    <p:sldId id="360" r:id="rId8"/>
    <p:sldId id="361" r:id="rId9"/>
    <p:sldId id="362" r:id="rId10"/>
    <p:sldId id="364" r:id="rId11"/>
    <p:sldId id="363" r:id="rId12"/>
    <p:sldId id="365" r:id="rId13"/>
    <p:sldId id="366" r:id="rId14"/>
    <p:sldId id="353" r:id="rId1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E52"/>
    <a:srgbClr val="B79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6F4019-1BE3-5149-4A56-C3917D2E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0FC061-08B0-D75A-5BD0-828D5514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6A092F-D8BC-136B-B4AF-0979E390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4F3CE8-70F9-030C-177B-61C4E9F4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628E43-F369-7531-5F48-BDBD1DCB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8E299FF-B5B2-EF46-C23E-FF554C76F6F3}"/>
              </a:ext>
            </a:extLst>
          </p:cNvPr>
          <p:cNvSpPr/>
          <p:nvPr userDrawn="1"/>
        </p:nvSpPr>
        <p:spPr>
          <a:xfrm>
            <a:off x="-133350" y="6418800"/>
            <a:ext cx="12325350" cy="439200"/>
          </a:xfrm>
          <a:prstGeom prst="rect">
            <a:avLst/>
          </a:prstGeom>
          <a:solidFill>
            <a:srgbClr val="131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DAF19F-90C3-0C2C-9288-37DB6484DF27}"/>
              </a:ext>
            </a:extLst>
          </p:cNvPr>
          <p:cNvSpPr txBox="1"/>
          <p:nvPr userDrawn="1"/>
        </p:nvSpPr>
        <p:spPr>
          <a:xfrm>
            <a:off x="8952931" y="6488668"/>
            <a:ext cx="287967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2024</a:t>
            </a:r>
            <a:endParaRPr lang="he-IL" sz="1600" b="1" dirty="0">
              <a:solidFill>
                <a:schemeClr val="bg1"/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1" name="מציין מיקום של מספר שקופית 9">
            <a:extLst>
              <a:ext uri="{FF2B5EF4-FFF2-40B4-BE49-F238E27FC236}">
                <a16:creationId xmlns:a16="http://schemas.microsoft.com/office/drawing/2014/main" id="{E6762170-3B22-7901-9E98-3D034C94911E}"/>
              </a:ext>
            </a:extLst>
          </p:cNvPr>
          <p:cNvSpPr txBox="1">
            <a:spLocks/>
          </p:cNvSpPr>
          <p:nvPr userDrawn="1"/>
        </p:nvSpPr>
        <p:spPr>
          <a:xfrm>
            <a:off x="25021" y="6492875"/>
            <a:ext cx="4541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IL"/>
            </a:defPPr>
            <a:lvl1pPr marL="0" algn="r" defTabSz="914400" rtl="1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CCF55-FEA5-417D-959C-863C67F05B96}" type="slidenum">
              <a:rPr lang="he-IL" sz="1800" b="1" smtClean="0">
                <a:latin typeface="Heebo" panose="00000500000000000000" pitchFamily="2" charset="-79"/>
                <a:cs typeface="Heebo" panose="00000500000000000000" pitchFamily="2" charset="-79"/>
              </a:rPr>
              <a:pPr/>
              <a:t>‹#›</a:t>
            </a:fld>
            <a:endParaRPr lang="he-IL" sz="1800" b="1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51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2A108D-5D5F-0644-8C44-1FEA6AB1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21471A-DB47-258E-EFC2-CE3DC2DB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4AEB87-C3E6-9C1E-9BAB-325BC807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7AA50E-C87B-658C-FE37-4C1F116D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A98525-5129-1E7C-C6D3-BEA51312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955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F287749-24F8-A742-C0FD-5875358F7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934A043-332A-AC1F-F7F5-E99FCA55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95EDD6-6763-51A8-E09D-8FD9DEA9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4D3022-E4D1-7FC1-F9D4-98E4DBD2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92779B-E805-E51F-FA47-B22290EB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4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C7C06-70A0-EE1D-F436-42AB990E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49E4D0-1D1E-1731-7F7A-5728DF75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03FB60-798F-EF7E-FF75-69A88351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394D32-B0CB-AA41-AC98-43D75D5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500EE8-DBF7-1CC9-84D1-2DAFBFAB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77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98748-6EE8-02B1-D4B9-A87E83C3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A52C5D-4312-104F-9CC6-F5610687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BDDF4A-B23C-3F5F-13D5-BC87D1C4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5E121B-046B-6A60-7530-5FA2B1AA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41094F-8DCE-F87D-E558-632C881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134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B87CE9-0CD5-EE90-D4BD-434BD0E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EA2AAE-C6F3-0D2F-ED67-87C2A5A53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21923F9-609F-2F93-5FE9-13331C766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70A5A7-D1D0-8F78-214C-D40915C2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B6B82C-731E-94F5-7704-4B51A90A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33BBD4-E639-A903-BEAF-570248BC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33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EBBC4-A2E0-B3F6-1C06-300573E0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C823AC-D256-3203-ED76-52D49DDE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D1ABF43-99EA-B303-CF2F-BD5C4BF3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274653-801B-EE72-417E-1EB053357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C7B0B25-7158-BC86-578F-0C1233EC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06CAAD-7D77-CB0B-F8E1-08985DDE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C3C997-27E1-CB89-762D-F8E1785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1F10AF-68F1-B382-FB19-9BDA94F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54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0EF37E-9E02-CC63-0197-2B0B2723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C4ABEC1-0383-03BF-D30E-A1B3EE72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01905A9-9AA2-FE2F-C70E-7182F5F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2DE060-40A9-36C7-72E6-7CC23216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7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61A021A-B1CE-EFA7-470B-7D1FD6D4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920A722-2FD4-D8C3-D4EE-40BA56D7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3B22EA-49D4-1D02-A9D9-C9160D6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30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A8219-B22F-775C-55DE-564EA701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56505-024C-EDA2-41F7-C5EE1742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E5432D-72FA-09E0-957C-6D6250A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C5950E-D419-1B8A-891F-D6109639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A96B68-A341-1005-CDD0-7103D7FB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214F257-A239-1269-C8D2-64D8A0EC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28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D0CBDA-AE68-2EE4-D0B5-8047FD1D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8E0798A-DFC7-0E58-FB01-D5203658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14EF98-EEDF-7450-0289-B0E8DC3A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08C6DF-600F-C2BC-E79C-E5B724D0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3E3423-956A-8EBE-A208-DAC41574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B274D29-4100-C2D9-2E25-CC5DF96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27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31AFD76-A269-757A-6130-949A545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789DA9-99CD-4749-11DC-9BF8AE10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9C9D98-65FA-58A4-570D-311D3A747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F4EF-CF46-40FE-A1AC-54DB9514F3FA}" type="datetimeFigureOut">
              <a:rPr lang="en-IL" smtClean="0"/>
              <a:t>02/04/2024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AFBF18-0280-10C0-0D47-A5D5672D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02E839-439E-F6ED-83EC-0579C5C4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0BFD-BAEB-42F9-944D-2A49B702797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60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ילום מסך, מלבן, טקסט, צבעוני&#10;&#10;התיאור נוצר באופן אוטומטי">
            <a:extLst>
              <a:ext uri="{FF2B5EF4-FFF2-40B4-BE49-F238E27FC236}">
                <a16:creationId xmlns:a16="http://schemas.microsoft.com/office/drawing/2014/main" id="{3A6C91E9-F0B5-C165-1672-7FCE45698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1656" r="1408" b="5745"/>
          <a:stretch/>
        </p:blipFill>
        <p:spPr>
          <a:xfrm>
            <a:off x="-225281" y="-84096"/>
            <a:ext cx="13152027" cy="6546120"/>
          </a:xfrm>
          <a:prstGeom prst="rect">
            <a:avLst/>
          </a:prstGeom>
        </p:spPr>
      </p:pic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F83E6EA-04BD-EC6D-3BA9-E4DE88AABF25}"/>
              </a:ext>
            </a:extLst>
          </p:cNvPr>
          <p:cNvSpPr txBox="1"/>
          <p:nvPr/>
        </p:nvSpPr>
        <p:spPr>
          <a:xfrm>
            <a:off x="785120" y="2046570"/>
            <a:ext cx="10439400" cy="276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Morse Code Decoder &amp; Detector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 Deep Learning</a:t>
            </a:r>
          </a:p>
          <a:p>
            <a:br>
              <a:rPr lang="en-US" sz="3600" b="0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IL" sz="3600" b="1" dirty="0">
              <a:solidFill>
                <a:schemeClr val="bg1"/>
              </a:solidFill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6FECBE3-4D31-B3A2-265B-4656050D7CAD}"/>
              </a:ext>
            </a:extLst>
          </p:cNvPr>
          <p:cNvSpPr txBox="1"/>
          <p:nvPr/>
        </p:nvSpPr>
        <p:spPr>
          <a:xfrm>
            <a:off x="76200" y="6393970"/>
            <a:ext cx="6194322" cy="389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Maor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Assayag</a:t>
            </a:r>
            <a:r>
              <a:rPr lang="en-US" sz="1800" dirty="0">
                <a:solidFill>
                  <a:srgbClr val="FFFFFF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\ </a:t>
            </a:r>
            <a:r>
              <a:rPr lang="en-US" b="1" dirty="0" err="1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Eliraz</a:t>
            </a:r>
            <a:r>
              <a:rPr lang="en-US" b="1" dirty="0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Kadosh</a:t>
            </a:r>
            <a:r>
              <a:rPr lang="en-US" b="1" dirty="0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 \ </a:t>
            </a:r>
            <a:r>
              <a:rPr lang="en-US" b="1" dirty="0" err="1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Eliram</a:t>
            </a:r>
            <a:r>
              <a:rPr lang="en-US" b="1" dirty="0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entury" panose="02040604050505020304" pitchFamily="18" charset="0"/>
                <a:ea typeface="Calibri" panose="020F0502020204030204" pitchFamily="34" charset="0"/>
                <a:cs typeface="Segoe UI Semibold" panose="020B0702040204020203" pitchFamily="34" charset="0"/>
              </a:rPr>
              <a:t>Amrusi</a:t>
            </a:r>
            <a:endParaRPr lang="en-IL" b="1" dirty="0">
              <a:solidFill>
                <a:srgbClr val="FFFFFF"/>
              </a:solidFill>
              <a:latin typeface="Century" panose="02040604050505020304" pitchFamily="18" charset="0"/>
              <a:ea typeface="Calibri" panose="020F0502020204030204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Faster RCNN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tersection over Union (IoU) for object detection - PyImageSearch">
            <a:extLst>
              <a:ext uri="{FF2B5EF4-FFF2-40B4-BE49-F238E27FC236}">
                <a16:creationId xmlns:a16="http://schemas.microsoft.com/office/drawing/2014/main" id="{CB8C0162-3984-AF63-84F9-0639A51E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98" y="2045766"/>
            <a:ext cx="4345649" cy="338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bject detection in the wild by Faster R-CNN + ResNet-101">
            <a:extLst>
              <a:ext uri="{FF2B5EF4-FFF2-40B4-BE49-F238E27FC236}">
                <a16:creationId xmlns:a16="http://schemas.microsoft.com/office/drawing/2014/main" id="{621D8329-7E0E-7917-CBE9-C2A64084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" y="145456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9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Faster RCNN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62DC3DFA-4DE6-8F6F-BB42-4B4512E1D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/>
          <a:stretch/>
        </p:blipFill>
        <p:spPr>
          <a:xfrm>
            <a:off x="413578" y="1641073"/>
            <a:ext cx="5091109" cy="3835911"/>
          </a:xfrm>
          <a:prstGeom prst="rect">
            <a:avLst/>
          </a:prstGeom>
        </p:spPr>
      </p:pic>
      <p:pic>
        <p:nvPicPr>
          <p:cNvPr id="9" name="תמונה 8" descr="תמונה שמכילה טקסט, תרשים, קו, צילום מסך&#10;&#10;התיאור נוצר באופן אוטומטי">
            <a:extLst>
              <a:ext uri="{FF2B5EF4-FFF2-40B4-BE49-F238E27FC236}">
                <a16:creationId xmlns:a16="http://schemas.microsoft.com/office/drawing/2014/main" id="{7F0309EE-BDDC-9C97-3D35-E61AFE55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15" y="1335698"/>
            <a:ext cx="5184658" cy="416052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D3AE60-92E0-86F7-0D89-7B4ED6F51804}"/>
              </a:ext>
            </a:extLst>
          </p:cNvPr>
          <p:cNvSpPr txBox="1"/>
          <p:nvPr/>
        </p:nvSpPr>
        <p:spPr>
          <a:xfrm>
            <a:off x="-124681" y="1335697"/>
            <a:ext cx="6167628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Faster-RCNN Training Loss 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3E04C690-B69D-99CC-BEDC-BFBF136DD4EE}"/>
              </a:ext>
            </a:extLst>
          </p:cNvPr>
          <p:cNvCxnSpPr>
            <a:cxnSpLocks/>
          </p:cNvCxnSpPr>
          <p:nvPr/>
        </p:nvCxnSpPr>
        <p:spPr>
          <a:xfrm flipH="1" flipV="1">
            <a:off x="9341604" y="4882843"/>
            <a:ext cx="871002" cy="73325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6104306-FAAE-52C5-58B4-5EE110F816A3}"/>
              </a:ext>
            </a:extLst>
          </p:cNvPr>
          <p:cNvSpPr txBox="1"/>
          <p:nvPr/>
        </p:nvSpPr>
        <p:spPr>
          <a:xfrm>
            <a:off x="9588492" y="5642850"/>
            <a:ext cx="6167628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&lt;3% loss</a:t>
            </a:r>
            <a:endParaRPr lang="en-US" sz="18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Demo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A972F80-B91C-DA86-8DA6-B62C1AA6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07" y="1361620"/>
            <a:ext cx="8193186" cy="413476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5A07417-FF5F-7FFC-0054-A28C156F9A00}"/>
              </a:ext>
            </a:extLst>
          </p:cNvPr>
          <p:cNvSpPr txBox="1"/>
          <p:nvPr/>
        </p:nvSpPr>
        <p:spPr>
          <a:xfrm>
            <a:off x="1364328" y="5612885"/>
            <a:ext cx="9849845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950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wpm: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L" sz="1600" dirty="0" err="1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snrDB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amplitude: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164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str: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L" sz="1600" dirty="0" err="1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bbx</a:t>
            </a:r>
            <a:r>
              <a:rPr lang="en-IL" sz="16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L" sz="16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(17, 19, 257, 20)</a:t>
            </a: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9E660F00-DF09-4B73-292F-0DA3D56AC08E}"/>
              </a:ext>
            </a:extLst>
          </p:cNvPr>
          <p:cNvCxnSpPr>
            <a:cxnSpLocks/>
          </p:cNvCxnSpPr>
          <p:nvPr/>
        </p:nvCxnSpPr>
        <p:spPr>
          <a:xfrm flipV="1">
            <a:off x="3746633" y="1981842"/>
            <a:ext cx="0" cy="7780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88207B5-4669-14C3-5E5B-B93124051524}"/>
              </a:ext>
            </a:extLst>
          </p:cNvPr>
          <p:cNvCxnSpPr>
            <a:cxnSpLocks/>
          </p:cNvCxnSpPr>
          <p:nvPr/>
        </p:nvCxnSpPr>
        <p:spPr>
          <a:xfrm flipV="1">
            <a:off x="5517521" y="1785166"/>
            <a:ext cx="0" cy="7780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C8DD247-937E-FBDB-7706-308E9466F8FB}"/>
              </a:ext>
            </a:extLst>
          </p:cNvPr>
          <p:cNvSpPr txBox="1"/>
          <p:nvPr/>
        </p:nvSpPr>
        <p:spPr>
          <a:xfrm>
            <a:off x="2198972" y="2833171"/>
            <a:ext cx="3095322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LSTM-RNN</a:t>
            </a:r>
            <a:endParaRPr lang="en-IL" sz="1600" b="1" dirty="0">
              <a:solidFill>
                <a:schemeClr val="bg1"/>
              </a:solidFill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9DAEADE-5EBE-DA3E-7326-1AED40FE54F9}"/>
              </a:ext>
            </a:extLst>
          </p:cNvPr>
          <p:cNvSpPr txBox="1"/>
          <p:nvPr/>
        </p:nvSpPr>
        <p:spPr>
          <a:xfrm>
            <a:off x="4789313" y="2636495"/>
            <a:ext cx="1499937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RESNET50</a:t>
            </a:r>
            <a:endParaRPr lang="en-IL" sz="1600" b="1" dirty="0">
              <a:solidFill>
                <a:schemeClr val="bg1"/>
              </a:solidFill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Future work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0039FCB-293C-D6D3-B599-54329C54E246}"/>
              </a:ext>
            </a:extLst>
          </p:cNvPr>
          <p:cNvSpPr txBox="1"/>
          <p:nvPr/>
        </p:nvSpPr>
        <p:spPr>
          <a:xfrm>
            <a:off x="245532" y="1459999"/>
            <a:ext cx="10245487" cy="419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More complex physical model for morse signal</a:t>
            </a:r>
          </a:p>
          <a:p>
            <a:pPr marL="742950" lvl="1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Harmonies \ Pink Noise \ Spectral Leakage</a:t>
            </a:r>
          </a:p>
          <a:p>
            <a:pPr marL="742950" lvl="1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Deeper Networks !</a:t>
            </a:r>
          </a:p>
          <a:p>
            <a:pPr marL="742950" lvl="1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RESNET152</a:t>
            </a:r>
          </a:p>
          <a:p>
            <a:pPr marL="742950" lvl="1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Bi-directional LSTM, Architecture grid-search</a:t>
            </a:r>
          </a:p>
        </p:txBody>
      </p:sp>
      <p:pic>
        <p:nvPicPr>
          <p:cNvPr id="12290" name="Picture 2" descr="Training Deep Neural Networks. Deep Learning Accessories | by Ravindra  Parmar | Towards Data Science">
            <a:extLst>
              <a:ext uri="{FF2B5EF4-FFF2-40B4-BE49-F238E27FC236}">
                <a16:creationId xmlns:a16="http://schemas.microsoft.com/office/drawing/2014/main" id="{BA49D358-DFB9-5317-697B-B363D28D4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8441" r="48213" b="5471"/>
          <a:stretch/>
        </p:blipFill>
        <p:spPr bwMode="auto">
          <a:xfrm>
            <a:off x="7668126" y="1945563"/>
            <a:ext cx="4523874" cy="38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2C8452C-FCFE-A602-64B9-EC467FB9B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046" y="1937494"/>
            <a:ext cx="4686954" cy="3667637"/>
          </a:xfrm>
          <a:prstGeom prst="rect">
            <a:avLst/>
          </a:prstGeom>
        </p:spPr>
      </p:pic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CDE07B01-6B26-CC0A-BABC-AD6948473213}"/>
              </a:ext>
            </a:extLst>
          </p:cNvPr>
          <p:cNvCxnSpPr>
            <a:cxnSpLocks/>
          </p:cNvCxnSpPr>
          <p:nvPr/>
        </p:nvCxnSpPr>
        <p:spPr>
          <a:xfrm>
            <a:off x="8471033" y="3429000"/>
            <a:ext cx="0" cy="6869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3D316B0E-7922-296A-58A1-4EB932F43778}"/>
              </a:ext>
            </a:extLst>
          </p:cNvPr>
          <p:cNvCxnSpPr>
            <a:cxnSpLocks/>
          </p:cNvCxnSpPr>
          <p:nvPr/>
        </p:nvCxnSpPr>
        <p:spPr>
          <a:xfrm>
            <a:off x="9748145" y="3772495"/>
            <a:ext cx="0" cy="6869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צילום מסך, מלבן, טקסט, צבעוני&#10;&#10;התיאור נוצר באופן אוטומטי">
            <a:extLst>
              <a:ext uri="{FF2B5EF4-FFF2-40B4-BE49-F238E27FC236}">
                <a16:creationId xmlns:a16="http://schemas.microsoft.com/office/drawing/2014/main" id="{AB3DAC34-A944-7AEB-44D1-BEA32859E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1656" r="1408" b="5745"/>
          <a:stretch/>
        </p:blipFill>
        <p:spPr>
          <a:xfrm>
            <a:off x="-225281" y="-84096"/>
            <a:ext cx="13152027" cy="654612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F83E6EA-04BD-EC6D-3BA9-E4DE88AABF25}"/>
              </a:ext>
            </a:extLst>
          </p:cNvPr>
          <p:cNvSpPr txBox="1"/>
          <p:nvPr/>
        </p:nvSpPr>
        <p:spPr>
          <a:xfrm>
            <a:off x="4748235" y="2285161"/>
            <a:ext cx="6194322" cy="114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L" sz="3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2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Outline</a:t>
            </a:r>
            <a:endParaRPr lang="he-IL" sz="4800" dirty="0">
              <a:solidFill>
                <a:srgbClr val="131E52"/>
              </a:solidFill>
              <a:latin typeface="Heebo ExtraBold" panose="00000900000000000000" pitchFamily="2" charset="-79"/>
              <a:cs typeface="Heebo ExtraBold" panose="00000900000000000000" pitchFamily="2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1F4EDB0-2166-9E26-232E-76907E36DF61}"/>
              </a:ext>
            </a:extLst>
          </p:cNvPr>
          <p:cNvSpPr txBox="1"/>
          <p:nvPr/>
        </p:nvSpPr>
        <p:spPr>
          <a:xfrm>
            <a:off x="245532" y="1459999"/>
            <a:ext cx="10245487" cy="419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Objectives</a:t>
            </a: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LSTM RNN</a:t>
            </a: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Faster RCNN (resnet50)</a:t>
            </a: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Demo</a:t>
            </a:r>
          </a:p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pic>
        <p:nvPicPr>
          <p:cNvPr id="1026" name="Picture 2" descr="Technion – Israel Institute of Technology - Wikipedia">
            <a:extLst>
              <a:ext uri="{FF2B5EF4-FFF2-40B4-BE49-F238E27FC236}">
                <a16:creationId xmlns:a16="http://schemas.microsoft.com/office/drawing/2014/main" id="{B8FA3E42-09F7-02CB-F55A-48B4B495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se Code Vector SVG Icon - SVG Repo">
            <a:extLst>
              <a:ext uri="{FF2B5EF4-FFF2-40B4-BE49-F238E27FC236}">
                <a16:creationId xmlns:a16="http://schemas.microsoft.com/office/drawing/2014/main" id="{C749DE19-6015-3BA0-739A-FDFD3836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529" y="3962402"/>
            <a:ext cx="2383003" cy="238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5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Introduction</a:t>
            </a:r>
            <a:endParaRPr lang="he-IL" sz="4800" dirty="0">
              <a:solidFill>
                <a:srgbClr val="131E52"/>
              </a:solidFill>
              <a:latin typeface="Heebo ExtraBold" panose="00000900000000000000" pitchFamily="2" charset="-79"/>
              <a:cs typeface="Heebo ExtraBold" panose="00000900000000000000" pitchFamily="2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1F4EDB0-2166-9E26-232E-76907E36DF61}"/>
              </a:ext>
            </a:extLst>
          </p:cNvPr>
          <p:cNvSpPr txBox="1"/>
          <p:nvPr/>
        </p:nvSpPr>
        <p:spPr>
          <a:xfrm>
            <a:off x="245532" y="1459999"/>
            <a:ext cx="10245487" cy="6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Morse Code</a:t>
            </a:r>
          </a:p>
        </p:txBody>
      </p:sp>
      <p:pic>
        <p:nvPicPr>
          <p:cNvPr id="4" name="Picture 2" descr="Technion – Israel Institute of Technology - Wikipedia">
            <a:extLst>
              <a:ext uri="{FF2B5EF4-FFF2-40B4-BE49-F238E27FC236}">
                <a16:creationId xmlns:a16="http://schemas.microsoft.com/office/drawing/2014/main" id="{F4E621BC-665E-C2A6-7210-04EB49AD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936B3F9-C249-1EED-6654-54565DFF9DD5}"/>
              </a:ext>
            </a:extLst>
          </p:cNvPr>
          <p:cNvCxnSpPr>
            <a:cxnSpLocks/>
          </p:cNvCxnSpPr>
          <p:nvPr/>
        </p:nvCxnSpPr>
        <p:spPr>
          <a:xfrm flipH="1">
            <a:off x="6705599" y="3152273"/>
            <a:ext cx="138764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96E1AEA-5619-E8D3-89D2-17EE4AEAE965}"/>
              </a:ext>
            </a:extLst>
          </p:cNvPr>
          <p:cNvCxnSpPr>
            <a:cxnSpLocks/>
          </p:cNvCxnSpPr>
          <p:nvPr/>
        </p:nvCxnSpPr>
        <p:spPr>
          <a:xfrm flipH="1">
            <a:off x="6705599" y="4948988"/>
            <a:ext cx="1387642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01DFD1A8-A93A-1727-12DA-908DC2044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7" y="2310582"/>
            <a:ext cx="5668166" cy="3343742"/>
          </a:xfrm>
          <a:prstGeom prst="rect">
            <a:avLst/>
          </a:prstGeom>
        </p:spPr>
      </p:pic>
      <p:sp>
        <p:nvSpPr>
          <p:cNvPr id="17" name="אליפסה 16">
            <a:extLst>
              <a:ext uri="{FF2B5EF4-FFF2-40B4-BE49-F238E27FC236}">
                <a16:creationId xmlns:a16="http://schemas.microsoft.com/office/drawing/2014/main" id="{B4B23AE3-7496-9FCD-3DD8-2D814774FFE6}"/>
              </a:ext>
            </a:extLst>
          </p:cNvPr>
          <p:cNvSpPr/>
          <p:nvPr/>
        </p:nvSpPr>
        <p:spPr>
          <a:xfrm>
            <a:off x="521369" y="5005137"/>
            <a:ext cx="360948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AD370355-BD42-5617-24BC-C528A8823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994" y="2422358"/>
            <a:ext cx="3356080" cy="3120190"/>
          </a:xfrm>
          <a:prstGeom prst="rect">
            <a:avLst/>
          </a:prstGeom>
        </p:spPr>
      </p:pic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BA5C7412-6FD8-3432-79DD-6C69988721D0}"/>
              </a:ext>
            </a:extLst>
          </p:cNvPr>
          <p:cNvCxnSpPr>
            <a:cxnSpLocks/>
          </p:cNvCxnSpPr>
          <p:nvPr/>
        </p:nvCxnSpPr>
        <p:spPr>
          <a:xfrm flipV="1">
            <a:off x="4066673" y="5438274"/>
            <a:ext cx="0" cy="77804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1E93D90-AFF4-75F9-D726-4949FBCC346B}"/>
              </a:ext>
            </a:extLst>
          </p:cNvPr>
          <p:cNvCxnSpPr>
            <a:cxnSpLocks/>
          </p:cNvCxnSpPr>
          <p:nvPr/>
        </p:nvCxnSpPr>
        <p:spPr>
          <a:xfrm flipV="1">
            <a:off x="3200399" y="5438274"/>
            <a:ext cx="0" cy="77804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test">
            <a:hlinkClick r:id="" action="ppaction://media"/>
            <a:extLst>
              <a:ext uri="{FF2B5EF4-FFF2-40B4-BE49-F238E27FC236}">
                <a16:creationId xmlns:a16="http://schemas.microsoft.com/office/drawing/2014/main" id="{BDF69463-F2E6-B2A2-7FC0-1EE988546F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49642" y="15803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Objectives</a:t>
            </a:r>
            <a:endParaRPr lang="he-IL" sz="4800" dirty="0">
              <a:solidFill>
                <a:srgbClr val="131E52"/>
              </a:solidFill>
              <a:latin typeface="Heebo ExtraBold" panose="00000900000000000000" pitchFamily="2" charset="-79"/>
              <a:cs typeface="Heebo ExtraBold" panose="00000900000000000000" pitchFamily="2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1F4EDB0-2166-9E26-232E-76907E36DF61}"/>
              </a:ext>
            </a:extLst>
          </p:cNvPr>
          <p:cNvSpPr txBox="1"/>
          <p:nvPr/>
        </p:nvSpPr>
        <p:spPr>
          <a:xfrm>
            <a:off x="245532" y="1688627"/>
            <a:ext cx="10245487" cy="298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Generate labeled data 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 \ SNR \ Doppler 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Decode Morse from a spectrogram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Detect Morse boundaries in a spectrogram</a:t>
            </a: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echnion – Israel Institute of Technology - Wikipedia">
            <a:extLst>
              <a:ext uri="{FF2B5EF4-FFF2-40B4-BE49-F238E27FC236}">
                <a16:creationId xmlns:a16="http://schemas.microsoft.com/office/drawing/2014/main" id="{335C76B7-E613-38C7-C019-3658F5FF4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61D4E75-FEC8-7B24-3D0D-15191520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2" y="4017646"/>
            <a:ext cx="10726647" cy="214342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CE8F900-86AC-781A-228F-61FB078A4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9" b="4819"/>
          <a:stretch/>
        </p:blipFill>
        <p:spPr>
          <a:xfrm>
            <a:off x="1700981" y="4017645"/>
            <a:ext cx="9116697" cy="21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LSTM RNN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8" descr="תמונה שמכילה צילום מסך, טקסט, תרשים, קו&#10;&#10;התיאור נוצר באופן אוטומטי">
            <a:extLst>
              <a:ext uri="{FF2B5EF4-FFF2-40B4-BE49-F238E27FC236}">
                <a16:creationId xmlns:a16="http://schemas.microsoft.com/office/drawing/2014/main" id="{9CDFA406-A4C6-743D-F7CB-D651F94A7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4" y="1645207"/>
            <a:ext cx="12192000" cy="3787042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BE9C610-2DC5-BF0F-7AD2-35E50310D0B6}"/>
              </a:ext>
            </a:extLst>
          </p:cNvPr>
          <p:cNvSpPr txBox="1"/>
          <p:nvPr/>
        </p:nvSpPr>
        <p:spPr>
          <a:xfrm>
            <a:off x="7531762" y="5561236"/>
            <a:ext cx="6167628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(740k params)</a:t>
            </a:r>
            <a:endParaRPr lang="en-US" sz="18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0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LSTM RNN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4260969-D49B-6E4A-D6B7-F6378E6A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3" y="2067305"/>
            <a:ext cx="7218045" cy="13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280C503-13F6-5649-B1EE-086BD7F2D7F2}"/>
              </a:ext>
            </a:extLst>
          </p:cNvPr>
          <p:cNvSpPr txBox="1"/>
          <p:nvPr/>
        </p:nvSpPr>
        <p:spPr>
          <a:xfrm>
            <a:off x="159774" y="1335697"/>
            <a:ext cx="6167628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CER (Character Error Rate)</a:t>
            </a:r>
          </a:p>
        </p:txBody>
      </p:sp>
    </p:spTree>
    <p:extLst>
      <p:ext uri="{BB962C8B-B14F-4D97-AF65-F5344CB8AC3E}">
        <p14:creationId xmlns:p14="http://schemas.microsoft.com/office/powerpoint/2010/main" val="3678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LSTM RNN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 descr="תמונה שמכילה קו, קבלה, עלילה, תרשים&#10;&#10;התיאור נוצר באופן אוטומטי">
            <a:extLst>
              <a:ext uri="{FF2B5EF4-FFF2-40B4-BE49-F238E27FC236}">
                <a16:creationId xmlns:a16="http://schemas.microsoft.com/office/drawing/2014/main" id="{0C7EA55F-E3BD-BFED-B865-D77CC3EC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" y="1587152"/>
            <a:ext cx="1194601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LSTM RNN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D6D4B15A-4E66-DC01-7032-06967C34C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5" y="1945563"/>
            <a:ext cx="4305673" cy="3414056"/>
          </a:xfrm>
          <a:prstGeom prst="rect">
            <a:avLst/>
          </a:prstGeom>
        </p:spPr>
      </p:pic>
      <p:pic>
        <p:nvPicPr>
          <p:cNvPr id="8" name="תמונה 7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D0FA3F68-BE38-2C11-5FA0-EBF6E2CA8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20" y="1945563"/>
            <a:ext cx="4305673" cy="3444538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1D0B520-F69E-297F-FE57-F5C1BE290579}"/>
              </a:ext>
            </a:extLst>
          </p:cNvPr>
          <p:cNvCxnSpPr>
            <a:cxnSpLocks/>
          </p:cNvCxnSpPr>
          <p:nvPr/>
        </p:nvCxnSpPr>
        <p:spPr>
          <a:xfrm flipH="1" flipV="1">
            <a:off x="5221224" y="4937760"/>
            <a:ext cx="871002" cy="73325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C0E0D58-6716-8A8A-6446-14264B21D408}"/>
              </a:ext>
            </a:extLst>
          </p:cNvPr>
          <p:cNvSpPr txBox="1"/>
          <p:nvPr/>
        </p:nvSpPr>
        <p:spPr>
          <a:xfrm>
            <a:off x="5495544" y="5743434"/>
            <a:ext cx="6167628" cy="36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&lt;2% CER</a:t>
            </a:r>
            <a:endParaRPr lang="en-US" sz="18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DCD52C5-E6EA-49F6-3B31-1AD1A41B0ADA}"/>
              </a:ext>
            </a:extLst>
          </p:cNvPr>
          <p:cNvSpPr txBox="1"/>
          <p:nvPr/>
        </p:nvSpPr>
        <p:spPr>
          <a:xfrm>
            <a:off x="3127887" y="5172819"/>
            <a:ext cx="728793" cy="228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endParaRPr lang="en-US" sz="1100" b="1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340F51A-DD05-44A5-80C8-6DEEAE97A5DD}"/>
              </a:ext>
            </a:extLst>
          </p:cNvPr>
          <p:cNvCxnSpPr/>
          <p:nvPr/>
        </p:nvCxnSpPr>
        <p:spPr>
          <a:xfrm flipH="1">
            <a:off x="152226" y="1114566"/>
            <a:ext cx="11880000" cy="0"/>
          </a:xfrm>
          <a:prstGeom prst="line">
            <a:avLst/>
          </a:prstGeom>
          <a:ln w="12700">
            <a:solidFill>
              <a:srgbClr val="131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B76C8D7-97D8-240F-D0CA-A9350F63F931}"/>
              </a:ext>
            </a:extLst>
          </p:cNvPr>
          <p:cNvSpPr txBox="1"/>
          <p:nvPr/>
        </p:nvSpPr>
        <p:spPr>
          <a:xfrm>
            <a:off x="159774" y="283569"/>
            <a:ext cx="593622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dirty="0">
                <a:solidFill>
                  <a:srgbClr val="131E52"/>
                </a:solidFill>
                <a:latin typeface="Heebo ExtraBold" panose="00000900000000000000" pitchFamily="2" charset="-79"/>
                <a:cs typeface="Heebo ExtraBold" panose="00000900000000000000" pitchFamily="2" charset="-79"/>
              </a:rPr>
              <a:t>Faster RCNN</a:t>
            </a:r>
          </a:p>
        </p:txBody>
      </p:sp>
      <p:pic>
        <p:nvPicPr>
          <p:cNvPr id="5" name="Picture 2" descr="Technion – Israel Institute of Technology - Wikipedia">
            <a:extLst>
              <a:ext uri="{FF2B5EF4-FFF2-40B4-BE49-F238E27FC236}">
                <a16:creationId xmlns:a16="http://schemas.microsoft.com/office/drawing/2014/main" id="{62DE669A-17C9-A2E0-ACA1-D098971C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20" y="157187"/>
            <a:ext cx="1636106" cy="7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מונה שמכילה טקסט, צילום מסך, צבעוני, עיצוב גרפי&#10;&#10;התיאור נוצר באופן אוטומטי">
            <a:extLst>
              <a:ext uri="{FF2B5EF4-FFF2-40B4-BE49-F238E27FC236}">
                <a16:creationId xmlns:a16="http://schemas.microsoft.com/office/drawing/2014/main" id="{74083C26-95F8-E127-3249-E0187061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63" y="1730561"/>
            <a:ext cx="7600526" cy="2448246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69F8E2A-C2D8-B43B-DB5F-97B3FB7376FF}"/>
              </a:ext>
            </a:extLst>
          </p:cNvPr>
          <p:cNvSpPr txBox="1"/>
          <p:nvPr/>
        </p:nvSpPr>
        <p:spPr>
          <a:xfrm>
            <a:off x="0" y="4730793"/>
            <a:ext cx="12192000" cy="156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Image Object Detection</a:t>
            </a: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40M params</a:t>
            </a: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RPN Loss Function</a:t>
            </a: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entury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309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160</Words>
  <Application>Microsoft Office PowerPoint</Application>
  <PresentationFormat>מסך רחב</PresentationFormat>
  <Paragraphs>49</Paragraphs>
  <Slides>14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Century</vt:lpstr>
      <vt:lpstr>Heebo</vt:lpstr>
      <vt:lpstr>Heebo ExtraBold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רות אסייג</dc:creator>
  <cp:lastModifiedBy>מאור יעקב אסייג</cp:lastModifiedBy>
  <cp:revision>182</cp:revision>
  <dcterms:created xsi:type="dcterms:W3CDTF">2023-01-04T21:56:24Z</dcterms:created>
  <dcterms:modified xsi:type="dcterms:W3CDTF">2024-04-02T14:28:52Z</dcterms:modified>
</cp:coreProperties>
</file>