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8" r:id="rId2"/>
    <p:sldId id="260" r:id="rId3"/>
    <p:sldId id="259" r:id="rId4"/>
    <p:sldId id="256" r:id="rId5"/>
    <p:sldId id="261" r:id="rId6"/>
    <p:sldId id="268" r:id="rId7"/>
    <p:sldId id="262" r:id="rId8"/>
    <p:sldId id="263" r:id="rId9"/>
    <p:sldId id="276" r:id="rId10"/>
    <p:sldId id="264" r:id="rId11"/>
    <p:sldId id="265" r:id="rId12"/>
    <p:sldId id="267" r:id="rId13"/>
    <p:sldId id="271" r:id="rId14"/>
    <p:sldId id="266" r:id="rId15"/>
    <p:sldId id="272" r:id="rId16"/>
    <p:sldId id="273" r:id="rId17"/>
    <p:sldId id="275" r:id="rId18"/>
    <p:sldId id="277" r:id="rId19"/>
    <p:sldId id="279" r:id="rId20"/>
    <p:sldId id="274" r:id="rId21"/>
    <p:sldId id="280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652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36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A6B9573-EF71-4EA5-85AE-92B238841210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2A94A09-1CA7-4234-91FE-2773E1F58CE8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910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692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46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5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842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62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018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08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27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79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46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78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9DDC-CBAF-4AA6-8640-A541636F199B}" type="datetimeFigureOut">
              <a:rPr lang="he-IL" smtClean="0"/>
              <a:t>כ"ג/אייר/תשע"ו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EEE4-9B83-4E7A-AD2F-063A25874E2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27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81541"/>
          </a:xfrm>
        </p:spPr>
        <p:txBody>
          <a:bodyPr anchor="ctr" anchorCtr="1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e-IL" sz="7200" b="1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יישומון צרכנות חכם</a:t>
            </a:r>
            <a:br>
              <a:rPr lang="he-IL" sz="7200" b="1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7200" b="1" u="sng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ShopEase</a:t>
            </a:r>
            <a:endParaRPr lang="he-IL" sz="7200" b="1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24968" y="5660136"/>
            <a:ext cx="4126992" cy="1097280"/>
          </a:xfrm>
        </p:spPr>
        <p:txBody>
          <a:bodyPr>
            <a:normAutofit/>
          </a:bodyPr>
          <a:lstStyle/>
          <a:p>
            <a:r>
              <a:rPr lang="he-IL" i="1" dirty="0" smtClean="0"/>
              <a:t>ניר יוסיפוביץ- 032620890</a:t>
            </a:r>
          </a:p>
          <a:p>
            <a:r>
              <a:rPr lang="he-IL" i="1" dirty="0" smtClean="0"/>
              <a:t>מאור בן עמי- 308345354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2932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17" y="595935"/>
            <a:ext cx="3496163" cy="3705742"/>
          </a:xfrm>
        </p:spPr>
      </p:pic>
      <p:sp>
        <p:nvSpPr>
          <p:cNvPr id="5" name="TextBox 4"/>
          <p:cNvSpPr txBox="1"/>
          <p:nvPr/>
        </p:nvSpPr>
        <p:spPr>
          <a:xfrm>
            <a:off x="4226298" y="5227450"/>
            <a:ext cx="538336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במסך זה המשתמשים ימלאו את פרטיהם האישיים, ונתונים אלו יוכנסו אל טבלת </a:t>
            </a:r>
            <a:r>
              <a:rPr lang="en-US" dirty="0" smtClean="0"/>
              <a:t>client</a:t>
            </a:r>
            <a:r>
              <a:rPr lang="he-IL" dirty="0" smtClean="0"/>
              <a:t> .</a:t>
            </a:r>
            <a:endParaRPr lang="he-IL" dirty="0"/>
          </a:p>
        </p:txBody>
      </p:sp>
      <p:pic>
        <p:nvPicPr>
          <p:cNvPr id="6" name="מציין מיקום תוכן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82" y="452001"/>
            <a:ext cx="2578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6839" y="5340577"/>
            <a:ext cx="61174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זהו המסך הראשי, בו המשתמשים יכולים לבחור את אחד מהפעולות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52" y="340646"/>
            <a:ext cx="5278438" cy="47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24" y="454768"/>
            <a:ext cx="8649907" cy="3924848"/>
          </a:xfrm>
        </p:spPr>
      </p:pic>
      <p:sp>
        <p:nvSpPr>
          <p:cNvPr id="6" name="TextBox 5"/>
          <p:cNvSpPr txBox="1"/>
          <p:nvPr/>
        </p:nvSpPr>
        <p:spPr>
          <a:xfrm>
            <a:off x="2163651" y="5061397"/>
            <a:ext cx="89121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במסך זה, המשתמשים יוכלו לחפש את המוצרים לפי מסנני חיפוש, ולהוסיף אותם לרשימת הקניות החדשה שאותם הם יוצרים.</a:t>
            </a:r>
          </a:p>
          <a:p>
            <a:r>
              <a:rPr lang="he-IL" dirty="0"/>
              <a:t>נתונים אלה יוכנסו לטבלה בשם </a:t>
            </a:r>
            <a:r>
              <a:rPr lang="en-US" dirty="0"/>
              <a:t>shoppinglist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0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55" y="803908"/>
            <a:ext cx="8668960" cy="3896269"/>
          </a:xfrm>
        </p:spPr>
      </p:pic>
      <p:sp>
        <p:nvSpPr>
          <p:cNvPr id="13" name="TextBox 12"/>
          <p:cNvSpPr txBox="1"/>
          <p:nvPr/>
        </p:nvSpPr>
        <p:spPr>
          <a:xfrm>
            <a:off x="2344790" y="4836732"/>
            <a:ext cx="6619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סינון לפי קטגורית נשים מוביל לתוצאות אחרות.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00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מציין מיקום תוכן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59" y="587900"/>
            <a:ext cx="8640381" cy="3848637"/>
          </a:xfrm>
        </p:spPr>
      </p:pic>
      <p:sp>
        <p:nvSpPr>
          <p:cNvPr id="6" name="TextBox 5"/>
          <p:cNvSpPr txBox="1"/>
          <p:nvPr/>
        </p:nvSpPr>
        <p:spPr>
          <a:xfrm>
            <a:off x="2369713" y="4958366"/>
            <a:ext cx="830687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על ידי לחיצה על כפתור "</a:t>
            </a:r>
            <a:r>
              <a:rPr lang="en-US" dirty="0" smtClean="0"/>
              <a:t>Add</a:t>
            </a:r>
            <a:r>
              <a:rPr lang="he-IL" dirty="0" smtClean="0"/>
              <a:t>" מתווספים הבחירות אל רשימת הקניות.</a:t>
            </a:r>
          </a:p>
          <a:p>
            <a:r>
              <a:rPr lang="he-IL" dirty="0" smtClean="0"/>
              <a:t>ניתן לבצע מחיקה של פריטים מהרשימה על ידי בחירת שורה ולחיצה על</a:t>
            </a:r>
          </a:p>
          <a:p>
            <a:r>
              <a:rPr lang="he-IL" dirty="0" smtClean="0"/>
              <a:t> הכפתור "</a:t>
            </a:r>
            <a:r>
              <a:rPr lang="en-US" dirty="0" smtClean="0"/>
              <a:t>Remove From List</a:t>
            </a:r>
            <a:r>
              <a:rPr lang="he-IL" dirty="0" smtClean="0"/>
              <a:t>".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1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067" y="5816123"/>
            <a:ext cx="119870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במסך זה המשתמש מקבל את האינפורמציה איזה מבין מרכזי הקניות הכי קרוב אליו וכמה פריטים מהרשימה הוא יוכל למצוא באותו מרכז קניות , הוא יכול לקבל תוצאות לפי מיקום כתובת הבית, לפי מיקום נוכחי ,לפי הכנסת עיר ורחוב או לפי חיפוש מרכז קניות מסוים.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48" y="156798"/>
            <a:ext cx="9188450" cy="55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r>
              <a:rPr lang="he-IL" dirty="0" smtClean="0"/>
              <a:t>					שאילתות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3615" y="1107348"/>
            <a:ext cx="11630636" cy="5069615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 smtClean="0"/>
              <a:t> </a:t>
            </a:r>
            <a:r>
              <a:rPr lang="he-IL" dirty="0" smtClean="0"/>
              <a:t>השאילתות הבאות הן הצגת נתונים </a:t>
            </a:r>
            <a:r>
              <a:rPr lang="he-IL" dirty="0" smtClean="0"/>
              <a:t>רלוונטיים </a:t>
            </a:r>
            <a:r>
              <a:rPr lang="he-IL" dirty="0" smtClean="0"/>
              <a:t>לפי בחירת המשתמש והתאמתם אליו:</a:t>
            </a:r>
            <a:endParaRPr lang="en-US" dirty="0" smtClean="0"/>
          </a:p>
          <a:p>
            <a:pPr algn="l" rtl="0"/>
            <a:r>
              <a:rPr lang="en-US" sz="1800" dirty="0" smtClean="0"/>
              <a:t>"</a:t>
            </a:r>
            <a:r>
              <a:rPr lang="en-US" sz="1800" dirty="0"/>
              <a:t>SELECT DISTINCT Model FROM item WHERE Gender='{0}' AND Type='{2}' AND Class='{1}'", i_Gender, i_Catgory, </a:t>
            </a:r>
            <a:r>
              <a:rPr lang="en-US" sz="1800" dirty="0" smtClean="0"/>
              <a:t>i_SubCatgory</a:t>
            </a:r>
          </a:p>
          <a:p>
            <a:pPr algn="l" rtl="0"/>
            <a:r>
              <a:rPr lang="en-US" sz="1800" dirty="0"/>
              <a:t>SELECT DISTINCT Class FROM item WHERE Gender='{0}';",i_Gender</a:t>
            </a:r>
            <a:endParaRPr lang="en-US" sz="1800" dirty="0" smtClean="0"/>
          </a:p>
          <a:p>
            <a:pPr algn="l" rtl="0"/>
            <a:r>
              <a:rPr lang="en-US" sz="1800" dirty="0" smtClean="0"/>
              <a:t>SELECT </a:t>
            </a:r>
            <a:r>
              <a:rPr lang="en-US" sz="1800" dirty="0"/>
              <a:t>DISTINCT Type from item WHERE Gender='{0}' AND Class='{1}';", i_Gender, i_Catgory</a:t>
            </a:r>
            <a:endParaRPr lang="en-US" sz="1800" dirty="0" smtClean="0"/>
          </a:p>
          <a:p>
            <a:pPr algn="l" rtl="0"/>
            <a:r>
              <a:rPr lang="en-US" sz="1800" dirty="0"/>
              <a:t>SELECT DISTINCT </a:t>
            </a:r>
            <a:r>
              <a:rPr lang="en-US" sz="1800" dirty="0" err="1"/>
              <a:t>Gender,Class,Type,Model</a:t>
            </a:r>
            <a:r>
              <a:rPr lang="en-US" sz="1800" dirty="0"/>
              <a:t> FROM item WHERE Gender='{0}' AND Type='{2}' AND Class='{1}' And Model='{3}'", varibles[0], varibles[1], varibles[2], varibles[3]</a:t>
            </a:r>
          </a:p>
          <a:p>
            <a:pPr algn="r"/>
            <a:r>
              <a:rPr lang="he-IL" sz="1800" b="1" u="sng" dirty="0" smtClean="0"/>
              <a:t>לדוגמא</a:t>
            </a:r>
            <a:r>
              <a:rPr lang="he-IL" sz="1800" b="1" u="sng" dirty="0" smtClean="0"/>
              <a:t>:</a:t>
            </a:r>
          </a:p>
          <a:p>
            <a:pPr algn="r"/>
            <a:r>
              <a:rPr lang="he-IL" sz="1800" dirty="0" smtClean="0"/>
              <a:t>כאשר המשתמש ירצה לסנן לפי מין אז נרצה שהתוצאות שיוצגו לו יהיו רלוונטיות רק למינו.</a:t>
            </a:r>
          </a:p>
          <a:p>
            <a:pPr algn="r"/>
            <a:r>
              <a:rPr lang="he-IL" sz="1800" dirty="0" smtClean="0"/>
              <a:t>כשהמשתמש ירצה שיוצגו בפניו חולצות מסוגים שונים, נרצה להציג לו רק חולצות ולא מכנסיים ושאר הקטגוריות.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3010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he-IL" dirty="0" smtClean="0"/>
              <a:t>שאילתות- 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9725" y="1082180"/>
            <a:ext cx="11744587" cy="5444455"/>
          </a:xfrm>
        </p:spPr>
        <p:txBody>
          <a:bodyPr>
            <a:normAutofit/>
          </a:bodyPr>
          <a:lstStyle/>
          <a:p>
            <a:pPr algn="r"/>
            <a:r>
              <a:rPr lang="he-IL" sz="1800" dirty="0" smtClean="0"/>
              <a:t>לאחר שהמשתמש נרשם בפעם הראשונה לאפליקציה, אנו שומרים את כל פרטיו האישיים ומכניסים אותה לטבלה.</a:t>
            </a:r>
            <a:endParaRPr lang="en-US" sz="1800" dirty="0" smtClean="0"/>
          </a:p>
          <a:p>
            <a:pPr algn="l" rtl="0"/>
            <a:r>
              <a:rPr lang="en-US" sz="1800" dirty="0" smtClean="0"/>
              <a:t>INSERT INTO client(FirstName,LastName,ClientID,Gender,DateOfBirth,Phone,ClientLatitude,ClientLongitude,SizeOfShirt,SizeOfPants,SizeOfShoe,SizeOfHat,SizeOfBra) VALUES('{0}','{1}','{2}','{3}','{4}','{5}','{6}','{7}','{8}','{9}','{10}','{11}','{12}');",client.FirstName,client.LastName,client.Id,client.Gender,client.DateOfBirth,client.Phone,client.Latitude,client.Longitude,client.Sizes.SizeOfShirt,client.Sizes.SizeOfPant,client.Sizes.SizeOfShoe,client.Sizes.SizeOfHat,client.Sizes.SizeOfBra</a:t>
            </a:r>
            <a:endParaRPr lang="he-IL" dirty="0" smtClean="0"/>
          </a:p>
          <a:p>
            <a:pPr algn="r"/>
            <a:r>
              <a:rPr lang="he-IL" sz="1800" dirty="0" smtClean="0"/>
              <a:t>בעזרת </a:t>
            </a:r>
            <a:r>
              <a:rPr lang="he-IL" sz="1800" dirty="0" smtClean="0"/>
              <a:t>שאילתה זו המשתמש יוכל לעדכן את פרטיו האישיים.</a:t>
            </a:r>
            <a:endParaRPr lang="en-US" sz="1800" dirty="0"/>
          </a:p>
          <a:p>
            <a:pPr algn="l" rtl="0"/>
            <a:r>
              <a:rPr lang="en-US" sz="1800" dirty="0" smtClean="0"/>
              <a:t>UPDATE </a:t>
            </a:r>
            <a:r>
              <a:rPr lang="en-US" sz="1800" dirty="0"/>
              <a:t>client SET FirstName='" + i_Client.FirstName + "', LastName='" + i_Client.LastName + "', Phone='" + i_Client.Phone + "',</a:t>
            </a:r>
            <a:r>
              <a:rPr lang="en-US" sz="1800" dirty="0" err="1"/>
              <a:t>ClientLatitude</a:t>
            </a:r>
            <a:r>
              <a:rPr lang="en-US" sz="1800" dirty="0"/>
              <a:t>='" + i_Client.Latitude + "' ,</a:t>
            </a:r>
            <a:r>
              <a:rPr lang="en-US" sz="1800" dirty="0" err="1"/>
              <a:t>ClientLongitude</a:t>
            </a:r>
            <a:r>
              <a:rPr lang="en-US" sz="1800" dirty="0"/>
              <a:t>='" + i_Client.Longitude + "',</a:t>
            </a:r>
            <a:r>
              <a:rPr lang="en-US" sz="1800" dirty="0" err="1"/>
              <a:t>SizeOfShirt</a:t>
            </a:r>
            <a:r>
              <a:rPr lang="en-US" sz="1800" dirty="0"/>
              <a:t>='" + </a:t>
            </a:r>
            <a:r>
              <a:rPr lang="en-US" sz="1800" dirty="0" err="1"/>
              <a:t>i_Client.Sizes.SizeOfShirt</a:t>
            </a:r>
            <a:r>
              <a:rPr lang="en-US" sz="1800" dirty="0"/>
              <a:t> + "',</a:t>
            </a:r>
            <a:r>
              <a:rPr lang="en-US" sz="1800" dirty="0" err="1"/>
              <a:t>SizeOfPants</a:t>
            </a:r>
            <a:r>
              <a:rPr lang="en-US" sz="1800" dirty="0"/>
              <a:t>='" + </a:t>
            </a:r>
            <a:r>
              <a:rPr lang="en-US" sz="1800" dirty="0" err="1"/>
              <a:t>i_Client.Sizes.SizeOfPant</a:t>
            </a:r>
            <a:r>
              <a:rPr lang="en-US" sz="1800" dirty="0"/>
              <a:t> + "',</a:t>
            </a:r>
            <a:r>
              <a:rPr lang="en-US" sz="1800" dirty="0" err="1"/>
              <a:t>SizeOfHat</a:t>
            </a:r>
            <a:r>
              <a:rPr lang="en-US" sz="1800" dirty="0"/>
              <a:t>='" + </a:t>
            </a:r>
            <a:r>
              <a:rPr lang="en-US" sz="1800" dirty="0" err="1"/>
              <a:t>i_Client.Sizes.SizeOfHat</a:t>
            </a:r>
            <a:r>
              <a:rPr lang="en-US" sz="1800" dirty="0"/>
              <a:t> + "',</a:t>
            </a:r>
            <a:r>
              <a:rPr lang="en-US" sz="1800" dirty="0" err="1"/>
              <a:t>SizeOfShoe</a:t>
            </a:r>
            <a:r>
              <a:rPr lang="en-US" sz="1800" dirty="0"/>
              <a:t>='" + </a:t>
            </a:r>
            <a:r>
              <a:rPr lang="en-US" sz="1800" dirty="0" err="1"/>
              <a:t>i_Client.Sizes.SizeOfShoe</a:t>
            </a:r>
            <a:r>
              <a:rPr lang="en-US" sz="1800" dirty="0"/>
              <a:t> + "',</a:t>
            </a:r>
            <a:r>
              <a:rPr lang="en-US" sz="1800" dirty="0" err="1"/>
              <a:t>SizeOfBra</a:t>
            </a:r>
            <a:r>
              <a:rPr lang="en-US" sz="1800" dirty="0"/>
              <a:t>='" + </a:t>
            </a:r>
            <a:r>
              <a:rPr lang="en-US" sz="1800" dirty="0" err="1"/>
              <a:t>i_Client.Sizes.SizeOfBra</a:t>
            </a:r>
            <a:r>
              <a:rPr lang="en-US" sz="1800" dirty="0"/>
              <a:t> + "' WHERE </a:t>
            </a:r>
            <a:r>
              <a:rPr lang="en-US" sz="1800" dirty="0" err="1"/>
              <a:t>ClientID</a:t>
            </a:r>
            <a:r>
              <a:rPr lang="en-US" sz="1800" dirty="0"/>
              <a:t>='" + i_Client.Id + "' </a:t>
            </a:r>
            <a:r>
              <a:rPr lang="en-US" sz="1800" dirty="0" smtClean="0"/>
              <a:t>"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66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6169" y="1118693"/>
            <a:ext cx="11836865" cy="5539683"/>
          </a:xfrm>
        </p:spPr>
        <p:txBody>
          <a:bodyPr>
            <a:normAutofit/>
          </a:bodyPr>
          <a:lstStyle/>
          <a:p>
            <a:pPr algn="l" rtl="0"/>
            <a:endParaRPr lang="en-US" sz="1800" dirty="0" smtClean="0"/>
          </a:p>
          <a:p>
            <a:pPr algn="r"/>
            <a:r>
              <a:rPr lang="he-IL" sz="1800" dirty="0" smtClean="0"/>
              <a:t>בחר את שם מרכז הקניות, עיר, נ.צ אורך, נ.צ רוחב וצור עמודה חדשה בשם "</a:t>
            </a:r>
            <a:r>
              <a:rPr lang="en-US" sz="1800" dirty="0" smtClean="0"/>
              <a:t>Distance</a:t>
            </a:r>
            <a:r>
              <a:rPr lang="he-IL" sz="1800" dirty="0" smtClean="0"/>
              <a:t>" עם ארכים מאותחלים ל-0 ועמודה בשם "</a:t>
            </a:r>
            <a:r>
              <a:rPr lang="en-US" sz="1800" dirty="0" smtClean="0"/>
              <a:t>OptionalItems</a:t>
            </a:r>
            <a:r>
              <a:rPr lang="he-IL" sz="1800" dirty="0" smtClean="0"/>
              <a:t>" .</a:t>
            </a:r>
          </a:p>
          <a:p>
            <a:pPr algn="r"/>
            <a:endParaRPr lang="en-US" sz="1800" dirty="0" smtClean="0"/>
          </a:p>
          <a:p>
            <a:pPr algn="l" rtl="0"/>
            <a:r>
              <a:rPr lang="en-US" sz="1800" dirty="0" smtClean="0"/>
              <a:t>SELECT ShoppingCenterName A</a:t>
            </a:r>
            <a:r>
              <a:rPr lang="en-US" sz="1800" dirty="0"/>
              <a:t>S</a:t>
            </a:r>
            <a:r>
              <a:rPr lang="en-US" sz="1800" dirty="0" smtClean="0"/>
              <a:t> Center_Name , ShoppingCenterCity </a:t>
            </a:r>
            <a:r>
              <a:rPr lang="en-US" sz="1800" dirty="0"/>
              <a:t>AS </a:t>
            </a:r>
            <a:r>
              <a:rPr lang="en-US" sz="1800" dirty="0" smtClean="0"/>
              <a:t>City,0 </a:t>
            </a:r>
            <a:r>
              <a:rPr lang="en-US" sz="1800" dirty="0"/>
              <a:t>AS </a:t>
            </a:r>
            <a:r>
              <a:rPr lang="en-US" sz="1800" dirty="0" smtClean="0"/>
              <a:t>Distance, ShoppingCenterLatitude </a:t>
            </a:r>
            <a:r>
              <a:rPr lang="en-US" sz="1800" dirty="0"/>
              <a:t>AS </a:t>
            </a:r>
            <a:r>
              <a:rPr lang="en-US" sz="1800" dirty="0" smtClean="0"/>
              <a:t>Lati, ShoppingCenterLongitude </a:t>
            </a:r>
            <a:r>
              <a:rPr lang="en-US" sz="1800" dirty="0"/>
              <a:t>AS </a:t>
            </a:r>
            <a:r>
              <a:rPr lang="en-US" sz="1800" dirty="0" smtClean="0"/>
              <a:t>Longi, OptionalItems FROM shoppingcenter JOIN centeroptional ON(shoppingcenter.ShoppingCenterName = centerOptional.CenterName )</a:t>
            </a:r>
            <a:endParaRPr lang="en-US" sz="1800" dirty="0"/>
          </a:p>
          <a:p>
            <a:r>
              <a:rPr lang="he-IL" sz="1800" dirty="0"/>
              <a:t>כאשר </a:t>
            </a:r>
            <a:r>
              <a:rPr lang="en-US" sz="1800" dirty="0"/>
              <a:t>centeroptional</a:t>
            </a:r>
            <a:r>
              <a:rPr lang="he-IL" sz="1800" dirty="0"/>
              <a:t> היא טבלת </a:t>
            </a:r>
            <a:r>
              <a:rPr lang="en-US" sz="1800" dirty="0"/>
              <a:t>VIEW</a:t>
            </a:r>
            <a:r>
              <a:rPr lang="he-IL" sz="1800" dirty="0"/>
              <a:t> </a:t>
            </a:r>
            <a:r>
              <a:rPr lang="he-IL" sz="1800" dirty="0" smtClean="0"/>
              <a:t>שנוצרה </a:t>
            </a:r>
            <a:r>
              <a:rPr lang="he-IL" sz="1800" dirty="0"/>
              <a:t>כך</a:t>
            </a:r>
            <a:r>
              <a:rPr lang="he-IL" sz="1800" dirty="0" smtClean="0"/>
              <a:t>:</a:t>
            </a:r>
            <a:endParaRPr lang="en-US" sz="1800" dirty="0"/>
          </a:p>
          <a:p>
            <a:pPr algn="l" rtl="0"/>
            <a:r>
              <a:rPr lang="en-US" sz="1900" dirty="0" smtClean="0"/>
              <a:t>CREATE VIEW centerOptional AS (SELECT centerhasstore.CenterName,OptionalItems FROM centerhasstore,(SELECT OptionalItems FROM storeitem </a:t>
            </a:r>
            <a:r>
              <a:rPr lang="en-US" sz="1900" dirty="0"/>
              <a:t>,(select count(CatalogNumber) </a:t>
            </a:r>
            <a:r>
              <a:rPr lang="en-US" sz="1900" dirty="0" smtClean="0"/>
              <a:t>AS OptionalItems FROM item JOIN shoppinglist ON (item.Gender=shoppinglist.Gender AND item.Class=shoppinglist.Class AND item.Model=shoppinglist.Model AND item.Type=shoppinglist.Type)) AS ItemCatalog GROUP BY </a:t>
            </a:r>
            <a:r>
              <a:rPr lang="en-US" sz="1900" dirty="0"/>
              <a:t>storeitem.StoreName) </a:t>
            </a:r>
            <a:r>
              <a:rPr lang="en-US" sz="1900" dirty="0" smtClean="0"/>
              <a:t>AS Optional GROUP BY centerhasstore.CenterName)</a:t>
            </a:r>
          </a:p>
          <a:p>
            <a:pPr algn="r"/>
            <a:r>
              <a:rPr lang="he-IL" sz="1900" dirty="0" smtClean="0"/>
              <a:t>מה שמוחזר משאילתה זו תצפית בעלת 2 עמודות : </a:t>
            </a:r>
            <a:r>
              <a:rPr lang="en-US" sz="1900" dirty="0" smtClean="0"/>
              <a:t>CenterName, OptionalItems </a:t>
            </a:r>
            <a:r>
              <a:rPr lang="he-IL" sz="1900" dirty="0" smtClean="0"/>
              <a:t> .</a:t>
            </a:r>
          </a:p>
          <a:p>
            <a:pPr algn="r"/>
            <a:r>
              <a:rPr lang="he-IL" sz="1900" dirty="0" smtClean="0"/>
              <a:t>מספר הפריטים שקיימים לי ברשימה לעומת הפריטים שבאמת נמצאים באותו מרכז קניות – כמות פריטים שאותם אני מחפש.</a:t>
            </a:r>
            <a:endParaRPr lang="he-IL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7097676" y="203807"/>
            <a:ext cx="45977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dirty="0" smtClean="0"/>
              <a:t>שאילתות-המשך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2297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2005" y="1275127"/>
            <a:ext cx="11561208" cy="5383249"/>
          </a:xfrm>
        </p:spPr>
        <p:txBody>
          <a:bodyPr>
            <a:normAutofit/>
          </a:bodyPr>
          <a:lstStyle/>
          <a:p>
            <a:pPr algn="r"/>
            <a:r>
              <a:rPr lang="he-IL" sz="2000" dirty="0" smtClean="0"/>
              <a:t>עדכון נתוני רשימות הקניות של המשתמש בעת ביצוע פעולות עדכון</a:t>
            </a:r>
            <a:endParaRPr lang="en-US" sz="2000" dirty="0" smtClean="0"/>
          </a:p>
          <a:p>
            <a:pPr algn="l" rtl="0"/>
            <a:r>
              <a:rPr lang="en-US" sz="2000" dirty="0" smtClean="0"/>
              <a:t>DELETE </a:t>
            </a:r>
            <a:r>
              <a:rPr lang="en-US" sz="2000" dirty="0"/>
              <a:t>FROM shoppinglist WHERE </a:t>
            </a:r>
            <a:r>
              <a:rPr lang="en-US" sz="2000" dirty="0" err="1"/>
              <a:t>ClientID</a:t>
            </a:r>
            <a:r>
              <a:rPr lang="en-US" sz="2000" dirty="0"/>
              <a:t>='{0}' And </a:t>
            </a:r>
            <a:r>
              <a:rPr lang="en-US" sz="2000" dirty="0" err="1"/>
              <a:t>ListName</a:t>
            </a:r>
            <a:r>
              <a:rPr lang="en-US" sz="2000" dirty="0"/>
              <a:t>='{1}' ",</a:t>
            </a:r>
            <a:r>
              <a:rPr lang="en-US" sz="2000" dirty="0" err="1" smtClean="0"/>
              <a:t>i_Id,i_ListName</a:t>
            </a:r>
            <a:endParaRPr lang="en-US" sz="2000" dirty="0" smtClean="0"/>
          </a:p>
          <a:p>
            <a:pPr algn="l" rtl="0"/>
            <a:r>
              <a:rPr lang="en-US" sz="2000" dirty="0" smtClean="0"/>
              <a:t>DELETE FROM shoppinglist WHERE </a:t>
            </a:r>
            <a:r>
              <a:rPr lang="en-US" sz="2000" dirty="0" err="1" smtClean="0"/>
              <a:t>ClientID</a:t>
            </a:r>
            <a:r>
              <a:rPr lang="en-US" sz="2000" dirty="0" smtClean="0"/>
              <a:t>='{0}' AND Gender='{1}' And Type='{2}' AND Model='{3}' And Class='{4}'",</a:t>
            </a:r>
            <a:r>
              <a:rPr lang="en-US" sz="2000" dirty="0" err="1" smtClean="0"/>
              <a:t>i_MyClient.Id,i_Gender,i_Type,i_Model,i_Class</a:t>
            </a:r>
            <a:endParaRPr lang="en-US" sz="2000" dirty="0" smtClean="0"/>
          </a:p>
          <a:p>
            <a:pPr algn="l" rtl="0"/>
            <a:r>
              <a:rPr lang="en-US" sz="2000" dirty="0" smtClean="0"/>
              <a:t>INSERT </a:t>
            </a:r>
            <a:r>
              <a:rPr lang="en-US" sz="2000" dirty="0"/>
              <a:t>INTO shoppinglist VALUES ('{0}','{1}','{2}','{3}','{4}','{5}')", </a:t>
            </a:r>
            <a:r>
              <a:rPr lang="en-US" sz="2000" dirty="0" err="1"/>
              <a:t>i_ListName</a:t>
            </a:r>
            <a:r>
              <a:rPr lang="en-US" sz="2000" dirty="0"/>
              <a:t>, </a:t>
            </a:r>
            <a:r>
              <a:rPr lang="en-US" sz="2000" dirty="0" err="1"/>
              <a:t>i_Id,Gender,Class</a:t>
            </a:r>
            <a:r>
              <a:rPr lang="en-US" sz="2000" dirty="0"/>
              <a:t>, Type, </a:t>
            </a:r>
            <a:r>
              <a:rPr lang="en-US" sz="2000" dirty="0" smtClean="0"/>
              <a:t>Model</a:t>
            </a:r>
          </a:p>
          <a:p>
            <a:pPr algn="l" rtl="0"/>
            <a:r>
              <a:rPr lang="en-US" sz="2000" dirty="0" smtClean="0"/>
              <a:t>SELECT </a:t>
            </a:r>
            <a:r>
              <a:rPr lang="en-US" sz="2000" dirty="0"/>
              <a:t>* from client WHERE </a:t>
            </a:r>
            <a:r>
              <a:rPr lang="en-US" sz="2000" dirty="0" err="1"/>
              <a:t>ClientID</a:t>
            </a:r>
            <a:r>
              <a:rPr lang="en-US" sz="2000" dirty="0"/>
              <a:t>='" + id </a:t>
            </a:r>
            <a:r>
              <a:rPr lang="en-US" sz="2000" dirty="0" smtClean="0"/>
              <a:t>+"';“</a:t>
            </a:r>
          </a:p>
          <a:p>
            <a:pPr algn="l" rtl="0"/>
            <a:r>
              <a:rPr lang="en-US" sz="2000" dirty="0" smtClean="0"/>
              <a:t>SELECT </a:t>
            </a:r>
            <a:r>
              <a:rPr lang="en-US" sz="2000" dirty="0"/>
              <a:t>COUNT(*) FROM shoppinglist WHERE </a:t>
            </a:r>
            <a:r>
              <a:rPr lang="en-US" sz="2000" dirty="0" err="1"/>
              <a:t>ClientID</a:t>
            </a:r>
            <a:r>
              <a:rPr lang="en-US" sz="2000" dirty="0"/>
              <a:t>='" + </a:t>
            </a:r>
            <a:r>
              <a:rPr lang="en-US" sz="2000" dirty="0" err="1"/>
              <a:t>m_client.Id</a:t>
            </a:r>
            <a:r>
              <a:rPr lang="en-US" sz="2000" dirty="0"/>
              <a:t> + </a:t>
            </a:r>
            <a:r>
              <a:rPr lang="en-US" sz="2000" dirty="0" smtClean="0"/>
              <a:t>"';“</a:t>
            </a:r>
          </a:p>
          <a:p>
            <a:pPr algn="l" rtl="0"/>
            <a:r>
              <a:rPr lang="en-US" sz="2000" dirty="0"/>
              <a:t>SELECT DISTINCT ShoppingCenterName FROM </a:t>
            </a:r>
            <a:r>
              <a:rPr lang="en-US" sz="2000" dirty="0" err="1"/>
              <a:t>ShoppingCenter</a:t>
            </a:r>
            <a:endParaRPr lang="en-US" sz="2000" dirty="0"/>
          </a:p>
          <a:p>
            <a:pPr algn="l" rtl="0"/>
            <a:r>
              <a:rPr lang="en-US" sz="2000" dirty="0"/>
              <a:t>SELECT DISTINCT </a:t>
            </a:r>
            <a:r>
              <a:rPr lang="en-US" sz="2000" dirty="0" err="1"/>
              <a:t>ListName</a:t>
            </a:r>
            <a:r>
              <a:rPr lang="en-US" sz="2000" dirty="0"/>
              <a:t> FROM shoppinglist WHERE </a:t>
            </a:r>
            <a:r>
              <a:rPr lang="en-US" sz="2000" dirty="0" err="1"/>
              <a:t>ClientID</a:t>
            </a:r>
            <a:r>
              <a:rPr lang="en-US" sz="2000" dirty="0"/>
              <a:t>='"+</a:t>
            </a:r>
            <a:r>
              <a:rPr lang="en-US" sz="2000" dirty="0" err="1"/>
              <a:t>i_MyClient.Id</a:t>
            </a:r>
            <a:r>
              <a:rPr lang="en-US" sz="2000" dirty="0"/>
              <a:t>+“”</a:t>
            </a:r>
          </a:p>
          <a:p>
            <a:pPr algn="l" rtl="0"/>
            <a:r>
              <a:rPr lang="en-US" sz="2000" dirty="0"/>
              <a:t>SELECT Gender,Type,Class,Model FROM shoppinglist WHERE </a:t>
            </a:r>
            <a:r>
              <a:rPr lang="en-US" sz="2000" dirty="0" err="1"/>
              <a:t>ClientID</a:t>
            </a:r>
            <a:r>
              <a:rPr lang="en-US" sz="2000" dirty="0"/>
              <a:t>='{0}' AND </a:t>
            </a:r>
            <a:r>
              <a:rPr lang="en-US" sz="2000" dirty="0" err="1"/>
              <a:t>ListName</a:t>
            </a:r>
            <a:r>
              <a:rPr lang="en-US" sz="2000" dirty="0"/>
              <a:t>='{1}'",</a:t>
            </a:r>
            <a:r>
              <a:rPr lang="en-US" sz="2000" dirty="0" err="1"/>
              <a:t>i_ClientID,i_ListName</a:t>
            </a:r>
            <a:endParaRPr lang="en-US" sz="2000" dirty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/>
          </a:p>
          <a:p>
            <a:pPr algn="l" rtl="0"/>
            <a:endParaRPr lang="he-IL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7265456" y="195418"/>
            <a:ext cx="45977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dirty="0" smtClean="0"/>
              <a:t>שאילתות-המשך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9274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1704" y="0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תחום התוכן</a:t>
            </a:r>
            <a:endParaRPr lang="he-IL" sz="4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3464" y="1325562"/>
            <a:ext cx="11673840" cy="53129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הפרויקט יעסוק במסדי מידע/נתונים בנושא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צרכנות ושירות עזר חכם ללקוח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מאגר הנתונים ייתן מענה למידע מותאם בנושא צריכה של פרטי לבוש וספרים עבור לקוח בעל פרופיל אישי</a:t>
            </a:r>
          </a:p>
        </p:txBody>
      </p:sp>
    </p:spTree>
    <p:extLst>
      <p:ext uri="{BB962C8B-B14F-4D97-AF65-F5344CB8AC3E}">
        <p14:creationId xmlns:p14="http://schemas.microsoft.com/office/powerpoint/2010/main" val="24981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0393" y="1118693"/>
            <a:ext cx="11652307" cy="5539683"/>
          </a:xfrm>
        </p:spPr>
        <p:txBody>
          <a:bodyPr>
            <a:normAutofit/>
          </a:bodyPr>
          <a:lstStyle/>
          <a:p>
            <a:pPr algn="r"/>
            <a:r>
              <a:rPr lang="he-IL" sz="2000" dirty="0" smtClean="0"/>
              <a:t>שאילתות להצגת הנתונים בעת הקנייה:</a:t>
            </a:r>
            <a:endParaRPr lang="en-US" sz="2000" dirty="0" smtClean="0"/>
          </a:p>
          <a:p>
            <a:pPr algn="l" rtl="0"/>
            <a:r>
              <a:rPr lang="en-US" sz="2000" dirty="0" smtClean="0"/>
              <a:t>create </a:t>
            </a:r>
            <a:r>
              <a:rPr lang="en-US" sz="2000" dirty="0"/>
              <a:t>or replace view </a:t>
            </a:r>
            <a:r>
              <a:rPr lang="en-US" sz="2000" dirty="0" err="1"/>
              <a:t>MyCatlogNumbers</a:t>
            </a:r>
            <a:r>
              <a:rPr lang="en-US" sz="2000" dirty="0"/>
              <a:t> as (select ItemCatalogNumber FROM </a:t>
            </a:r>
            <a:r>
              <a:rPr lang="en-US" sz="2000" dirty="0" err="1"/>
              <a:t>shoppinglist,item</a:t>
            </a:r>
            <a:r>
              <a:rPr lang="en-US" sz="2000" dirty="0"/>
              <a:t> where </a:t>
            </a:r>
            <a:r>
              <a:rPr lang="en-US" sz="2000" dirty="0" err="1"/>
              <a:t>shoppinglist.ClientID</a:t>
            </a:r>
            <a:r>
              <a:rPr lang="en-US" sz="2000" dirty="0"/>
              <a:t>='{0}' and </a:t>
            </a:r>
            <a:r>
              <a:rPr lang="en-US" sz="2000" dirty="0" err="1"/>
              <a:t>shoppinglist.ListName</a:t>
            </a:r>
            <a:r>
              <a:rPr lang="en-US" sz="2000" dirty="0"/>
              <a:t>='{1}' and item.Model=shoppinglist.Model and item.Type=shoppinglist.Type and item.Gender=shoppinglist.Gender and item.Class=shoppinglist.Class);</a:t>
            </a:r>
          </a:p>
          <a:p>
            <a:pPr algn="l" rtl="0"/>
            <a:r>
              <a:rPr lang="en-US" sz="2000" dirty="0"/>
              <a:t>select centerhasstore.StoreName,Gender,Class,Type,Model,Size,Color,Units,price from </a:t>
            </a:r>
            <a:r>
              <a:rPr lang="en-US" sz="2000" dirty="0" err="1"/>
              <a:t>item,storeitem,mycatlognumbers,centerhasstore</a:t>
            </a:r>
            <a:r>
              <a:rPr lang="en-US" sz="2000" dirty="0"/>
              <a:t> where </a:t>
            </a:r>
            <a:r>
              <a:rPr lang="en-US" sz="2000" dirty="0" err="1"/>
              <a:t>centerhasstore.ShoppingCenterName</a:t>
            </a:r>
            <a:r>
              <a:rPr lang="en-US" sz="2000" dirty="0"/>
              <a:t>='{2}' and </a:t>
            </a:r>
            <a:r>
              <a:rPr lang="en-US" sz="2000" dirty="0" err="1"/>
              <a:t>centerhasstore.StoreName</a:t>
            </a:r>
            <a:r>
              <a:rPr lang="en-US" sz="2000" dirty="0"/>
              <a:t>=storeitem.StoreName and </a:t>
            </a:r>
            <a:r>
              <a:rPr lang="en-US" sz="2000" dirty="0" err="1"/>
              <a:t>mycatlognumbers.ItemCatalogNumber</a:t>
            </a:r>
            <a:r>
              <a:rPr lang="en-US" sz="2000" dirty="0"/>
              <a:t>=</a:t>
            </a:r>
            <a:r>
              <a:rPr lang="en-US" sz="2000" dirty="0" err="1"/>
              <a:t>storeitem.ItemCatalogNumber</a:t>
            </a:r>
            <a:r>
              <a:rPr lang="en-US" sz="2000" dirty="0"/>
              <a:t> and </a:t>
            </a:r>
            <a:r>
              <a:rPr lang="en-US" sz="2000" dirty="0" err="1"/>
              <a:t>mycatlognumbers.ItemCatalogNumber</a:t>
            </a:r>
            <a:r>
              <a:rPr lang="en-US" sz="2000" dirty="0"/>
              <a:t>=</a:t>
            </a:r>
            <a:r>
              <a:rPr lang="en-US" sz="2000" dirty="0" err="1"/>
              <a:t>item.ItemCatalogNumber</a:t>
            </a:r>
            <a:r>
              <a:rPr lang="en-US" sz="2000" dirty="0"/>
              <a:t> ", </a:t>
            </a:r>
            <a:r>
              <a:rPr lang="en-US" sz="2000" dirty="0" err="1"/>
              <a:t>i_MyClient.Id</a:t>
            </a:r>
            <a:r>
              <a:rPr lang="en-US" sz="2000" dirty="0"/>
              <a:t>, </a:t>
            </a:r>
            <a:r>
              <a:rPr lang="en-US" sz="2000" dirty="0" err="1"/>
              <a:t>i_ListName</a:t>
            </a:r>
            <a:r>
              <a:rPr lang="en-US" sz="2000" dirty="0"/>
              <a:t>, </a:t>
            </a:r>
            <a:r>
              <a:rPr lang="en-US" sz="2000" dirty="0" err="1"/>
              <a:t>i_ShoppingCenterName</a:t>
            </a:r>
            <a:r>
              <a:rPr lang="en-US" sz="2000" dirty="0" smtClean="0"/>
              <a:t>);</a:t>
            </a:r>
          </a:p>
          <a:p>
            <a:pPr algn="l" rtl="0"/>
            <a:r>
              <a:rPr lang="en-US" sz="2000" dirty="0" smtClean="0"/>
              <a:t>SELECT </a:t>
            </a:r>
            <a:r>
              <a:rPr lang="en-US" sz="2000" dirty="0" err="1"/>
              <a:t>centerhasstore.StoreName,StoreType,StoreLocation</a:t>
            </a:r>
            <a:r>
              <a:rPr lang="en-US" sz="2000" dirty="0"/>
              <a:t> from </a:t>
            </a:r>
            <a:r>
              <a:rPr lang="en-US" sz="2000" dirty="0" err="1"/>
              <a:t>store,centerhasstore</a:t>
            </a:r>
            <a:r>
              <a:rPr lang="en-US" sz="2000" dirty="0"/>
              <a:t> where </a:t>
            </a:r>
            <a:r>
              <a:rPr lang="en-US" sz="2000" dirty="0" err="1"/>
              <a:t>centerhasstore.ShoppingCenterName</a:t>
            </a:r>
            <a:r>
              <a:rPr lang="en-US" sz="2000" dirty="0"/>
              <a:t>='{0}' And </a:t>
            </a:r>
            <a:r>
              <a:rPr lang="en-US" sz="2000" dirty="0" err="1"/>
              <a:t>store.StoreName</a:t>
            </a:r>
            <a:r>
              <a:rPr lang="en-US" sz="2000" dirty="0"/>
              <a:t>=centerhasstore.StoreName",</a:t>
            </a:r>
            <a:r>
              <a:rPr lang="en-US" sz="2000" dirty="0" err="1" smtClean="0"/>
              <a:t>i_ShoppingCenterName</a:t>
            </a:r>
            <a:endParaRPr lang="en-US" sz="2000" dirty="0" smtClean="0"/>
          </a:p>
          <a:p>
            <a:pPr algn="l" rtl="0"/>
            <a:endParaRPr lang="he-IL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7290623" y="287696"/>
            <a:ext cx="45977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dirty="0" smtClean="0"/>
              <a:t>שאילתות-המשך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33489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35560" y="1118693"/>
            <a:ext cx="11635530" cy="5539683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he-IL" sz="2000" dirty="0"/>
              <a:t>הצגת החנויות וכלל הפרטים על הפריטים הנמצאים במלאי שלהם:</a:t>
            </a:r>
            <a:endParaRPr lang="en-US" sz="2000" dirty="0"/>
          </a:p>
          <a:p>
            <a:pPr algn="l" rtl="0"/>
            <a:r>
              <a:rPr lang="en-US" sz="2000" dirty="0"/>
              <a:t>select </a:t>
            </a:r>
            <a:r>
              <a:rPr lang="en-US" sz="2000" dirty="0" err="1"/>
              <a:t>centerhasstore.ShoppingCenterName,ShoppingCenterCity</a:t>
            </a:r>
            <a:r>
              <a:rPr lang="en-US" sz="2000" dirty="0"/>
              <a:t> as City,0 AS </a:t>
            </a:r>
            <a:r>
              <a:rPr lang="en-US" sz="2000" dirty="0" err="1"/>
              <a:t>Distance,ShoppingCenterLatitude</a:t>
            </a:r>
            <a:r>
              <a:rPr lang="en-US" sz="2000" dirty="0"/>
              <a:t> as </a:t>
            </a:r>
            <a:r>
              <a:rPr lang="en-US" sz="2000" dirty="0" err="1"/>
              <a:t>Lati,ShoppingCenterLongitude</a:t>
            </a:r>
            <a:r>
              <a:rPr lang="en-US" sz="2000" dirty="0"/>
              <a:t> as Longi from </a:t>
            </a:r>
            <a:r>
              <a:rPr lang="en-US" sz="2000" dirty="0" err="1"/>
              <a:t>shoppingcenter,centerhasstore</a:t>
            </a:r>
            <a:r>
              <a:rPr lang="en-US" sz="2000" dirty="0"/>
              <a:t> where </a:t>
            </a:r>
            <a:r>
              <a:rPr lang="en-US" sz="2000" dirty="0" err="1"/>
              <a:t>centerhasstore.ShoppingCenterName</a:t>
            </a:r>
            <a:r>
              <a:rPr lang="en-US" sz="2000" dirty="0"/>
              <a:t>=shoppingcenter.ShoppingCenterName AND </a:t>
            </a:r>
            <a:r>
              <a:rPr lang="en-US" sz="2000" dirty="0" err="1"/>
              <a:t>centerhasstore.StoreName</a:t>
            </a:r>
            <a:r>
              <a:rPr lang="en-US" sz="2000" dirty="0"/>
              <a:t> in (select StoreName from storeitem where </a:t>
            </a:r>
            <a:r>
              <a:rPr lang="en-US" sz="2000" dirty="0" err="1"/>
              <a:t>storeitem.ItemCatalogNumber</a:t>
            </a:r>
            <a:r>
              <a:rPr lang="en-US" sz="2000" dirty="0"/>
              <a:t> in (select ItemCatalogNumber AS ItemCatalog from </a:t>
            </a:r>
            <a:r>
              <a:rPr lang="en-US" sz="2000" dirty="0" err="1"/>
              <a:t>item,shoppinglist</a:t>
            </a:r>
            <a:r>
              <a:rPr lang="en-US" sz="2000" dirty="0"/>
              <a:t> where </a:t>
            </a:r>
            <a:r>
              <a:rPr lang="en-US" sz="2000" dirty="0" err="1"/>
              <a:t>shoppinglist.ClientId</a:t>
            </a:r>
            <a:r>
              <a:rPr lang="en-US" sz="2000" dirty="0"/>
              <a:t>='" + </a:t>
            </a:r>
            <a:r>
              <a:rPr lang="en-US" sz="2000" dirty="0" err="1"/>
              <a:t>i_ClientID</a:t>
            </a:r>
            <a:r>
              <a:rPr lang="en-US" sz="2000" dirty="0"/>
              <a:t> + "' and </a:t>
            </a:r>
            <a:r>
              <a:rPr lang="en-US" sz="2000" dirty="0" err="1"/>
              <a:t>shoppinglist.ListName</a:t>
            </a:r>
            <a:r>
              <a:rPr lang="en-US" sz="2000" dirty="0"/>
              <a:t>='" + </a:t>
            </a:r>
            <a:r>
              <a:rPr lang="en-US" sz="2000" dirty="0" err="1"/>
              <a:t>i_ListName</a:t>
            </a:r>
            <a:r>
              <a:rPr lang="en-US" sz="2000" dirty="0"/>
              <a:t> + "' and item.Model=shoppinglist.Model and item.Type=shoppinglist.Type and item.Gender=shoppinglist.Gender and item.Class=shoppinglist.Class  group by ItemCatalogNumber) group by StoreName) group by </a:t>
            </a:r>
            <a:r>
              <a:rPr lang="en-US" sz="2000" dirty="0" err="1"/>
              <a:t>centerhasstore.ShoppingCenterName</a:t>
            </a:r>
            <a:endParaRPr lang="en-US" sz="2000" dirty="0"/>
          </a:p>
          <a:p>
            <a:pPr algn="l" rtl="0"/>
            <a:endParaRPr lang="he-IL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7156399" y="287696"/>
            <a:ext cx="45977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800" dirty="0" smtClean="0"/>
              <a:t>שאילתות-המשך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24271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1704" y="0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המערכת</a:t>
            </a:r>
            <a:endParaRPr lang="he-IL" sz="4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40664" y="1325562"/>
            <a:ext cx="11216640" cy="531298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לקוח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בעל שם, תעודת זהות, תאריך לידה, מידות גוף,  וכו' מעוניין לקנות פריטים ספציפיים או לבצע יום קניות מרוכז לפי רשימת קניות שהכין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מראש כאשר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לכל פריט מדגם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מסוים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יש מחיר, מק"ט, מידה.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הוא יכול לקנות את הפריטים במרכזי קניות שונים אך לא בכל מרכז קניות ימצאו כל החנויות אותן צריך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הלקוח ולא בכל חנות ישנו/ם הפריטים אותם הוא צריך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יש כמה מרכזי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קניות ולכל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מרכז קניות יש שם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וכתובת.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בכל מרכז קניות יש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חנויות כאשר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 חנות היא מסוג מסוים ויש בה פריטים ממספר סוגים ובמחירים שונים הנמצאים במחלקות שונות.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בבואו של הלקוח לקנות את המוצרים הוא יכול לבחור לבצע את הרכישה מתוך רשימת הקניות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המוכנה או להכין רשימה חדשה בזמן אמת ובנוסף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יכול לבחור לבצע קניות של פריטים בודדים על פי סינון של מחיר/טווח מחירים,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סוג ומחלקה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מיקום החנות/מרכז הקניות הקרוב.</a:t>
            </a:r>
          </a:p>
          <a:p>
            <a:pPr>
              <a:lnSpc>
                <a:spcPct val="160000"/>
              </a:lnSpc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המוצרים אותם יכול הלקוח לקנות הינם: פריטי לבוש כגון חולצה (מכופתרת, קז'ואל או ספורט), מכנסיים, כובע וכו' במידות ובצבעים שונים וכן ספרים מסוגים שונים (מתח, תיירות בישול ועוד)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מחבר ישר 94"/>
          <p:cNvCxnSpPr>
            <a:stCxn id="12" idx="3"/>
            <a:endCxn id="84" idx="1"/>
          </p:cNvCxnSpPr>
          <p:nvPr/>
        </p:nvCxnSpPr>
        <p:spPr>
          <a:xfrm>
            <a:off x="2943926" y="1405952"/>
            <a:ext cx="2871851" cy="2074488"/>
          </a:xfrm>
          <a:prstGeom prst="line">
            <a:avLst/>
          </a:prstGeom>
          <a:ln w="28575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>
            <a:stCxn id="21" idx="3"/>
            <a:endCxn id="19" idx="1"/>
          </p:cNvCxnSpPr>
          <p:nvPr/>
        </p:nvCxnSpPr>
        <p:spPr>
          <a:xfrm flipV="1">
            <a:off x="6817447" y="4979343"/>
            <a:ext cx="2774672" cy="42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קבוצה 103"/>
          <p:cNvGrpSpPr/>
          <p:nvPr/>
        </p:nvGrpSpPr>
        <p:grpSpPr>
          <a:xfrm>
            <a:off x="9659445" y="70668"/>
            <a:ext cx="2318923" cy="1913472"/>
            <a:chOff x="9254699" y="-294567"/>
            <a:chExt cx="2318923" cy="1913472"/>
          </a:xfrm>
        </p:grpSpPr>
        <p:cxnSp>
          <p:nvCxnSpPr>
            <p:cNvPr id="8" name="מחבר ישר 7"/>
            <p:cNvCxnSpPr>
              <a:stCxn id="14" idx="4"/>
              <a:endCxn id="10" idx="0"/>
            </p:cNvCxnSpPr>
            <p:nvPr/>
          </p:nvCxnSpPr>
          <p:spPr>
            <a:xfrm flipH="1">
              <a:off x="9731604" y="472005"/>
              <a:ext cx="193375" cy="330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>
              <a:stCxn id="24" idx="2"/>
              <a:endCxn id="10" idx="3"/>
            </p:cNvCxnSpPr>
            <p:nvPr/>
          </p:nvCxnSpPr>
          <p:spPr>
            <a:xfrm flipH="1">
              <a:off x="10208509" y="1200200"/>
              <a:ext cx="309634" cy="10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אליפסה 13"/>
            <p:cNvSpPr/>
            <p:nvPr/>
          </p:nvSpPr>
          <p:spPr>
            <a:xfrm>
              <a:off x="9397239" y="-294567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שם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מלבן מעוגל 9"/>
            <p:cNvSpPr/>
            <p:nvPr/>
          </p:nvSpPr>
          <p:spPr>
            <a:xfrm>
              <a:off x="9254699" y="802201"/>
              <a:ext cx="953810" cy="816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מרכז קניות</a:t>
              </a:r>
              <a:endParaRPr lang="he-IL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אליפסה 23"/>
            <p:cNvSpPr/>
            <p:nvPr/>
          </p:nvSpPr>
          <p:spPr>
            <a:xfrm>
              <a:off x="10518143" y="816914"/>
              <a:ext cx="1055479" cy="766572"/>
            </a:xfrm>
            <a:prstGeom prst="ellipse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כתובת</a:t>
              </a:r>
            </a:p>
            <a:p>
              <a:pPr algn="ctr"/>
              <a:r>
                <a:rPr lang="en-US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LAT/LONG</a:t>
              </a:r>
              <a:endParaRPr lang="he-IL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9592119" y="4161586"/>
            <a:ext cx="2386249" cy="1658203"/>
            <a:chOff x="9181633" y="2079170"/>
            <a:chExt cx="2386249" cy="1658203"/>
          </a:xfrm>
        </p:grpSpPr>
        <p:cxnSp>
          <p:nvCxnSpPr>
            <p:cNvPr id="56" name="מחבר ישר 55"/>
            <p:cNvCxnSpPr/>
            <p:nvPr/>
          </p:nvCxnSpPr>
          <p:spPr>
            <a:xfrm flipH="1">
              <a:off x="10135443" y="2488575"/>
              <a:ext cx="399178" cy="879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 flipH="1" flipV="1">
              <a:off x="10101943" y="3223683"/>
              <a:ext cx="424976" cy="119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מעוגל 18"/>
            <p:cNvSpPr/>
            <p:nvPr/>
          </p:nvSpPr>
          <p:spPr>
            <a:xfrm>
              <a:off x="9181633" y="2488575"/>
              <a:ext cx="953810" cy="816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חנות</a:t>
              </a:r>
              <a:endParaRPr lang="he-IL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10512403" y="2079170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שם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אליפסה 25"/>
            <p:cNvSpPr/>
            <p:nvPr/>
          </p:nvSpPr>
          <p:spPr>
            <a:xfrm>
              <a:off x="10499632" y="2970801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סוג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8" name="קבוצה 127"/>
          <p:cNvGrpSpPr/>
          <p:nvPr/>
        </p:nvGrpSpPr>
        <p:grpSpPr>
          <a:xfrm>
            <a:off x="434902" y="1405952"/>
            <a:ext cx="4034387" cy="2864985"/>
            <a:chOff x="107248" y="1703981"/>
            <a:chExt cx="4034387" cy="2864985"/>
          </a:xfrm>
        </p:grpSpPr>
        <p:cxnSp>
          <p:nvCxnSpPr>
            <p:cNvPr id="127" name="מחבר ישר 126"/>
            <p:cNvCxnSpPr>
              <a:stCxn id="12" idx="1"/>
              <a:endCxn id="32" idx="7"/>
            </p:cNvCxnSpPr>
            <p:nvPr/>
          </p:nvCxnSpPr>
          <p:spPr>
            <a:xfrm flipH="1">
              <a:off x="1021951" y="1703981"/>
              <a:ext cx="640511" cy="125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מחבר ישר 95"/>
            <p:cNvCxnSpPr>
              <a:stCxn id="12" idx="2"/>
              <a:endCxn id="36" idx="0"/>
            </p:cNvCxnSpPr>
            <p:nvPr/>
          </p:nvCxnSpPr>
          <p:spPr>
            <a:xfrm flipH="1">
              <a:off x="1789899" y="2112333"/>
              <a:ext cx="349468" cy="1690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>
              <a:stCxn id="34" idx="0"/>
              <a:endCxn id="12" idx="2"/>
            </p:cNvCxnSpPr>
            <p:nvPr/>
          </p:nvCxnSpPr>
          <p:spPr>
            <a:xfrm flipH="1" flipV="1">
              <a:off x="2139367" y="2112333"/>
              <a:ext cx="801759" cy="1636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>
              <a:stCxn id="33" idx="7"/>
              <a:endCxn id="12" idx="2"/>
            </p:cNvCxnSpPr>
            <p:nvPr/>
          </p:nvCxnSpPr>
          <p:spPr>
            <a:xfrm flipV="1">
              <a:off x="1008156" y="2112333"/>
              <a:ext cx="1131211" cy="169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מחבר ישר 84"/>
            <p:cNvCxnSpPr>
              <a:stCxn id="35" idx="1"/>
              <a:endCxn id="12" idx="2"/>
            </p:cNvCxnSpPr>
            <p:nvPr/>
          </p:nvCxnSpPr>
          <p:spPr>
            <a:xfrm flipH="1" flipV="1">
              <a:off x="2139367" y="2112333"/>
              <a:ext cx="1101360" cy="856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אליפסה 31"/>
            <p:cNvSpPr/>
            <p:nvPr/>
          </p:nvSpPr>
          <p:spPr>
            <a:xfrm>
              <a:off x="121043" y="2843776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מידת חולצה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אליפסה 32"/>
            <p:cNvSpPr/>
            <p:nvPr/>
          </p:nvSpPr>
          <p:spPr>
            <a:xfrm>
              <a:off x="107248" y="3699271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מידת מכנס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אליפסה 33"/>
            <p:cNvSpPr/>
            <p:nvPr/>
          </p:nvSpPr>
          <p:spPr>
            <a:xfrm rot="21279446">
              <a:off x="2449074" y="3746744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מידת נעליים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אליפסה 34"/>
            <p:cNvSpPr/>
            <p:nvPr/>
          </p:nvSpPr>
          <p:spPr>
            <a:xfrm>
              <a:off x="3086156" y="2856649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מידת חזייה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אליפסה 35"/>
            <p:cNvSpPr/>
            <p:nvPr/>
          </p:nvSpPr>
          <p:spPr>
            <a:xfrm>
              <a:off x="1262159" y="3802394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מידת כובע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11" name="מחבר ישר 110"/>
          <p:cNvCxnSpPr>
            <a:stCxn id="10" idx="2"/>
            <a:endCxn id="19" idx="0"/>
          </p:cNvCxnSpPr>
          <p:nvPr/>
        </p:nvCxnSpPr>
        <p:spPr>
          <a:xfrm flipH="1">
            <a:off x="10069024" y="1984140"/>
            <a:ext cx="67326" cy="2586851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/>
          <p:cNvCxnSpPr>
            <a:stCxn id="12" idx="0"/>
            <a:endCxn id="29" idx="4"/>
          </p:cNvCxnSpPr>
          <p:nvPr/>
        </p:nvCxnSpPr>
        <p:spPr>
          <a:xfrm flipV="1">
            <a:off x="2467021" y="798147"/>
            <a:ext cx="115320" cy="19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12" idx="3"/>
            <a:endCxn id="27" idx="1"/>
          </p:cNvCxnSpPr>
          <p:nvPr/>
        </p:nvCxnSpPr>
        <p:spPr>
          <a:xfrm>
            <a:off x="2943926" y="1405952"/>
            <a:ext cx="1457631" cy="415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/>
          <p:cNvCxnSpPr>
            <a:stCxn id="12" idx="3"/>
            <a:endCxn id="28" idx="2"/>
          </p:cNvCxnSpPr>
          <p:nvPr/>
        </p:nvCxnSpPr>
        <p:spPr>
          <a:xfrm flipV="1">
            <a:off x="2943926" y="1272774"/>
            <a:ext cx="1352481" cy="133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/>
          <p:cNvCxnSpPr>
            <a:stCxn id="30" idx="5"/>
            <a:endCxn id="12" idx="0"/>
          </p:cNvCxnSpPr>
          <p:nvPr/>
        </p:nvCxnSpPr>
        <p:spPr>
          <a:xfrm>
            <a:off x="1834606" y="681644"/>
            <a:ext cx="632415" cy="315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מעוגל 11"/>
          <p:cNvSpPr/>
          <p:nvPr/>
        </p:nvSpPr>
        <p:spPr>
          <a:xfrm>
            <a:off x="1990116" y="997600"/>
            <a:ext cx="953810" cy="81670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לקוח</a:t>
            </a:r>
            <a:endParaRPr lang="he-IL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4246986" y="1709451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 פרטי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אליפסה 27"/>
          <p:cNvSpPr/>
          <p:nvPr/>
        </p:nvSpPr>
        <p:spPr>
          <a:xfrm>
            <a:off x="4296407" y="889488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 משפחה</a:t>
            </a:r>
            <a:endParaRPr lang="he-IL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אליפסה 28"/>
          <p:cNvSpPr/>
          <p:nvPr/>
        </p:nvSpPr>
        <p:spPr>
          <a:xfrm>
            <a:off x="2054601" y="31575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תאריך לידה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אליפסה 29"/>
          <p:cNvSpPr/>
          <p:nvPr/>
        </p:nvSpPr>
        <p:spPr>
          <a:xfrm>
            <a:off x="933698" y="27334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טלפון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אליפסה 30"/>
          <p:cNvSpPr/>
          <p:nvPr/>
        </p:nvSpPr>
        <p:spPr>
          <a:xfrm>
            <a:off x="4296407" y="49741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ת.ז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מחבר ישר 121"/>
          <p:cNvCxnSpPr>
            <a:stCxn id="21" idx="0"/>
            <a:endCxn id="84" idx="2"/>
          </p:cNvCxnSpPr>
          <p:nvPr/>
        </p:nvCxnSpPr>
        <p:spPr>
          <a:xfrm flipH="1" flipV="1">
            <a:off x="6325809" y="4029443"/>
            <a:ext cx="14733" cy="583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 ישר 130"/>
          <p:cNvCxnSpPr>
            <a:stCxn id="149" idx="4"/>
            <a:endCxn id="124" idx="0"/>
          </p:cNvCxnSpPr>
          <p:nvPr/>
        </p:nvCxnSpPr>
        <p:spPr>
          <a:xfrm>
            <a:off x="8496169" y="4117249"/>
            <a:ext cx="279474" cy="33969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קבוצה 8"/>
          <p:cNvGrpSpPr/>
          <p:nvPr/>
        </p:nvGrpSpPr>
        <p:grpSpPr>
          <a:xfrm>
            <a:off x="8348621" y="2360683"/>
            <a:ext cx="2259761" cy="1098006"/>
            <a:chOff x="7908809" y="2339094"/>
            <a:chExt cx="2259761" cy="1098006"/>
          </a:xfrm>
        </p:grpSpPr>
        <p:cxnSp>
          <p:nvCxnSpPr>
            <p:cNvPr id="77" name="מחבר ישר 76"/>
            <p:cNvCxnSpPr>
              <a:stCxn id="74" idx="6"/>
              <a:endCxn id="109" idx="1"/>
            </p:cNvCxnSpPr>
            <p:nvPr/>
          </p:nvCxnSpPr>
          <p:spPr>
            <a:xfrm>
              <a:off x="8964288" y="2888097"/>
              <a:ext cx="1842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יהלום 108"/>
            <p:cNvSpPr/>
            <p:nvPr/>
          </p:nvSpPr>
          <p:spPr>
            <a:xfrm>
              <a:off x="9148506" y="2339094"/>
              <a:ext cx="1020064" cy="1098006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יש בו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אליפסה 73"/>
            <p:cNvSpPr/>
            <p:nvPr/>
          </p:nvSpPr>
          <p:spPr>
            <a:xfrm>
              <a:off x="7908809" y="2504811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מיקום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קבוצה 2"/>
          <p:cNvGrpSpPr/>
          <p:nvPr/>
        </p:nvGrpSpPr>
        <p:grpSpPr>
          <a:xfrm>
            <a:off x="8247903" y="4456944"/>
            <a:ext cx="1055479" cy="1984449"/>
            <a:chOff x="8247903" y="4456944"/>
            <a:chExt cx="1055479" cy="1984449"/>
          </a:xfrm>
        </p:grpSpPr>
        <p:cxnSp>
          <p:nvCxnSpPr>
            <p:cNvPr id="80" name="מחבר ישר 79"/>
            <p:cNvCxnSpPr>
              <a:stCxn id="78" idx="0"/>
              <a:endCxn id="124" idx="2"/>
            </p:cNvCxnSpPr>
            <p:nvPr/>
          </p:nvCxnSpPr>
          <p:spPr>
            <a:xfrm flipV="1">
              <a:off x="8775643" y="5554950"/>
              <a:ext cx="0" cy="1198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יהלום 123"/>
            <p:cNvSpPr/>
            <p:nvPr/>
          </p:nvSpPr>
          <p:spPr>
            <a:xfrm>
              <a:off x="8265611" y="4456944"/>
              <a:ext cx="1020064" cy="1098006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יש בו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אליפסה 77"/>
            <p:cNvSpPr/>
            <p:nvPr/>
          </p:nvSpPr>
          <p:spPr>
            <a:xfrm>
              <a:off x="8247903" y="5674821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יחידות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5805414" y="1873738"/>
            <a:ext cx="1055479" cy="2155705"/>
            <a:chOff x="4839935" y="318556"/>
            <a:chExt cx="1055479" cy="2155705"/>
          </a:xfrm>
        </p:grpSpPr>
        <p:cxnSp>
          <p:nvCxnSpPr>
            <p:cNvPr id="89" name="מחבר ישר 88"/>
            <p:cNvCxnSpPr>
              <a:stCxn id="84" idx="0"/>
              <a:endCxn id="94" idx="4"/>
            </p:cNvCxnSpPr>
            <p:nvPr/>
          </p:nvCxnSpPr>
          <p:spPr>
            <a:xfrm flipV="1">
              <a:off x="5360330" y="1085128"/>
              <a:ext cx="7345" cy="291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אליפסה 93"/>
            <p:cNvSpPr/>
            <p:nvPr/>
          </p:nvSpPr>
          <p:spPr>
            <a:xfrm>
              <a:off x="4839935" y="318556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שם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יהלום 83"/>
            <p:cNvSpPr/>
            <p:nvPr/>
          </p:nvSpPr>
          <p:spPr>
            <a:xfrm>
              <a:off x="4850298" y="1376255"/>
              <a:ext cx="1020064" cy="1098006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רשימת קניות</a:t>
              </a:r>
              <a:endParaRPr lang="he-IL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9" name="אליפסה 148"/>
          <p:cNvSpPr/>
          <p:nvPr/>
        </p:nvSpPr>
        <p:spPr>
          <a:xfrm>
            <a:off x="7968429" y="3350677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מידה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אליפסה 173"/>
          <p:cNvSpPr/>
          <p:nvPr/>
        </p:nvSpPr>
        <p:spPr>
          <a:xfrm>
            <a:off x="10917457" y="2102663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5" name="מחבר ישר 174"/>
          <p:cNvCxnSpPr>
            <a:stCxn id="24" idx="4"/>
            <a:endCxn id="174" idx="0"/>
          </p:cNvCxnSpPr>
          <p:nvPr/>
        </p:nvCxnSpPr>
        <p:spPr>
          <a:xfrm flipH="1">
            <a:off x="11445197" y="1948721"/>
            <a:ext cx="5432" cy="153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אליפסה 186"/>
          <p:cNvSpPr/>
          <p:nvPr/>
        </p:nvSpPr>
        <p:spPr>
          <a:xfrm>
            <a:off x="10922888" y="70668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2" name="מחבר ישר 201"/>
          <p:cNvCxnSpPr>
            <a:stCxn id="187" idx="4"/>
            <a:endCxn id="24" idx="0"/>
          </p:cNvCxnSpPr>
          <p:nvPr/>
        </p:nvCxnSpPr>
        <p:spPr>
          <a:xfrm>
            <a:off x="11450628" y="837240"/>
            <a:ext cx="1" cy="344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אליפסה 91"/>
          <p:cNvSpPr/>
          <p:nvPr/>
        </p:nvSpPr>
        <p:spPr>
          <a:xfrm>
            <a:off x="5808590" y="5769020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קהל יעד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אליפסה 92"/>
          <p:cNvSpPr/>
          <p:nvPr/>
        </p:nvSpPr>
        <p:spPr>
          <a:xfrm>
            <a:off x="4579197" y="5879346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מחלקה</a:t>
            </a:r>
            <a:endParaRPr lang="he-IL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0" name="קבוצה 109"/>
          <p:cNvGrpSpPr/>
          <p:nvPr/>
        </p:nvGrpSpPr>
        <p:grpSpPr>
          <a:xfrm>
            <a:off x="4357032" y="4092900"/>
            <a:ext cx="4418611" cy="2424446"/>
            <a:chOff x="4230983" y="4111146"/>
            <a:chExt cx="4418611" cy="2424446"/>
          </a:xfrm>
        </p:grpSpPr>
        <p:grpSp>
          <p:nvGrpSpPr>
            <p:cNvPr id="116" name="קבוצה 115"/>
            <p:cNvGrpSpPr/>
            <p:nvPr/>
          </p:nvGrpSpPr>
          <p:grpSpPr>
            <a:xfrm>
              <a:off x="4231088" y="4111146"/>
              <a:ext cx="4418506" cy="2424446"/>
              <a:chOff x="5989008" y="4260487"/>
              <a:chExt cx="4418506" cy="2424446"/>
            </a:xfrm>
          </p:grpSpPr>
          <p:cxnSp>
            <p:nvCxnSpPr>
              <p:cNvPr id="102" name="מחבר ישר 101"/>
              <p:cNvCxnSpPr>
                <a:stCxn id="124" idx="0"/>
                <a:endCxn id="37" idx="6"/>
              </p:cNvCxnSpPr>
              <p:nvPr/>
            </p:nvCxnSpPr>
            <p:spPr>
              <a:xfrm flipH="1">
                <a:off x="10157018" y="4624531"/>
                <a:ext cx="250496" cy="192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מחבר ישר 102"/>
              <p:cNvCxnSpPr>
                <a:stCxn id="40" idx="1"/>
                <a:endCxn id="21" idx="2"/>
              </p:cNvCxnSpPr>
              <p:nvPr/>
            </p:nvCxnSpPr>
            <p:spPr>
              <a:xfrm flipH="1" flipV="1">
                <a:off x="7972413" y="5597292"/>
                <a:ext cx="870280" cy="4333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מחבר ישר 114"/>
              <p:cNvCxnSpPr>
                <a:stCxn id="38" idx="6"/>
                <a:endCxn id="21" idx="1"/>
              </p:cNvCxnSpPr>
              <p:nvPr/>
            </p:nvCxnSpPr>
            <p:spPr>
              <a:xfrm>
                <a:off x="7044487" y="4805654"/>
                <a:ext cx="451021" cy="3832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מלבן מעוגל 20"/>
              <p:cNvSpPr/>
              <p:nvPr/>
            </p:nvSpPr>
            <p:spPr>
              <a:xfrm>
                <a:off x="7495508" y="4780588"/>
                <a:ext cx="953810" cy="816704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פריט</a:t>
                </a:r>
                <a:endParaRPr lang="he-IL" sz="12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7" name="אליפסה 36"/>
              <p:cNvSpPr/>
              <p:nvPr/>
            </p:nvSpPr>
            <p:spPr>
              <a:xfrm>
                <a:off x="9101539" y="4260487"/>
                <a:ext cx="1055479" cy="7665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מחיר</a:t>
                </a:r>
                <a:endParaRPr lang="he-IL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" name="אליפסה 37"/>
              <p:cNvSpPr/>
              <p:nvPr/>
            </p:nvSpPr>
            <p:spPr>
              <a:xfrm>
                <a:off x="5989008" y="4422368"/>
                <a:ext cx="1055479" cy="7665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דגם</a:t>
                </a:r>
                <a:endParaRPr lang="he-IL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0" name="אליפסה 39"/>
              <p:cNvSpPr/>
              <p:nvPr/>
            </p:nvSpPr>
            <p:spPr>
              <a:xfrm>
                <a:off x="8688122" y="5918361"/>
                <a:ext cx="1055479" cy="7665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מק"ט</a:t>
                </a:r>
                <a:endParaRPr lang="he-IL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86" name="מחבר ישר 85"/>
            <p:cNvCxnSpPr>
              <a:stCxn id="92" idx="0"/>
              <a:endCxn id="21" idx="2"/>
            </p:cNvCxnSpPr>
            <p:nvPr/>
          </p:nvCxnSpPr>
          <p:spPr>
            <a:xfrm flipV="1">
              <a:off x="6210281" y="5447951"/>
              <a:ext cx="4212" cy="3393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מחבר ישר 86"/>
            <p:cNvCxnSpPr>
              <a:stCxn id="21" idx="1"/>
              <a:endCxn id="97" idx="6"/>
            </p:cNvCxnSpPr>
            <p:nvPr/>
          </p:nvCxnSpPr>
          <p:spPr>
            <a:xfrm flipH="1">
              <a:off x="5286462" y="5039599"/>
              <a:ext cx="451126" cy="4208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מחבר ישר 90"/>
            <p:cNvCxnSpPr>
              <a:stCxn id="21" idx="2"/>
              <a:endCxn id="93" idx="7"/>
            </p:cNvCxnSpPr>
            <p:nvPr/>
          </p:nvCxnSpPr>
          <p:spPr>
            <a:xfrm flipH="1">
              <a:off x="5354056" y="5447951"/>
              <a:ext cx="860437" cy="561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אליפסה 96"/>
            <p:cNvSpPr/>
            <p:nvPr/>
          </p:nvSpPr>
          <p:spPr>
            <a:xfrm>
              <a:off x="4230983" y="5077198"/>
              <a:ext cx="1055479" cy="76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2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סוג</a:t>
              </a:r>
              <a:endPara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6" name="אליפסה 125"/>
          <p:cNvSpPr/>
          <p:nvPr/>
        </p:nvSpPr>
        <p:spPr>
          <a:xfrm>
            <a:off x="457732" y="1673006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אליפסה 131"/>
          <p:cNvSpPr/>
          <p:nvPr/>
        </p:nvSpPr>
        <p:spPr>
          <a:xfrm>
            <a:off x="450738" y="842969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3" name="מחבר ישר 132"/>
          <p:cNvCxnSpPr>
            <a:stCxn id="12" idx="1"/>
            <a:endCxn id="132" idx="6"/>
          </p:cNvCxnSpPr>
          <p:nvPr/>
        </p:nvCxnSpPr>
        <p:spPr>
          <a:xfrm flipH="1" flipV="1">
            <a:off x="1506217" y="1226255"/>
            <a:ext cx="483899" cy="179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/>
          <p:cNvCxnSpPr>
            <a:stCxn id="12" idx="1"/>
            <a:endCxn id="126" idx="7"/>
          </p:cNvCxnSpPr>
          <p:nvPr/>
        </p:nvCxnSpPr>
        <p:spPr>
          <a:xfrm flipH="1">
            <a:off x="1358640" y="1405952"/>
            <a:ext cx="631476" cy="379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מחבר ישר 142"/>
          <p:cNvCxnSpPr>
            <a:stCxn id="12" idx="3"/>
            <a:endCxn id="31" idx="3"/>
          </p:cNvCxnSpPr>
          <p:nvPr/>
        </p:nvCxnSpPr>
        <p:spPr>
          <a:xfrm flipV="1">
            <a:off x="2943926" y="704051"/>
            <a:ext cx="1507052" cy="70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אליפסה 143"/>
          <p:cNvSpPr/>
          <p:nvPr/>
        </p:nvSpPr>
        <p:spPr>
          <a:xfrm>
            <a:off x="8943685" y="3794274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צבע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6" name="מחבר ישר 145"/>
          <p:cNvCxnSpPr>
            <a:stCxn id="144" idx="3"/>
            <a:endCxn id="124" idx="0"/>
          </p:cNvCxnSpPr>
          <p:nvPr/>
        </p:nvCxnSpPr>
        <p:spPr>
          <a:xfrm flipH="1">
            <a:off x="8775643" y="4448584"/>
            <a:ext cx="322613" cy="8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אליפסה 106"/>
          <p:cNvSpPr/>
          <p:nvPr/>
        </p:nvSpPr>
        <p:spPr>
          <a:xfrm>
            <a:off x="8662184" y="87283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עיר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8" name="מחבר ישר 107"/>
          <p:cNvCxnSpPr>
            <a:stCxn id="107" idx="5"/>
            <a:endCxn id="10" idx="0"/>
          </p:cNvCxnSpPr>
          <p:nvPr/>
        </p:nvCxnSpPr>
        <p:spPr>
          <a:xfrm>
            <a:off x="9563092" y="741593"/>
            <a:ext cx="573258" cy="425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אליפסה 147"/>
          <p:cNvSpPr/>
          <p:nvPr/>
        </p:nvSpPr>
        <p:spPr>
          <a:xfrm>
            <a:off x="3175504" y="25946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מגדר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0" name="מחבר ישר 149"/>
          <p:cNvCxnSpPr>
            <a:stCxn id="12" idx="0"/>
            <a:endCxn id="148" idx="3"/>
          </p:cNvCxnSpPr>
          <p:nvPr/>
        </p:nvCxnSpPr>
        <p:spPr>
          <a:xfrm flipV="1">
            <a:off x="2467021" y="680256"/>
            <a:ext cx="863054" cy="31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מלבן מעוגל 240"/>
          <p:cNvSpPr/>
          <p:nvPr/>
        </p:nvSpPr>
        <p:spPr>
          <a:xfrm>
            <a:off x="6906296" y="1182149"/>
            <a:ext cx="953810" cy="81670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ערים</a:t>
            </a:r>
            <a:endParaRPr lang="he-IL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2" name="אליפסה 241"/>
          <p:cNvSpPr/>
          <p:nvPr/>
        </p:nvSpPr>
        <p:spPr>
          <a:xfrm>
            <a:off x="7397361" y="241429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עיר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אליפסה 242"/>
          <p:cNvSpPr/>
          <p:nvPr/>
        </p:nvSpPr>
        <p:spPr>
          <a:xfrm>
            <a:off x="6219218" y="240392"/>
            <a:ext cx="1055479" cy="7665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רחוב</a:t>
            </a:r>
            <a:endParaRPr lang="he-IL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4" name="מחבר ישר 243"/>
          <p:cNvCxnSpPr>
            <a:stCxn id="243" idx="5"/>
            <a:endCxn id="241" idx="0"/>
          </p:cNvCxnSpPr>
          <p:nvPr/>
        </p:nvCxnSpPr>
        <p:spPr>
          <a:xfrm>
            <a:off x="7120126" y="894702"/>
            <a:ext cx="263075" cy="287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מחבר ישר 246"/>
          <p:cNvCxnSpPr>
            <a:stCxn id="242" idx="3"/>
            <a:endCxn id="241" idx="0"/>
          </p:cNvCxnSpPr>
          <p:nvPr/>
        </p:nvCxnSpPr>
        <p:spPr>
          <a:xfrm flipH="1">
            <a:off x="7383201" y="895739"/>
            <a:ext cx="168731" cy="286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1704" y="0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אפשרויות המערכת</a:t>
            </a:r>
            <a:endParaRPr lang="he-IL" sz="4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40664" y="1325562"/>
            <a:ext cx="11216640" cy="531298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הלקוח יוכל למלא רשימת קניות ולעדכנה באופן שוטף כאשר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ניתן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יהיה לראות את כמות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הפריטים במלאי החנויות,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מחירם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בחנויות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השונות, האם קיימים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בצבעים מסוימים ועוד</a:t>
            </a:r>
            <a:endParaRPr lang="he-IL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ניתן יהיה לקבל מידע על חנויות הבגדים והספרים השונות בחתכים לפי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מיקום נוכחי או מיקום בית הלקוח</a:t>
            </a:r>
          </a:p>
          <a:p>
            <a:pPr>
              <a:lnSpc>
                <a:spcPct val="160000"/>
              </a:lnSpc>
            </a:pP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במידה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והלקוח ירצה לבחור פריט בעל מאפיינים ספציפיים הוא יוכל לסנן את בחירתו לפי סוג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הפריט ולבדוק היכן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קיים הפריט הזה או דומים לו והאם נמצא בחנות מסוימת או במרכז קניות אחד או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יותר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1704" y="0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יתרונות</a:t>
            </a:r>
            <a:endParaRPr lang="he-IL" sz="4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40664" y="1325562"/>
            <a:ext cx="11216640" cy="531298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התוכנה מציגה סידור "תוואי" הקנייה בתוך מרכז </a:t>
            </a: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הקניות (לפי מיקום החנויות בתוך קומות מרכז הקניות)</a:t>
            </a:r>
            <a:endParaRPr lang="he-IL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he-IL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בעתיד- הצגת תוואי קניות בין מספר מרכזי קניות שבסופו של תהליך יאפשר לי לקנות את כל הפריטים ברשימה (כי יש מרכזי קניות שאין לי בהם פריטים מהרשימה)</a:t>
            </a:r>
          </a:p>
          <a:p>
            <a:pPr lvl="1">
              <a:lnSpc>
                <a:spcPct val="160000"/>
              </a:lnSpc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המרת </a:t>
            </a:r>
            <a:r>
              <a:rPr lang="en-US" dirty="0" smtClean="0"/>
              <a:t>ERD</a:t>
            </a:r>
            <a:r>
              <a:rPr lang="he-IL" dirty="0" smtClean="0"/>
              <a:t> לטבלאות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לאחר יצירת תרשים </a:t>
            </a:r>
            <a:r>
              <a:rPr lang="en-US" dirty="0"/>
              <a:t>ERD </a:t>
            </a:r>
            <a:r>
              <a:rPr lang="he-IL" dirty="0"/>
              <a:t>המתאר את המערכת, עלינו לקחת את הצעד</a:t>
            </a:r>
          </a:p>
          <a:p>
            <a:r>
              <a:rPr lang="he-IL" dirty="0"/>
              <a:t>הבא לקראת מימוש מסד המידע, תרגום לטבלאות. בחלק זה אראה את</a:t>
            </a:r>
          </a:p>
          <a:p>
            <a:r>
              <a:rPr lang="he-IL" dirty="0"/>
              <a:t>ההמרה של תרשים ה </a:t>
            </a:r>
            <a:r>
              <a:rPr lang="en-US" dirty="0"/>
              <a:t>ER </a:t>
            </a:r>
            <a:r>
              <a:rPr lang="he-IL" dirty="0"/>
              <a:t>לטבלאות אותם ניתן לממש ב </a:t>
            </a:r>
            <a:r>
              <a:rPr lang="en-US" dirty="0" smtClean="0"/>
              <a:t>MYSQL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1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49400" y="136526"/>
            <a:ext cx="10515600" cy="896408"/>
          </a:xfrm>
        </p:spPr>
        <p:txBody>
          <a:bodyPr/>
          <a:lstStyle/>
          <a:p>
            <a:r>
              <a:rPr lang="he-IL" dirty="0" smtClean="0"/>
              <a:t>המרה לטבלאות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400" y="1032934"/>
            <a:ext cx="11971867" cy="563879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 smtClean="0"/>
              <a:t>Shoppingcenter </a:t>
            </a:r>
            <a:r>
              <a:rPr lang="en-US" dirty="0" smtClean="0"/>
              <a:t>(</a:t>
            </a:r>
            <a:r>
              <a:rPr lang="en-US" u="sng" dirty="0" smtClean="0"/>
              <a:t>ShoppingCenterName</a:t>
            </a:r>
            <a:r>
              <a:rPr lang="en-US" dirty="0" smtClean="0"/>
              <a:t>, </a:t>
            </a:r>
            <a:r>
              <a:rPr lang="en-US" u="sng" dirty="0" smtClean="0"/>
              <a:t>ShoppingCenterCity, </a:t>
            </a:r>
            <a:r>
              <a:rPr lang="en-US" dirty="0" smtClean="0"/>
              <a:t>ShoppingCenterLatitude, ShoppingCenterLongitude)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b="1" dirty="0" smtClean="0"/>
              <a:t>Store </a:t>
            </a:r>
            <a:r>
              <a:rPr lang="en-US" dirty="0" smtClean="0"/>
              <a:t>(</a:t>
            </a:r>
            <a:r>
              <a:rPr lang="en-US" u="sng" dirty="0" smtClean="0"/>
              <a:t>StoreName</a:t>
            </a:r>
            <a:r>
              <a:rPr lang="en-US" dirty="0" smtClean="0"/>
              <a:t>, </a:t>
            </a:r>
            <a:r>
              <a:rPr lang="en-US" dirty="0" err="1" smtClean="0"/>
              <a:t>StoreType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b="1" dirty="0" smtClean="0"/>
              <a:t>Centerhasstore </a:t>
            </a:r>
            <a:r>
              <a:rPr lang="en-US" dirty="0" smtClean="0"/>
              <a:t>(</a:t>
            </a:r>
            <a:r>
              <a:rPr lang="en-US" u="sng" dirty="0" smtClean="0"/>
              <a:t>ShoppingCenterName</a:t>
            </a:r>
            <a:r>
              <a:rPr lang="en-US" dirty="0" smtClean="0"/>
              <a:t>,</a:t>
            </a:r>
            <a:r>
              <a:rPr lang="en-US" u="sng" dirty="0" smtClean="0"/>
              <a:t>  StoreName</a:t>
            </a:r>
            <a:r>
              <a:rPr lang="en-US" dirty="0" smtClean="0"/>
              <a:t>, </a:t>
            </a:r>
            <a:r>
              <a:rPr lang="en-US" dirty="0" err="1" smtClean="0"/>
              <a:t>StoreLocation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b="1" dirty="0" smtClean="0"/>
              <a:t>Item </a:t>
            </a:r>
            <a:r>
              <a:rPr lang="en-US" dirty="0" smtClean="0"/>
              <a:t>(</a:t>
            </a:r>
            <a:r>
              <a:rPr lang="en-US" u="sng" dirty="0" smtClean="0"/>
              <a:t>ItemCatalogNumber</a:t>
            </a:r>
            <a:r>
              <a:rPr lang="en-US" dirty="0"/>
              <a:t>, </a:t>
            </a:r>
            <a:r>
              <a:rPr lang="en-US" dirty="0" smtClean="0"/>
              <a:t>Gender, Class, Type, Model)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b="1" dirty="0" smtClean="0"/>
              <a:t>storeitem </a:t>
            </a:r>
            <a:r>
              <a:rPr lang="en-US" dirty="0" smtClean="0"/>
              <a:t>(</a:t>
            </a:r>
            <a:r>
              <a:rPr lang="en-US" u="sng" dirty="0" smtClean="0"/>
              <a:t>ItemCatalogNumber, StoreName,</a:t>
            </a:r>
            <a:r>
              <a:rPr lang="en-US" dirty="0"/>
              <a:t> </a:t>
            </a:r>
            <a:r>
              <a:rPr lang="en-US" dirty="0" smtClean="0"/>
              <a:t>Units, </a:t>
            </a:r>
            <a:r>
              <a:rPr lang="en-US" u="sng" dirty="0" smtClean="0"/>
              <a:t>Size</a:t>
            </a:r>
            <a:r>
              <a:rPr lang="en-US" dirty="0" smtClean="0"/>
              <a:t> ,</a:t>
            </a:r>
            <a:r>
              <a:rPr lang="en-US" u="sng" dirty="0" smtClean="0"/>
              <a:t>Color</a:t>
            </a:r>
            <a:r>
              <a:rPr lang="en-US" dirty="0" smtClean="0"/>
              <a:t>, Price)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2900" b="1" dirty="0" smtClean="0"/>
              <a:t>Client </a:t>
            </a:r>
            <a:r>
              <a:rPr lang="en-US" sz="2900" dirty="0" smtClean="0"/>
              <a:t>(FirstName, LastName, </a:t>
            </a:r>
            <a:r>
              <a:rPr lang="en-US" sz="2900" u="sng" dirty="0" err="1" smtClean="0"/>
              <a:t>ClientID</a:t>
            </a:r>
            <a:r>
              <a:rPr lang="en-US" sz="2900" u="sng" dirty="0" smtClean="0"/>
              <a:t>, Gender, </a:t>
            </a:r>
            <a:r>
              <a:rPr lang="en-US" sz="2900" dirty="0" err="1" smtClean="0"/>
              <a:t>DateOfBirth</a:t>
            </a:r>
            <a:r>
              <a:rPr lang="en-US" sz="2900" dirty="0" smtClean="0"/>
              <a:t>, Phone, </a:t>
            </a:r>
            <a:r>
              <a:rPr lang="en-US" sz="2900" dirty="0" err="1" smtClean="0"/>
              <a:t>ClientLatitude</a:t>
            </a:r>
            <a:r>
              <a:rPr lang="en-US" sz="2900" dirty="0" smtClean="0"/>
              <a:t>, </a:t>
            </a:r>
            <a:r>
              <a:rPr lang="en-US" sz="2900" dirty="0" err="1" smtClean="0"/>
              <a:t>ClientLongitude</a:t>
            </a:r>
            <a:r>
              <a:rPr lang="en-US" sz="2900" dirty="0" smtClean="0"/>
              <a:t>, </a:t>
            </a:r>
            <a:r>
              <a:rPr lang="en-US" sz="2900" dirty="0" err="1" smtClean="0"/>
              <a:t>SizeOfShirt</a:t>
            </a:r>
            <a:r>
              <a:rPr lang="en-US" sz="2900" dirty="0" smtClean="0"/>
              <a:t>, </a:t>
            </a:r>
            <a:r>
              <a:rPr lang="en-US" sz="2900" dirty="0" err="1" smtClean="0"/>
              <a:t>SizeOfPants</a:t>
            </a:r>
            <a:r>
              <a:rPr lang="en-US" sz="2900" dirty="0"/>
              <a:t>, </a:t>
            </a:r>
            <a:r>
              <a:rPr lang="en-US" sz="2900" dirty="0" err="1" smtClean="0"/>
              <a:t>SizeOfHat</a:t>
            </a:r>
            <a:r>
              <a:rPr lang="en-US" sz="2900" dirty="0" smtClean="0"/>
              <a:t>, </a:t>
            </a:r>
            <a:r>
              <a:rPr lang="en-US" sz="2900" dirty="0" err="1" smtClean="0"/>
              <a:t>SizeOfShoe</a:t>
            </a:r>
            <a:r>
              <a:rPr lang="en-US" sz="2900" dirty="0"/>
              <a:t>,, </a:t>
            </a:r>
            <a:r>
              <a:rPr lang="en-US" sz="2900" dirty="0" err="1" smtClean="0"/>
              <a:t>SizeOfBra</a:t>
            </a:r>
            <a:r>
              <a:rPr lang="en-US" sz="2900" dirty="0" smtClean="0"/>
              <a:t>)</a:t>
            </a:r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r>
              <a:rPr lang="en-US" b="1" dirty="0" smtClean="0"/>
              <a:t>Shoppinglist </a:t>
            </a:r>
            <a:r>
              <a:rPr lang="en-US" dirty="0" smtClean="0"/>
              <a:t>(</a:t>
            </a:r>
            <a:r>
              <a:rPr lang="en-US" u="sng" dirty="0" err="1" smtClean="0"/>
              <a:t>ListName</a:t>
            </a:r>
            <a:r>
              <a:rPr lang="en-US" dirty="0" smtClean="0"/>
              <a:t>, </a:t>
            </a:r>
            <a:r>
              <a:rPr lang="en-US" u="sng" dirty="0" err="1" smtClean="0"/>
              <a:t>ClientID</a:t>
            </a:r>
            <a:r>
              <a:rPr lang="en-US" dirty="0"/>
              <a:t>, </a:t>
            </a:r>
            <a:r>
              <a:rPr lang="en-US" u="sng" dirty="0" smtClean="0"/>
              <a:t>Gender</a:t>
            </a:r>
            <a:r>
              <a:rPr lang="en-US" dirty="0" smtClean="0"/>
              <a:t>, </a:t>
            </a:r>
            <a:r>
              <a:rPr lang="en-US" u="sng" dirty="0" smtClean="0"/>
              <a:t>Class</a:t>
            </a:r>
            <a:r>
              <a:rPr lang="en-US" dirty="0" smtClean="0"/>
              <a:t>, </a:t>
            </a:r>
            <a:r>
              <a:rPr lang="en-US" u="sng" dirty="0" smtClean="0"/>
              <a:t>Type</a:t>
            </a:r>
            <a:r>
              <a:rPr lang="en-US" dirty="0" smtClean="0"/>
              <a:t>, </a:t>
            </a:r>
            <a:r>
              <a:rPr lang="en-US" u="sng" dirty="0" smtClean="0"/>
              <a:t>Model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b="1" dirty="0" smtClean="0"/>
              <a:t>cities </a:t>
            </a:r>
            <a:r>
              <a:rPr lang="en-US" dirty="0" smtClean="0"/>
              <a:t>(</a:t>
            </a:r>
            <a:r>
              <a:rPr lang="en-US" u="sng" dirty="0" err="1" smtClean="0"/>
              <a:t>City</a:t>
            </a:r>
            <a:r>
              <a:rPr lang="en-US" dirty="0" err="1" smtClean="0"/>
              <a:t>,</a:t>
            </a:r>
            <a:r>
              <a:rPr lang="en-US" u="sng" dirty="0" err="1" smtClean="0"/>
              <a:t>Street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81541"/>
          </a:xfrm>
        </p:spPr>
        <p:txBody>
          <a:bodyPr anchor="ctr" anchorCtr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7200" b="1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</a:t>
            </a:r>
            <a:endParaRPr lang="he-IL" sz="7200" b="1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9610</TotalTime>
  <Words>1385</Words>
  <Application>Microsoft Office PowerPoint</Application>
  <PresentationFormat>מסך רחב</PresentationFormat>
  <Paragraphs>136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ערכת נושא Office</vt:lpstr>
      <vt:lpstr>יישומון צרכנות חכם ShopEase</vt:lpstr>
      <vt:lpstr>תיאור תחום התוכן</vt:lpstr>
      <vt:lpstr>תיאור המערכת</vt:lpstr>
      <vt:lpstr>מצגת של PowerPoint</vt:lpstr>
      <vt:lpstr>אפשרויות המערכת</vt:lpstr>
      <vt:lpstr>יתרונות</vt:lpstr>
      <vt:lpstr>המרת ERD לטבלאות</vt:lpstr>
      <vt:lpstr>המרה לטבלאות</vt:lpstr>
      <vt:lpstr>GUI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     שאילתות</vt:lpstr>
      <vt:lpstr>שאילתות- המשך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ניר יוסיפוביץ</dc:creator>
  <cp:lastModifiedBy>ניר יוסיפוביץ</cp:lastModifiedBy>
  <cp:revision>86</cp:revision>
  <dcterms:created xsi:type="dcterms:W3CDTF">2016-03-08T10:14:38Z</dcterms:created>
  <dcterms:modified xsi:type="dcterms:W3CDTF">2016-05-31T20:09:25Z</dcterms:modified>
</cp:coreProperties>
</file>