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5"/>
  </p:notesMasterIdLst>
  <p:sldIdLst>
    <p:sldId id="256" r:id="rId2"/>
    <p:sldId id="411" r:id="rId3"/>
    <p:sldId id="272" r:id="rId4"/>
    <p:sldId id="430" r:id="rId5"/>
    <p:sldId id="273" r:id="rId6"/>
    <p:sldId id="414" r:id="rId7"/>
    <p:sldId id="416" r:id="rId8"/>
    <p:sldId id="415" r:id="rId9"/>
    <p:sldId id="269" r:id="rId10"/>
    <p:sldId id="417" r:id="rId11"/>
    <p:sldId id="419" r:id="rId12"/>
    <p:sldId id="418" r:id="rId13"/>
    <p:sldId id="420" r:id="rId14"/>
    <p:sldId id="433" r:id="rId15"/>
    <p:sldId id="421" r:id="rId16"/>
    <p:sldId id="422" r:id="rId17"/>
    <p:sldId id="274" r:id="rId18"/>
    <p:sldId id="427" r:id="rId19"/>
    <p:sldId id="271" r:id="rId20"/>
    <p:sldId id="264" r:id="rId21"/>
    <p:sldId id="265" r:id="rId22"/>
    <p:sldId id="266" r:id="rId23"/>
    <p:sldId id="262" r:id="rId24"/>
    <p:sldId id="276" r:id="rId25"/>
    <p:sldId id="293" r:id="rId26"/>
    <p:sldId id="295" r:id="rId27"/>
    <p:sldId id="294" r:id="rId28"/>
    <p:sldId id="412" r:id="rId29"/>
    <p:sldId id="431" r:id="rId30"/>
    <p:sldId id="290" r:id="rId31"/>
    <p:sldId id="259" r:id="rId32"/>
    <p:sldId id="260" r:id="rId33"/>
    <p:sldId id="392" r:id="rId34"/>
    <p:sldId id="436" r:id="rId35"/>
    <p:sldId id="291" r:id="rId36"/>
    <p:sldId id="423" r:id="rId37"/>
    <p:sldId id="399" r:id="rId38"/>
    <p:sldId id="400" r:id="rId39"/>
    <p:sldId id="413" r:id="rId40"/>
    <p:sldId id="437" r:id="rId41"/>
    <p:sldId id="428" r:id="rId42"/>
    <p:sldId id="429" r:id="rId43"/>
    <p:sldId id="402" r:id="rId44"/>
    <p:sldId id="403" r:id="rId45"/>
    <p:sldId id="404" r:id="rId46"/>
    <p:sldId id="405" r:id="rId47"/>
    <p:sldId id="277" r:id="rId48"/>
    <p:sldId id="292" r:id="rId49"/>
    <p:sldId id="278" r:id="rId50"/>
    <p:sldId id="280" r:id="rId51"/>
    <p:sldId id="406" r:id="rId52"/>
    <p:sldId id="407" r:id="rId53"/>
    <p:sldId id="408" r:id="rId54"/>
    <p:sldId id="323" r:id="rId55"/>
    <p:sldId id="335" r:id="rId56"/>
    <p:sldId id="409" r:id="rId57"/>
    <p:sldId id="410" r:id="rId58"/>
    <p:sldId id="281" r:id="rId59"/>
    <p:sldId id="300" r:id="rId60"/>
    <p:sldId id="391" r:id="rId61"/>
    <p:sldId id="384" r:id="rId62"/>
    <p:sldId id="397" r:id="rId63"/>
    <p:sldId id="333" r:id="rId64"/>
  </p:sldIdLst>
  <p:sldSz cx="9144000" cy="6858000" type="screen4x3"/>
  <p:notesSz cx="6858000" cy="9144000"/>
  <p:defaultTextStyle>
    <a:defPPr>
      <a:defRPr lang="en-US"/>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82024" autoAdjust="0"/>
  </p:normalViewPr>
  <p:slideViewPr>
    <p:cSldViewPr>
      <p:cViewPr varScale="1">
        <p:scale>
          <a:sx n="88" d="100"/>
          <a:sy n="88" d="100"/>
        </p:scale>
        <p:origin x="1795" y="8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2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rtl="0"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rtl="0" fontAlgn="auto">
              <a:spcBef>
                <a:spcPts val="0"/>
              </a:spcBef>
              <a:spcAft>
                <a:spcPts val="0"/>
              </a:spcAft>
              <a:defRPr sz="1200" smtClean="0">
                <a:latin typeface="+mn-lt"/>
                <a:cs typeface="+mn-cs"/>
              </a:defRPr>
            </a:lvl1pPr>
          </a:lstStyle>
          <a:p>
            <a:pPr>
              <a:defRPr/>
            </a:pPr>
            <a:fld id="{66FA02A9-6033-48CC-A45A-3338EA9CE0D4}" type="datetimeFigureOut">
              <a:rPr lang="en-US"/>
              <a:pPr>
                <a:defRPr/>
              </a:pPr>
              <a:t>10/21/2022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fontAlgn="auto">
              <a:spcBef>
                <a:spcPts val="0"/>
              </a:spcBef>
              <a:spcAft>
                <a:spcPts val="0"/>
              </a:spcAft>
              <a:defRPr sz="1200" smtClean="0">
                <a:latin typeface="+mn-lt"/>
                <a:cs typeface="+mn-cs"/>
              </a:defRPr>
            </a:lvl1pPr>
          </a:lstStyle>
          <a:p>
            <a:pPr>
              <a:defRPr/>
            </a:pPr>
            <a:fld id="{A74066A7-C53A-4EFA-AF6D-9CB72EA87BB4}" type="slidenum">
              <a:rPr lang="en-US"/>
              <a:pPr>
                <a:defRPr/>
              </a:pPr>
              <a:t>‹#›</a:t>
            </a:fld>
            <a:endParaRPr lang="en-US"/>
          </a:p>
        </p:txBody>
      </p:sp>
    </p:spTree>
    <p:extLst>
      <p:ext uri="{BB962C8B-B14F-4D97-AF65-F5344CB8AC3E}">
        <p14:creationId xmlns:p14="http://schemas.microsoft.com/office/powerpoint/2010/main" val="232285826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fontAlgn="auto">
              <a:spcBef>
                <a:spcPts val="0"/>
              </a:spcBef>
              <a:spcAft>
                <a:spcPts val="0"/>
              </a:spcAft>
              <a:defRPr/>
            </a:pPr>
            <a:endParaRPr lang="en-US" dirty="0"/>
          </a:p>
        </p:txBody>
      </p:sp>
      <p:sp>
        <p:nvSpPr>
          <p:cNvPr id="266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069ABCE-D0DC-4298-BE2B-26FC41DB0B97}" type="slidenum">
              <a:rPr lang="en-US">
                <a:cs typeface="Arial" charset="0"/>
              </a:rPr>
              <a:pPr fontAlgn="base">
                <a:spcBef>
                  <a:spcPct val="0"/>
                </a:spcBef>
                <a:spcAft>
                  <a:spcPct val="0"/>
                </a:spcAft>
              </a:pPr>
              <a:t>24</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Turing machine</a:t>
            </a:r>
          </a:p>
          <a:p>
            <a:r>
              <a:rPr lang="en-US" dirty="0"/>
              <a:t>von Neumann architecture</a:t>
            </a:r>
          </a:p>
        </p:txBody>
      </p:sp>
      <p:sp>
        <p:nvSpPr>
          <p:cNvPr id="4" name="Slide Number Placeholder 3"/>
          <p:cNvSpPr>
            <a:spLocks noGrp="1"/>
          </p:cNvSpPr>
          <p:nvPr>
            <p:ph type="sldNum" sz="quarter" idx="10"/>
          </p:nvPr>
        </p:nvSpPr>
        <p:spPr/>
        <p:txBody>
          <a:bodyPr/>
          <a:lstStyle/>
          <a:p>
            <a:pPr>
              <a:defRPr/>
            </a:pPr>
            <a:fld id="{A74066A7-C53A-4EFA-AF6D-9CB72EA87BB4}" type="slidenum">
              <a:rPr lang="en-US" smtClean="0"/>
              <a:pPr>
                <a:defRPr/>
              </a:pPr>
              <a:t>26</a:t>
            </a:fld>
            <a:endParaRPr lang="en-US"/>
          </a:p>
        </p:txBody>
      </p:sp>
    </p:spTree>
    <p:extLst>
      <p:ext uri="{BB962C8B-B14F-4D97-AF65-F5344CB8AC3E}">
        <p14:creationId xmlns:p14="http://schemas.microsoft.com/office/powerpoint/2010/main" val="4188737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Words</a:t>
            </a:r>
            <a:r>
              <a:rPr lang="en-US" baseline="0" dirty="0"/>
              <a:t> </a:t>
            </a:r>
            <a:r>
              <a:rPr lang="en-US" baseline="0" dirty="0" err="1"/>
              <a:t>lenght</a:t>
            </a:r>
            <a:r>
              <a:rPr lang="en-US" baseline="0" dirty="0"/>
              <a:t> 5 or more that their reversed is also in “words”</a:t>
            </a:r>
            <a:endParaRPr lang="he-IL" dirty="0"/>
          </a:p>
        </p:txBody>
      </p:sp>
      <p:sp>
        <p:nvSpPr>
          <p:cNvPr id="4" name="Slide Number Placeholder 3"/>
          <p:cNvSpPr>
            <a:spLocks noGrp="1"/>
          </p:cNvSpPr>
          <p:nvPr>
            <p:ph type="sldNum" sz="quarter" idx="10"/>
          </p:nvPr>
        </p:nvSpPr>
        <p:spPr/>
        <p:txBody>
          <a:bodyPr/>
          <a:lstStyle/>
          <a:p>
            <a:pPr>
              <a:defRPr/>
            </a:pPr>
            <a:fld id="{A74066A7-C53A-4EFA-AF6D-9CB72EA87BB4}" type="slidenum">
              <a:rPr lang="en-US" smtClean="0"/>
              <a:pPr>
                <a:defRPr/>
              </a:pPr>
              <a:t>44</a:t>
            </a:fld>
            <a:endParaRPr lang="en-US"/>
          </a:p>
        </p:txBody>
      </p:sp>
    </p:spTree>
    <p:extLst>
      <p:ext uri="{BB962C8B-B14F-4D97-AF65-F5344CB8AC3E}">
        <p14:creationId xmlns:p14="http://schemas.microsoft.com/office/powerpoint/2010/main" val="3769011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marL="514350" indent="-514350">
              <a:spcBef>
                <a:spcPct val="0"/>
              </a:spcBef>
              <a:buFont typeface="Calibri" pitchFamily="34" charset="0"/>
              <a:buAutoNum type="arabicPeriod"/>
            </a:pPr>
            <a:r>
              <a:rPr lang="en-US" b="1" dirty="0"/>
              <a:t>Test incrementally</a:t>
            </a:r>
            <a:r>
              <a:rPr lang="en-US" dirty="0"/>
              <a:t>: Every well-written program is composed of small, modular components that can be tested individually. Test everything you write as soon as possible to catch errors early and gain confidence in your components.</a:t>
            </a:r>
          </a:p>
          <a:p>
            <a:pPr marL="514350" indent="-514350">
              <a:spcBef>
                <a:spcPct val="0"/>
              </a:spcBef>
              <a:buFont typeface="Calibri" pitchFamily="34" charset="0"/>
              <a:buAutoNum type="arabicPeriod"/>
            </a:pPr>
            <a:r>
              <a:rPr lang="en-US" b="1" dirty="0"/>
              <a:t>Isolate errors</a:t>
            </a:r>
            <a:r>
              <a:rPr lang="en-US" dirty="0"/>
              <a:t>: An error in the output of a compound program, expression, or statement can typically be attributed to a particular modular component. When trying to diagnose a problem, trace the error to the smallest fragment of code you can before trying to correct it.</a:t>
            </a:r>
          </a:p>
          <a:p>
            <a:pPr marL="514350" indent="-514350">
              <a:spcBef>
                <a:spcPct val="0"/>
              </a:spcBef>
              <a:buFont typeface="Calibri" pitchFamily="34" charset="0"/>
              <a:buAutoNum type="arabicPeriod"/>
            </a:pPr>
            <a:r>
              <a:rPr lang="en-US" b="1" dirty="0"/>
              <a:t>Check your assumptions</a:t>
            </a:r>
            <a:r>
              <a:rPr lang="en-US" dirty="0"/>
              <a:t>: Interpreters do carry out your instructions to the letter --- no more and no less. Their output is unexpected when the behavior of some code does not match what the programmer believes (or assumes) that behavior to be. Know your assumptions, then focus your debugging effort on verifying that your assumptions actually hold.</a:t>
            </a:r>
          </a:p>
          <a:p>
            <a:pPr marL="514350" indent="-514350">
              <a:spcBef>
                <a:spcPct val="0"/>
              </a:spcBef>
              <a:buFont typeface="Calibri" pitchFamily="34" charset="0"/>
              <a:buAutoNum type="arabicPeriod"/>
            </a:pPr>
            <a:r>
              <a:rPr lang="en-US" b="1" dirty="0"/>
              <a:t>Consult others</a:t>
            </a:r>
            <a:r>
              <a:rPr lang="en-US" dirty="0"/>
              <a:t>: You are not alone! If you don’t understand an error message, ask a friend, instructor, or search engine. If you have isolated an error, but can’t figure out how to correct it, ask someone else to take a look. A lot of valuable programming knowledge is shared in the context of team problem solving.</a:t>
            </a:r>
          </a:p>
        </p:txBody>
      </p:sp>
      <p:sp>
        <p:nvSpPr>
          <p:cNvPr id="440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8608086-BD95-4DBA-9F56-723C01B61819}" type="slidenum">
              <a:rPr lang="en-US">
                <a:cs typeface="Arial" charset="0"/>
              </a:rPr>
              <a:pPr fontAlgn="base">
                <a:spcBef>
                  <a:spcPct val="0"/>
                </a:spcBef>
                <a:spcAft>
                  <a:spcPct val="0"/>
                </a:spcAft>
              </a:pPr>
              <a:t>46</a:t>
            </a:fld>
            <a:endParaRPr lang="en-US">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t>primitive expressions and statements, which represent the simplest building blocks that the language</a:t>
            </a:r>
          </a:p>
          <a:p>
            <a:pPr>
              <a:spcBef>
                <a:spcPct val="0"/>
              </a:spcBef>
            </a:pPr>
            <a:r>
              <a:rPr lang="en-US"/>
              <a:t>provides,</a:t>
            </a:r>
          </a:p>
          <a:p>
            <a:pPr>
              <a:spcBef>
                <a:spcPct val="0"/>
              </a:spcBef>
            </a:pPr>
            <a:r>
              <a:rPr lang="en-US"/>
              <a:t>• means of combination, by which compound elements are built from simpler ones, and</a:t>
            </a:r>
          </a:p>
          <a:p>
            <a:pPr>
              <a:spcBef>
                <a:spcPct val="0"/>
              </a:spcBef>
            </a:pPr>
            <a:r>
              <a:rPr lang="en-US"/>
              <a:t>• means of abstraction, by which compound elements can be named and manipulated as units.</a:t>
            </a:r>
          </a:p>
        </p:txBody>
      </p:sp>
      <p:sp>
        <p:nvSpPr>
          <p:cNvPr id="471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C5D0C87-35F7-4A4F-8C76-9DD8D8652F45}" type="slidenum">
              <a:rPr lang="en-US">
                <a:cs typeface="Arial" charset="0"/>
              </a:rPr>
              <a:pPr fontAlgn="base">
                <a:spcBef>
                  <a:spcPct val="0"/>
                </a:spcBef>
                <a:spcAft>
                  <a:spcPct val="0"/>
                </a:spcAft>
              </a:pPr>
              <a:t>48</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16F970D-8785-4B72-8C81-7C875D13C264}" type="datetime1">
              <a:rPr lang="en-US"/>
              <a:pPr>
                <a:defRPr/>
              </a:pPr>
              <a:t>10/21/2022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Principles of Programming Languages</a:t>
            </a:r>
          </a:p>
        </p:txBody>
      </p:sp>
      <p:sp>
        <p:nvSpPr>
          <p:cNvPr id="6" name="Slide Number Placeholder 5"/>
          <p:cNvSpPr>
            <a:spLocks noGrp="1"/>
          </p:cNvSpPr>
          <p:nvPr>
            <p:ph type="sldNum" sz="quarter" idx="12"/>
          </p:nvPr>
        </p:nvSpPr>
        <p:spPr/>
        <p:txBody>
          <a:bodyPr/>
          <a:lstStyle>
            <a:lvl1pPr>
              <a:defRPr/>
            </a:lvl1pPr>
          </a:lstStyle>
          <a:p>
            <a:pPr>
              <a:defRPr/>
            </a:pPr>
            <a:fld id="{6F9B4BD5-6A2C-4CE5-982B-084E5B2B0E2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75322D7-358C-4FBF-8FB0-9AB2C09FFC5F}" type="datetime1">
              <a:rPr lang="en-US"/>
              <a:pPr>
                <a:defRPr/>
              </a:pPr>
              <a:t>10/21/2022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Principles of Programming Languages</a:t>
            </a:r>
          </a:p>
        </p:txBody>
      </p:sp>
      <p:sp>
        <p:nvSpPr>
          <p:cNvPr id="6" name="Slide Number Placeholder 5"/>
          <p:cNvSpPr>
            <a:spLocks noGrp="1"/>
          </p:cNvSpPr>
          <p:nvPr>
            <p:ph type="sldNum" sz="quarter" idx="12"/>
          </p:nvPr>
        </p:nvSpPr>
        <p:spPr/>
        <p:txBody>
          <a:bodyPr/>
          <a:lstStyle>
            <a:lvl1pPr>
              <a:defRPr/>
            </a:lvl1pPr>
          </a:lstStyle>
          <a:p>
            <a:pPr>
              <a:defRPr/>
            </a:pPr>
            <a:fld id="{CC3B03E6-D516-48BF-96E2-2A0CE520601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CF5F46C-EDA1-4F76-8196-B4BF61749CBF}" type="datetime1">
              <a:rPr lang="en-US"/>
              <a:pPr>
                <a:defRPr/>
              </a:pPr>
              <a:t>10/21/2022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Principles of Programming Languages</a:t>
            </a:r>
          </a:p>
        </p:txBody>
      </p:sp>
      <p:sp>
        <p:nvSpPr>
          <p:cNvPr id="6" name="Slide Number Placeholder 5"/>
          <p:cNvSpPr>
            <a:spLocks noGrp="1"/>
          </p:cNvSpPr>
          <p:nvPr>
            <p:ph type="sldNum" sz="quarter" idx="12"/>
          </p:nvPr>
        </p:nvSpPr>
        <p:spPr/>
        <p:txBody>
          <a:bodyPr/>
          <a:lstStyle>
            <a:lvl1pPr>
              <a:defRPr/>
            </a:lvl1pPr>
          </a:lstStyle>
          <a:p>
            <a:pPr>
              <a:defRPr/>
            </a:pPr>
            <a:fld id="{CECA756A-BA07-43F7-8904-C50F7B79E75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2554447-81B3-426B-A3F2-BD676FB7294F}" type="datetime1">
              <a:rPr lang="en-US"/>
              <a:pPr>
                <a:defRPr/>
              </a:pPr>
              <a:t>10/21/2022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Principles of Programming Languages</a:t>
            </a:r>
          </a:p>
        </p:txBody>
      </p:sp>
      <p:sp>
        <p:nvSpPr>
          <p:cNvPr id="6" name="Slide Number Placeholder 5"/>
          <p:cNvSpPr>
            <a:spLocks noGrp="1"/>
          </p:cNvSpPr>
          <p:nvPr>
            <p:ph type="sldNum" sz="quarter" idx="12"/>
          </p:nvPr>
        </p:nvSpPr>
        <p:spPr/>
        <p:txBody>
          <a:bodyPr/>
          <a:lstStyle>
            <a:lvl1pPr>
              <a:defRPr/>
            </a:lvl1pPr>
          </a:lstStyle>
          <a:p>
            <a:pPr>
              <a:defRPr/>
            </a:pPr>
            <a:fld id="{5977CBC1-A6CD-4177-B395-7562C6A8DDE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F721CB0-EF3F-4F70-A786-DAC35605353D}" type="datetime1">
              <a:rPr lang="en-US"/>
              <a:pPr>
                <a:defRPr/>
              </a:pPr>
              <a:t>10/21/2022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Principles of Programming Languages</a:t>
            </a:r>
          </a:p>
        </p:txBody>
      </p:sp>
      <p:sp>
        <p:nvSpPr>
          <p:cNvPr id="6" name="Slide Number Placeholder 5"/>
          <p:cNvSpPr>
            <a:spLocks noGrp="1"/>
          </p:cNvSpPr>
          <p:nvPr>
            <p:ph type="sldNum" sz="quarter" idx="12"/>
          </p:nvPr>
        </p:nvSpPr>
        <p:spPr/>
        <p:txBody>
          <a:bodyPr/>
          <a:lstStyle>
            <a:lvl1pPr>
              <a:defRPr/>
            </a:lvl1pPr>
          </a:lstStyle>
          <a:p>
            <a:pPr>
              <a:defRPr/>
            </a:pPr>
            <a:fld id="{C4DF9913-5337-4522-B1AC-6CD9A3083E9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62011AB-488B-4512-AB18-53B1CD9BBFD1}" type="datetime1">
              <a:rPr lang="en-US"/>
              <a:pPr>
                <a:defRPr/>
              </a:pPr>
              <a:t>10/21/2022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Principles of Programming Languages</a:t>
            </a:r>
          </a:p>
        </p:txBody>
      </p:sp>
      <p:sp>
        <p:nvSpPr>
          <p:cNvPr id="7" name="Slide Number Placeholder 5"/>
          <p:cNvSpPr>
            <a:spLocks noGrp="1"/>
          </p:cNvSpPr>
          <p:nvPr>
            <p:ph type="sldNum" sz="quarter" idx="12"/>
          </p:nvPr>
        </p:nvSpPr>
        <p:spPr/>
        <p:txBody>
          <a:bodyPr/>
          <a:lstStyle>
            <a:lvl1pPr>
              <a:defRPr/>
            </a:lvl1pPr>
          </a:lstStyle>
          <a:p>
            <a:pPr>
              <a:defRPr/>
            </a:pPr>
            <a:fld id="{1DE8B989-8CA1-4AB2-A3C7-785F8D54901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50DD3F74-C256-442E-80D4-708CE5E8ABB0}" type="datetime1">
              <a:rPr lang="en-US"/>
              <a:pPr>
                <a:defRPr/>
              </a:pPr>
              <a:t>10/21/2022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Principles of Programming Languages</a:t>
            </a:r>
          </a:p>
        </p:txBody>
      </p:sp>
      <p:sp>
        <p:nvSpPr>
          <p:cNvPr id="9" name="Slide Number Placeholder 5"/>
          <p:cNvSpPr>
            <a:spLocks noGrp="1"/>
          </p:cNvSpPr>
          <p:nvPr>
            <p:ph type="sldNum" sz="quarter" idx="12"/>
          </p:nvPr>
        </p:nvSpPr>
        <p:spPr/>
        <p:txBody>
          <a:bodyPr/>
          <a:lstStyle>
            <a:lvl1pPr>
              <a:defRPr/>
            </a:lvl1pPr>
          </a:lstStyle>
          <a:p>
            <a:pPr>
              <a:defRPr/>
            </a:pPr>
            <a:fld id="{94358836-FBD6-40FF-9944-E74A56F322D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43C6C844-8DC7-4849-8EE3-840CC8A8B9C7}" type="datetime1">
              <a:rPr lang="en-US"/>
              <a:pPr>
                <a:defRPr/>
              </a:pPr>
              <a:t>10/21/2022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Principles of Programming Languages</a:t>
            </a:r>
          </a:p>
        </p:txBody>
      </p:sp>
      <p:sp>
        <p:nvSpPr>
          <p:cNvPr id="5" name="Slide Number Placeholder 5"/>
          <p:cNvSpPr>
            <a:spLocks noGrp="1"/>
          </p:cNvSpPr>
          <p:nvPr>
            <p:ph type="sldNum" sz="quarter" idx="12"/>
          </p:nvPr>
        </p:nvSpPr>
        <p:spPr/>
        <p:txBody>
          <a:bodyPr/>
          <a:lstStyle>
            <a:lvl1pPr>
              <a:defRPr/>
            </a:lvl1pPr>
          </a:lstStyle>
          <a:p>
            <a:pPr>
              <a:defRPr/>
            </a:pPr>
            <a:fld id="{3B5749CF-082C-412E-9FB0-0933B6CDF07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6580525-0C99-43E2-8FAC-446C4E4CD416}" type="datetime1">
              <a:rPr lang="en-US"/>
              <a:pPr>
                <a:defRPr/>
              </a:pPr>
              <a:t>10/21/2022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Principles of Programming Languages</a:t>
            </a:r>
          </a:p>
        </p:txBody>
      </p:sp>
      <p:sp>
        <p:nvSpPr>
          <p:cNvPr id="4" name="Slide Number Placeholder 5"/>
          <p:cNvSpPr>
            <a:spLocks noGrp="1"/>
          </p:cNvSpPr>
          <p:nvPr>
            <p:ph type="sldNum" sz="quarter" idx="12"/>
          </p:nvPr>
        </p:nvSpPr>
        <p:spPr/>
        <p:txBody>
          <a:bodyPr/>
          <a:lstStyle>
            <a:lvl1pPr>
              <a:defRPr/>
            </a:lvl1pPr>
          </a:lstStyle>
          <a:p>
            <a:pPr>
              <a:defRPr/>
            </a:pPr>
            <a:fld id="{1FF3B066-FDE3-4198-9F9D-6031ECD429A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F1A3993-65CD-4151-8B98-7C491720C540}" type="datetime1">
              <a:rPr lang="en-US"/>
              <a:pPr>
                <a:defRPr/>
              </a:pPr>
              <a:t>10/21/2022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Principles of Programming Languages</a:t>
            </a:r>
          </a:p>
        </p:txBody>
      </p:sp>
      <p:sp>
        <p:nvSpPr>
          <p:cNvPr id="7" name="Slide Number Placeholder 5"/>
          <p:cNvSpPr>
            <a:spLocks noGrp="1"/>
          </p:cNvSpPr>
          <p:nvPr>
            <p:ph type="sldNum" sz="quarter" idx="12"/>
          </p:nvPr>
        </p:nvSpPr>
        <p:spPr/>
        <p:txBody>
          <a:bodyPr/>
          <a:lstStyle>
            <a:lvl1pPr>
              <a:defRPr/>
            </a:lvl1pPr>
          </a:lstStyle>
          <a:p>
            <a:pPr>
              <a:defRPr/>
            </a:pPr>
            <a:fld id="{C03636A2-F3BA-42D5-AC30-4FD1839CA1F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0C3327E-600C-40C9-931E-7B3BB2191511}" type="datetime1">
              <a:rPr lang="en-US"/>
              <a:pPr>
                <a:defRPr/>
              </a:pPr>
              <a:t>10/21/2022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Principles of Programming Languages</a:t>
            </a:r>
          </a:p>
        </p:txBody>
      </p:sp>
      <p:sp>
        <p:nvSpPr>
          <p:cNvPr id="7" name="Slide Number Placeholder 5"/>
          <p:cNvSpPr>
            <a:spLocks noGrp="1"/>
          </p:cNvSpPr>
          <p:nvPr>
            <p:ph type="sldNum" sz="quarter" idx="12"/>
          </p:nvPr>
        </p:nvSpPr>
        <p:spPr/>
        <p:txBody>
          <a:bodyPr/>
          <a:lstStyle>
            <a:lvl1pPr>
              <a:defRPr/>
            </a:lvl1pPr>
          </a:lstStyle>
          <a:p>
            <a:pPr>
              <a:defRPr/>
            </a:pPr>
            <a:fld id="{41B095DC-E366-4599-BE14-01439028A81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rtl="0" fontAlgn="auto">
              <a:spcBef>
                <a:spcPts val="0"/>
              </a:spcBef>
              <a:spcAft>
                <a:spcPts val="0"/>
              </a:spcAft>
              <a:defRPr sz="1200" smtClean="0">
                <a:solidFill>
                  <a:schemeClr val="tx1">
                    <a:tint val="75000"/>
                  </a:schemeClr>
                </a:solidFill>
                <a:latin typeface="+mn-lt"/>
                <a:cs typeface="+mn-cs"/>
              </a:defRPr>
            </a:lvl1pPr>
          </a:lstStyle>
          <a:p>
            <a:pPr>
              <a:defRPr/>
            </a:pPr>
            <a:fld id="{4FFC4A2A-A4E3-4B7A-8E45-82B2289480EB}" type="datetime1">
              <a:rPr lang="en-US"/>
              <a:pPr>
                <a:defRPr/>
              </a:pPr>
              <a:t>10/21/2022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rtl="0" fontAlgn="auto">
              <a:spcBef>
                <a:spcPts val="0"/>
              </a:spcBef>
              <a:spcAft>
                <a:spcPts val="0"/>
              </a:spcAft>
              <a:defRPr sz="1200" smtClean="0">
                <a:solidFill>
                  <a:schemeClr val="tx1">
                    <a:tint val="75000"/>
                  </a:schemeClr>
                </a:solidFill>
                <a:latin typeface="+mn-lt"/>
                <a:cs typeface="+mn-cs"/>
              </a:defRPr>
            </a:lvl1pPr>
          </a:lstStyle>
          <a:p>
            <a:pPr>
              <a:defRPr/>
            </a:pPr>
            <a:r>
              <a:rPr lang="en-US"/>
              <a:t>Principles of Programming Languages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rtl="0" fontAlgn="auto">
              <a:spcBef>
                <a:spcPts val="0"/>
              </a:spcBef>
              <a:spcAft>
                <a:spcPts val="0"/>
              </a:spcAft>
              <a:defRPr sz="1200" smtClean="0">
                <a:solidFill>
                  <a:schemeClr val="tx1">
                    <a:tint val="75000"/>
                  </a:schemeClr>
                </a:solidFill>
                <a:latin typeface="+mn-lt"/>
                <a:cs typeface="+mn-cs"/>
              </a:defRPr>
            </a:lvl1pPr>
          </a:lstStyle>
          <a:p>
            <a:pPr>
              <a:defRPr/>
            </a:pPr>
            <a:fld id="{FC6A0B45-746D-42D2-858B-F9098CD1A5A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hyperlink" Target="https://en.wikipedia.org/wiki/Lisp_(programming_language)#Object_systems" TargetMode="External"/><Relationship Id="rId1" Type="http://schemas.openxmlformats.org/officeDocument/2006/relationships/slideLayout" Target="../slideLayouts/slideLayout2.xml"/><Relationship Id="rId4" Type="http://schemas.openxmlformats.org/officeDocument/2006/relationships/hyperlink" Target="https://en.wikipedia.org/wiki/Generic_function"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6.jpeg"/><Relationship Id="rId7" Type="http://schemas.openxmlformats.org/officeDocument/2006/relationships/hyperlink" Target="http://pydev.org/manual_101_root.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python.org/getit/releases/2.7.3/" TargetMode="External"/><Relationship Id="rId5" Type="http://schemas.openxmlformats.org/officeDocument/2006/relationships/hyperlink" Target="http://getpython3.com/diveintopython3/index.html" TargetMode="External"/><Relationship Id="rId4" Type="http://schemas.openxmlformats.org/officeDocument/2006/relationships/hyperlink" Target="http://www-inst.eecs.berkeley.edu/~cs61a/sp12/book/"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owardsdatascience.com/top-10-in-demand-programming-languages-to-learn-in-2020-4462eb7d8d3e" TargetMode="External"/><Relationship Id="rId2" Type="http://schemas.openxmlformats.org/officeDocument/2006/relationships/hyperlink" Target="https://www.northeastern.edu/graduate/blog/most-popular-programming-language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simscale.com/blog/2017/12/nasa-mars-climate-orbiter-metric/"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4191000"/>
            <a:ext cx="7772400" cy="1470025"/>
          </a:xfrm>
        </p:spPr>
        <p:txBody>
          <a:bodyPr/>
          <a:lstStyle/>
          <a:p>
            <a:r>
              <a:rPr lang="en-US" dirty="0"/>
              <a:t>Principles of Programming Languages</a:t>
            </a:r>
          </a:p>
        </p:txBody>
      </p:sp>
      <p:sp>
        <p:nvSpPr>
          <p:cNvPr id="3" name="Subtitle 2"/>
          <p:cNvSpPr>
            <a:spLocks noGrp="1"/>
          </p:cNvSpPr>
          <p:nvPr>
            <p:ph type="subTitle" idx="1"/>
          </p:nvPr>
        </p:nvSpPr>
        <p:spPr>
          <a:xfrm>
            <a:off x="1371600" y="5867400"/>
            <a:ext cx="6400800" cy="838200"/>
          </a:xfrm>
        </p:spPr>
        <p:txBody>
          <a:bodyPr rtlCol="0">
            <a:normAutofit/>
          </a:bodyPr>
          <a:lstStyle/>
          <a:p>
            <a:pPr fontAlgn="auto">
              <a:spcAft>
                <a:spcPts val="0"/>
              </a:spcAft>
              <a:buFont typeface="Arial" pitchFamily="34" charset="0"/>
              <a:buNone/>
              <a:defRPr/>
            </a:pPr>
            <a:r>
              <a:rPr lang="en-US" dirty="0"/>
              <a:t>Lesson # 1</a:t>
            </a:r>
          </a:p>
        </p:txBody>
      </p:sp>
      <p:pic>
        <p:nvPicPr>
          <p:cNvPr id="1026" name="Picture 2" descr="Image result for programming languages">
            <a:extLst>
              <a:ext uri="{FF2B5EF4-FFF2-40B4-BE49-F238E27FC236}">
                <a16:creationId xmlns:a16="http://schemas.microsoft.com/office/drawing/2014/main" id="{E2142552-D47A-4AA4-99C8-3881C4EFB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4038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vs. Interpreter</a:t>
            </a:r>
          </a:p>
        </p:txBody>
      </p:sp>
      <p:sp>
        <p:nvSpPr>
          <p:cNvPr id="7" name="Content Placeholder 6"/>
          <p:cNvSpPr>
            <a:spLocks noGrp="1"/>
          </p:cNvSpPr>
          <p:nvPr>
            <p:ph sz="half" idx="1"/>
          </p:nvPr>
        </p:nvSpPr>
        <p:spPr>
          <a:xfrm>
            <a:off x="457200" y="1447800"/>
            <a:ext cx="4038600" cy="4678363"/>
          </a:xfrm>
        </p:spPr>
        <p:txBody>
          <a:bodyPr/>
          <a:lstStyle/>
          <a:p>
            <a:pPr marL="0" indent="0">
              <a:buNone/>
            </a:pPr>
            <a:r>
              <a:rPr lang="en-US" b="1" dirty="0">
                <a:solidFill>
                  <a:srgbClr val="C00000"/>
                </a:solidFill>
              </a:rPr>
              <a:t>Compiler</a:t>
            </a:r>
          </a:p>
          <a:p>
            <a:r>
              <a:rPr lang="en-US" sz="2400" dirty="0"/>
              <a:t>Program that translates the source program to object program in a </a:t>
            </a:r>
            <a:r>
              <a:rPr lang="en-US" sz="2400" i="1" u="sng" dirty="0"/>
              <a:t>single run</a:t>
            </a:r>
          </a:p>
          <a:p>
            <a:endParaRPr lang="ru-RU" sz="2400" i="1" u="sng" dirty="0"/>
          </a:p>
          <a:p>
            <a:r>
              <a:rPr lang="en-US" sz="2400" i="1" u="sng" dirty="0"/>
              <a:t>Object program </a:t>
            </a:r>
            <a:r>
              <a:rPr lang="en-US" sz="2400" dirty="0"/>
              <a:t>is used for future use</a:t>
            </a:r>
          </a:p>
          <a:p>
            <a:endParaRPr lang="en-US" sz="2400" dirty="0"/>
          </a:p>
          <a:p>
            <a:r>
              <a:rPr lang="en-US" sz="2400" dirty="0"/>
              <a:t>If the program must be executed again there is </a:t>
            </a:r>
            <a:r>
              <a:rPr lang="en-US" sz="2400" b="1" i="1" u="sng" dirty="0"/>
              <a:t>no</a:t>
            </a:r>
            <a:r>
              <a:rPr lang="en-US" sz="2400" i="1" u="sng" dirty="0"/>
              <a:t> need for retranslation</a:t>
            </a:r>
            <a:endParaRPr lang="ru-RU" sz="2400" i="1" u="sng" dirty="0"/>
          </a:p>
          <a:p>
            <a:endParaRPr lang="en-US" sz="2000" i="1" u="sng" dirty="0"/>
          </a:p>
          <a:p>
            <a:endParaRPr lang="en-US" sz="2400" i="1" u="sng" dirty="0"/>
          </a:p>
        </p:txBody>
      </p:sp>
      <p:sp>
        <p:nvSpPr>
          <p:cNvPr id="8" name="Content Placeholder 7"/>
          <p:cNvSpPr>
            <a:spLocks noGrp="1"/>
          </p:cNvSpPr>
          <p:nvPr>
            <p:ph sz="half" idx="2"/>
          </p:nvPr>
        </p:nvSpPr>
        <p:spPr>
          <a:xfrm>
            <a:off x="4648200" y="1447800"/>
            <a:ext cx="4419600" cy="4678363"/>
          </a:xfrm>
        </p:spPr>
        <p:txBody>
          <a:bodyPr/>
          <a:lstStyle/>
          <a:p>
            <a:pPr marL="0" indent="0">
              <a:buNone/>
            </a:pPr>
            <a:r>
              <a:rPr lang="en-US" b="1" dirty="0">
                <a:solidFill>
                  <a:srgbClr val="C00000"/>
                </a:solidFill>
              </a:rPr>
              <a:t>Interpreter</a:t>
            </a:r>
          </a:p>
          <a:p>
            <a:r>
              <a:rPr lang="en-US" sz="2400" dirty="0"/>
              <a:t>Program that </a:t>
            </a:r>
            <a:r>
              <a:rPr lang="en-US" sz="2400" b="1" dirty="0"/>
              <a:t>performs </a:t>
            </a:r>
            <a:r>
              <a:rPr lang="en-US" sz="2400" dirty="0"/>
              <a:t>the source program </a:t>
            </a:r>
            <a:r>
              <a:rPr lang="en-US" sz="2400" i="1" u="sng" dirty="0"/>
              <a:t>instruction by instruction</a:t>
            </a:r>
          </a:p>
          <a:p>
            <a:pPr lvl="1"/>
            <a:r>
              <a:rPr lang="en-US" sz="2000" i="1" dirty="0"/>
              <a:t>Cycle</a:t>
            </a:r>
            <a:r>
              <a:rPr lang="en-US" i="1" dirty="0"/>
              <a:t> </a:t>
            </a:r>
            <a:r>
              <a:rPr lang="en-US" sz="2000" i="1" dirty="0"/>
              <a:t>on instructions: </a:t>
            </a:r>
            <a:r>
              <a:rPr lang="en-US" sz="2000" i="1" dirty="0" err="1"/>
              <a:t>translate&amp;execute</a:t>
            </a:r>
            <a:endParaRPr lang="en-US" sz="2000" i="1" dirty="0"/>
          </a:p>
          <a:p>
            <a:r>
              <a:rPr lang="en-US" sz="2400" b="1" i="1" u="sng" dirty="0"/>
              <a:t>No</a:t>
            </a:r>
            <a:r>
              <a:rPr lang="en-US" sz="2400" i="1" u="sng" dirty="0"/>
              <a:t> object program </a:t>
            </a:r>
            <a:r>
              <a:rPr lang="en-US" sz="2400" dirty="0"/>
              <a:t>is stored for future use</a:t>
            </a:r>
          </a:p>
          <a:p>
            <a:endParaRPr lang="en-US" sz="2400" dirty="0"/>
          </a:p>
          <a:p>
            <a:r>
              <a:rPr lang="en-US" sz="2400" dirty="0"/>
              <a:t>If the program must be executed again </a:t>
            </a:r>
            <a:r>
              <a:rPr lang="en-US" sz="2400" i="1" u="sng" dirty="0"/>
              <a:t>it has to retranslate</a:t>
            </a:r>
          </a:p>
          <a:p>
            <a:endParaRPr lang="en-US" sz="2000" i="1" u="sng" dirty="0"/>
          </a:p>
          <a:p>
            <a:endParaRPr lang="en-US" sz="2000" i="1" u="sng" dirty="0"/>
          </a:p>
        </p:txBody>
      </p:sp>
      <p:sp>
        <p:nvSpPr>
          <p:cNvPr id="4" name="Date Placeholder 3"/>
          <p:cNvSpPr>
            <a:spLocks noGrp="1"/>
          </p:cNvSpPr>
          <p:nvPr>
            <p:ph type="dt" sz="half" idx="10"/>
          </p:nvPr>
        </p:nvSpPr>
        <p:spPr/>
        <p:txBody>
          <a:bodyPr/>
          <a:lstStyle/>
          <a:p>
            <a:pPr>
              <a:defRPr/>
            </a:pPr>
            <a:fld id="{32554447-81B3-426B-A3F2-BD676FB7294F}" type="datetime1">
              <a:rPr lang="en-US" smtClean="0"/>
              <a:pPr>
                <a:defRPr/>
              </a:pPr>
              <a:t>10/21/2022</a:t>
            </a:fld>
            <a:endParaRPr lang="en-US" dirty="0"/>
          </a:p>
        </p:txBody>
      </p:sp>
      <p:sp>
        <p:nvSpPr>
          <p:cNvPr id="5" name="Footer Placeholder 4"/>
          <p:cNvSpPr>
            <a:spLocks noGrp="1"/>
          </p:cNvSpPr>
          <p:nvPr>
            <p:ph type="ftr" sz="quarter" idx="11"/>
          </p:nvPr>
        </p:nvSpPr>
        <p:spPr/>
        <p:txBody>
          <a:bodyPr/>
          <a:lstStyle/>
          <a:p>
            <a:pPr>
              <a:defRPr/>
            </a:pPr>
            <a:r>
              <a:rPr lang="en-US"/>
              <a:t>Principles of Programming Languages</a:t>
            </a:r>
          </a:p>
        </p:txBody>
      </p:sp>
      <p:sp>
        <p:nvSpPr>
          <p:cNvPr id="6" name="Slide Number Placeholder 5"/>
          <p:cNvSpPr>
            <a:spLocks noGrp="1"/>
          </p:cNvSpPr>
          <p:nvPr>
            <p:ph type="sldNum" sz="quarter" idx="12"/>
          </p:nvPr>
        </p:nvSpPr>
        <p:spPr/>
        <p:txBody>
          <a:bodyPr/>
          <a:lstStyle/>
          <a:p>
            <a:pPr>
              <a:defRPr/>
            </a:pPr>
            <a:fld id="{5977CBC1-A6CD-4177-B395-7562C6A8DDEE}" type="slidenum">
              <a:rPr lang="en-US" smtClean="0"/>
              <a:pPr>
                <a:defRPr/>
              </a:pPr>
              <a:t>10</a:t>
            </a:fld>
            <a:endParaRPr lang="en-US" dirty="0"/>
          </a:p>
        </p:txBody>
      </p:sp>
    </p:spTree>
    <p:extLst>
      <p:ext uri="{BB962C8B-B14F-4D97-AF65-F5344CB8AC3E}">
        <p14:creationId xmlns:p14="http://schemas.microsoft.com/office/powerpoint/2010/main" val="1472431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Date Placeholder 4"/>
          <p:cNvSpPr>
            <a:spLocks noGrp="1"/>
          </p:cNvSpPr>
          <p:nvPr>
            <p:ph type="dt" sz="half" idx="10"/>
          </p:nvPr>
        </p:nvSpPr>
        <p:spPr/>
        <p:txBody>
          <a:bodyPr/>
          <a:lstStyle/>
          <a:p>
            <a:pPr>
              <a:defRPr/>
            </a:pPr>
            <a:fld id="{E62011AB-488B-4512-AB18-53B1CD9BBFD1}" type="datetime1">
              <a:rPr lang="en-US" smtClean="0"/>
              <a:pPr>
                <a:defRPr/>
              </a:pPr>
              <a:t>10/21/2022</a:t>
            </a:fld>
            <a:endParaRPr lang="en-US"/>
          </a:p>
        </p:txBody>
      </p:sp>
      <p:sp>
        <p:nvSpPr>
          <p:cNvPr id="6" name="Footer Placeholder 5"/>
          <p:cNvSpPr>
            <a:spLocks noGrp="1"/>
          </p:cNvSpPr>
          <p:nvPr>
            <p:ph type="ftr" sz="quarter" idx="11"/>
          </p:nvPr>
        </p:nvSpPr>
        <p:spPr/>
        <p:txBody>
          <a:bodyPr/>
          <a:lstStyle/>
          <a:p>
            <a:pPr>
              <a:defRPr/>
            </a:pPr>
            <a:r>
              <a:rPr lang="en-US"/>
              <a:t>Principles of Programming Languages</a:t>
            </a:r>
          </a:p>
        </p:txBody>
      </p:sp>
      <p:sp>
        <p:nvSpPr>
          <p:cNvPr id="7" name="Slide Number Placeholder 6"/>
          <p:cNvSpPr>
            <a:spLocks noGrp="1"/>
          </p:cNvSpPr>
          <p:nvPr>
            <p:ph type="sldNum" sz="quarter" idx="12"/>
          </p:nvPr>
        </p:nvSpPr>
        <p:spPr/>
        <p:txBody>
          <a:bodyPr/>
          <a:lstStyle/>
          <a:p>
            <a:pPr>
              <a:defRPr/>
            </a:pPr>
            <a:fld id="{1DE8B989-8CA1-4AB2-A3C7-785F8D54901C}" type="slidenum">
              <a:rPr lang="en-US" smtClean="0"/>
              <a:pPr>
                <a:defRPr/>
              </a:pPr>
              <a:t>11</a:t>
            </a:fld>
            <a:endParaRPr lang="en-US"/>
          </a:p>
        </p:txBody>
      </p:sp>
      <p:pic>
        <p:nvPicPr>
          <p:cNvPr id="6146" name="Picture 2" descr="http://4.bp.blogspot.com/-jXdI-ozw9fE/U1c1XmnIxoI/AAAAAAAAACQ/Oy7cAoznGlc/s1600/compiler+&amp;+interpreter+differe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381000"/>
            <a:ext cx="8534401" cy="5745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6909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vs. Interpreter</a:t>
            </a:r>
          </a:p>
        </p:txBody>
      </p:sp>
      <p:sp>
        <p:nvSpPr>
          <p:cNvPr id="5" name="Date Placeholder 4"/>
          <p:cNvSpPr>
            <a:spLocks noGrp="1"/>
          </p:cNvSpPr>
          <p:nvPr>
            <p:ph type="dt" sz="half" idx="10"/>
          </p:nvPr>
        </p:nvSpPr>
        <p:spPr/>
        <p:txBody>
          <a:bodyPr/>
          <a:lstStyle/>
          <a:p>
            <a:pPr>
              <a:defRPr/>
            </a:pPr>
            <a:fld id="{E62011AB-488B-4512-AB18-53B1CD9BBFD1}" type="datetime1">
              <a:rPr lang="en-US" smtClean="0"/>
              <a:pPr>
                <a:defRPr/>
              </a:pPr>
              <a:t>10/21/2022</a:t>
            </a:fld>
            <a:endParaRPr lang="en-US"/>
          </a:p>
        </p:txBody>
      </p:sp>
      <p:sp>
        <p:nvSpPr>
          <p:cNvPr id="6" name="Footer Placeholder 5"/>
          <p:cNvSpPr>
            <a:spLocks noGrp="1"/>
          </p:cNvSpPr>
          <p:nvPr>
            <p:ph type="ftr" sz="quarter" idx="11"/>
          </p:nvPr>
        </p:nvSpPr>
        <p:spPr/>
        <p:txBody>
          <a:bodyPr/>
          <a:lstStyle/>
          <a:p>
            <a:pPr>
              <a:defRPr/>
            </a:pPr>
            <a:r>
              <a:rPr lang="en-US"/>
              <a:t>Principles of Programming Languages</a:t>
            </a:r>
          </a:p>
        </p:txBody>
      </p:sp>
      <p:sp>
        <p:nvSpPr>
          <p:cNvPr id="7" name="Slide Number Placeholder 6"/>
          <p:cNvSpPr>
            <a:spLocks noGrp="1"/>
          </p:cNvSpPr>
          <p:nvPr>
            <p:ph type="sldNum" sz="quarter" idx="12"/>
          </p:nvPr>
        </p:nvSpPr>
        <p:spPr/>
        <p:txBody>
          <a:bodyPr/>
          <a:lstStyle/>
          <a:p>
            <a:pPr>
              <a:defRPr/>
            </a:pPr>
            <a:fld id="{1DE8B989-8CA1-4AB2-A3C7-785F8D54901C}" type="slidenum">
              <a:rPr lang="en-US" smtClean="0"/>
              <a:pPr>
                <a:defRPr/>
              </a:pPr>
              <a:t>12</a:t>
            </a:fld>
            <a:endParaRPr lang="en-US"/>
          </a:p>
        </p:txBody>
      </p:sp>
      <p:pic>
        <p:nvPicPr>
          <p:cNvPr id="5122" name="Picture 2" descr="https://encrypted-tbn1.gstatic.com/images?q=tbn:ANd9GcQnHxwCgLN1qzkaxUoxqJEazKojvHangFutD5HZfEBPjlgU1i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52600"/>
            <a:ext cx="6858000" cy="4039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615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a:t>
            </a:r>
          </a:p>
        </p:txBody>
      </p:sp>
      <p:sp>
        <p:nvSpPr>
          <p:cNvPr id="3" name="Date Placeholder 2"/>
          <p:cNvSpPr>
            <a:spLocks noGrp="1"/>
          </p:cNvSpPr>
          <p:nvPr>
            <p:ph type="dt" sz="half" idx="10"/>
          </p:nvPr>
        </p:nvSpPr>
        <p:spPr/>
        <p:txBody>
          <a:bodyPr/>
          <a:lstStyle/>
          <a:p>
            <a:pPr>
              <a:defRPr/>
            </a:pPr>
            <a:fld id="{43C6C844-8DC7-4849-8EE3-840CC8A8B9C7}" type="datetime1">
              <a:rPr lang="en-US" smtClean="0"/>
              <a:pPr>
                <a:defRPr/>
              </a:pPr>
              <a:t>10/21/2022</a:t>
            </a:fld>
            <a:endParaRPr lang="en-US"/>
          </a:p>
        </p:txBody>
      </p:sp>
      <p:sp>
        <p:nvSpPr>
          <p:cNvPr id="4" name="Footer Placeholder 3"/>
          <p:cNvSpPr>
            <a:spLocks noGrp="1"/>
          </p:cNvSpPr>
          <p:nvPr>
            <p:ph type="ftr" sz="quarter" idx="11"/>
          </p:nvPr>
        </p:nvSpPr>
        <p:spPr/>
        <p:txBody>
          <a:bodyPr/>
          <a:lstStyle/>
          <a:p>
            <a:pPr>
              <a:defRPr/>
            </a:pPr>
            <a:r>
              <a:rPr lang="en-US"/>
              <a:t>Principles of Programming Languages</a:t>
            </a:r>
          </a:p>
        </p:txBody>
      </p:sp>
      <p:sp>
        <p:nvSpPr>
          <p:cNvPr id="5" name="Slide Number Placeholder 4"/>
          <p:cNvSpPr>
            <a:spLocks noGrp="1"/>
          </p:cNvSpPr>
          <p:nvPr>
            <p:ph type="sldNum" sz="quarter" idx="12"/>
          </p:nvPr>
        </p:nvSpPr>
        <p:spPr/>
        <p:txBody>
          <a:bodyPr/>
          <a:lstStyle/>
          <a:p>
            <a:pPr>
              <a:defRPr/>
            </a:pPr>
            <a:fld id="{3B5749CF-082C-412E-9FB0-0933B6CDF076}" type="slidenum">
              <a:rPr lang="en-US" smtClean="0"/>
              <a:pPr>
                <a:defRPr/>
              </a:pPr>
              <a:t>13</a:t>
            </a:fld>
            <a:endParaRPr lang="en-US"/>
          </a:p>
        </p:txBody>
      </p:sp>
      <p:pic>
        <p:nvPicPr>
          <p:cNvPr id="7170" name="Picture 2" descr="http://www.circuitstoday.com/wp-content/uploads/2012/07/compil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76400"/>
            <a:ext cx="47625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0202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AC84D-007F-49ED-8E56-403C309AEC41}"/>
              </a:ext>
            </a:extLst>
          </p:cNvPr>
          <p:cNvSpPr>
            <a:spLocks noGrp="1"/>
          </p:cNvSpPr>
          <p:nvPr>
            <p:ph type="title"/>
          </p:nvPr>
        </p:nvSpPr>
        <p:spPr/>
        <p:txBody>
          <a:bodyPr/>
          <a:lstStyle/>
          <a:p>
            <a:r>
              <a:rPr lang="en-US" dirty="0"/>
              <a:t>From C to Assembler</a:t>
            </a:r>
            <a:endParaRPr lang="en-IL" dirty="0"/>
          </a:p>
        </p:txBody>
      </p:sp>
      <p:sp>
        <p:nvSpPr>
          <p:cNvPr id="3" name="Date Placeholder 2">
            <a:extLst>
              <a:ext uri="{FF2B5EF4-FFF2-40B4-BE49-F238E27FC236}">
                <a16:creationId xmlns:a16="http://schemas.microsoft.com/office/drawing/2014/main" id="{B3840A9F-4607-4BF6-83F8-1BE1D930B42C}"/>
              </a:ext>
            </a:extLst>
          </p:cNvPr>
          <p:cNvSpPr>
            <a:spLocks noGrp="1"/>
          </p:cNvSpPr>
          <p:nvPr>
            <p:ph type="dt" sz="half" idx="10"/>
          </p:nvPr>
        </p:nvSpPr>
        <p:spPr/>
        <p:txBody>
          <a:bodyPr/>
          <a:lstStyle/>
          <a:p>
            <a:pPr>
              <a:defRPr/>
            </a:pPr>
            <a:fld id="{43C6C844-8DC7-4849-8EE3-840CC8A8B9C7}" type="datetime1">
              <a:rPr lang="en-US" smtClean="0"/>
              <a:pPr>
                <a:defRPr/>
              </a:pPr>
              <a:t>10/21/2022</a:t>
            </a:fld>
            <a:endParaRPr lang="en-US"/>
          </a:p>
        </p:txBody>
      </p:sp>
      <p:sp>
        <p:nvSpPr>
          <p:cNvPr id="4" name="Footer Placeholder 3">
            <a:extLst>
              <a:ext uri="{FF2B5EF4-FFF2-40B4-BE49-F238E27FC236}">
                <a16:creationId xmlns:a16="http://schemas.microsoft.com/office/drawing/2014/main" id="{7DCF4766-260B-4D74-A918-B3FE5A415851}"/>
              </a:ext>
            </a:extLst>
          </p:cNvPr>
          <p:cNvSpPr>
            <a:spLocks noGrp="1"/>
          </p:cNvSpPr>
          <p:nvPr>
            <p:ph type="ftr" sz="quarter" idx="11"/>
          </p:nvPr>
        </p:nvSpPr>
        <p:spPr/>
        <p:txBody>
          <a:bodyPr/>
          <a:lstStyle/>
          <a:p>
            <a:pPr>
              <a:defRPr/>
            </a:pPr>
            <a:r>
              <a:rPr lang="en-US"/>
              <a:t>Principles of Programming Languages</a:t>
            </a:r>
          </a:p>
        </p:txBody>
      </p:sp>
      <p:sp>
        <p:nvSpPr>
          <p:cNvPr id="5" name="Slide Number Placeholder 4">
            <a:extLst>
              <a:ext uri="{FF2B5EF4-FFF2-40B4-BE49-F238E27FC236}">
                <a16:creationId xmlns:a16="http://schemas.microsoft.com/office/drawing/2014/main" id="{4BE298F5-DB5E-4A79-9E6B-DA0E0370AF3F}"/>
              </a:ext>
            </a:extLst>
          </p:cNvPr>
          <p:cNvSpPr>
            <a:spLocks noGrp="1"/>
          </p:cNvSpPr>
          <p:nvPr>
            <p:ph type="sldNum" sz="quarter" idx="12"/>
          </p:nvPr>
        </p:nvSpPr>
        <p:spPr/>
        <p:txBody>
          <a:bodyPr/>
          <a:lstStyle/>
          <a:p>
            <a:pPr>
              <a:defRPr/>
            </a:pPr>
            <a:fld id="{3B5749CF-082C-412E-9FB0-0933B6CDF076}" type="slidenum">
              <a:rPr lang="en-US" smtClean="0"/>
              <a:pPr>
                <a:defRPr/>
              </a:pPr>
              <a:t>14</a:t>
            </a:fld>
            <a:endParaRPr lang="en-US"/>
          </a:p>
        </p:txBody>
      </p:sp>
      <p:pic>
        <p:nvPicPr>
          <p:cNvPr id="8" name="Picture 7">
            <a:extLst>
              <a:ext uri="{FF2B5EF4-FFF2-40B4-BE49-F238E27FC236}">
                <a16:creationId xmlns:a16="http://schemas.microsoft.com/office/drawing/2014/main" id="{9AD4FB36-40C0-43F2-8BA4-C5C8D6C2849B}"/>
              </a:ext>
            </a:extLst>
          </p:cNvPr>
          <p:cNvPicPr>
            <a:picLocks noChangeAspect="1"/>
          </p:cNvPicPr>
          <p:nvPr/>
        </p:nvPicPr>
        <p:blipFill>
          <a:blip r:embed="rId2"/>
          <a:stretch>
            <a:fillRect/>
          </a:stretch>
        </p:blipFill>
        <p:spPr>
          <a:xfrm>
            <a:off x="3429000" y="1866900"/>
            <a:ext cx="1933575" cy="800100"/>
          </a:xfrm>
          <a:prstGeom prst="rect">
            <a:avLst/>
          </a:prstGeom>
        </p:spPr>
      </p:pic>
      <p:pic>
        <p:nvPicPr>
          <p:cNvPr id="9" name="Picture 8">
            <a:extLst>
              <a:ext uri="{FF2B5EF4-FFF2-40B4-BE49-F238E27FC236}">
                <a16:creationId xmlns:a16="http://schemas.microsoft.com/office/drawing/2014/main" id="{CE29C2DC-5169-48D5-A5CE-648A796A2400}"/>
              </a:ext>
            </a:extLst>
          </p:cNvPr>
          <p:cNvPicPr>
            <a:picLocks noChangeAspect="1"/>
          </p:cNvPicPr>
          <p:nvPr/>
        </p:nvPicPr>
        <p:blipFill>
          <a:blip r:embed="rId3"/>
          <a:stretch>
            <a:fillRect/>
          </a:stretch>
        </p:blipFill>
        <p:spPr>
          <a:xfrm>
            <a:off x="1876425" y="4619625"/>
            <a:ext cx="5391150" cy="942975"/>
          </a:xfrm>
          <a:prstGeom prst="rect">
            <a:avLst/>
          </a:prstGeom>
        </p:spPr>
      </p:pic>
      <p:pic>
        <p:nvPicPr>
          <p:cNvPr id="10" name="Picture 2" descr="http://www.circuitstoday.com/wp-content/uploads/2012/07/compiler.jpg"/>
          <p:cNvPicPr>
            <a:picLocks noChangeAspect="1" noChangeArrowheads="1"/>
          </p:cNvPicPr>
          <p:nvPr/>
        </p:nvPicPr>
        <p:blipFill rotWithShape="1">
          <a:blip r:embed="rId4">
            <a:extLst>
              <a:ext uri="{28A0092B-C50C-407E-A947-70E740481C1C}">
                <a14:useLocalDpi xmlns:a14="http://schemas.microsoft.com/office/drawing/2010/main" val="0"/>
              </a:ext>
            </a:extLst>
          </a:blip>
          <a:srcRect l="52807" t="32284" r="5808" b="6406"/>
          <a:stretch/>
        </p:blipFill>
        <p:spPr bwMode="auto">
          <a:xfrm>
            <a:off x="3810000" y="2755200"/>
            <a:ext cx="1263723" cy="174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17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 Interpreter</a:t>
            </a:r>
          </a:p>
        </p:txBody>
      </p:sp>
      <p:sp>
        <p:nvSpPr>
          <p:cNvPr id="3" name="Date Placeholder 2"/>
          <p:cNvSpPr>
            <a:spLocks noGrp="1"/>
          </p:cNvSpPr>
          <p:nvPr>
            <p:ph type="dt" sz="half" idx="10"/>
          </p:nvPr>
        </p:nvSpPr>
        <p:spPr/>
        <p:txBody>
          <a:bodyPr/>
          <a:lstStyle/>
          <a:p>
            <a:pPr>
              <a:defRPr/>
            </a:pPr>
            <a:fld id="{43C6C844-8DC7-4849-8EE3-840CC8A8B9C7}" type="datetime1">
              <a:rPr lang="en-US" smtClean="0"/>
              <a:pPr>
                <a:defRPr/>
              </a:pPr>
              <a:t>10/21/2022</a:t>
            </a:fld>
            <a:endParaRPr lang="en-US"/>
          </a:p>
        </p:txBody>
      </p:sp>
      <p:sp>
        <p:nvSpPr>
          <p:cNvPr id="4" name="Footer Placeholder 3"/>
          <p:cNvSpPr>
            <a:spLocks noGrp="1"/>
          </p:cNvSpPr>
          <p:nvPr>
            <p:ph type="ftr" sz="quarter" idx="11"/>
          </p:nvPr>
        </p:nvSpPr>
        <p:spPr/>
        <p:txBody>
          <a:bodyPr/>
          <a:lstStyle/>
          <a:p>
            <a:pPr>
              <a:defRPr/>
            </a:pPr>
            <a:r>
              <a:rPr lang="en-US"/>
              <a:t>Principles of Programming Languages</a:t>
            </a:r>
          </a:p>
        </p:txBody>
      </p:sp>
      <p:sp>
        <p:nvSpPr>
          <p:cNvPr id="5" name="Slide Number Placeholder 4"/>
          <p:cNvSpPr>
            <a:spLocks noGrp="1"/>
          </p:cNvSpPr>
          <p:nvPr>
            <p:ph type="sldNum" sz="quarter" idx="12"/>
          </p:nvPr>
        </p:nvSpPr>
        <p:spPr/>
        <p:txBody>
          <a:bodyPr/>
          <a:lstStyle/>
          <a:p>
            <a:pPr>
              <a:defRPr/>
            </a:pPr>
            <a:fld id="{3B5749CF-082C-412E-9FB0-0933B6CDF076}" type="slidenum">
              <a:rPr lang="en-US" smtClean="0"/>
              <a:pPr>
                <a:defRPr/>
              </a:pPr>
              <a:t>15</a:t>
            </a:fld>
            <a:endParaRPr lang="en-US"/>
          </a:p>
        </p:txBody>
      </p:sp>
      <p:pic>
        <p:nvPicPr>
          <p:cNvPr id="8194" name="Picture 2" descr="http://2.bp.blogspot.com/-52z40WcvZIg/T_fkh_8tREI/AAAAAAAAAF0/gL8ftE8FrP8/s1600/interpret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058" y="1524000"/>
            <a:ext cx="7259342" cy="4479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4631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43C6C844-8DC7-4849-8EE3-840CC8A8B9C7}" type="datetime1">
              <a:rPr lang="en-US" smtClean="0"/>
              <a:pPr>
                <a:defRPr/>
              </a:pPr>
              <a:t>10/21/2022</a:t>
            </a:fld>
            <a:endParaRPr lang="en-US"/>
          </a:p>
        </p:txBody>
      </p:sp>
      <p:sp>
        <p:nvSpPr>
          <p:cNvPr id="4" name="Footer Placeholder 3"/>
          <p:cNvSpPr>
            <a:spLocks noGrp="1"/>
          </p:cNvSpPr>
          <p:nvPr>
            <p:ph type="ftr" sz="quarter" idx="11"/>
          </p:nvPr>
        </p:nvSpPr>
        <p:spPr/>
        <p:txBody>
          <a:bodyPr/>
          <a:lstStyle/>
          <a:p>
            <a:pPr>
              <a:defRPr/>
            </a:pPr>
            <a:r>
              <a:rPr lang="en-US"/>
              <a:t>Principles of Programming Languages</a:t>
            </a:r>
          </a:p>
        </p:txBody>
      </p:sp>
      <p:sp>
        <p:nvSpPr>
          <p:cNvPr id="5" name="Slide Number Placeholder 4"/>
          <p:cNvSpPr>
            <a:spLocks noGrp="1"/>
          </p:cNvSpPr>
          <p:nvPr>
            <p:ph type="sldNum" sz="quarter" idx="12"/>
          </p:nvPr>
        </p:nvSpPr>
        <p:spPr/>
        <p:txBody>
          <a:bodyPr/>
          <a:lstStyle/>
          <a:p>
            <a:pPr>
              <a:defRPr/>
            </a:pPr>
            <a:fld id="{3B5749CF-082C-412E-9FB0-0933B6CDF076}" type="slidenum">
              <a:rPr lang="en-US" smtClean="0"/>
              <a:pPr>
                <a:defRPr/>
              </a:pPr>
              <a:t>16</a:t>
            </a:fld>
            <a:endParaRPr lang="en-US"/>
          </a:p>
        </p:txBody>
      </p:sp>
      <p:pic>
        <p:nvPicPr>
          <p:cNvPr id="9218" name="Picture 2" descr="http://3.bp.blogspot.com/_0L2PxOXbREk/TIourM8aGRI/AAAAAAAAAAk/TU_u2ZIldWI/s40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7543800" cy="5928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054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t>About the course:</a:t>
            </a:r>
            <a:br>
              <a:rPr lang="en-US" dirty="0"/>
            </a:br>
            <a:r>
              <a:rPr lang="en-US" sz="3600" dirty="0"/>
              <a:t>What we will learn</a:t>
            </a:r>
          </a:p>
        </p:txBody>
      </p:sp>
      <p:sp>
        <p:nvSpPr>
          <p:cNvPr id="19458" name="Content Placeholder 2"/>
          <p:cNvSpPr>
            <a:spLocks noGrp="1"/>
          </p:cNvSpPr>
          <p:nvPr>
            <p:ph idx="1"/>
          </p:nvPr>
        </p:nvSpPr>
        <p:spPr/>
        <p:txBody>
          <a:bodyPr/>
          <a:lstStyle/>
          <a:p>
            <a:pPr>
              <a:buFont typeface="Arial" charset="0"/>
              <a:buNone/>
            </a:pPr>
            <a:r>
              <a:rPr lang="en-US" i="1"/>
              <a:t>Principles of programming languages</a:t>
            </a:r>
            <a:r>
              <a:rPr lang="en-US"/>
              <a:t>:</a:t>
            </a:r>
          </a:p>
          <a:p>
            <a:r>
              <a:rPr lang="en-US"/>
              <a:t>The </a:t>
            </a:r>
            <a:r>
              <a:rPr lang="en-US" i="1" u="sng"/>
              <a:t>basic elements </a:t>
            </a:r>
            <a:r>
              <a:rPr lang="en-US"/>
              <a:t>of programming: </a:t>
            </a:r>
          </a:p>
          <a:p>
            <a:pPr lvl="1"/>
            <a:r>
              <a:rPr lang="en-US"/>
              <a:t>building abstractions with </a:t>
            </a:r>
            <a:r>
              <a:rPr lang="en-US" i="1"/>
              <a:t>functions</a:t>
            </a:r>
            <a:r>
              <a:rPr lang="en-US"/>
              <a:t> and </a:t>
            </a:r>
            <a:r>
              <a:rPr lang="en-US" i="1"/>
              <a:t>data</a:t>
            </a:r>
          </a:p>
          <a:p>
            <a:r>
              <a:rPr lang="en-US"/>
              <a:t>How to </a:t>
            </a:r>
            <a:r>
              <a:rPr lang="en-US" i="1" u="sng"/>
              <a:t>design</a:t>
            </a:r>
            <a:r>
              <a:rPr lang="en-US"/>
              <a:t> your programs sufficiently?</a:t>
            </a:r>
          </a:p>
          <a:p>
            <a:pPr lvl="1"/>
            <a:r>
              <a:rPr lang="en-US"/>
              <a:t>modularity, objects, and state (OOP)</a:t>
            </a:r>
          </a:p>
          <a:p>
            <a:r>
              <a:rPr lang="en-US"/>
              <a:t> Establishing </a:t>
            </a:r>
            <a:r>
              <a:rPr lang="en-US" i="1" u="sng"/>
              <a:t>new languages</a:t>
            </a:r>
            <a:r>
              <a:rPr lang="en-US"/>
              <a:t>:</a:t>
            </a:r>
          </a:p>
          <a:p>
            <a:pPr lvl="1"/>
            <a:r>
              <a:rPr lang="en-US"/>
              <a:t>Evaluator/interpreter – is just another program</a:t>
            </a:r>
          </a:p>
        </p:txBody>
      </p:sp>
      <p:sp>
        <p:nvSpPr>
          <p:cNvPr id="4" name="Date Placeholder 3"/>
          <p:cNvSpPr>
            <a:spLocks noGrp="1"/>
          </p:cNvSpPr>
          <p:nvPr>
            <p:ph type="dt" sz="quarter" idx="10"/>
          </p:nvPr>
        </p:nvSpPr>
        <p:spPr/>
        <p:txBody>
          <a:bodyPr/>
          <a:lstStyle/>
          <a:p>
            <a:pPr>
              <a:defRPr/>
            </a:pPr>
            <a:fld id="{80B6315D-E366-47A6-BF94-C8CEF943FB11}" type="datetime1">
              <a:rPr lang="en-US"/>
              <a:pPr>
                <a:defRPr/>
              </a:pPr>
              <a:t>10/21/2022</a:t>
            </a:fld>
            <a:endParaRPr lang="en-US"/>
          </a:p>
        </p:txBody>
      </p:sp>
      <p:sp>
        <p:nvSpPr>
          <p:cNvPr id="5" name="Slide Number Placeholder 4"/>
          <p:cNvSpPr>
            <a:spLocks noGrp="1"/>
          </p:cNvSpPr>
          <p:nvPr>
            <p:ph type="sldNum" sz="quarter" idx="12"/>
          </p:nvPr>
        </p:nvSpPr>
        <p:spPr/>
        <p:txBody>
          <a:bodyPr/>
          <a:lstStyle/>
          <a:p>
            <a:pPr>
              <a:defRPr/>
            </a:pPr>
            <a:fld id="{E7547B07-D004-4CE2-9CD9-B26E83F4E3BD}" type="slidenum">
              <a:rPr lang="en-US"/>
              <a:pPr>
                <a:defRPr/>
              </a:pPr>
              <a:t>17</a:t>
            </a:fld>
            <a:endParaRPr lang="en-US"/>
          </a:p>
        </p:txBody>
      </p:sp>
      <p:sp>
        <p:nvSpPr>
          <p:cNvPr id="6" name="Footer Placeholder 5"/>
          <p:cNvSpPr>
            <a:spLocks noGrp="1"/>
          </p:cNvSpPr>
          <p:nvPr>
            <p:ph type="ftr" sz="quarter" idx="11"/>
          </p:nvPr>
        </p:nvSpPr>
        <p:spPr/>
        <p:txBody>
          <a:bodyPr/>
          <a:lstStyle/>
          <a:p>
            <a:pPr>
              <a:defRPr/>
            </a:pPr>
            <a:r>
              <a:rPr lang="en-US"/>
              <a:t>Principles of Programming Languages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 facts</a:t>
            </a:r>
          </a:p>
        </p:txBody>
      </p:sp>
      <p:sp>
        <p:nvSpPr>
          <p:cNvPr id="3" name="Content Placeholder 2"/>
          <p:cNvSpPr>
            <a:spLocks noGrp="1"/>
          </p:cNvSpPr>
          <p:nvPr>
            <p:ph idx="1"/>
          </p:nvPr>
        </p:nvSpPr>
        <p:spPr/>
        <p:txBody>
          <a:bodyPr/>
          <a:lstStyle/>
          <a:p>
            <a:r>
              <a:rPr lang="en-US" dirty="0"/>
              <a:t>What was the </a:t>
            </a:r>
            <a:r>
              <a:rPr lang="en-US" dirty="0">
                <a:hlinkClick r:id="rId2"/>
              </a:rPr>
              <a:t>first OOP language</a:t>
            </a:r>
            <a:r>
              <a:rPr lang="en-US" dirty="0"/>
              <a:t>?</a:t>
            </a:r>
          </a:p>
          <a:p>
            <a:endParaRPr lang="en-US" dirty="0"/>
          </a:p>
          <a:p>
            <a:r>
              <a:rPr lang="en-US" dirty="0"/>
              <a:t>What is the idea behind </a:t>
            </a:r>
            <a:r>
              <a:rPr lang="en-US" dirty="0">
                <a:hlinkClick r:id="rId3"/>
              </a:rPr>
              <a:t>OOP</a:t>
            </a:r>
            <a:r>
              <a:rPr lang="en-US" dirty="0"/>
              <a:t>?</a:t>
            </a:r>
          </a:p>
          <a:p>
            <a:endParaRPr lang="en-US" dirty="0"/>
          </a:p>
          <a:p>
            <a:r>
              <a:rPr lang="en-US" dirty="0"/>
              <a:t>What are </a:t>
            </a:r>
            <a:r>
              <a:rPr lang="en-US" dirty="0">
                <a:hlinkClick r:id="rId4"/>
              </a:rPr>
              <a:t>generic functions</a:t>
            </a:r>
            <a:r>
              <a:rPr lang="en-US" dirty="0"/>
              <a:t>?</a:t>
            </a:r>
          </a:p>
        </p:txBody>
      </p:sp>
      <p:sp>
        <p:nvSpPr>
          <p:cNvPr id="4" name="Date Placeholder 3"/>
          <p:cNvSpPr>
            <a:spLocks noGrp="1"/>
          </p:cNvSpPr>
          <p:nvPr>
            <p:ph type="dt" sz="half" idx="10"/>
          </p:nvPr>
        </p:nvSpPr>
        <p:spPr/>
        <p:txBody>
          <a:bodyPr/>
          <a:lstStyle/>
          <a:p>
            <a:pPr>
              <a:defRPr/>
            </a:pPr>
            <a:fld id="{32554447-81B3-426B-A3F2-BD676FB7294F}" type="datetime1">
              <a:rPr lang="en-US" smtClean="0"/>
              <a:pPr>
                <a:defRPr/>
              </a:pPr>
              <a:t>10/21/2022</a:t>
            </a:fld>
            <a:endParaRPr lang="en-US"/>
          </a:p>
        </p:txBody>
      </p:sp>
      <p:sp>
        <p:nvSpPr>
          <p:cNvPr id="5" name="Footer Placeholder 4"/>
          <p:cNvSpPr>
            <a:spLocks noGrp="1"/>
          </p:cNvSpPr>
          <p:nvPr>
            <p:ph type="ftr" sz="quarter" idx="11"/>
          </p:nvPr>
        </p:nvSpPr>
        <p:spPr/>
        <p:txBody>
          <a:bodyPr/>
          <a:lstStyle/>
          <a:p>
            <a:pPr>
              <a:defRPr/>
            </a:pPr>
            <a:r>
              <a:rPr lang="en-US"/>
              <a:t>Principles of Programming Languages</a:t>
            </a:r>
          </a:p>
        </p:txBody>
      </p:sp>
      <p:sp>
        <p:nvSpPr>
          <p:cNvPr id="6" name="Slide Number Placeholder 5"/>
          <p:cNvSpPr>
            <a:spLocks noGrp="1"/>
          </p:cNvSpPr>
          <p:nvPr>
            <p:ph type="sldNum" sz="quarter" idx="12"/>
          </p:nvPr>
        </p:nvSpPr>
        <p:spPr/>
        <p:txBody>
          <a:bodyPr/>
          <a:lstStyle/>
          <a:p>
            <a:pPr>
              <a:defRPr/>
            </a:pPr>
            <a:fld id="{5977CBC1-A6CD-4177-B395-7562C6A8DDEE}" type="slidenum">
              <a:rPr lang="en-US" smtClean="0"/>
              <a:pPr>
                <a:defRPr/>
              </a:pPr>
              <a:t>18</a:t>
            </a:fld>
            <a:endParaRPr lang="en-US"/>
          </a:p>
        </p:txBody>
      </p:sp>
    </p:spTree>
    <p:extLst>
      <p:ext uri="{BB962C8B-B14F-4D97-AF65-F5344CB8AC3E}">
        <p14:creationId xmlns:p14="http://schemas.microsoft.com/office/powerpoint/2010/main" val="3971144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endParaRPr lang="he-IL"/>
          </a:p>
        </p:txBody>
      </p:sp>
      <p:sp>
        <p:nvSpPr>
          <p:cNvPr id="20482" name="Content Placeholder 2"/>
          <p:cNvSpPr>
            <a:spLocks noGrp="1"/>
          </p:cNvSpPr>
          <p:nvPr>
            <p:ph idx="1"/>
          </p:nvPr>
        </p:nvSpPr>
        <p:spPr/>
        <p:txBody>
          <a:bodyPr/>
          <a:lstStyle/>
          <a:p>
            <a:endParaRPr lang="he-IL"/>
          </a:p>
        </p:txBody>
      </p:sp>
      <p:pic>
        <p:nvPicPr>
          <p:cNvPr id="20483" name="Picture 2"/>
          <p:cNvPicPr>
            <a:picLocks noChangeAspect="1" noChangeArrowheads="1"/>
          </p:cNvPicPr>
          <p:nvPr/>
        </p:nvPicPr>
        <p:blipFill>
          <a:blip r:embed="rId2" cstate="print"/>
          <a:srcRect/>
          <a:stretch>
            <a:fillRect/>
          </a:stretch>
        </p:blipFill>
        <p:spPr bwMode="auto">
          <a:xfrm>
            <a:off x="228600" y="381000"/>
            <a:ext cx="8153400" cy="5973763"/>
          </a:xfrm>
          <a:prstGeom prst="rect">
            <a:avLst/>
          </a:prstGeom>
          <a:noFill/>
          <a:ln w="9525">
            <a:noFill/>
            <a:miter lim="800000"/>
            <a:headEnd/>
            <a:tailEnd/>
          </a:ln>
        </p:spPr>
      </p:pic>
      <p:sp>
        <p:nvSpPr>
          <p:cNvPr id="5" name="Date Placeholder 4"/>
          <p:cNvSpPr>
            <a:spLocks noGrp="1"/>
          </p:cNvSpPr>
          <p:nvPr>
            <p:ph type="dt" sz="quarter" idx="10"/>
          </p:nvPr>
        </p:nvSpPr>
        <p:spPr/>
        <p:txBody>
          <a:bodyPr/>
          <a:lstStyle/>
          <a:p>
            <a:pPr>
              <a:defRPr/>
            </a:pPr>
            <a:fld id="{FF0DE420-7A77-4C4F-8D3C-3CB880C59A9B}" type="datetime1">
              <a:rPr lang="en-US"/>
              <a:pPr>
                <a:defRPr/>
              </a:pPr>
              <a:t>10/21/2022</a:t>
            </a:fld>
            <a:endParaRPr lang="en-US"/>
          </a:p>
        </p:txBody>
      </p:sp>
      <p:sp>
        <p:nvSpPr>
          <p:cNvPr id="6" name="Slide Number Placeholder 5"/>
          <p:cNvSpPr>
            <a:spLocks noGrp="1"/>
          </p:cNvSpPr>
          <p:nvPr>
            <p:ph type="sldNum" sz="quarter" idx="12"/>
          </p:nvPr>
        </p:nvSpPr>
        <p:spPr/>
        <p:txBody>
          <a:bodyPr/>
          <a:lstStyle/>
          <a:p>
            <a:pPr>
              <a:defRPr/>
            </a:pPr>
            <a:fld id="{5C04AD11-0D9B-4CCB-8F62-57EF4179B39B}" type="slidenum">
              <a:rPr lang="en-US"/>
              <a:pPr>
                <a:defRPr/>
              </a:pPr>
              <a:t>19</a:t>
            </a:fld>
            <a:endParaRPr lang="en-US"/>
          </a:p>
        </p:txBody>
      </p:sp>
      <p:sp>
        <p:nvSpPr>
          <p:cNvPr id="7" name="Footer Placeholder 6"/>
          <p:cNvSpPr>
            <a:spLocks noGrp="1"/>
          </p:cNvSpPr>
          <p:nvPr>
            <p:ph type="ftr" sz="quarter" idx="11"/>
          </p:nvPr>
        </p:nvSpPr>
        <p:spPr/>
        <p:txBody>
          <a:bodyPr/>
          <a:lstStyle/>
          <a:p>
            <a:pPr>
              <a:defRPr/>
            </a:pPr>
            <a:r>
              <a:rPr lang="en-US"/>
              <a:t>Principles of Programming Languages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0" y="274638"/>
            <a:ext cx="9144000" cy="792162"/>
          </a:xfrm>
        </p:spPr>
        <p:txBody>
          <a:bodyPr/>
          <a:lstStyle/>
          <a:p>
            <a:r>
              <a:rPr lang="en-US" dirty="0"/>
              <a:t>About lecturer</a:t>
            </a:r>
          </a:p>
        </p:txBody>
      </p:sp>
      <p:sp>
        <p:nvSpPr>
          <p:cNvPr id="3" name="Content Placeholder 2"/>
          <p:cNvSpPr>
            <a:spLocks noGrp="1"/>
          </p:cNvSpPr>
          <p:nvPr>
            <p:ph idx="1"/>
          </p:nvPr>
        </p:nvSpPr>
        <p:spPr>
          <a:xfrm>
            <a:off x="381000" y="1219200"/>
            <a:ext cx="8458200" cy="5181600"/>
          </a:xfrm>
        </p:spPr>
        <p:txBody>
          <a:bodyPr rtlCol="0">
            <a:normAutofit/>
          </a:bodyPr>
          <a:lstStyle/>
          <a:p>
            <a:pPr fontAlgn="auto">
              <a:spcAft>
                <a:spcPts val="0"/>
              </a:spcAft>
              <a:buFont typeface="Arial" pitchFamily="34" charset="0"/>
              <a:buChar char="•"/>
              <a:defRPr/>
            </a:pPr>
            <a:r>
              <a:rPr lang="en-US" dirty="0"/>
              <a:t>Dr. Marina </a:t>
            </a:r>
            <a:r>
              <a:rPr lang="en-US" dirty="0" err="1"/>
              <a:t>Litvak</a:t>
            </a:r>
            <a:endParaRPr lang="en-US" dirty="0"/>
          </a:p>
          <a:p>
            <a:pPr fontAlgn="auto">
              <a:spcAft>
                <a:spcPts val="0"/>
              </a:spcAft>
              <a:buFont typeface="Arial" pitchFamily="34" charset="0"/>
              <a:buChar char="•"/>
              <a:defRPr/>
            </a:pPr>
            <a:endParaRPr lang="en-US" dirty="0"/>
          </a:p>
          <a:p>
            <a:pPr fontAlgn="auto">
              <a:spcAft>
                <a:spcPts val="0"/>
              </a:spcAft>
              <a:buFont typeface="Arial" pitchFamily="34" charset="0"/>
              <a:buChar char="•"/>
              <a:defRPr/>
            </a:pPr>
            <a:r>
              <a:rPr lang="en-US" dirty="0"/>
              <a:t>MSc degree – BGU, CS dept. </a:t>
            </a:r>
          </a:p>
          <a:p>
            <a:pPr fontAlgn="auto">
              <a:spcAft>
                <a:spcPts val="0"/>
              </a:spcAft>
              <a:buFont typeface="Arial" pitchFamily="34" charset="0"/>
              <a:buChar char="•"/>
              <a:defRPr/>
            </a:pPr>
            <a:endParaRPr lang="en-US" dirty="0"/>
          </a:p>
          <a:p>
            <a:pPr fontAlgn="auto">
              <a:spcAft>
                <a:spcPts val="0"/>
              </a:spcAft>
              <a:buFont typeface="Arial" pitchFamily="34" charset="0"/>
              <a:buChar char="•"/>
              <a:defRPr/>
            </a:pPr>
            <a:r>
              <a:rPr lang="en-US" dirty="0"/>
              <a:t>PhD degree – BGU, </a:t>
            </a:r>
            <a:r>
              <a:rPr lang="en-US" dirty="0" smtClean="0"/>
              <a:t>SISE </a:t>
            </a:r>
            <a:r>
              <a:rPr lang="en-US" dirty="0"/>
              <a:t>dept.</a:t>
            </a:r>
          </a:p>
          <a:p>
            <a:pPr fontAlgn="auto">
              <a:spcAft>
                <a:spcPts val="0"/>
              </a:spcAft>
              <a:buFont typeface="Arial" pitchFamily="34" charset="0"/>
              <a:buChar char="•"/>
              <a:defRPr/>
            </a:pPr>
            <a:endParaRPr lang="en-US" dirty="0"/>
          </a:p>
          <a:p>
            <a:pPr fontAlgn="auto">
              <a:spcAft>
                <a:spcPts val="0"/>
              </a:spcAft>
              <a:buFont typeface="Arial" pitchFamily="34" charset="0"/>
              <a:buChar char="•"/>
              <a:defRPr/>
            </a:pPr>
            <a:r>
              <a:rPr lang="en-US" dirty="0"/>
              <a:t>Research interests (related to final projects):</a:t>
            </a:r>
          </a:p>
          <a:p>
            <a:pPr lvl="1" fontAlgn="auto">
              <a:spcAft>
                <a:spcPts val="0"/>
              </a:spcAft>
              <a:buFont typeface="Arial" pitchFamily="34" charset="0"/>
              <a:buChar char="–"/>
              <a:defRPr/>
            </a:pPr>
            <a:r>
              <a:rPr lang="en-US" dirty="0"/>
              <a:t>Information Retrieval: Summarization, </a:t>
            </a:r>
            <a:r>
              <a:rPr lang="en-US" dirty="0" smtClean="0"/>
              <a:t>Social Networks, Deep Learning</a:t>
            </a:r>
            <a:endParaRPr lang="en-US" dirty="0"/>
          </a:p>
        </p:txBody>
      </p:sp>
      <p:sp>
        <p:nvSpPr>
          <p:cNvPr id="4" name="Date Placeholder 3"/>
          <p:cNvSpPr>
            <a:spLocks noGrp="1"/>
          </p:cNvSpPr>
          <p:nvPr>
            <p:ph type="dt" sz="quarter" idx="10"/>
          </p:nvPr>
        </p:nvSpPr>
        <p:spPr/>
        <p:txBody>
          <a:bodyPr/>
          <a:lstStyle/>
          <a:p>
            <a:pPr>
              <a:defRPr/>
            </a:pPr>
            <a:fld id="{E19FB924-2EE1-4E69-9950-3A61C6C12C6B}" type="datetime1">
              <a:rPr lang="en-US"/>
              <a:pPr>
                <a:defRPr/>
              </a:pPr>
              <a:t>10/21/2022</a:t>
            </a:fld>
            <a:endParaRPr lang="en-US"/>
          </a:p>
        </p:txBody>
      </p:sp>
      <p:sp>
        <p:nvSpPr>
          <p:cNvPr id="5" name="Slide Number Placeholder 4"/>
          <p:cNvSpPr>
            <a:spLocks noGrp="1"/>
          </p:cNvSpPr>
          <p:nvPr>
            <p:ph type="sldNum" sz="quarter" idx="12"/>
          </p:nvPr>
        </p:nvSpPr>
        <p:spPr/>
        <p:txBody>
          <a:bodyPr/>
          <a:lstStyle/>
          <a:p>
            <a:pPr>
              <a:defRPr/>
            </a:pPr>
            <a:fld id="{F664BB31-2C1A-4B9E-A236-4EA66890EA73}" type="slidenum">
              <a:rPr lang="en-US"/>
              <a:pPr>
                <a:defRPr/>
              </a:pPr>
              <a:t>2</a:t>
            </a:fld>
            <a:endParaRPr lang="en-US"/>
          </a:p>
        </p:txBody>
      </p:sp>
      <p:sp>
        <p:nvSpPr>
          <p:cNvPr id="6" name="Footer Placeholder 5"/>
          <p:cNvSpPr>
            <a:spLocks noGrp="1"/>
          </p:cNvSpPr>
          <p:nvPr>
            <p:ph type="ftr" sz="quarter" idx="11"/>
          </p:nvPr>
        </p:nvSpPr>
        <p:spPr/>
        <p:txBody>
          <a:bodyPr/>
          <a:lstStyle/>
          <a:p>
            <a:pPr>
              <a:defRPr/>
            </a:pPr>
            <a:r>
              <a:rPr lang="en-US"/>
              <a:t>Principles of Programming Languages</a:t>
            </a:r>
          </a:p>
        </p:txBody>
      </p:sp>
    </p:spTree>
    <p:extLst>
      <p:ext uri="{BB962C8B-B14F-4D97-AF65-F5344CB8AC3E}">
        <p14:creationId xmlns:p14="http://schemas.microsoft.com/office/powerpoint/2010/main" val="1860217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t>About the course:</a:t>
            </a:r>
            <a:br>
              <a:rPr lang="en-US" dirty="0"/>
            </a:br>
            <a:r>
              <a:rPr lang="en-US" sz="3600" dirty="0"/>
              <a:t>Main topics</a:t>
            </a:r>
            <a:endParaRPr lang="en-US" dirty="0"/>
          </a:p>
        </p:txBody>
      </p:sp>
      <p:sp>
        <p:nvSpPr>
          <p:cNvPr id="21506" name="Content Placeholder 2"/>
          <p:cNvSpPr>
            <a:spLocks noGrp="1"/>
          </p:cNvSpPr>
          <p:nvPr>
            <p:ph idx="1"/>
          </p:nvPr>
        </p:nvSpPr>
        <p:spPr/>
        <p:txBody>
          <a:bodyPr/>
          <a:lstStyle/>
          <a:p>
            <a:r>
              <a:rPr lang="en-US" dirty="0"/>
              <a:t>Building Abstractions with Functions (Ch. 1)</a:t>
            </a:r>
          </a:p>
          <a:p>
            <a:pPr lvl="1"/>
            <a:r>
              <a:rPr lang="en-US" dirty="0"/>
              <a:t>The Elements of Programming</a:t>
            </a:r>
          </a:p>
          <a:p>
            <a:pPr lvl="1"/>
            <a:r>
              <a:rPr lang="en-US" dirty="0"/>
              <a:t>Defining Functions</a:t>
            </a:r>
          </a:p>
          <a:p>
            <a:pPr lvl="1"/>
            <a:r>
              <a:rPr lang="en-US" dirty="0"/>
              <a:t>Environment Model</a:t>
            </a:r>
          </a:p>
          <a:p>
            <a:pPr lvl="1"/>
            <a:r>
              <a:rPr lang="en-US" dirty="0"/>
              <a:t>Higher-order functions</a:t>
            </a:r>
          </a:p>
          <a:p>
            <a:pPr lvl="1">
              <a:buFont typeface="Arial" charset="0"/>
              <a:buNone/>
            </a:pPr>
            <a:endParaRPr lang="en-US" dirty="0"/>
          </a:p>
        </p:txBody>
      </p:sp>
      <p:sp>
        <p:nvSpPr>
          <p:cNvPr id="4" name="Date Placeholder 3"/>
          <p:cNvSpPr>
            <a:spLocks noGrp="1"/>
          </p:cNvSpPr>
          <p:nvPr>
            <p:ph type="dt" sz="quarter" idx="10"/>
          </p:nvPr>
        </p:nvSpPr>
        <p:spPr/>
        <p:txBody>
          <a:bodyPr/>
          <a:lstStyle/>
          <a:p>
            <a:pPr>
              <a:defRPr/>
            </a:pPr>
            <a:fld id="{9140DC4C-695F-440F-81DE-7D0E2D80EE70}" type="datetime1">
              <a:rPr lang="en-US"/>
              <a:pPr>
                <a:defRPr/>
              </a:pPr>
              <a:t>10/21/2022</a:t>
            </a:fld>
            <a:endParaRPr lang="en-US"/>
          </a:p>
        </p:txBody>
      </p:sp>
      <p:sp>
        <p:nvSpPr>
          <p:cNvPr id="5" name="Slide Number Placeholder 4"/>
          <p:cNvSpPr>
            <a:spLocks noGrp="1"/>
          </p:cNvSpPr>
          <p:nvPr>
            <p:ph type="sldNum" sz="quarter" idx="12"/>
          </p:nvPr>
        </p:nvSpPr>
        <p:spPr/>
        <p:txBody>
          <a:bodyPr/>
          <a:lstStyle/>
          <a:p>
            <a:pPr>
              <a:defRPr/>
            </a:pPr>
            <a:fld id="{E00E092A-BCE1-46EA-A7B7-59E3507124AD}" type="slidenum">
              <a:rPr lang="en-US"/>
              <a:pPr>
                <a:defRPr/>
              </a:pPr>
              <a:t>20</a:t>
            </a:fld>
            <a:endParaRPr lang="en-US"/>
          </a:p>
        </p:txBody>
      </p:sp>
      <p:sp>
        <p:nvSpPr>
          <p:cNvPr id="6" name="Footer Placeholder 5"/>
          <p:cNvSpPr>
            <a:spLocks noGrp="1"/>
          </p:cNvSpPr>
          <p:nvPr>
            <p:ph type="ftr" sz="quarter" idx="11"/>
          </p:nvPr>
        </p:nvSpPr>
        <p:spPr/>
        <p:txBody>
          <a:bodyPr/>
          <a:lstStyle/>
          <a:p>
            <a:pPr>
              <a:defRPr/>
            </a:pPr>
            <a:r>
              <a:rPr lang="en-US"/>
              <a:t>Principles of Programming Languages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t>About the course:</a:t>
            </a:r>
            <a:br>
              <a:rPr lang="en-US" dirty="0"/>
            </a:br>
            <a:r>
              <a:rPr lang="en-US" sz="3600" dirty="0"/>
              <a:t>Main topics</a:t>
            </a:r>
            <a:endParaRPr lang="en-US" dirty="0"/>
          </a:p>
        </p:txBody>
      </p:sp>
      <p:sp>
        <p:nvSpPr>
          <p:cNvPr id="22530" name="Content Placeholder 2"/>
          <p:cNvSpPr>
            <a:spLocks noGrp="1"/>
          </p:cNvSpPr>
          <p:nvPr>
            <p:ph idx="1"/>
          </p:nvPr>
        </p:nvSpPr>
        <p:spPr/>
        <p:txBody>
          <a:bodyPr/>
          <a:lstStyle/>
          <a:p>
            <a:r>
              <a:rPr lang="en-US" dirty="0"/>
              <a:t>Building Abstractions with Objects (Ch. 2)</a:t>
            </a:r>
          </a:p>
          <a:p>
            <a:pPr lvl="1"/>
            <a:r>
              <a:rPr lang="en-US" dirty="0"/>
              <a:t>Data Abstraction </a:t>
            </a:r>
          </a:p>
          <a:p>
            <a:pPr lvl="1"/>
            <a:r>
              <a:rPr lang="en-US" dirty="0"/>
              <a:t>Sequences </a:t>
            </a:r>
          </a:p>
          <a:p>
            <a:pPr lvl="1"/>
            <a:r>
              <a:rPr lang="en-US" dirty="0"/>
              <a:t>Mutable Data</a:t>
            </a:r>
          </a:p>
          <a:p>
            <a:pPr lvl="1"/>
            <a:r>
              <a:rPr lang="en-US" dirty="0"/>
              <a:t>OOP </a:t>
            </a:r>
          </a:p>
          <a:p>
            <a:pPr lvl="1"/>
            <a:r>
              <a:rPr lang="en-US" b="1" dirty="0"/>
              <a:t>Goal # 1: </a:t>
            </a:r>
            <a:r>
              <a:rPr lang="en-US" b="1" i="1" dirty="0"/>
              <a:t>Implementing Classes and Objects</a:t>
            </a:r>
          </a:p>
        </p:txBody>
      </p:sp>
      <p:sp>
        <p:nvSpPr>
          <p:cNvPr id="4" name="Date Placeholder 3"/>
          <p:cNvSpPr>
            <a:spLocks noGrp="1"/>
          </p:cNvSpPr>
          <p:nvPr>
            <p:ph type="dt" sz="quarter" idx="10"/>
          </p:nvPr>
        </p:nvSpPr>
        <p:spPr/>
        <p:txBody>
          <a:bodyPr/>
          <a:lstStyle/>
          <a:p>
            <a:pPr>
              <a:defRPr/>
            </a:pPr>
            <a:fld id="{CAF26112-BA65-4E48-9EC6-6AB973017A22}" type="datetime1">
              <a:rPr lang="en-US"/>
              <a:pPr>
                <a:defRPr/>
              </a:pPr>
              <a:t>10/21/2022</a:t>
            </a:fld>
            <a:endParaRPr lang="en-US"/>
          </a:p>
        </p:txBody>
      </p:sp>
      <p:sp>
        <p:nvSpPr>
          <p:cNvPr id="5" name="Slide Number Placeholder 4"/>
          <p:cNvSpPr>
            <a:spLocks noGrp="1"/>
          </p:cNvSpPr>
          <p:nvPr>
            <p:ph type="sldNum" sz="quarter" idx="12"/>
          </p:nvPr>
        </p:nvSpPr>
        <p:spPr/>
        <p:txBody>
          <a:bodyPr/>
          <a:lstStyle/>
          <a:p>
            <a:pPr>
              <a:defRPr/>
            </a:pPr>
            <a:fld id="{0DCF4BF2-EC8D-4013-8510-B515AA256D23}" type="slidenum">
              <a:rPr lang="en-US"/>
              <a:pPr>
                <a:defRPr/>
              </a:pPr>
              <a:t>21</a:t>
            </a:fld>
            <a:endParaRPr lang="en-US"/>
          </a:p>
        </p:txBody>
      </p:sp>
      <p:sp>
        <p:nvSpPr>
          <p:cNvPr id="6" name="Footer Placeholder 5"/>
          <p:cNvSpPr>
            <a:spLocks noGrp="1"/>
          </p:cNvSpPr>
          <p:nvPr>
            <p:ph type="ftr" sz="quarter" idx="11"/>
          </p:nvPr>
        </p:nvSpPr>
        <p:spPr/>
        <p:txBody>
          <a:bodyPr/>
          <a:lstStyle/>
          <a:p>
            <a:pPr>
              <a:defRPr/>
            </a:pPr>
            <a:r>
              <a:rPr lang="en-US"/>
              <a:t>Principles of Programming Languages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t>About the course:</a:t>
            </a:r>
            <a:br>
              <a:rPr lang="en-US" dirty="0"/>
            </a:br>
            <a:r>
              <a:rPr lang="en-US" sz="3600" dirty="0"/>
              <a:t>Main topics</a:t>
            </a:r>
            <a:endParaRPr lang="en-US" dirty="0"/>
          </a:p>
        </p:txBody>
      </p:sp>
      <p:sp>
        <p:nvSpPr>
          <p:cNvPr id="23554" name="Content Placeholder 2"/>
          <p:cNvSpPr>
            <a:spLocks noGrp="1"/>
          </p:cNvSpPr>
          <p:nvPr>
            <p:ph idx="1"/>
          </p:nvPr>
        </p:nvSpPr>
        <p:spPr/>
        <p:txBody>
          <a:bodyPr/>
          <a:lstStyle/>
          <a:p>
            <a:r>
              <a:rPr lang="en-US" dirty="0"/>
              <a:t>The Structure and Interpretation of Computer Programs (Ch. 3)</a:t>
            </a:r>
          </a:p>
          <a:p>
            <a:pPr lvl="1"/>
            <a:r>
              <a:rPr lang="en-US" dirty="0" err="1"/>
              <a:t>Memoization</a:t>
            </a:r>
            <a:r>
              <a:rPr lang="en-US" dirty="0"/>
              <a:t> and Recursive Data Structures</a:t>
            </a:r>
          </a:p>
          <a:p>
            <a:pPr lvl="1"/>
            <a:r>
              <a:rPr lang="en-US" dirty="0"/>
              <a:t>Exceptions</a:t>
            </a:r>
          </a:p>
          <a:p>
            <a:pPr lvl="1"/>
            <a:r>
              <a:rPr lang="en-US" b="1" dirty="0"/>
              <a:t>Goal # 2: </a:t>
            </a:r>
            <a:r>
              <a:rPr lang="en-US" b="1" i="1" dirty="0"/>
              <a:t>Interpreters</a:t>
            </a:r>
          </a:p>
          <a:p>
            <a:pPr lvl="1"/>
            <a:endParaRPr lang="en-US" dirty="0"/>
          </a:p>
        </p:txBody>
      </p:sp>
      <p:sp>
        <p:nvSpPr>
          <p:cNvPr id="4" name="Date Placeholder 3"/>
          <p:cNvSpPr>
            <a:spLocks noGrp="1"/>
          </p:cNvSpPr>
          <p:nvPr>
            <p:ph type="dt" sz="quarter" idx="10"/>
          </p:nvPr>
        </p:nvSpPr>
        <p:spPr/>
        <p:txBody>
          <a:bodyPr/>
          <a:lstStyle/>
          <a:p>
            <a:pPr>
              <a:defRPr/>
            </a:pPr>
            <a:fld id="{E757978C-F187-4660-8372-D87CE17C0879}" type="datetime1">
              <a:rPr lang="en-US"/>
              <a:pPr>
                <a:defRPr/>
              </a:pPr>
              <a:t>10/21/2022</a:t>
            </a:fld>
            <a:endParaRPr lang="en-US"/>
          </a:p>
        </p:txBody>
      </p:sp>
      <p:sp>
        <p:nvSpPr>
          <p:cNvPr id="5" name="Slide Number Placeholder 4"/>
          <p:cNvSpPr>
            <a:spLocks noGrp="1"/>
          </p:cNvSpPr>
          <p:nvPr>
            <p:ph type="sldNum" sz="quarter" idx="12"/>
          </p:nvPr>
        </p:nvSpPr>
        <p:spPr/>
        <p:txBody>
          <a:bodyPr/>
          <a:lstStyle/>
          <a:p>
            <a:pPr>
              <a:defRPr/>
            </a:pPr>
            <a:fld id="{AD6CCF02-FCD2-48CD-8B13-A38BF62E1FF1}" type="slidenum">
              <a:rPr lang="en-US"/>
              <a:pPr>
                <a:defRPr/>
              </a:pPr>
              <a:t>22</a:t>
            </a:fld>
            <a:endParaRPr lang="en-US"/>
          </a:p>
        </p:txBody>
      </p:sp>
      <p:sp>
        <p:nvSpPr>
          <p:cNvPr id="6" name="Footer Placeholder 5"/>
          <p:cNvSpPr>
            <a:spLocks noGrp="1"/>
          </p:cNvSpPr>
          <p:nvPr>
            <p:ph type="ftr" sz="quarter" idx="11"/>
          </p:nvPr>
        </p:nvSpPr>
        <p:spPr/>
        <p:txBody>
          <a:bodyPr/>
          <a:lstStyle/>
          <a:p>
            <a:pPr>
              <a:defRPr/>
            </a:pPr>
            <a:r>
              <a:rPr lang="en-US"/>
              <a:t>Principles of Programming Languages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t>About the course:</a:t>
            </a:r>
            <a:br>
              <a:rPr lang="en-US" dirty="0"/>
            </a:br>
            <a:r>
              <a:rPr lang="en-US" sz="3600" dirty="0"/>
              <a:t>What it is NOT about</a:t>
            </a:r>
            <a:endParaRPr lang="en-US" dirty="0"/>
          </a:p>
        </p:txBody>
      </p:sp>
      <p:sp>
        <p:nvSpPr>
          <p:cNvPr id="24578" name="Content Placeholder 2"/>
          <p:cNvSpPr>
            <a:spLocks noGrp="1"/>
          </p:cNvSpPr>
          <p:nvPr>
            <p:ph idx="1"/>
          </p:nvPr>
        </p:nvSpPr>
        <p:spPr/>
        <p:txBody>
          <a:bodyPr/>
          <a:lstStyle/>
          <a:p>
            <a:endParaRPr lang="en-US" dirty="0"/>
          </a:p>
          <a:p>
            <a:r>
              <a:rPr lang="en-US" dirty="0"/>
              <a:t>It is NOT about Python!</a:t>
            </a:r>
          </a:p>
          <a:p>
            <a:r>
              <a:rPr lang="en-US" dirty="0"/>
              <a:t>Python is </a:t>
            </a:r>
            <a:r>
              <a:rPr lang="en-US" dirty="0" smtClean="0"/>
              <a:t>a TOOL and a MODEL!</a:t>
            </a:r>
          </a:p>
          <a:p>
            <a:pPr lvl="1"/>
            <a:r>
              <a:rPr lang="en-US" sz="2000" dirty="0" smtClean="0"/>
              <a:t>We </a:t>
            </a:r>
            <a:r>
              <a:rPr lang="en-US" sz="2000" b="1" dirty="0" smtClean="0"/>
              <a:t>use Python </a:t>
            </a:r>
            <a:r>
              <a:rPr lang="en-US" sz="2000" dirty="0" smtClean="0"/>
              <a:t>to create a new language which </a:t>
            </a:r>
            <a:r>
              <a:rPr lang="en-US" sz="2000" b="1" dirty="0" smtClean="0"/>
              <a:t>simulates Python </a:t>
            </a:r>
            <a:endParaRPr lang="en-US" sz="2000" b="1" dirty="0"/>
          </a:p>
        </p:txBody>
      </p:sp>
      <p:sp>
        <p:nvSpPr>
          <p:cNvPr id="4" name="Date Placeholder 3"/>
          <p:cNvSpPr>
            <a:spLocks noGrp="1"/>
          </p:cNvSpPr>
          <p:nvPr>
            <p:ph type="dt" sz="quarter" idx="10"/>
          </p:nvPr>
        </p:nvSpPr>
        <p:spPr/>
        <p:txBody>
          <a:bodyPr/>
          <a:lstStyle/>
          <a:p>
            <a:pPr>
              <a:defRPr/>
            </a:pPr>
            <a:fld id="{7A97143C-054B-4B2C-94CD-0FBD9DA87D27}" type="datetime1">
              <a:rPr lang="en-US"/>
              <a:pPr>
                <a:defRPr/>
              </a:pPr>
              <a:t>10/21/2022</a:t>
            </a:fld>
            <a:endParaRPr lang="en-US"/>
          </a:p>
        </p:txBody>
      </p:sp>
      <p:sp>
        <p:nvSpPr>
          <p:cNvPr id="5" name="Slide Number Placeholder 4"/>
          <p:cNvSpPr>
            <a:spLocks noGrp="1"/>
          </p:cNvSpPr>
          <p:nvPr>
            <p:ph type="sldNum" sz="quarter" idx="12"/>
          </p:nvPr>
        </p:nvSpPr>
        <p:spPr/>
        <p:txBody>
          <a:bodyPr/>
          <a:lstStyle/>
          <a:p>
            <a:pPr>
              <a:defRPr/>
            </a:pPr>
            <a:fld id="{FC36925C-4DAA-4C01-949A-EE96E7CCF3B2}" type="slidenum">
              <a:rPr lang="en-US"/>
              <a:pPr>
                <a:defRPr/>
              </a:pPr>
              <a:t>23</a:t>
            </a:fld>
            <a:endParaRPr lang="en-US"/>
          </a:p>
        </p:txBody>
      </p:sp>
      <p:sp>
        <p:nvSpPr>
          <p:cNvPr id="6" name="Footer Placeholder 5"/>
          <p:cNvSpPr>
            <a:spLocks noGrp="1"/>
          </p:cNvSpPr>
          <p:nvPr>
            <p:ph type="ftr" sz="quarter" idx="11"/>
          </p:nvPr>
        </p:nvSpPr>
        <p:spPr/>
        <p:txBody>
          <a:bodyPr/>
          <a:lstStyle/>
          <a:p>
            <a:pPr>
              <a:defRPr/>
            </a:pPr>
            <a:r>
              <a:rPr lang="en-US"/>
              <a:t>Principles of Programming Languages</a:t>
            </a:r>
          </a:p>
        </p:txBody>
      </p:sp>
      <p:pic>
        <p:nvPicPr>
          <p:cNvPr id="1026" name="Picture 2" descr="The Jerome Gambit: More and More About What We Know So Lit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713018"/>
            <a:ext cx="2643332" cy="26433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t>Why Python?</a:t>
            </a:r>
          </a:p>
        </p:txBody>
      </p:sp>
      <p:sp>
        <p:nvSpPr>
          <p:cNvPr id="25602" name="Content Placeholder 2"/>
          <p:cNvSpPr>
            <a:spLocks noGrp="1"/>
          </p:cNvSpPr>
          <p:nvPr>
            <p:ph idx="1"/>
          </p:nvPr>
        </p:nvSpPr>
        <p:spPr>
          <a:xfrm>
            <a:off x="457200" y="1447800"/>
            <a:ext cx="8229600" cy="4953000"/>
          </a:xfrm>
        </p:spPr>
        <p:txBody>
          <a:bodyPr/>
          <a:lstStyle/>
          <a:p>
            <a:r>
              <a:rPr lang="en-US"/>
              <a:t>Has simple, unambiguous syntax </a:t>
            </a:r>
          </a:p>
          <a:p>
            <a:r>
              <a:rPr lang="en-US"/>
              <a:t>Has polymorphic data types (sequences)</a:t>
            </a:r>
          </a:p>
          <a:p>
            <a:r>
              <a:rPr lang="en-US"/>
              <a:t>Has high-order procedures</a:t>
            </a:r>
          </a:p>
          <a:p>
            <a:r>
              <a:rPr lang="en-US"/>
              <a:t>Has built-in object system (OO)</a:t>
            </a:r>
          </a:p>
          <a:p>
            <a:r>
              <a:rPr lang="en-US"/>
              <a:t>Has dynamic memory management</a:t>
            </a:r>
          </a:p>
          <a:p>
            <a:r>
              <a:rPr lang="en-US"/>
              <a:t>Is efficient and easy to compile</a:t>
            </a:r>
          </a:p>
          <a:p>
            <a:r>
              <a:rPr lang="en-US"/>
              <a:t>Is useful and very popular</a:t>
            </a:r>
          </a:p>
        </p:txBody>
      </p:sp>
      <p:sp>
        <p:nvSpPr>
          <p:cNvPr id="4" name="Date Placeholder 3"/>
          <p:cNvSpPr>
            <a:spLocks noGrp="1"/>
          </p:cNvSpPr>
          <p:nvPr>
            <p:ph type="dt" sz="quarter" idx="10"/>
          </p:nvPr>
        </p:nvSpPr>
        <p:spPr/>
        <p:txBody>
          <a:bodyPr/>
          <a:lstStyle/>
          <a:p>
            <a:pPr>
              <a:defRPr/>
            </a:pPr>
            <a:fld id="{E64D89BD-192C-4A7D-8A73-CA51D65513C0}" type="datetime1">
              <a:rPr lang="en-US"/>
              <a:pPr>
                <a:defRPr/>
              </a:pPr>
              <a:t>10/21/2022</a:t>
            </a:fld>
            <a:endParaRPr lang="en-US"/>
          </a:p>
        </p:txBody>
      </p:sp>
      <p:sp>
        <p:nvSpPr>
          <p:cNvPr id="5" name="Slide Number Placeholder 4"/>
          <p:cNvSpPr>
            <a:spLocks noGrp="1"/>
          </p:cNvSpPr>
          <p:nvPr>
            <p:ph type="sldNum" sz="quarter" idx="12"/>
          </p:nvPr>
        </p:nvSpPr>
        <p:spPr/>
        <p:txBody>
          <a:bodyPr/>
          <a:lstStyle/>
          <a:p>
            <a:pPr>
              <a:defRPr/>
            </a:pPr>
            <a:fld id="{F35CC8B0-33E7-46A9-AC39-E96CD3B5B514}" type="slidenum">
              <a:rPr lang="en-US"/>
              <a:pPr>
                <a:defRPr/>
              </a:pPr>
              <a:t>24</a:t>
            </a:fld>
            <a:endParaRPr lang="en-US"/>
          </a:p>
        </p:txBody>
      </p:sp>
      <p:sp>
        <p:nvSpPr>
          <p:cNvPr id="6" name="Footer Placeholder 5"/>
          <p:cNvSpPr>
            <a:spLocks noGrp="1"/>
          </p:cNvSpPr>
          <p:nvPr>
            <p:ph type="ftr" sz="quarter" idx="11"/>
          </p:nvPr>
        </p:nvSpPr>
        <p:spPr/>
        <p:txBody>
          <a:bodyPr/>
          <a:lstStyle/>
          <a:p>
            <a:pPr>
              <a:defRPr/>
            </a:pPr>
            <a:r>
              <a:rPr lang="en-US"/>
              <a:t>Principles of Programming Languages</a:t>
            </a:r>
          </a:p>
        </p:txBody>
      </p:sp>
      <p:pic>
        <p:nvPicPr>
          <p:cNvPr id="25606" name="Picture 4" descr="http://storage.conduit.com/Images/Search/searchImages/google1.gif"/>
          <p:cNvPicPr>
            <a:picLocks noChangeAspect="1" noChangeArrowheads="1"/>
          </p:cNvPicPr>
          <p:nvPr/>
        </p:nvPicPr>
        <p:blipFill>
          <a:blip r:embed="rId3" cstate="print"/>
          <a:srcRect/>
          <a:stretch>
            <a:fillRect/>
          </a:stretch>
        </p:blipFill>
        <p:spPr bwMode="auto">
          <a:xfrm>
            <a:off x="6553200" y="685800"/>
            <a:ext cx="2286000" cy="45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31" name="Rectangle 3"/>
          <p:cNvSpPr>
            <a:spLocks noGrp="1" noChangeArrowheads="1"/>
          </p:cNvSpPr>
          <p:nvPr>
            <p:ph type="body" idx="1"/>
          </p:nvPr>
        </p:nvSpPr>
        <p:spPr>
          <a:xfrm>
            <a:off x="685800" y="2133600"/>
            <a:ext cx="8153400" cy="1752600"/>
          </a:xfrm>
        </p:spPr>
        <p:txBody>
          <a:bodyPr/>
          <a:lstStyle/>
          <a:p>
            <a:pPr>
              <a:buFontTx/>
              <a:buNone/>
            </a:pPr>
            <a:r>
              <a:rPr lang="en-US"/>
              <a:t>C++</a:t>
            </a:r>
            <a:endParaRPr lang="en-US" sz="2800"/>
          </a:p>
          <a:p>
            <a:pPr>
              <a:lnSpc>
                <a:spcPct val="90000"/>
              </a:lnSpc>
              <a:buFontTx/>
              <a:buNone/>
            </a:pPr>
            <a:endParaRPr lang="en-US" sz="2800"/>
          </a:p>
          <a:p>
            <a:pPr>
              <a:lnSpc>
                <a:spcPct val="60000"/>
              </a:lnSpc>
              <a:buFontTx/>
              <a:buNone/>
            </a:pPr>
            <a:r>
              <a:rPr lang="en-US" sz="2800"/>
              <a:t>		10% Problem-solving   vs   </a:t>
            </a:r>
            <a:r>
              <a:rPr lang="en-US" sz="2800" b="1" u="sng"/>
              <a:t>90% Syntax</a:t>
            </a:r>
          </a:p>
        </p:txBody>
      </p:sp>
      <p:grpSp>
        <p:nvGrpSpPr>
          <p:cNvPr id="2" name="Group 4"/>
          <p:cNvGrpSpPr>
            <a:grpSpLocks/>
          </p:cNvGrpSpPr>
          <p:nvPr/>
        </p:nvGrpSpPr>
        <p:grpSpPr bwMode="auto">
          <a:xfrm>
            <a:off x="685800" y="3657600"/>
            <a:ext cx="8077200" cy="2209800"/>
            <a:chOff x="432" y="2496"/>
            <a:chExt cx="5088" cy="1392"/>
          </a:xfrm>
        </p:grpSpPr>
        <p:sp>
          <p:nvSpPr>
            <p:cNvPr id="27655" name="Rectangle 5"/>
            <p:cNvSpPr>
              <a:spLocks noChangeArrowheads="1"/>
            </p:cNvSpPr>
            <p:nvPr/>
          </p:nvSpPr>
          <p:spPr bwMode="auto">
            <a:xfrm>
              <a:off x="432" y="2976"/>
              <a:ext cx="5088" cy="912"/>
            </a:xfrm>
            <a:prstGeom prst="rect">
              <a:avLst/>
            </a:prstGeom>
            <a:noFill/>
            <a:ln w="9525">
              <a:noFill/>
              <a:miter lim="800000"/>
              <a:headEnd/>
              <a:tailEnd/>
            </a:ln>
          </p:spPr>
          <p:txBody>
            <a:bodyPr/>
            <a:lstStyle/>
            <a:p>
              <a:pPr marL="342900" indent="-342900" algn="l" rtl="0">
                <a:lnSpc>
                  <a:spcPct val="90000"/>
                </a:lnSpc>
                <a:spcBef>
                  <a:spcPct val="20000"/>
                </a:spcBef>
              </a:pPr>
              <a:r>
                <a:rPr lang="en-US" sz="3200">
                  <a:latin typeface="Calibri" pitchFamily="34" charset="0"/>
                </a:rPr>
                <a:t>Python</a:t>
              </a:r>
              <a:endParaRPr lang="en-US" sz="2800">
                <a:latin typeface="Calibri" pitchFamily="34" charset="0"/>
              </a:endParaRPr>
            </a:p>
            <a:p>
              <a:pPr marL="342900" indent="-342900" algn="l" rtl="0">
                <a:lnSpc>
                  <a:spcPct val="90000"/>
                </a:lnSpc>
                <a:spcBef>
                  <a:spcPct val="20000"/>
                </a:spcBef>
              </a:pPr>
              <a:endParaRPr lang="en-US" sz="2800">
                <a:latin typeface="Calibri" pitchFamily="34" charset="0"/>
              </a:endParaRPr>
            </a:p>
            <a:p>
              <a:pPr marL="342900" indent="-342900" algn="l" rtl="0">
                <a:lnSpc>
                  <a:spcPct val="60000"/>
                </a:lnSpc>
                <a:spcBef>
                  <a:spcPct val="20000"/>
                </a:spcBef>
              </a:pPr>
              <a:r>
                <a:rPr lang="en-US" sz="2800">
                  <a:latin typeface="Calibri" pitchFamily="34" charset="0"/>
                </a:rPr>
                <a:t>		</a:t>
              </a:r>
              <a:r>
                <a:rPr lang="en-US" sz="2800" b="1" u="sng">
                  <a:latin typeface="Calibri" pitchFamily="34" charset="0"/>
                </a:rPr>
                <a:t>90% Problem-solving</a:t>
              </a:r>
              <a:r>
                <a:rPr lang="en-US" sz="2800">
                  <a:latin typeface="Calibri" pitchFamily="34" charset="0"/>
                </a:rPr>
                <a:t>   vs   10% Syntax</a:t>
              </a:r>
            </a:p>
          </p:txBody>
        </p:sp>
        <p:sp>
          <p:nvSpPr>
            <p:cNvPr id="27656" name="Line 6"/>
            <p:cNvSpPr>
              <a:spLocks noChangeShapeType="1"/>
            </p:cNvSpPr>
            <p:nvPr/>
          </p:nvSpPr>
          <p:spPr bwMode="auto">
            <a:xfrm flipH="1">
              <a:off x="2256" y="2496"/>
              <a:ext cx="2160" cy="1008"/>
            </a:xfrm>
            <a:prstGeom prst="line">
              <a:avLst/>
            </a:prstGeom>
            <a:noFill/>
            <a:ln w="19050">
              <a:solidFill>
                <a:schemeClr val="tx1"/>
              </a:solidFill>
              <a:round/>
              <a:headEnd type="triangle" w="med" len="med"/>
              <a:tailEnd type="triangle" w="med" len="med"/>
            </a:ln>
          </p:spPr>
          <p:txBody>
            <a:bodyPr wrap="none" anchor="ctr"/>
            <a:lstStyle/>
            <a:p>
              <a:endParaRPr lang="he-IL"/>
            </a:p>
          </p:txBody>
        </p:sp>
      </p:grpSp>
      <p:sp>
        <p:nvSpPr>
          <p:cNvPr id="27651" name="Rectangle 8"/>
          <p:cNvSpPr>
            <a:spLocks noGrp="1" noChangeArrowheads="1"/>
          </p:cNvSpPr>
          <p:nvPr>
            <p:ph type="title"/>
          </p:nvPr>
        </p:nvSpPr>
        <p:spPr/>
        <p:txBody>
          <a:bodyPr/>
          <a:lstStyle/>
          <a:p>
            <a:r>
              <a:rPr lang="he-IL"/>
              <a:t>לדוגמה</a:t>
            </a:r>
            <a:endParaRPr lang="en-US"/>
          </a:p>
        </p:txBody>
      </p:sp>
      <p:sp>
        <p:nvSpPr>
          <p:cNvPr id="7" name="Date Placeholder 6"/>
          <p:cNvSpPr>
            <a:spLocks noGrp="1"/>
          </p:cNvSpPr>
          <p:nvPr>
            <p:ph type="dt" sz="quarter" idx="10"/>
          </p:nvPr>
        </p:nvSpPr>
        <p:spPr/>
        <p:txBody>
          <a:bodyPr/>
          <a:lstStyle/>
          <a:p>
            <a:pPr>
              <a:defRPr/>
            </a:pPr>
            <a:fld id="{FD6069F2-C6B3-4024-922D-2D53EB9C8B24}" type="datetime1">
              <a:rPr lang="en-US"/>
              <a:pPr>
                <a:defRPr/>
              </a:pPr>
              <a:t>10/21/2022</a:t>
            </a:fld>
            <a:endParaRPr lang="en-US"/>
          </a:p>
        </p:txBody>
      </p:sp>
      <p:sp>
        <p:nvSpPr>
          <p:cNvPr id="8" name="Slide Number Placeholder 7"/>
          <p:cNvSpPr>
            <a:spLocks noGrp="1"/>
          </p:cNvSpPr>
          <p:nvPr>
            <p:ph type="sldNum" sz="quarter" idx="12"/>
          </p:nvPr>
        </p:nvSpPr>
        <p:spPr/>
        <p:txBody>
          <a:bodyPr/>
          <a:lstStyle/>
          <a:p>
            <a:pPr>
              <a:defRPr/>
            </a:pPr>
            <a:fld id="{75995688-D7BD-4031-AD3A-E0EEB713E620}" type="slidenum">
              <a:rPr lang="en-US"/>
              <a:pPr>
                <a:defRPr/>
              </a:pPr>
              <a:t>25</a:t>
            </a:fld>
            <a:endParaRPr lang="en-US"/>
          </a:p>
        </p:txBody>
      </p:sp>
      <p:sp>
        <p:nvSpPr>
          <p:cNvPr id="9" name="Footer Placeholder 8"/>
          <p:cNvSpPr>
            <a:spLocks noGrp="1"/>
          </p:cNvSpPr>
          <p:nvPr>
            <p:ph type="ftr" sz="quarter" idx="11"/>
          </p:nvPr>
        </p:nvSpPr>
        <p:spPr/>
        <p:txBody>
          <a:bodyPr/>
          <a:lstStyle/>
          <a:p>
            <a:pPr>
              <a:defRPr/>
            </a:pPr>
            <a:r>
              <a:rPr lang="en-US"/>
              <a:t>Principles of Programming Languages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61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pPr>
              <a:defRPr/>
            </a:pPr>
            <a:fld id="{C7D04761-83F1-485E-AE9A-667E64FE6CD1}" type="slidenum">
              <a:rPr lang="en-US"/>
              <a:pPr>
                <a:defRPr/>
              </a:pPr>
              <a:t>26</a:t>
            </a:fld>
            <a:endParaRPr lang="en-US"/>
          </a:p>
        </p:txBody>
      </p:sp>
      <p:sp>
        <p:nvSpPr>
          <p:cNvPr id="28674" name="Rectangle 2"/>
          <p:cNvSpPr>
            <a:spLocks noGrp="1" noChangeArrowheads="1"/>
          </p:cNvSpPr>
          <p:nvPr>
            <p:ph type="title"/>
          </p:nvPr>
        </p:nvSpPr>
        <p:spPr>
          <a:xfrm>
            <a:off x="685800" y="228600"/>
            <a:ext cx="7772400" cy="685800"/>
          </a:xfrm>
        </p:spPr>
        <p:txBody>
          <a:bodyPr/>
          <a:lstStyle/>
          <a:p>
            <a:r>
              <a:rPr lang="he-IL" sz="3600" b="1" dirty="0"/>
              <a:t>יתרונות נוספים</a:t>
            </a:r>
            <a:endParaRPr lang="en-US" sz="3600" b="1" dirty="0"/>
          </a:p>
        </p:txBody>
      </p:sp>
      <p:sp>
        <p:nvSpPr>
          <p:cNvPr id="28675" name="Rectangle 3"/>
          <p:cNvSpPr>
            <a:spLocks noGrp="1" noChangeArrowheads="1"/>
          </p:cNvSpPr>
          <p:nvPr>
            <p:ph type="body" idx="1"/>
          </p:nvPr>
        </p:nvSpPr>
        <p:spPr>
          <a:xfrm>
            <a:off x="609600" y="990600"/>
            <a:ext cx="7772400" cy="4114800"/>
          </a:xfrm>
        </p:spPr>
        <p:txBody>
          <a:bodyPr/>
          <a:lstStyle/>
          <a:p>
            <a:pPr algn="r" rtl="1"/>
            <a:r>
              <a:rPr lang="he-IL"/>
              <a:t>סביבה נוחה וחופשיה לשימוש</a:t>
            </a:r>
          </a:p>
          <a:p>
            <a:pPr algn="r" rtl="1"/>
            <a:r>
              <a:rPr lang="he-IL"/>
              <a:t>ספר הלימוד באינטרנט - חופשי</a:t>
            </a:r>
            <a:endParaRPr lang="en-US"/>
          </a:p>
        </p:txBody>
      </p:sp>
      <p:pic>
        <p:nvPicPr>
          <p:cNvPr id="28676" name="Picture 5" descr="SICP cover"/>
          <p:cNvPicPr>
            <a:picLocks noChangeAspect="1" noChangeArrowheads="1"/>
          </p:cNvPicPr>
          <p:nvPr/>
        </p:nvPicPr>
        <p:blipFill>
          <a:blip r:embed="rId3" cstate="print"/>
          <a:srcRect/>
          <a:stretch>
            <a:fillRect/>
          </a:stretch>
        </p:blipFill>
        <p:spPr bwMode="auto">
          <a:xfrm>
            <a:off x="5943600" y="2667000"/>
            <a:ext cx="2420938" cy="3505200"/>
          </a:xfrm>
          <a:prstGeom prst="rect">
            <a:avLst/>
          </a:prstGeom>
          <a:noFill/>
          <a:ln w="9525">
            <a:noFill/>
            <a:miter lim="800000"/>
            <a:headEnd/>
            <a:tailEnd/>
          </a:ln>
        </p:spPr>
      </p:pic>
      <p:sp>
        <p:nvSpPr>
          <p:cNvPr id="28677" name="Rectangle 7"/>
          <p:cNvSpPr>
            <a:spLocks noChangeArrowheads="1"/>
          </p:cNvSpPr>
          <p:nvPr/>
        </p:nvSpPr>
        <p:spPr bwMode="auto">
          <a:xfrm>
            <a:off x="2546350" y="6096000"/>
            <a:ext cx="5378450" cy="646113"/>
          </a:xfrm>
          <a:prstGeom prst="rect">
            <a:avLst/>
          </a:prstGeom>
          <a:noFill/>
          <a:ln w="9525">
            <a:noFill/>
            <a:miter lim="800000"/>
            <a:headEnd/>
            <a:tailEnd/>
          </a:ln>
        </p:spPr>
        <p:txBody>
          <a:bodyPr wrap="none">
            <a:spAutoFit/>
          </a:bodyPr>
          <a:lstStyle/>
          <a:p>
            <a:pPr algn="l" rtl="0"/>
            <a:r>
              <a:rPr lang="en-US" dirty="0">
                <a:latin typeface="Calibri" pitchFamily="34" charset="0"/>
                <a:hlinkClick r:id="rId4"/>
              </a:rPr>
              <a:t>http://www-inst.eecs.berkeley.edu/~cs61a/sp12/book/</a:t>
            </a:r>
            <a:endParaRPr lang="en-US" dirty="0">
              <a:latin typeface="Calibri" pitchFamily="34" charset="0"/>
            </a:endParaRPr>
          </a:p>
          <a:p>
            <a:pPr algn="l" rtl="0"/>
            <a:r>
              <a:rPr lang="en-US" dirty="0">
                <a:latin typeface="Calibri" pitchFamily="34" charset="0"/>
                <a:hlinkClick r:id="rId5"/>
              </a:rPr>
              <a:t>http://getpython3.com/diveintopython3/index.html</a:t>
            </a:r>
            <a:endParaRPr lang="en-US" dirty="0">
              <a:latin typeface="Calibri" pitchFamily="34" charset="0"/>
            </a:endParaRPr>
          </a:p>
        </p:txBody>
      </p:sp>
      <p:sp>
        <p:nvSpPr>
          <p:cNvPr id="28678" name="Rectangle 8"/>
          <p:cNvSpPr>
            <a:spLocks noChangeArrowheads="1"/>
          </p:cNvSpPr>
          <p:nvPr/>
        </p:nvSpPr>
        <p:spPr bwMode="auto">
          <a:xfrm>
            <a:off x="596009" y="2057400"/>
            <a:ext cx="4051494" cy="646331"/>
          </a:xfrm>
          <a:prstGeom prst="rect">
            <a:avLst/>
          </a:prstGeom>
          <a:noFill/>
          <a:ln w="9525">
            <a:noFill/>
            <a:miter lim="800000"/>
            <a:headEnd/>
            <a:tailEnd/>
          </a:ln>
        </p:spPr>
        <p:txBody>
          <a:bodyPr wrap="none">
            <a:spAutoFit/>
          </a:bodyPr>
          <a:lstStyle/>
          <a:p>
            <a:pPr algn="ctr"/>
            <a:r>
              <a:rPr lang="en-US" dirty="0">
                <a:latin typeface="Calibri" pitchFamily="34" charset="0"/>
                <a:hlinkClick r:id="rId6"/>
              </a:rPr>
              <a:t>http://www.python.org/</a:t>
            </a:r>
            <a:endParaRPr lang="en-US" dirty="0">
              <a:latin typeface="Calibri" pitchFamily="34" charset="0"/>
            </a:endParaRPr>
          </a:p>
          <a:p>
            <a:pPr algn="ctr"/>
            <a:r>
              <a:rPr lang="en-US" dirty="0">
                <a:latin typeface="Calibri" pitchFamily="34" charset="0"/>
              </a:rPr>
              <a:t> </a:t>
            </a:r>
            <a:r>
              <a:rPr lang="en-US" dirty="0">
                <a:latin typeface="Calibri" pitchFamily="34" charset="0"/>
                <a:hlinkClick r:id="rId7"/>
              </a:rPr>
              <a:t>http://pydev.org/manual_101_root.html</a:t>
            </a:r>
            <a:endParaRPr lang="en-US" dirty="0">
              <a:latin typeface="Calibri" pitchFamily="34" charset="0"/>
            </a:endParaRPr>
          </a:p>
        </p:txBody>
      </p:sp>
      <p:sp>
        <p:nvSpPr>
          <p:cNvPr id="9" name="Date Placeholder 8"/>
          <p:cNvSpPr>
            <a:spLocks noGrp="1"/>
          </p:cNvSpPr>
          <p:nvPr>
            <p:ph type="dt" sz="quarter" idx="10"/>
          </p:nvPr>
        </p:nvSpPr>
        <p:spPr/>
        <p:txBody>
          <a:bodyPr/>
          <a:lstStyle/>
          <a:p>
            <a:pPr>
              <a:defRPr/>
            </a:pPr>
            <a:fld id="{C79C75AD-814B-4F9D-A32E-37A0EB8C372D}" type="datetime1">
              <a:rPr lang="en-US"/>
              <a:pPr>
                <a:defRPr/>
              </a:pPr>
              <a:t>10/21/2022</a:t>
            </a:fld>
            <a:endParaRPr lang="en-US"/>
          </a:p>
        </p:txBody>
      </p:sp>
      <p:pic>
        <p:nvPicPr>
          <p:cNvPr id="28680" name="Picture 1" descr="C:\Users\User\Downloads\python ide.bmp"/>
          <p:cNvPicPr>
            <a:picLocks noChangeAspect="1" noChangeArrowheads="1"/>
          </p:cNvPicPr>
          <p:nvPr/>
        </p:nvPicPr>
        <p:blipFill>
          <a:blip r:embed="rId8" cstate="print"/>
          <a:srcRect/>
          <a:stretch>
            <a:fillRect/>
          </a:stretch>
        </p:blipFill>
        <p:spPr bwMode="auto">
          <a:xfrm>
            <a:off x="457200" y="2713038"/>
            <a:ext cx="4613275" cy="34591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327B926-3C9F-4C45-BE96-83A1CB29158A}" type="slidenum">
              <a:rPr lang="en-US"/>
              <a:pPr>
                <a:defRPr/>
              </a:pPr>
              <a:t>27</a:t>
            </a:fld>
            <a:endParaRPr lang="en-US"/>
          </a:p>
        </p:txBody>
      </p:sp>
      <p:sp>
        <p:nvSpPr>
          <p:cNvPr id="29698" name="Rectangle 2"/>
          <p:cNvSpPr>
            <a:spLocks noGrp="1" noChangeArrowheads="1"/>
          </p:cNvSpPr>
          <p:nvPr>
            <p:ph type="title"/>
          </p:nvPr>
        </p:nvSpPr>
        <p:spPr/>
        <p:txBody>
          <a:bodyPr/>
          <a:lstStyle/>
          <a:p>
            <a:r>
              <a:rPr lang="he-IL" sz="3600" b="1"/>
              <a:t>סיווג שפות תוכנה לפי מודלים (פרדיגמות)</a:t>
            </a:r>
            <a:endParaRPr lang="en-US" sz="3600" b="1"/>
          </a:p>
        </p:txBody>
      </p:sp>
      <p:sp>
        <p:nvSpPr>
          <p:cNvPr id="29699" name="Rectangle 3"/>
          <p:cNvSpPr>
            <a:spLocks noGrp="1" noChangeArrowheads="1"/>
          </p:cNvSpPr>
          <p:nvPr>
            <p:ph type="body" idx="1"/>
          </p:nvPr>
        </p:nvSpPr>
        <p:spPr/>
        <p:txBody>
          <a:bodyPr/>
          <a:lstStyle/>
          <a:p>
            <a:pPr>
              <a:lnSpc>
                <a:spcPct val="90000"/>
              </a:lnSpc>
            </a:pPr>
            <a:r>
              <a:rPr lang="en-US"/>
              <a:t>Imperative or Procedural Languages</a:t>
            </a:r>
          </a:p>
          <a:p>
            <a:pPr lvl="1">
              <a:lnSpc>
                <a:spcPct val="90000"/>
              </a:lnSpc>
            </a:pPr>
            <a:r>
              <a:rPr lang="en-US"/>
              <a:t>C, Pascal, Fortran</a:t>
            </a:r>
          </a:p>
          <a:p>
            <a:pPr>
              <a:lnSpc>
                <a:spcPct val="90000"/>
              </a:lnSpc>
            </a:pPr>
            <a:r>
              <a:rPr lang="en-US"/>
              <a:t>Applicative or Functional</a:t>
            </a:r>
          </a:p>
          <a:p>
            <a:pPr lvl="1">
              <a:lnSpc>
                <a:spcPct val="90000"/>
              </a:lnSpc>
            </a:pPr>
            <a:r>
              <a:rPr lang="en-US"/>
              <a:t>Scheme, LISP, ML</a:t>
            </a:r>
          </a:p>
          <a:p>
            <a:pPr>
              <a:lnSpc>
                <a:spcPct val="90000"/>
              </a:lnSpc>
            </a:pPr>
            <a:r>
              <a:rPr lang="en-US"/>
              <a:t>Object-Oriented</a:t>
            </a:r>
          </a:p>
          <a:p>
            <a:pPr lvl="1">
              <a:lnSpc>
                <a:spcPct val="90000"/>
              </a:lnSpc>
            </a:pPr>
            <a:r>
              <a:rPr lang="en-US"/>
              <a:t>C++, Java, </a:t>
            </a:r>
            <a:r>
              <a:rPr lang="en-US">
                <a:solidFill>
                  <a:srgbClr val="FF0000"/>
                </a:solidFill>
              </a:rPr>
              <a:t>Python</a:t>
            </a:r>
            <a:r>
              <a:rPr lang="en-US"/>
              <a:t>, C#</a:t>
            </a:r>
          </a:p>
          <a:p>
            <a:pPr>
              <a:lnSpc>
                <a:spcPct val="90000"/>
              </a:lnSpc>
            </a:pPr>
            <a:r>
              <a:rPr lang="en-US"/>
              <a:t>Logical </a:t>
            </a:r>
          </a:p>
          <a:p>
            <a:pPr lvl="1">
              <a:lnSpc>
                <a:spcPct val="90000"/>
              </a:lnSpc>
            </a:pPr>
            <a:r>
              <a:rPr lang="en-US"/>
              <a:t>Prolog</a:t>
            </a:r>
          </a:p>
        </p:txBody>
      </p:sp>
      <p:sp>
        <p:nvSpPr>
          <p:cNvPr id="241668" name="Text Box 4"/>
          <p:cNvSpPr txBox="1">
            <a:spLocks noChangeArrowheads="1"/>
          </p:cNvSpPr>
          <p:nvPr/>
        </p:nvSpPr>
        <p:spPr bwMode="auto">
          <a:xfrm>
            <a:off x="3581400" y="5410200"/>
            <a:ext cx="5181600" cy="955675"/>
          </a:xfrm>
          <a:prstGeom prst="rect">
            <a:avLst/>
          </a:prstGeom>
          <a:solidFill>
            <a:srgbClr val="ACFEC7"/>
          </a:solidFill>
          <a:ln w="9525">
            <a:solidFill>
              <a:schemeClr val="folHlink"/>
            </a:solidFill>
            <a:miter lim="800000"/>
            <a:headEnd/>
            <a:tailEnd/>
          </a:ln>
        </p:spPr>
        <p:txBody>
          <a:bodyPr>
            <a:spAutoFit/>
          </a:bodyPr>
          <a:lstStyle/>
          <a:p>
            <a:pPr>
              <a:spcBef>
                <a:spcPct val="50000"/>
              </a:spcBef>
            </a:pPr>
            <a:r>
              <a:rPr lang="he-IL" sz="2800" b="1">
                <a:latin typeface="Calibri" pitchFamily="34" charset="0"/>
                <a:cs typeface="Times New Roman" pitchFamily="18" charset="0"/>
              </a:rPr>
              <a:t>כל שפה מאפשרת לדמות את המודלים  תוך יישום עקרונותיהם</a:t>
            </a:r>
            <a:endParaRPr lang="en-US" sz="2800" b="1">
              <a:latin typeface="Calibri" pitchFamily="34" charset="0"/>
              <a:cs typeface="Times New Roman" pitchFamily="18" charset="0"/>
            </a:endParaRPr>
          </a:p>
        </p:txBody>
      </p:sp>
      <p:sp>
        <p:nvSpPr>
          <p:cNvPr id="7" name="Date Placeholder 6"/>
          <p:cNvSpPr>
            <a:spLocks noGrp="1"/>
          </p:cNvSpPr>
          <p:nvPr>
            <p:ph type="dt" sz="quarter" idx="10"/>
          </p:nvPr>
        </p:nvSpPr>
        <p:spPr/>
        <p:txBody>
          <a:bodyPr/>
          <a:lstStyle/>
          <a:p>
            <a:pPr>
              <a:defRPr/>
            </a:pPr>
            <a:fld id="{6E4AEA03-C3CC-4161-9795-88EB35C4294F}" type="datetime1">
              <a:rPr lang="en-US"/>
              <a:pPr>
                <a:defRPr/>
              </a:pPr>
              <a:t>10/21/2022</a:t>
            </a:fld>
            <a:endParaRPr lang="en-US"/>
          </a:p>
        </p:txBody>
      </p:sp>
      <p:sp>
        <p:nvSpPr>
          <p:cNvPr id="8" name="Footer Placeholder 7"/>
          <p:cNvSpPr>
            <a:spLocks noGrp="1"/>
          </p:cNvSpPr>
          <p:nvPr>
            <p:ph type="ftr" sz="quarter" idx="11"/>
          </p:nvPr>
        </p:nvSpPr>
        <p:spPr/>
        <p:txBody>
          <a:bodyPr/>
          <a:lstStyle/>
          <a:p>
            <a:pPr>
              <a:defRPr/>
            </a:pPr>
            <a:r>
              <a:rPr lang="en-US"/>
              <a:t>Principles of Programming Languages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16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8"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pPr>
              <a:defRPr/>
            </a:pPr>
            <a:fld id="{AFE1598F-0050-46F8-849C-214B08005888}" type="slidenum">
              <a:rPr lang="en-US"/>
              <a:pPr>
                <a:defRPr/>
              </a:pPr>
              <a:t>28</a:t>
            </a:fld>
            <a:endParaRPr lang="en-US"/>
          </a:p>
        </p:txBody>
      </p:sp>
      <p:sp>
        <p:nvSpPr>
          <p:cNvPr id="4103" name="Oval 7"/>
          <p:cNvSpPr>
            <a:spLocks noChangeArrowheads="1"/>
          </p:cNvSpPr>
          <p:nvPr/>
        </p:nvSpPr>
        <p:spPr bwMode="auto">
          <a:xfrm>
            <a:off x="533400" y="2057400"/>
            <a:ext cx="1600200" cy="1447800"/>
          </a:xfrm>
          <a:prstGeom prst="ellipse">
            <a:avLst/>
          </a:prstGeom>
          <a:gradFill rotWithShape="0">
            <a:gsLst>
              <a:gs pos="0">
                <a:schemeClr val="bg1"/>
              </a:gs>
              <a:gs pos="100000">
                <a:srgbClr val="FF99FF"/>
              </a:gs>
            </a:gsLst>
            <a:path path="shape">
              <a:fillToRect l="50000" t="50000" r="50000" b="50000"/>
            </a:path>
          </a:gradFill>
          <a:ln w="9525">
            <a:solidFill>
              <a:schemeClr val="tx1"/>
            </a:solidFill>
            <a:round/>
            <a:headEnd/>
            <a:tailEnd/>
          </a:ln>
        </p:spPr>
        <p:txBody>
          <a:bodyPr wrap="none" anchor="ctr"/>
          <a:lstStyle/>
          <a:p>
            <a:pPr algn="ctr" rtl="0"/>
            <a:r>
              <a:rPr lang="he-IL" sz="2800" b="1">
                <a:solidFill>
                  <a:schemeClr val="tx2"/>
                </a:solidFill>
                <a:latin typeface="Calibri" pitchFamily="34" charset="0"/>
              </a:rPr>
              <a:t>מעבדה</a:t>
            </a:r>
          </a:p>
          <a:p>
            <a:pPr algn="ctr" rtl="0"/>
            <a:r>
              <a:rPr lang="he-IL" sz="2800" b="1">
                <a:solidFill>
                  <a:schemeClr val="tx2"/>
                </a:solidFill>
                <a:latin typeface="Calibri" pitchFamily="34" charset="0"/>
              </a:rPr>
              <a:t>2 ש"ש</a:t>
            </a:r>
            <a:endParaRPr lang="en-US" sz="2800" b="1">
              <a:solidFill>
                <a:schemeClr val="tx2"/>
              </a:solidFill>
              <a:latin typeface="Calibri" pitchFamily="34" charset="0"/>
            </a:endParaRPr>
          </a:p>
        </p:txBody>
      </p:sp>
      <p:sp>
        <p:nvSpPr>
          <p:cNvPr id="4105" name="Oval 9"/>
          <p:cNvSpPr>
            <a:spLocks noChangeArrowheads="1"/>
          </p:cNvSpPr>
          <p:nvPr/>
        </p:nvSpPr>
        <p:spPr bwMode="auto">
          <a:xfrm>
            <a:off x="1905000" y="1676400"/>
            <a:ext cx="2362200" cy="2209800"/>
          </a:xfrm>
          <a:prstGeom prst="ellipse">
            <a:avLst/>
          </a:prstGeom>
          <a:gradFill rotWithShape="0">
            <a:gsLst>
              <a:gs pos="0">
                <a:schemeClr val="bg1"/>
              </a:gs>
              <a:gs pos="100000">
                <a:srgbClr val="FFF2BB"/>
              </a:gs>
            </a:gsLst>
            <a:path path="shape">
              <a:fillToRect l="50000" t="50000" r="50000" b="50000"/>
            </a:path>
          </a:gradFill>
          <a:ln w="9525">
            <a:solidFill>
              <a:schemeClr val="tx1"/>
            </a:solidFill>
            <a:round/>
            <a:headEnd/>
            <a:tailEnd/>
          </a:ln>
        </p:spPr>
        <p:txBody>
          <a:bodyPr wrap="none" anchor="ctr"/>
          <a:lstStyle/>
          <a:p>
            <a:pPr algn="ctr" rtl="0"/>
            <a:r>
              <a:rPr lang="he-IL" sz="2800" b="1">
                <a:solidFill>
                  <a:schemeClr val="tx2"/>
                </a:solidFill>
                <a:latin typeface="Calibri" pitchFamily="34" charset="0"/>
              </a:rPr>
              <a:t>הרצאות</a:t>
            </a:r>
          </a:p>
          <a:p>
            <a:pPr algn="ctr" rtl="0"/>
            <a:r>
              <a:rPr lang="he-IL" sz="2800" b="1">
                <a:solidFill>
                  <a:schemeClr val="tx2"/>
                </a:solidFill>
                <a:latin typeface="Calibri" pitchFamily="34" charset="0"/>
              </a:rPr>
              <a:t>3 ש"ש</a:t>
            </a:r>
            <a:endParaRPr lang="en-US" sz="2800" b="1">
              <a:solidFill>
                <a:schemeClr val="tx2"/>
              </a:solidFill>
              <a:latin typeface="Calibri" pitchFamily="34" charset="0"/>
            </a:endParaRPr>
          </a:p>
        </p:txBody>
      </p:sp>
      <p:sp>
        <p:nvSpPr>
          <p:cNvPr id="4106" name="Oval 10"/>
          <p:cNvSpPr>
            <a:spLocks noChangeArrowheads="1"/>
          </p:cNvSpPr>
          <p:nvPr/>
        </p:nvSpPr>
        <p:spPr bwMode="auto">
          <a:xfrm>
            <a:off x="4133011" y="3550444"/>
            <a:ext cx="2362200" cy="2209800"/>
          </a:xfrm>
          <a:prstGeom prst="ellipse">
            <a:avLst/>
          </a:prstGeom>
          <a:gradFill rotWithShape="0">
            <a:gsLst>
              <a:gs pos="0">
                <a:srgbClr val="FFFFFF"/>
              </a:gs>
              <a:gs pos="100000">
                <a:schemeClr val="accent1"/>
              </a:gs>
            </a:gsLst>
            <a:path path="shape">
              <a:fillToRect l="50000" t="50000" r="50000" b="50000"/>
            </a:path>
          </a:gradFill>
          <a:ln w="9525">
            <a:solidFill>
              <a:schemeClr val="tx1"/>
            </a:solidFill>
            <a:round/>
            <a:headEnd/>
            <a:tailEnd/>
          </a:ln>
        </p:spPr>
        <p:txBody>
          <a:bodyPr wrap="none" anchor="ctr"/>
          <a:lstStyle/>
          <a:p>
            <a:pPr algn="ctr" rtl="0"/>
            <a:r>
              <a:rPr lang="he-IL" sz="2800" b="1" dirty="0">
                <a:solidFill>
                  <a:schemeClr val="tx2"/>
                </a:solidFill>
                <a:latin typeface="Calibri" pitchFamily="34" charset="0"/>
              </a:rPr>
              <a:t>מבחן </a:t>
            </a:r>
          </a:p>
          <a:p>
            <a:pPr algn="ctr" rtl="0"/>
            <a:r>
              <a:rPr lang="en-US" sz="2800" b="1" dirty="0" smtClean="0">
                <a:solidFill>
                  <a:schemeClr val="tx2"/>
                </a:solidFill>
                <a:latin typeface="Calibri" pitchFamily="34" charset="0"/>
              </a:rPr>
              <a:t>70</a:t>
            </a:r>
            <a:r>
              <a:rPr lang="he-IL" sz="2800" b="1" dirty="0">
                <a:solidFill>
                  <a:schemeClr val="tx2"/>
                </a:solidFill>
                <a:latin typeface="Calibri" pitchFamily="34" charset="0"/>
              </a:rPr>
              <a:t>%</a:t>
            </a:r>
            <a:endParaRPr lang="en-US" sz="2800" b="1" dirty="0">
              <a:solidFill>
                <a:schemeClr val="tx2"/>
              </a:solidFill>
              <a:latin typeface="Calibri" pitchFamily="34" charset="0"/>
            </a:endParaRPr>
          </a:p>
        </p:txBody>
      </p:sp>
      <p:sp>
        <p:nvSpPr>
          <p:cNvPr id="4109" name="AutoShape 13"/>
          <p:cNvSpPr>
            <a:spLocks noChangeArrowheads="1"/>
          </p:cNvSpPr>
          <p:nvPr/>
        </p:nvSpPr>
        <p:spPr bwMode="auto">
          <a:xfrm>
            <a:off x="3046322" y="4376730"/>
            <a:ext cx="1143000" cy="457200"/>
          </a:xfrm>
          <a:prstGeom prst="rightArrow">
            <a:avLst>
              <a:gd name="adj1" fmla="val 50000"/>
              <a:gd name="adj2" fmla="val 58333"/>
            </a:avLst>
          </a:prstGeom>
          <a:gradFill rotWithShape="0">
            <a:gsLst>
              <a:gs pos="0">
                <a:srgbClr val="FF9900"/>
              </a:gs>
              <a:gs pos="100000">
                <a:schemeClr val="accent1"/>
              </a:gs>
            </a:gsLst>
            <a:lin ang="0" scaled="1"/>
          </a:gradFill>
          <a:ln w="9525">
            <a:solidFill>
              <a:schemeClr val="tx1"/>
            </a:solidFill>
            <a:miter lim="800000"/>
            <a:headEnd/>
            <a:tailEnd/>
          </a:ln>
        </p:spPr>
        <p:txBody>
          <a:bodyPr wrap="none" anchor="ctr"/>
          <a:lstStyle/>
          <a:p>
            <a:pPr algn="l" rtl="0"/>
            <a:endParaRPr lang="he-IL">
              <a:latin typeface="Calibri" pitchFamily="34" charset="0"/>
            </a:endParaRPr>
          </a:p>
        </p:txBody>
      </p:sp>
      <p:sp>
        <p:nvSpPr>
          <p:cNvPr id="4110" name="Text Box 14"/>
          <p:cNvSpPr txBox="1">
            <a:spLocks noChangeArrowheads="1"/>
          </p:cNvSpPr>
          <p:nvPr/>
        </p:nvSpPr>
        <p:spPr bwMode="auto">
          <a:xfrm>
            <a:off x="4191000" y="3081940"/>
            <a:ext cx="2819400" cy="519113"/>
          </a:xfrm>
          <a:prstGeom prst="rect">
            <a:avLst/>
          </a:prstGeom>
          <a:noFill/>
          <a:ln w="9525">
            <a:noFill/>
            <a:miter lim="800000"/>
            <a:headEnd/>
            <a:tailEnd/>
          </a:ln>
        </p:spPr>
        <p:txBody>
          <a:bodyPr>
            <a:spAutoFit/>
          </a:bodyPr>
          <a:lstStyle/>
          <a:p>
            <a:pPr algn="l" rtl="0">
              <a:spcBef>
                <a:spcPct val="50000"/>
              </a:spcBef>
            </a:pPr>
            <a:r>
              <a:rPr lang="he-IL" sz="2800" b="1" dirty="0">
                <a:solidFill>
                  <a:schemeClr val="tx2"/>
                </a:solidFill>
                <a:latin typeface="Calibri" pitchFamily="34" charset="0"/>
              </a:rPr>
              <a:t>הערכה</a:t>
            </a:r>
            <a:endParaRPr lang="en-US" sz="2800" b="1" dirty="0">
              <a:solidFill>
                <a:schemeClr val="tx2"/>
              </a:solidFill>
              <a:latin typeface="Calibri" pitchFamily="34" charset="0"/>
            </a:endParaRPr>
          </a:p>
        </p:txBody>
      </p:sp>
      <p:sp>
        <p:nvSpPr>
          <p:cNvPr id="4111" name="Text Box 15"/>
          <p:cNvSpPr txBox="1">
            <a:spLocks noChangeArrowheads="1"/>
          </p:cNvSpPr>
          <p:nvPr/>
        </p:nvSpPr>
        <p:spPr bwMode="auto">
          <a:xfrm>
            <a:off x="4114800" y="1828800"/>
            <a:ext cx="2438400" cy="519113"/>
          </a:xfrm>
          <a:prstGeom prst="rect">
            <a:avLst/>
          </a:prstGeom>
          <a:noFill/>
          <a:ln w="9525">
            <a:noFill/>
            <a:miter lim="800000"/>
            <a:headEnd/>
            <a:tailEnd/>
          </a:ln>
        </p:spPr>
        <p:txBody>
          <a:bodyPr>
            <a:spAutoFit/>
          </a:bodyPr>
          <a:lstStyle/>
          <a:p>
            <a:pPr algn="l" rtl="0">
              <a:spcBef>
                <a:spcPct val="50000"/>
              </a:spcBef>
            </a:pPr>
            <a:r>
              <a:rPr lang="he-IL" sz="2800" b="1">
                <a:solidFill>
                  <a:schemeClr val="tx2"/>
                </a:solidFill>
                <a:latin typeface="Calibri" pitchFamily="34" charset="0"/>
              </a:rPr>
              <a:t>מבנה הלימודים</a:t>
            </a:r>
            <a:endParaRPr lang="en-US" sz="2800" b="1">
              <a:solidFill>
                <a:schemeClr val="tx2"/>
              </a:solidFill>
              <a:latin typeface="Calibri" pitchFamily="34" charset="0"/>
            </a:endParaRPr>
          </a:p>
        </p:txBody>
      </p:sp>
      <p:sp>
        <p:nvSpPr>
          <p:cNvPr id="14" name="Title 1"/>
          <p:cNvSpPr txBox="1">
            <a:spLocks/>
          </p:cNvSpPr>
          <p:nvPr/>
        </p:nvSpPr>
        <p:spPr>
          <a:xfrm>
            <a:off x="609600" y="304800"/>
            <a:ext cx="8229600" cy="1143000"/>
          </a:xfrm>
          <a:prstGeom prst="rect">
            <a:avLst/>
          </a:prstGeom>
        </p:spPr>
        <p:txBody>
          <a:bodyPr anchor="ctr">
            <a:normAutofit fontScale="90000" lnSpcReduction="10000"/>
          </a:bodyPr>
          <a:lstStyle/>
          <a:p>
            <a:pPr algn="ctr" rtl="0" fontAlgn="auto">
              <a:spcAft>
                <a:spcPts val="0"/>
              </a:spcAft>
              <a:defRPr/>
            </a:pPr>
            <a:r>
              <a:rPr lang="en-US" sz="4400" dirty="0">
                <a:latin typeface="+mj-lt"/>
                <a:ea typeface="+mj-ea"/>
                <a:cs typeface="+mj-cs"/>
              </a:rPr>
              <a:t>About the course:</a:t>
            </a:r>
            <a:br>
              <a:rPr lang="en-US" sz="4400" dirty="0">
                <a:latin typeface="+mj-lt"/>
                <a:ea typeface="+mj-ea"/>
                <a:cs typeface="+mj-cs"/>
              </a:rPr>
            </a:br>
            <a:r>
              <a:rPr lang="en-US" sz="3600" dirty="0">
                <a:latin typeface="+mj-lt"/>
                <a:ea typeface="+mj-ea"/>
                <a:cs typeface="+mj-cs"/>
              </a:rPr>
              <a:t>How will we learn?</a:t>
            </a:r>
          </a:p>
        </p:txBody>
      </p:sp>
      <p:sp>
        <p:nvSpPr>
          <p:cNvPr id="15" name="Date Placeholder 14"/>
          <p:cNvSpPr>
            <a:spLocks noGrp="1"/>
          </p:cNvSpPr>
          <p:nvPr>
            <p:ph type="dt" sz="quarter" idx="10"/>
          </p:nvPr>
        </p:nvSpPr>
        <p:spPr/>
        <p:txBody>
          <a:bodyPr/>
          <a:lstStyle/>
          <a:p>
            <a:pPr>
              <a:defRPr/>
            </a:pPr>
            <a:fld id="{15A1B800-273D-431F-B758-9D0860614E86}" type="datetime1">
              <a:rPr lang="en-US"/>
              <a:pPr>
                <a:defRPr/>
              </a:pPr>
              <a:t>10/21/2022</a:t>
            </a:fld>
            <a:endParaRPr lang="en-US"/>
          </a:p>
        </p:txBody>
      </p:sp>
      <p:sp>
        <p:nvSpPr>
          <p:cNvPr id="16" name="Footer Placeholder 15"/>
          <p:cNvSpPr>
            <a:spLocks noGrp="1"/>
          </p:cNvSpPr>
          <p:nvPr>
            <p:ph type="ftr" sz="quarter" idx="11"/>
          </p:nvPr>
        </p:nvSpPr>
        <p:spPr/>
        <p:txBody>
          <a:bodyPr/>
          <a:lstStyle/>
          <a:p>
            <a:pPr>
              <a:defRPr/>
            </a:pPr>
            <a:r>
              <a:rPr lang="en-US"/>
              <a:t>Principles of Programming Languages</a:t>
            </a:r>
          </a:p>
        </p:txBody>
      </p:sp>
      <p:sp>
        <p:nvSpPr>
          <p:cNvPr id="18" name="TextBox 17"/>
          <p:cNvSpPr txBox="1"/>
          <p:nvPr/>
        </p:nvSpPr>
        <p:spPr>
          <a:xfrm>
            <a:off x="1524000" y="5629870"/>
            <a:ext cx="6248400" cy="861774"/>
          </a:xfrm>
          <a:prstGeom prst="rect">
            <a:avLst/>
          </a:prstGeom>
          <a:noFill/>
        </p:spPr>
        <p:txBody>
          <a:bodyPr wrap="square" rtlCol="1">
            <a:spAutoFit/>
          </a:bodyPr>
          <a:lstStyle/>
          <a:p>
            <a:pPr algn="l"/>
            <a:r>
              <a:rPr lang="en-US" sz="1600" b="1" dirty="0"/>
              <a:t>IF</a:t>
            </a:r>
            <a:r>
              <a:rPr lang="en-US" sz="1600" dirty="0"/>
              <a:t> EXAM &gt;= 56 AND HW &gt;= 56 </a:t>
            </a:r>
          </a:p>
          <a:p>
            <a:pPr algn="l" rtl="0"/>
            <a:r>
              <a:rPr lang="en-US" sz="1600" b="1" dirty="0"/>
              <a:t>THEN</a:t>
            </a:r>
            <a:r>
              <a:rPr lang="en-US" sz="1600" dirty="0"/>
              <a:t> FINAL = 0.7*EXAM + 0.3*HW</a:t>
            </a:r>
          </a:p>
          <a:p>
            <a:pPr algn="l" rtl="0"/>
            <a:r>
              <a:rPr lang="en-US" sz="1600" b="1" dirty="0"/>
              <a:t>ELSE</a:t>
            </a:r>
            <a:r>
              <a:rPr lang="en-US" sz="1600" dirty="0"/>
              <a:t> </a:t>
            </a:r>
            <a:r>
              <a:rPr lang="en-US" sz="1600" dirty="0">
                <a:solidFill>
                  <a:srgbClr val="FF0000"/>
                </a:solidFill>
              </a:rPr>
              <a:t>MIN(EXAM, HW)</a:t>
            </a:r>
            <a:endParaRPr lang="he-IL" sz="1600" dirty="0">
              <a:solidFill>
                <a:srgbClr val="FF0000"/>
              </a:solidFill>
            </a:endParaRPr>
          </a:p>
        </p:txBody>
      </p:sp>
      <p:sp>
        <p:nvSpPr>
          <p:cNvPr id="21" name="Text Box 18"/>
          <p:cNvSpPr txBox="1">
            <a:spLocks noChangeArrowheads="1"/>
          </p:cNvSpPr>
          <p:nvPr/>
        </p:nvSpPr>
        <p:spPr bwMode="auto">
          <a:xfrm>
            <a:off x="6667500" y="0"/>
            <a:ext cx="2476500" cy="2369880"/>
          </a:xfrm>
          <a:prstGeom prst="rect">
            <a:avLst/>
          </a:prstGeom>
          <a:solidFill>
            <a:schemeClr val="tx2">
              <a:lumMod val="40000"/>
              <a:lumOff val="60000"/>
            </a:schemeClr>
          </a:solidFill>
          <a:ln w="9525">
            <a:solidFill>
              <a:schemeClr val="folHlink"/>
            </a:solidFill>
            <a:miter lim="800000"/>
            <a:headEnd/>
            <a:tailEnd/>
          </a:ln>
          <a:effectLst/>
        </p:spPr>
        <p:txBody>
          <a:bodyPr wrap="square">
            <a:spAutoFit/>
          </a:bodyPr>
          <a:lstStyle/>
          <a:p>
            <a:pPr fontAlgn="auto">
              <a:spcBef>
                <a:spcPct val="50000"/>
              </a:spcBef>
              <a:spcAft>
                <a:spcPts val="0"/>
              </a:spcAft>
              <a:defRPr/>
            </a:pPr>
            <a:r>
              <a:rPr lang="he-IL" sz="2800" b="1" dirty="0">
                <a:solidFill>
                  <a:schemeClr val="tx2"/>
                </a:solidFill>
                <a:latin typeface="+mn-lt"/>
                <a:cs typeface="+mn-cs"/>
              </a:rPr>
              <a:t>שעות קבלה:</a:t>
            </a:r>
          </a:p>
          <a:p>
            <a:pPr fontAlgn="auto">
              <a:spcBef>
                <a:spcPct val="50000"/>
              </a:spcBef>
              <a:spcAft>
                <a:spcPts val="0"/>
              </a:spcAft>
              <a:defRPr/>
            </a:pPr>
            <a:r>
              <a:rPr lang="he-IL" sz="2800" b="1" dirty="0">
                <a:solidFill>
                  <a:schemeClr val="tx2"/>
                </a:solidFill>
                <a:latin typeface="+mn-lt"/>
                <a:cs typeface="+mn-cs"/>
              </a:rPr>
              <a:t>יום </a:t>
            </a:r>
            <a:r>
              <a:rPr lang="he-IL" sz="2800" b="1" dirty="0" smtClean="0">
                <a:solidFill>
                  <a:schemeClr val="tx2"/>
                </a:solidFill>
                <a:latin typeface="+mn-lt"/>
                <a:cs typeface="+mn-cs"/>
              </a:rPr>
              <a:t>ב' </a:t>
            </a:r>
            <a:endParaRPr lang="he-IL" sz="2800" b="1" dirty="0">
              <a:solidFill>
                <a:schemeClr val="tx2"/>
              </a:solidFill>
              <a:latin typeface="+mn-lt"/>
              <a:cs typeface="+mn-cs"/>
            </a:endParaRPr>
          </a:p>
          <a:p>
            <a:pPr fontAlgn="auto">
              <a:spcBef>
                <a:spcPct val="50000"/>
              </a:spcBef>
              <a:spcAft>
                <a:spcPts val="0"/>
              </a:spcAft>
              <a:defRPr/>
            </a:pPr>
            <a:r>
              <a:rPr lang="he-IL" sz="2800" b="1" dirty="0">
                <a:solidFill>
                  <a:schemeClr val="tx2"/>
                </a:solidFill>
                <a:latin typeface="+mn-lt"/>
                <a:cs typeface="+mn-cs"/>
              </a:rPr>
              <a:t> </a:t>
            </a:r>
            <a:r>
              <a:rPr lang="en-US" sz="2800" b="1" dirty="0" smtClean="0">
                <a:solidFill>
                  <a:schemeClr val="tx2"/>
                </a:solidFill>
                <a:latin typeface="+mn-lt"/>
                <a:cs typeface="+mn-cs"/>
              </a:rPr>
              <a:t>1</a:t>
            </a:r>
            <a:r>
              <a:rPr lang="ru-RU" sz="2800" b="1" dirty="0" smtClean="0">
                <a:solidFill>
                  <a:schemeClr val="tx2"/>
                </a:solidFill>
                <a:latin typeface="+mn-lt"/>
                <a:cs typeface="+mn-cs"/>
              </a:rPr>
              <a:t>2</a:t>
            </a:r>
            <a:r>
              <a:rPr lang="en-US" sz="2800" b="1" dirty="0" smtClean="0">
                <a:solidFill>
                  <a:schemeClr val="tx2"/>
                </a:solidFill>
                <a:latin typeface="+mn-lt"/>
                <a:cs typeface="+mn-cs"/>
              </a:rPr>
              <a:t>:00-1</a:t>
            </a:r>
            <a:r>
              <a:rPr lang="ru-RU" sz="2800" b="1" dirty="0" smtClean="0">
                <a:solidFill>
                  <a:schemeClr val="tx2"/>
                </a:solidFill>
                <a:latin typeface="+mn-lt"/>
                <a:cs typeface="+mn-cs"/>
              </a:rPr>
              <a:t>3</a:t>
            </a:r>
            <a:r>
              <a:rPr lang="en-US" sz="2800" b="1" dirty="0" smtClean="0">
                <a:solidFill>
                  <a:schemeClr val="tx2"/>
                </a:solidFill>
                <a:latin typeface="+mn-lt"/>
                <a:cs typeface="+mn-cs"/>
              </a:rPr>
              <a:t>:00</a:t>
            </a:r>
            <a:endParaRPr lang="he-IL" sz="2800" b="1" dirty="0">
              <a:solidFill>
                <a:schemeClr val="tx2"/>
              </a:solidFill>
              <a:latin typeface="+mn-lt"/>
              <a:cs typeface="+mn-cs"/>
            </a:endParaRPr>
          </a:p>
          <a:p>
            <a:pPr fontAlgn="auto">
              <a:spcBef>
                <a:spcPct val="50000"/>
              </a:spcBef>
              <a:spcAft>
                <a:spcPts val="0"/>
              </a:spcAft>
              <a:defRPr/>
            </a:pPr>
            <a:r>
              <a:rPr lang="he-IL" sz="2400" b="1" dirty="0">
                <a:solidFill>
                  <a:schemeClr val="tx2"/>
                </a:solidFill>
                <a:latin typeface="+mn-lt"/>
                <a:cs typeface="+mn-cs"/>
              </a:rPr>
              <a:t>חדר: </a:t>
            </a:r>
            <a:r>
              <a:rPr lang="he-IL" sz="2400" b="1" dirty="0">
                <a:solidFill>
                  <a:schemeClr val="tx2"/>
                </a:solidFill>
              </a:rPr>
              <a:t>קציר </a:t>
            </a:r>
            <a:r>
              <a:rPr lang="en-US" sz="2400" b="1" dirty="0">
                <a:solidFill>
                  <a:schemeClr val="tx2"/>
                </a:solidFill>
              </a:rPr>
              <a:t>G02</a:t>
            </a:r>
            <a:r>
              <a:rPr lang="he-IL" sz="2400" b="1" dirty="0">
                <a:solidFill>
                  <a:schemeClr val="tx2"/>
                </a:solidFill>
              </a:rPr>
              <a:t> ד'</a:t>
            </a:r>
            <a:endParaRPr lang="en-US" sz="2400" b="1" dirty="0">
              <a:solidFill>
                <a:schemeClr val="tx2"/>
              </a:solidFill>
              <a:latin typeface="+mn-lt"/>
              <a:cs typeface="+mn-cs"/>
            </a:endParaRPr>
          </a:p>
        </p:txBody>
      </p:sp>
      <p:sp>
        <p:nvSpPr>
          <p:cNvPr id="19" name="Text Box 18"/>
          <p:cNvSpPr txBox="1">
            <a:spLocks noChangeArrowheads="1"/>
          </p:cNvSpPr>
          <p:nvPr/>
        </p:nvSpPr>
        <p:spPr bwMode="auto">
          <a:xfrm>
            <a:off x="6324600" y="2781300"/>
            <a:ext cx="2811780" cy="461665"/>
          </a:xfrm>
          <a:prstGeom prst="rect">
            <a:avLst/>
          </a:prstGeom>
          <a:solidFill>
            <a:schemeClr val="tx2">
              <a:lumMod val="40000"/>
              <a:lumOff val="60000"/>
            </a:schemeClr>
          </a:solidFill>
          <a:ln w="9525">
            <a:noFill/>
            <a:miter lim="800000"/>
            <a:headEnd/>
            <a:tailEnd/>
          </a:ln>
          <a:effectLst/>
        </p:spPr>
        <p:txBody>
          <a:bodyPr wrap="square">
            <a:spAutoFit/>
          </a:bodyPr>
          <a:lstStyle/>
          <a:p>
            <a:pPr fontAlgn="auto">
              <a:spcBef>
                <a:spcPct val="50000"/>
              </a:spcBef>
              <a:spcAft>
                <a:spcPts val="0"/>
              </a:spcAft>
              <a:defRPr/>
            </a:pPr>
            <a:r>
              <a:rPr lang="en-US" sz="2400" b="1" dirty="0">
                <a:solidFill>
                  <a:schemeClr val="tx2"/>
                </a:solidFill>
                <a:latin typeface="+mn-lt"/>
                <a:cs typeface="+mn-cs"/>
              </a:rPr>
              <a:t>marinal@ac.sce.ac.il</a:t>
            </a:r>
          </a:p>
        </p:txBody>
      </p:sp>
      <p:sp>
        <p:nvSpPr>
          <p:cNvPr id="4107" name="Oval 11"/>
          <p:cNvSpPr>
            <a:spLocks noChangeArrowheads="1"/>
          </p:cNvSpPr>
          <p:nvPr/>
        </p:nvSpPr>
        <p:spPr bwMode="auto">
          <a:xfrm>
            <a:off x="914400" y="3657600"/>
            <a:ext cx="2133600" cy="1905000"/>
          </a:xfrm>
          <a:prstGeom prst="ellipse">
            <a:avLst/>
          </a:prstGeom>
          <a:gradFill rotWithShape="0">
            <a:gsLst>
              <a:gs pos="0">
                <a:schemeClr val="bg1"/>
              </a:gs>
              <a:gs pos="100000">
                <a:srgbClr val="FF9900"/>
              </a:gs>
            </a:gsLst>
            <a:path path="shape">
              <a:fillToRect l="50000" t="50000" r="50000" b="50000"/>
            </a:path>
          </a:gradFill>
          <a:ln w="9525">
            <a:solidFill>
              <a:schemeClr val="tx1"/>
            </a:solidFill>
            <a:round/>
            <a:headEnd/>
            <a:tailEnd/>
          </a:ln>
        </p:spPr>
        <p:txBody>
          <a:bodyPr wrap="none" anchor="ctr"/>
          <a:lstStyle/>
          <a:p>
            <a:pPr algn="ctr" rtl="0"/>
            <a:r>
              <a:rPr lang="he-IL" b="1" dirty="0">
                <a:solidFill>
                  <a:schemeClr val="tx2"/>
                </a:solidFill>
                <a:latin typeface="Calibri" pitchFamily="34" charset="0"/>
              </a:rPr>
              <a:t>מעבדה - תרגילים</a:t>
            </a:r>
          </a:p>
          <a:p>
            <a:pPr algn="ctr" rtl="0"/>
            <a:r>
              <a:rPr lang="en-US" b="1" dirty="0">
                <a:solidFill>
                  <a:schemeClr val="tx2"/>
                </a:solidFill>
                <a:latin typeface="Calibri" pitchFamily="34" charset="0"/>
              </a:rPr>
              <a:t>30</a:t>
            </a:r>
            <a:r>
              <a:rPr lang="he-IL" b="1" dirty="0">
                <a:solidFill>
                  <a:schemeClr val="tx2"/>
                </a:solidFill>
                <a:latin typeface="Calibri" pitchFamily="34" charset="0"/>
              </a:rPr>
              <a:t>%</a:t>
            </a:r>
            <a:endParaRPr lang="en-US" b="1" dirty="0">
              <a:solidFill>
                <a:schemeClr val="tx2"/>
              </a:solidFill>
              <a:latin typeface="Calibri" pitchFamily="34" charset="0"/>
            </a:endParaRPr>
          </a:p>
        </p:txBody>
      </p:sp>
    </p:spTree>
    <p:extLst>
      <p:ext uri="{BB962C8B-B14F-4D97-AF65-F5344CB8AC3E}">
        <p14:creationId xmlns:p14="http://schemas.microsoft.com/office/powerpoint/2010/main" val="2111800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1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10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10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animBg="1" autoUpdateAnimBg="0"/>
      <p:bldP spid="4105" grpId="0" animBg="1" autoUpdateAnimBg="0"/>
      <p:bldP spid="4106" grpId="0" animBg="1" autoUpdateAnimBg="0"/>
      <p:bldP spid="4109" grpId="0" animBg="1"/>
      <p:bldP spid="4110" grpId="0" autoUpdateAnimBg="0"/>
      <p:bldP spid="4111" grpId="0" autoUpdateAnimBg="0"/>
      <p:bldP spid="18" grpId="0"/>
      <p:bldP spid="21" grpId="0" animBg="1" autoUpdateAnimBg="0"/>
      <p:bldP spid="19" grpId="0" animBg="1" autoUpdateAnimBg="0"/>
      <p:bldP spid="4107"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pPr>
              <a:defRPr/>
            </a:pPr>
            <a:fld id="{AFE1598F-0050-46F8-849C-214B08005888}" type="slidenum">
              <a:rPr lang="en-US"/>
              <a:pPr>
                <a:defRPr/>
              </a:pPr>
              <a:t>29</a:t>
            </a:fld>
            <a:endParaRPr lang="en-US"/>
          </a:p>
        </p:txBody>
      </p:sp>
      <p:sp>
        <p:nvSpPr>
          <p:cNvPr id="4103" name="Oval 7"/>
          <p:cNvSpPr>
            <a:spLocks noChangeArrowheads="1"/>
          </p:cNvSpPr>
          <p:nvPr/>
        </p:nvSpPr>
        <p:spPr bwMode="auto">
          <a:xfrm>
            <a:off x="533400" y="2057400"/>
            <a:ext cx="1600200" cy="1447800"/>
          </a:xfrm>
          <a:prstGeom prst="ellipse">
            <a:avLst/>
          </a:prstGeom>
          <a:gradFill rotWithShape="0">
            <a:gsLst>
              <a:gs pos="0">
                <a:schemeClr val="bg1"/>
              </a:gs>
              <a:gs pos="100000">
                <a:srgbClr val="FF99FF"/>
              </a:gs>
            </a:gsLst>
            <a:path path="shape">
              <a:fillToRect l="50000" t="50000" r="50000" b="50000"/>
            </a:path>
          </a:gradFill>
          <a:ln w="9525">
            <a:solidFill>
              <a:schemeClr val="tx1"/>
            </a:solidFill>
            <a:round/>
            <a:headEnd/>
            <a:tailEnd/>
          </a:ln>
        </p:spPr>
        <p:txBody>
          <a:bodyPr wrap="none" anchor="ctr"/>
          <a:lstStyle/>
          <a:p>
            <a:pPr algn="ctr" rtl="0"/>
            <a:r>
              <a:rPr lang="he-IL" sz="2800" b="1">
                <a:solidFill>
                  <a:schemeClr val="tx2"/>
                </a:solidFill>
                <a:latin typeface="Calibri" pitchFamily="34" charset="0"/>
              </a:rPr>
              <a:t>מעבדה</a:t>
            </a:r>
          </a:p>
          <a:p>
            <a:pPr algn="ctr" rtl="0"/>
            <a:r>
              <a:rPr lang="he-IL" sz="2800" b="1">
                <a:solidFill>
                  <a:schemeClr val="tx2"/>
                </a:solidFill>
                <a:latin typeface="Calibri" pitchFamily="34" charset="0"/>
              </a:rPr>
              <a:t>2 ש"ש</a:t>
            </a:r>
            <a:endParaRPr lang="en-US" sz="2800" b="1">
              <a:solidFill>
                <a:schemeClr val="tx2"/>
              </a:solidFill>
              <a:latin typeface="Calibri" pitchFamily="34" charset="0"/>
            </a:endParaRPr>
          </a:p>
        </p:txBody>
      </p:sp>
      <p:sp>
        <p:nvSpPr>
          <p:cNvPr id="4105" name="Oval 9"/>
          <p:cNvSpPr>
            <a:spLocks noChangeArrowheads="1"/>
          </p:cNvSpPr>
          <p:nvPr/>
        </p:nvSpPr>
        <p:spPr bwMode="auto">
          <a:xfrm>
            <a:off x="1905000" y="1676400"/>
            <a:ext cx="2362200" cy="2209800"/>
          </a:xfrm>
          <a:prstGeom prst="ellipse">
            <a:avLst/>
          </a:prstGeom>
          <a:gradFill rotWithShape="0">
            <a:gsLst>
              <a:gs pos="0">
                <a:schemeClr val="bg1"/>
              </a:gs>
              <a:gs pos="100000">
                <a:srgbClr val="FFF2BB"/>
              </a:gs>
            </a:gsLst>
            <a:path path="shape">
              <a:fillToRect l="50000" t="50000" r="50000" b="50000"/>
            </a:path>
          </a:gradFill>
          <a:ln w="9525">
            <a:solidFill>
              <a:schemeClr val="tx1"/>
            </a:solidFill>
            <a:round/>
            <a:headEnd/>
            <a:tailEnd/>
          </a:ln>
        </p:spPr>
        <p:txBody>
          <a:bodyPr wrap="none" anchor="ctr"/>
          <a:lstStyle/>
          <a:p>
            <a:pPr algn="ctr" rtl="0"/>
            <a:r>
              <a:rPr lang="he-IL" sz="2800" b="1">
                <a:solidFill>
                  <a:schemeClr val="tx2"/>
                </a:solidFill>
                <a:latin typeface="Calibri" pitchFamily="34" charset="0"/>
              </a:rPr>
              <a:t>הרצאות</a:t>
            </a:r>
          </a:p>
          <a:p>
            <a:pPr algn="ctr" rtl="0"/>
            <a:r>
              <a:rPr lang="he-IL" sz="2800" b="1">
                <a:solidFill>
                  <a:schemeClr val="tx2"/>
                </a:solidFill>
                <a:latin typeface="Calibri" pitchFamily="34" charset="0"/>
              </a:rPr>
              <a:t>3 ש"ש</a:t>
            </a:r>
            <a:endParaRPr lang="en-US" sz="2800" b="1">
              <a:solidFill>
                <a:schemeClr val="tx2"/>
              </a:solidFill>
              <a:latin typeface="Calibri" pitchFamily="34" charset="0"/>
            </a:endParaRPr>
          </a:p>
        </p:txBody>
      </p:sp>
      <p:sp>
        <p:nvSpPr>
          <p:cNvPr id="4106" name="Oval 10"/>
          <p:cNvSpPr>
            <a:spLocks noChangeArrowheads="1"/>
          </p:cNvSpPr>
          <p:nvPr/>
        </p:nvSpPr>
        <p:spPr bwMode="auto">
          <a:xfrm>
            <a:off x="6781800" y="3505200"/>
            <a:ext cx="2362200" cy="2209800"/>
          </a:xfrm>
          <a:prstGeom prst="ellipse">
            <a:avLst/>
          </a:prstGeom>
          <a:gradFill rotWithShape="0">
            <a:gsLst>
              <a:gs pos="0">
                <a:srgbClr val="FFFFFF"/>
              </a:gs>
              <a:gs pos="100000">
                <a:schemeClr val="accent1"/>
              </a:gs>
            </a:gsLst>
            <a:path path="shape">
              <a:fillToRect l="50000" t="50000" r="50000" b="50000"/>
            </a:path>
          </a:gradFill>
          <a:ln w="9525">
            <a:solidFill>
              <a:schemeClr val="tx1"/>
            </a:solidFill>
            <a:round/>
            <a:headEnd/>
            <a:tailEnd/>
          </a:ln>
        </p:spPr>
        <p:txBody>
          <a:bodyPr wrap="none" anchor="ctr"/>
          <a:lstStyle/>
          <a:p>
            <a:pPr algn="ctr" rtl="0"/>
            <a:r>
              <a:rPr lang="he-IL" sz="2800" b="1" dirty="0">
                <a:solidFill>
                  <a:schemeClr val="tx2"/>
                </a:solidFill>
                <a:latin typeface="Calibri" pitchFamily="34" charset="0"/>
              </a:rPr>
              <a:t>מבחן </a:t>
            </a:r>
          </a:p>
          <a:p>
            <a:pPr algn="ctr" rtl="0"/>
            <a:r>
              <a:rPr lang="en-US" sz="2800" b="1" dirty="0">
                <a:solidFill>
                  <a:schemeClr val="tx2"/>
                </a:solidFill>
                <a:latin typeface="Calibri" pitchFamily="34" charset="0"/>
              </a:rPr>
              <a:t>4</a:t>
            </a:r>
            <a:r>
              <a:rPr lang="he-IL" sz="2800" b="1" dirty="0" smtClean="0">
                <a:solidFill>
                  <a:schemeClr val="tx2"/>
                </a:solidFill>
                <a:latin typeface="Calibri" pitchFamily="34" charset="0"/>
              </a:rPr>
              <a:t>0</a:t>
            </a:r>
            <a:r>
              <a:rPr lang="he-IL" sz="2800" b="1" dirty="0">
                <a:solidFill>
                  <a:schemeClr val="tx2"/>
                </a:solidFill>
                <a:latin typeface="Calibri" pitchFamily="34" charset="0"/>
              </a:rPr>
              <a:t>%</a:t>
            </a:r>
            <a:endParaRPr lang="en-US" sz="2800" b="1" dirty="0">
              <a:solidFill>
                <a:schemeClr val="tx2"/>
              </a:solidFill>
              <a:latin typeface="Calibri" pitchFamily="34" charset="0"/>
            </a:endParaRPr>
          </a:p>
        </p:txBody>
      </p:sp>
      <p:sp>
        <p:nvSpPr>
          <p:cNvPr id="4109" name="AutoShape 13"/>
          <p:cNvSpPr>
            <a:spLocks noChangeArrowheads="1"/>
          </p:cNvSpPr>
          <p:nvPr/>
        </p:nvSpPr>
        <p:spPr bwMode="auto">
          <a:xfrm>
            <a:off x="6139542" y="4495800"/>
            <a:ext cx="718458" cy="457200"/>
          </a:xfrm>
          <a:prstGeom prst="rightArrow">
            <a:avLst>
              <a:gd name="adj1" fmla="val 50000"/>
              <a:gd name="adj2" fmla="val 58333"/>
            </a:avLst>
          </a:prstGeom>
          <a:gradFill rotWithShape="0">
            <a:gsLst>
              <a:gs pos="0">
                <a:schemeClr val="accent3">
                  <a:lumMod val="75000"/>
                </a:schemeClr>
              </a:gs>
              <a:gs pos="100000">
                <a:schemeClr val="accent1"/>
              </a:gs>
            </a:gsLst>
            <a:lin ang="0" scaled="1"/>
          </a:gradFill>
          <a:ln w="9525">
            <a:solidFill>
              <a:schemeClr val="tx1"/>
            </a:solidFill>
            <a:miter lim="800000"/>
            <a:headEnd/>
            <a:tailEnd/>
          </a:ln>
        </p:spPr>
        <p:txBody>
          <a:bodyPr wrap="none" anchor="ctr"/>
          <a:lstStyle/>
          <a:p>
            <a:pPr algn="l" rtl="0"/>
            <a:endParaRPr lang="he-IL">
              <a:latin typeface="Calibri" pitchFamily="34" charset="0"/>
            </a:endParaRPr>
          </a:p>
        </p:txBody>
      </p:sp>
      <p:sp>
        <p:nvSpPr>
          <p:cNvPr id="4110" name="Text Box 14"/>
          <p:cNvSpPr txBox="1">
            <a:spLocks noChangeArrowheads="1"/>
          </p:cNvSpPr>
          <p:nvPr/>
        </p:nvSpPr>
        <p:spPr bwMode="auto">
          <a:xfrm>
            <a:off x="5257800" y="3352800"/>
            <a:ext cx="2819400" cy="519113"/>
          </a:xfrm>
          <a:prstGeom prst="rect">
            <a:avLst/>
          </a:prstGeom>
          <a:noFill/>
          <a:ln w="9525">
            <a:noFill/>
            <a:miter lim="800000"/>
            <a:headEnd/>
            <a:tailEnd/>
          </a:ln>
        </p:spPr>
        <p:txBody>
          <a:bodyPr>
            <a:spAutoFit/>
          </a:bodyPr>
          <a:lstStyle/>
          <a:p>
            <a:pPr algn="l" rtl="0">
              <a:spcBef>
                <a:spcPct val="50000"/>
              </a:spcBef>
            </a:pPr>
            <a:r>
              <a:rPr lang="he-IL" sz="2800" b="1" dirty="0">
                <a:solidFill>
                  <a:schemeClr val="tx2"/>
                </a:solidFill>
                <a:latin typeface="Calibri" pitchFamily="34" charset="0"/>
              </a:rPr>
              <a:t>הערכה</a:t>
            </a:r>
            <a:endParaRPr lang="en-US" sz="2800" b="1" dirty="0">
              <a:solidFill>
                <a:schemeClr val="tx2"/>
              </a:solidFill>
              <a:latin typeface="Calibri" pitchFamily="34" charset="0"/>
            </a:endParaRPr>
          </a:p>
        </p:txBody>
      </p:sp>
      <p:sp>
        <p:nvSpPr>
          <p:cNvPr id="4111" name="Text Box 15"/>
          <p:cNvSpPr txBox="1">
            <a:spLocks noChangeArrowheads="1"/>
          </p:cNvSpPr>
          <p:nvPr/>
        </p:nvSpPr>
        <p:spPr bwMode="auto">
          <a:xfrm>
            <a:off x="4114800" y="1828800"/>
            <a:ext cx="2438400" cy="519113"/>
          </a:xfrm>
          <a:prstGeom prst="rect">
            <a:avLst/>
          </a:prstGeom>
          <a:noFill/>
          <a:ln w="9525">
            <a:noFill/>
            <a:miter lim="800000"/>
            <a:headEnd/>
            <a:tailEnd/>
          </a:ln>
        </p:spPr>
        <p:txBody>
          <a:bodyPr>
            <a:spAutoFit/>
          </a:bodyPr>
          <a:lstStyle/>
          <a:p>
            <a:pPr algn="l" rtl="0">
              <a:spcBef>
                <a:spcPct val="50000"/>
              </a:spcBef>
            </a:pPr>
            <a:r>
              <a:rPr lang="he-IL" sz="2800" b="1">
                <a:solidFill>
                  <a:schemeClr val="tx2"/>
                </a:solidFill>
                <a:latin typeface="Calibri" pitchFamily="34" charset="0"/>
              </a:rPr>
              <a:t>מבנה הלימודים</a:t>
            </a:r>
            <a:endParaRPr lang="en-US" sz="2800" b="1">
              <a:solidFill>
                <a:schemeClr val="tx2"/>
              </a:solidFill>
              <a:latin typeface="Calibri" pitchFamily="34" charset="0"/>
            </a:endParaRPr>
          </a:p>
        </p:txBody>
      </p:sp>
      <p:sp>
        <p:nvSpPr>
          <p:cNvPr id="14" name="Title 1"/>
          <p:cNvSpPr txBox="1">
            <a:spLocks/>
          </p:cNvSpPr>
          <p:nvPr/>
        </p:nvSpPr>
        <p:spPr>
          <a:xfrm>
            <a:off x="609600" y="304800"/>
            <a:ext cx="8229600" cy="1143000"/>
          </a:xfrm>
          <a:prstGeom prst="rect">
            <a:avLst/>
          </a:prstGeom>
        </p:spPr>
        <p:txBody>
          <a:bodyPr anchor="ctr">
            <a:normAutofit fontScale="90000" lnSpcReduction="10000"/>
          </a:bodyPr>
          <a:lstStyle/>
          <a:p>
            <a:pPr algn="ctr" rtl="0" fontAlgn="auto">
              <a:spcAft>
                <a:spcPts val="0"/>
              </a:spcAft>
              <a:defRPr/>
            </a:pPr>
            <a:r>
              <a:rPr lang="en-US" sz="4400" dirty="0">
                <a:latin typeface="+mj-lt"/>
                <a:ea typeface="+mj-ea"/>
                <a:cs typeface="+mj-cs"/>
              </a:rPr>
              <a:t>About the course:</a:t>
            </a:r>
            <a:br>
              <a:rPr lang="en-US" sz="4400" dirty="0">
                <a:latin typeface="+mj-lt"/>
                <a:ea typeface="+mj-ea"/>
                <a:cs typeface="+mj-cs"/>
              </a:rPr>
            </a:br>
            <a:r>
              <a:rPr lang="en-US" sz="3600" dirty="0">
                <a:latin typeface="+mj-lt"/>
                <a:ea typeface="+mj-ea"/>
                <a:cs typeface="+mj-cs"/>
              </a:rPr>
              <a:t>How will we learn?</a:t>
            </a:r>
          </a:p>
        </p:txBody>
      </p:sp>
      <p:sp>
        <p:nvSpPr>
          <p:cNvPr id="15" name="Date Placeholder 14"/>
          <p:cNvSpPr>
            <a:spLocks noGrp="1"/>
          </p:cNvSpPr>
          <p:nvPr>
            <p:ph type="dt" sz="quarter" idx="10"/>
          </p:nvPr>
        </p:nvSpPr>
        <p:spPr/>
        <p:txBody>
          <a:bodyPr/>
          <a:lstStyle/>
          <a:p>
            <a:pPr>
              <a:defRPr/>
            </a:pPr>
            <a:fld id="{15A1B800-273D-431F-B758-9D0860614E86}" type="datetime1">
              <a:rPr lang="en-US"/>
              <a:pPr>
                <a:defRPr/>
              </a:pPr>
              <a:t>10/21/2022</a:t>
            </a:fld>
            <a:endParaRPr lang="en-US"/>
          </a:p>
        </p:txBody>
      </p:sp>
      <p:sp>
        <p:nvSpPr>
          <p:cNvPr id="16" name="Footer Placeholder 15"/>
          <p:cNvSpPr>
            <a:spLocks noGrp="1"/>
          </p:cNvSpPr>
          <p:nvPr>
            <p:ph type="ftr" sz="quarter" idx="11"/>
          </p:nvPr>
        </p:nvSpPr>
        <p:spPr/>
        <p:txBody>
          <a:bodyPr/>
          <a:lstStyle/>
          <a:p>
            <a:pPr>
              <a:defRPr/>
            </a:pPr>
            <a:r>
              <a:rPr lang="en-US"/>
              <a:t>Principles of Programming Languages</a:t>
            </a:r>
          </a:p>
        </p:txBody>
      </p:sp>
      <p:sp>
        <p:nvSpPr>
          <p:cNvPr id="18" name="TextBox 17"/>
          <p:cNvSpPr txBox="1"/>
          <p:nvPr/>
        </p:nvSpPr>
        <p:spPr>
          <a:xfrm>
            <a:off x="1219200" y="5629870"/>
            <a:ext cx="6019800" cy="923330"/>
          </a:xfrm>
          <a:prstGeom prst="rect">
            <a:avLst/>
          </a:prstGeom>
          <a:noFill/>
        </p:spPr>
        <p:txBody>
          <a:bodyPr wrap="square" rtlCol="1">
            <a:spAutoFit/>
          </a:bodyPr>
          <a:lstStyle/>
          <a:p>
            <a:pPr algn="l"/>
            <a:r>
              <a:rPr lang="en-US" b="1" dirty="0"/>
              <a:t>IF</a:t>
            </a:r>
            <a:r>
              <a:rPr lang="en-US" dirty="0"/>
              <a:t> EXAM &gt;= 56 AND MT &gt;= 56 AND HW &gt;= 56 </a:t>
            </a:r>
            <a:endParaRPr lang="en-US" dirty="0" smtClean="0"/>
          </a:p>
          <a:p>
            <a:pPr algn="l"/>
            <a:r>
              <a:rPr lang="en-US" b="1" dirty="0" smtClean="0"/>
              <a:t>THEN</a:t>
            </a:r>
            <a:r>
              <a:rPr lang="en-US" dirty="0" smtClean="0"/>
              <a:t> </a:t>
            </a:r>
            <a:r>
              <a:rPr lang="en-US" dirty="0"/>
              <a:t>FINAL = </a:t>
            </a:r>
            <a:r>
              <a:rPr lang="en-US" dirty="0" smtClean="0"/>
              <a:t>0.4*EXAM </a:t>
            </a:r>
            <a:r>
              <a:rPr lang="en-US" dirty="0"/>
              <a:t>+ </a:t>
            </a:r>
            <a:r>
              <a:rPr lang="en-US" dirty="0" smtClean="0"/>
              <a:t>0.25*MT </a:t>
            </a:r>
            <a:r>
              <a:rPr lang="en-US" dirty="0"/>
              <a:t>+ </a:t>
            </a:r>
            <a:r>
              <a:rPr lang="en-US" dirty="0" smtClean="0"/>
              <a:t>0.3*HW + 0.05*P</a:t>
            </a:r>
            <a:endParaRPr lang="en-US" dirty="0"/>
          </a:p>
          <a:p>
            <a:pPr algn="l" rtl="0"/>
            <a:r>
              <a:rPr lang="en-US" b="1" dirty="0"/>
              <a:t>ELSE</a:t>
            </a:r>
            <a:r>
              <a:rPr lang="en-US" dirty="0"/>
              <a:t> </a:t>
            </a:r>
            <a:r>
              <a:rPr lang="en-US" dirty="0">
                <a:solidFill>
                  <a:srgbClr val="FF0000"/>
                </a:solidFill>
              </a:rPr>
              <a:t>MIN(EXAM, MT, HW)</a:t>
            </a:r>
            <a:endParaRPr lang="he-IL" dirty="0">
              <a:solidFill>
                <a:srgbClr val="FF0000"/>
              </a:solidFill>
            </a:endParaRPr>
          </a:p>
        </p:txBody>
      </p:sp>
      <p:sp>
        <p:nvSpPr>
          <p:cNvPr id="19" name="Text Box 18"/>
          <p:cNvSpPr txBox="1">
            <a:spLocks noChangeArrowheads="1"/>
          </p:cNvSpPr>
          <p:nvPr/>
        </p:nvSpPr>
        <p:spPr bwMode="auto">
          <a:xfrm>
            <a:off x="6324600" y="2781300"/>
            <a:ext cx="2811780" cy="461665"/>
          </a:xfrm>
          <a:prstGeom prst="rect">
            <a:avLst/>
          </a:prstGeom>
          <a:solidFill>
            <a:schemeClr val="tx2">
              <a:lumMod val="40000"/>
              <a:lumOff val="60000"/>
            </a:schemeClr>
          </a:solidFill>
          <a:ln w="9525">
            <a:noFill/>
            <a:miter lim="800000"/>
            <a:headEnd/>
            <a:tailEnd/>
          </a:ln>
          <a:effectLst/>
        </p:spPr>
        <p:txBody>
          <a:bodyPr wrap="square">
            <a:spAutoFit/>
          </a:bodyPr>
          <a:lstStyle/>
          <a:p>
            <a:pPr fontAlgn="auto">
              <a:spcBef>
                <a:spcPct val="50000"/>
              </a:spcBef>
              <a:spcAft>
                <a:spcPts val="0"/>
              </a:spcAft>
              <a:defRPr/>
            </a:pPr>
            <a:r>
              <a:rPr lang="en-US" sz="2400" b="1" dirty="0">
                <a:solidFill>
                  <a:schemeClr val="tx2"/>
                </a:solidFill>
                <a:latin typeface="+mn-lt"/>
                <a:cs typeface="+mn-cs"/>
              </a:rPr>
              <a:t>marinal@ac.sce.ac.il</a:t>
            </a:r>
          </a:p>
        </p:txBody>
      </p:sp>
      <p:sp>
        <p:nvSpPr>
          <p:cNvPr id="22" name="Oval 11"/>
          <p:cNvSpPr>
            <a:spLocks noChangeArrowheads="1"/>
          </p:cNvSpPr>
          <p:nvPr/>
        </p:nvSpPr>
        <p:spPr bwMode="auto">
          <a:xfrm>
            <a:off x="4290560" y="3733800"/>
            <a:ext cx="1925182" cy="1905000"/>
          </a:xfrm>
          <a:prstGeom prst="ellipse">
            <a:avLst/>
          </a:prstGeom>
          <a:gradFill>
            <a:gsLst>
              <a:gs pos="0">
                <a:schemeClr val="bg1"/>
              </a:gs>
              <a:gs pos="100000">
                <a:schemeClr val="accent3">
                  <a:lumMod val="75000"/>
                </a:schemeClr>
              </a:gs>
            </a:gsLst>
            <a:path path="shape">
              <a:fillToRect l="50000" t="50000" r="50000" b="50000"/>
            </a:path>
          </a:gradFill>
          <a:ln w="9525">
            <a:solidFill>
              <a:schemeClr val="tx1"/>
            </a:solidFill>
            <a:round/>
            <a:headEnd/>
            <a:tailEnd/>
          </a:ln>
        </p:spPr>
        <p:txBody>
          <a:bodyPr wrap="none" anchor="ctr"/>
          <a:lstStyle/>
          <a:p>
            <a:pPr algn="ctr" rtl="0"/>
            <a:r>
              <a:rPr lang="he-IL" b="1" dirty="0">
                <a:solidFill>
                  <a:schemeClr val="tx2"/>
                </a:solidFill>
                <a:latin typeface="Calibri" pitchFamily="34" charset="0"/>
              </a:rPr>
              <a:t>בוחן אמצע</a:t>
            </a:r>
          </a:p>
          <a:p>
            <a:pPr algn="ctr" rtl="0"/>
            <a:r>
              <a:rPr lang="en-US" b="1" dirty="0">
                <a:solidFill>
                  <a:schemeClr val="tx2"/>
                </a:solidFill>
                <a:latin typeface="Calibri" pitchFamily="34" charset="0"/>
              </a:rPr>
              <a:t>25</a:t>
            </a:r>
            <a:r>
              <a:rPr lang="he-IL" b="1" dirty="0" smtClean="0">
                <a:solidFill>
                  <a:schemeClr val="tx2"/>
                </a:solidFill>
                <a:latin typeface="Calibri" pitchFamily="34" charset="0"/>
              </a:rPr>
              <a:t>%</a:t>
            </a:r>
            <a:endParaRPr lang="en-US" b="1" dirty="0">
              <a:solidFill>
                <a:schemeClr val="tx2"/>
              </a:solidFill>
              <a:latin typeface="Calibri" pitchFamily="34" charset="0"/>
            </a:endParaRPr>
          </a:p>
        </p:txBody>
      </p:sp>
      <p:sp>
        <p:nvSpPr>
          <p:cNvPr id="23" name="AutoShape 13"/>
          <p:cNvSpPr>
            <a:spLocks noChangeArrowheads="1"/>
          </p:cNvSpPr>
          <p:nvPr/>
        </p:nvSpPr>
        <p:spPr bwMode="auto">
          <a:xfrm>
            <a:off x="3680960" y="4495800"/>
            <a:ext cx="629782" cy="457200"/>
          </a:xfrm>
          <a:prstGeom prst="rightArrow">
            <a:avLst>
              <a:gd name="adj1" fmla="val 50000"/>
              <a:gd name="adj2" fmla="val 58333"/>
            </a:avLst>
          </a:prstGeom>
          <a:gradFill rotWithShape="0">
            <a:gsLst>
              <a:gs pos="0">
                <a:srgbClr val="FF0000"/>
              </a:gs>
              <a:gs pos="100000">
                <a:schemeClr val="accent3">
                  <a:lumMod val="75000"/>
                </a:schemeClr>
              </a:gs>
            </a:gsLst>
            <a:lin ang="0" scaled="1"/>
          </a:gradFill>
          <a:ln w="9525">
            <a:solidFill>
              <a:schemeClr val="tx1"/>
            </a:solidFill>
            <a:miter lim="800000"/>
            <a:headEnd/>
            <a:tailEnd/>
          </a:ln>
        </p:spPr>
        <p:txBody>
          <a:bodyPr wrap="none" anchor="ctr"/>
          <a:lstStyle/>
          <a:p>
            <a:pPr algn="l" rtl="0"/>
            <a:endParaRPr lang="he-IL">
              <a:latin typeface="Calibri" pitchFamily="34" charset="0"/>
            </a:endParaRPr>
          </a:p>
        </p:txBody>
      </p:sp>
      <p:sp>
        <p:nvSpPr>
          <p:cNvPr id="4107" name="Oval 11"/>
          <p:cNvSpPr>
            <a:spLocks noChangeArrowheads="1"/>
          </p:cNvSpPr>
          <p:nvPr/>
        </p:nvSpPr>
        <p:spPr bwMode="auto">
          <a:xfrm>
            <a:off x="76200" y="3733800"/>
            <a:ext cx="1968724" cy="1905000"/>
          </a:xfrm>
          <a:prstGeom prst="ellipse">
            <a:avLst/>
          </a:prstGeom>
          <a:gradFill rotWithShape="0">
            <a:gsLst>
              <a:gs pos="0">
                <a:schemeClr val="bg1"/>
              </a:gs>
              <a:gs pos="100000">
                <a:srgbClr val="FF9900"/>
              </a:gs>
            </a:gsLst>
            <a:path path="shape">
              <a:fillToRect l="50000" t="50000" r="50000" b="50000"/>
            </a:path>
          </a:gradFill>
          <a:ln w="9525">
            <a:solidFill>
              <a:schemeClr val="tx1"/>
            </a:solidFill>
            <a:round/>
            <a:headEnd/>
            <a:tailEnd/>
          </a:ln>
        </p:spPr>
        <p:txBody>
          <a:bodyPr wrap="none" anchor="ctr"/>
          <a:lstStyle/>
          <a:p>
            <a:pPr algn="ctr" rtl="0"/>
            <a:r>
              <a:rPr lang="he-IL" b="1" dirty="0">
                <a:solidFill>
                  <a:schemeClr val="tx2"/>
                </a:solidFill>
                <a:latin typeface="Calibri" pitchFamily="34" charset="0"/>
              </a:rPr>
              <a:t>מעבדה - תרגילים</a:t>
            </a:r>
          </a:p>
          <a:p>
            <a:pPr algn="ctr" rtl="0"/>
            <a:r>
              <a:rPr lang="en-US" b="1" dirty="0">
                <a:solidFill>
                  <a:schemeClr val="tx2"/>
                </a:solidFill>
                <a:latin typeface="Calibri" pitchFamily="34" charset="0"/>
              </a:rPr>
              <a:t>3</a:t>
            </a:r>
            <a:r>
              <a:rPr lang="he-IL" b="1" dirty="0" smtClean="0">
                <a:solidFill>
                  <a:schemeClr val="tx2"/>
                </a:solidFill>
                <a:latin typeface="Calibri" pitchFamily="34" charset="0"/>
              </a:rPr>
              <a:t>0</a:t>
            </a:r>
            <a:r>
              <a:rPr lang="he-IL" b="1" dirty="0">
                <a:solidFill>
                  <a:schemeClr val="tx2"/>
                </a:solidFill>
                <a:latin typeface="Calibri" pitchFamily="34" charset="0"/>
              </a:rPr>
              <a:t>%</a:t>
            </a:r>
            <a:endParaRPr lang="en-US" b="1" dirty="0">
              <a:solidFill>
                <a:schemeClr val="tx2"/>
              </a:solidFill>
              <a:latin typeface="Calibri" pitchFamily="34" charset="0"/>
            </a:endParaRPr>
          </a:p>
        </p:txBody>
      </p:sp>
      <p:sp>
        <p:nvSpPr>
          <p:cNvPr id="20" name="Text Box 18"/>
          <p:cNvSpPr txBox="1">
            <a:spLocks noChangeArrowheads="1"/>
          </p:cNvSpPr>
          <p:nvPr/>
        </p:nvSpPr>
        <p:spPr bwMode="auto">
          <a:xfrm>
            <a:off x="6667500" y="0"/>
            <a:ext cx="2476500" cy="2369880"/>
          </a:xfrm>
          <a:prstGeom prst="rect">
            <a:avLst/>
          </a:prstGeom>
          <a:solidFill>
            <a:schemeClr val="tx2">
              <a:lumMod val="40000"/>
              <a:lumOff val="60000"/>
            </a:schemeClr>
          </a:solidFill>
          <a:ln w="9525">
            <a:solidFill>
              <a:schemeClr val="folHlink"/>
            </a:solidFill>
            <a:miter lim="800000"/>
            <a:headEnd/>
            <a:tailEnd/>
          </a:ln>
          <a:effectLst/>
        </p:spPr>
        <p:txBody>
          <a:bodyPr wrap="square">
            <a:spAutoFit/>
          </a:bodyPr>
          <a:lstStyle/>
          <a:p>
            <a:pPr fontAlgn="auto">
              <a:spcBef>
                <a:spcPct val="50000"/>
              </a:spcBef>
              <a:spcAft>
                <a:spcPts val="0"/>
              </a:spcAft>
              <a:defRPr/>
            </a:pPr>
            <a:r>
              <a:rPr lang="he-IL" sz="2800" b="1" dirty="0">
                <a:solidFill>
                  <a:schemeClr val="tx2"/>
                </a:solidFill>
                <a:latin typeface="+mn-lt"/>
                <a:cs typeface="+mn-cs"/>
              </a:rPr>
              <a:t>שעות קבלה:</a:t>
            </a:r>
          </a:p>
          <a:p>
            <a:pPr fontAlgn="auto">
              <a:spcBef>
                <a:spcPct val="50000"/>
              </a:spcBef>
              <a:spcAft>
                <a:spcPts val="0"/>
              </a:spcAft>
              <a:defRPr/>
            </a:pPr>
            <a:r>
              <a:rPr lang="he-IL" sz="2800" b="1" dirty="0">
                <a:solidFill>
                  <a:schemeClr val="tx2"/>
                </a:solidFill>
                <a:latin typeface="+mn-lt"/>
                <a:cs typeface="+mn-cs"/>
              </a:rPr>
              <a:t>יום </a:t>
            </a:r>
            <a:r>
              <a:rPr lang="he-IL" sz="2800" b="1" dirty="0" smtClean="0">
                <a:solidFill>
                  <a:schemeClr val="tx2"/>
                </a:solidFill>
                <a:latin typeface="+mn-lt"/>
                <a:cs typeface="+mn-cs"/>
              </a:rPr>
              <a:t>ה' </a:t>
            </a:r>
            <a:endParaRPr lang="he-IL" sz="2800" b="1" dirty="0">
              <a:solidFill>
                <a:schemeClr val="tx2"/>
              </a:solidFill>
              <a:latin typeface="+mn-lt"/>
              <a:cs typeface="+mn-cs"/>
            </a:endParaRPr>
          </a:p>
          <a:p>
            <a:pPr fontAlgn="auto">
              <a:spcBef>
                <a:spcPct val="50000"/>
              </a:spcBef>
              <a:spcAft>
                <a:spcPts val="0"/>
              </a:spcAft>
              <a:defRPr/>
            </a:pPr>
            <a:r>
              <a:rPr lang="he-IL" sz="2800" b="1" dirty="0">
                <a:solidFill>
                  <a:schemeClr val="tx2"/>
                </a:solidFill>
                <a:latin typeface="+mn-lt"/>
                <a:cs typeface="+mn-cs"/>
              </a:rPr>
              <a:t> </a:t>
            </a:r>
            <a:r>
              <a:rPr lang="en-US" sz="2800" b="1" dirty="0" smtClean="0">
                <a:solidFill>
                  <a:schemeClr val="tx2"/>
                </a:solidFill>
                <a:latin typeface="+mn-lt"/>
                <a:cs typeface="+mn-cs"/>
              </a:rPr>
              <a:t>13:15-14:15</a:t>
            </a:r>
            <a:endParaRPr lang="he-IL" sz="2800" b="1" dirty="0">
              <a:solidFill>
                <a:schemeClr val="tx2"/>
              </a:solidFill>
              <a:latin typeface="+mn-lt"/>
              <a:cs typeface="+mn-cs"/>
            </a:endParaRPr>
          </a:p>
          <a:p>
            <a:pPr fontAlgn="auto">
              <a:spcBef>
                <a:spcPct val="50000"/>
              </a:spcBef>
              <a:spcAft>
                <a:spcPts val="0"/>
              </a:spcAft>
              <a:defRPr/>
            </a:pPr>
            <a:r>
              <a:rPr lang="he-IL" sz="2400" b="1" dirty="0">
                <a:solidFill>
                  <a:schemeClr val="tx2"/>
                </a:solidFill>
                <a:latin typeface="+mn-lt"/>
                <a:cs typeface="+mn-cs"/>
              </a:rPr>
              <a:t>חדר: </a:t>
            </a:r>
            <a:r>
              <a:rPr lang="he-IL" sz="2400" b="1" dirty="0">
                <a:solidFill>
                  <a:schemeClr val="tx2"/>
                </a:solidFill>
              </a:rPr>
              <a:t>קציר </a:t>
            </a:r>
            <a:r>
              <a:rPr lang="en-US" sz="2400" b="1" dirty="0">
                <a:solidFill>
                  <a:schemeClr val="tx2"/>
                </a:solidFill>
              </a:rPr>
              <a:t>G02</a:t>
            </a:r>
            <a:r>
              <a:rPr lang="he-IL" sz="2400" b="1" dirty="0">
                <a:solidFill>
                  <a:schemeClr val="tx2"/>
                </a:solidFill>
              </a:rPr>
              <a:t> ד'</a:t>
            </a:r>
            <a:endParaRPr lang="en-US" sz="2400" b="1" dirty="0">
              <a:solidFill>
                <a:schemeClr val="tx2"/>
              </a:solidFill>
              <a:latin typeface="+mn-lt"/>
              <a:cs typeface="+mn-cs"/>
            </a:endParaRPr>
          </a:p>
        </p:txBody>
      </p:sp>
      <p:sp>
        <p:nvSpPr>
          <p:cNvPr id="24" name="Oval 11"/>
          <p:cNvSpPr>
            <a:spLocks noChangeArrowheads="1"/>
          </p:cNvSpPr>
          <p:nvPr/>
        </p:nvSpPr>
        <p:spPr bwMode="auto">
          <a:xfrm>
            <a:off x="2508362" y="4114800"/>
            <a:ext cx="1225438" cy="1252835"/>
          </a:xfrm>
          <a:prstGeom prst="ellipse">
            <a:avLst/>
          </a:prstGeom>
          <a:gradFill>
            <a:gsLst>
              <a:gs pos="0">
                <a:schemeClr val="bg1"/>
              </a:gs>
              <a:gs pos="100000">
                <a:srgbClr val="FF0000"/>
              </a:gs>
            </a:gsLst>
            <a:path path="shape">
              <a:fillToRect l="50000" t="50000" r="50000" b="50000"/>
            </a:path>
          </a:gradFill>
          <a:ln w="9525">
            <a:solidFill>
              <a:schemeClr val="tx1"/>
            </a:solidFill>
            <a:round/>
            <a:headEnd/>
            <a:tailEnd/>
          </a:ln>
        </p:spPr>
        <p:txBody>
          <a:bodyPr wrap="none" anchor="ctr"/>
          <a:lstStyle/>
          <a:p>
            <a:pPr algn="ctr" rtl="0"/>
            <a:r>
              <a:rPr lang="he-IL" b="1" dirty="0" smtClean="0">
                <a:solidFill>
                  <a:schemeClr val="tx2"/>
                </a:solidFill>
                <a:latin typeface="Calibri" pitchFamily="34" charset="0"/>
              </a:rPr>
              <a:t>נוכחות</a:t>
            </a:r>
            <a:endParaRPr lang="he-IL" b="1" dirty="0">
              <a:solidFill>
                <a:schemeClr val="tx2"/>
              </a:solidFill>
              <a:latin typeface="Calibri" pitchFamily="34" charset="0"/>
            </a:endParaRPr>
          </a:p>
          <a:p>
            <a:pPr algn="ctr" rtl="0"/>
            <a:r>
              <a:rPr lang="en-US" b="1" dirty="0" smtClean="0">
                <a:solidFill>
                  <a:schemeClr val="tx2"/>
                </a:solidFill>
                <a:latin typeface="Calibri" pitchFamily="34" charset="0"/>
              </a:rPr>
              <a:t>5</a:t>
            </a:r>
            <a:r>
              <a:rPr lang="he-IL" b="1" dirty="0" smtClean="0">
                <a:solidFill>
                  <a:schemeClr val="tx2"/>
                </a:solidFill>
                <a:latin typeface="Calibri" pitchFamily="34" charset="0"/>
              </a:rPr>
              <a:t>%</a:t>
            </a:r>
            <a:endParaRPr lang="en-US" b="1" dirty="0">
              <a:solidFill>
                <a:schemeClr val="tx2"/>
              </a:solidFill>
              <a:latin typeface="Calibri" pitchFamily="34" charset="0"/>
            </a:endParaRPr>
          </a:p>
        </p:txBody>
      </p:sp>
      <p:sp>
        <p:nvSpPr>
          <p:cNvPr id="25" name="AutoShape 13"/>
          <p:cNvSpPr>
            <a:spLocks noChangeArrowheads="1"/>
          </p:cNvSpPr>
          <p:nvPr/>
        </p:nvSpPr>
        <p:spPr bwMode="auto">
          <a:xfrm>
            <a:off x="1905000" y="4495800"/>
            <a:ext cx="629782" cy="457200"/>
          </a:xfrm>
          <a:prstGeom prst="rightArrow">
            <a:avLst>
              <a:gd name="adj1" fmla="val 50000"/>
              <a:gd name="adj2" fmla="val 58333"/>
            </a:avLst>
          </a:prstGeom>
          <a:gradFill rotWithShape="0">
            <a:gsLst>
              <a:gs pos="0">
                <a:srgbClr val="FF9900"/>
              </a:gs>
              <a:gs pos="100000">
                <a:srgbClr val="FF0000"/>
              </a:gs>
            </a:gsLst>
            <a:lin ang="0" scaled="1"/>
          </a:gradFill>
          <a:ln w="9525">
            <a:solidFill>
              <a:schemeClr val="tx1"/>
            </a:solidFill>
            <a:miter lim="800000"/>
            <a:headEnd/>
            <a:tailEnd/>
          </a:ln>
        </p:spPr>
        <p:txBody>
          <a:bodyPr wrap="none" anchor="ctr"/>
          <a:lstStyle/>
          <a:p>
            <a:pPr algn="l" rtl="0"/>
            <a:endParaRPr lang="he-IL">
              <a:latin typeface="Calibri" pitchFamily="34" charset="0"/>
            </a:endParaRPr>
          </a:p>
        </p:txBody>
      </p:sp>
      <p:sp>
        <p:nvSpPr>
          <p:cNvPr id="2" name="Rectangle 1"/>
          <p:cNvSpPr/>
          <p:nvPr/>
        </p:nvSpPr>
        <p:spPr>
          <a:xfrm>
            <a:off x="7162800" y="5906869"/>
            <a:ext cx="1781257" cy="646331"/>
          </a:xfrm>
          <a:prstGeom prst="rect">
            <a:avLst/>
          </a:prstGeom>
        </p:spPr>
        <p:txBody>
          <a:bodyPr wrap="none">
            <a:spAutoFit/>
          </a:bodyPr>
          <a:lstStyle/>
          <a:p>
            <a:pPr algn="l"/>
            <a:r>
              <a:rPr lang="en-US" dirty="0" smtClean="0"/>
              <a:t>; P – presence</a:t>
            </a:r>
          </a:p>
          <a:p>
            <a:pPr algn="l"/>
            <a:r>
              <a:rPr lang="en-US" dirty="0"/>
              <a:t> </a:t>
            </a:r>
            <a:r>
              <a:rPr lang="en-US" dirty="0" smtClean="0"/>
              <a:t>(&gt;=80% = 100)</a:t>
            </a:r>
            <a:endParaRPr lang="en-US" dirty="0"/>
          </a:p>
        </p:txBody>
      </p:sp>
    </p:spTree>
    <p:extLst>
      <p:ext uri="{BB962C8B-B14F-4D97-AF65-F5344CB8AC3E}">
        <p14:creationId xmlns:p14="http://schemas.microsoft.com/office/powerpoint/2010/main" val="2787730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1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10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10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2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animBg="1" autoUpdateAnimBg="0"/>
      <p:bldP spid="4105" grpId="0" animBg="1" autoUpdateAnimBg="0"/>
      <p:bldP spid="4106" grpId="0" animBg="1" autoUpdateAnimBg="0"/>
      <p:bldP spid="4109" grpId="0" animBg="1"/>
      <p:bldP spid="4110" grpId="0" autoUpdateAnimBg="0"/>
      <p:bldP spid="4111" grpId="0" autoUpdateAnimBg="0"/>
      <p:bldP spid="18" grpId="0"/>
      <p:bldP spid="19" grpId="0" animBg="1" autoUpdateAnimBg="0"/>
      <p:bldP spid="22" grpId="0" animBg="1" autoUpdateAnimBg="0"/>
      <p:bldP spid="23" grpId="0" animBg="1"/>
      <p:bldP spid="4107" grpId="0" animBg="1" autoUpdateAnimBg="0"/>
      <p:bldP spid="20" grpId="0" animBg="1" autoUpdateAnimBg="0"/>
      <p:bldP spid="24" grpId="0" animBg="1" autoUpdateAnimBg="0"/>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endParaRPr lang="he-IL"/>
          </a:p>
        </p:txBody>
      </p:sp>
      <p:sp>
        <p:nvSpPr>
          <p:cNvPr id="16386" name="Content Placeholder 2"/>
          <p:cNvSpPr>
            <a:spLocks noGrp="1"/>
          </p:cNvSpPr>
          <p:nvPr>
            <p:ph idx="1"/>
          </p:nvPr>
        </p:nvSpPr>
        <p:spPr/>
        <p:txBody>
          <a:bodyPr/>
          <a:lstStyle/>
          <a:p>
            <a:endParaRPr lang="he-IL"/>
          </a:p>
        </p:txBody>
      </p:sp>
      <p:pic>
        <p:nvPicPr>
          <p:cNvPr id="16387" name="Picture 2"/>
          <p:cNvPicPr>
            <a:picLocks noChangeAspect="1" noChangeArrowheads="1"/>
          </p:cNvPicPr>
          <p:nvPr/>
        </p:nvPicPr>
        <p:blipFill>
          <a:blip r:embed="rId2" cstate="print"/>
          <a:srcRect/>
          <a:stretch>
            <a:fillRect/>
          </a:stretch>
        </p:blipFill>
        <p:spPr bwMode="auto">
          <a:xfrm>
            <a:off x="138113" y="233363"/>
            <a:ext cx="8867775" cy="6391275"/>
          </a:xfrm>
          <a:prstGeom prst="rect">
            <a:avLst/>
          </a:prstGeom>
          <a:noFill/>
          <a:ln w="9525">
            <a:noFill/>
            <a:miter lim="800000"/>
            <a:headEnd/>
            <a:tailEnd/>
          </a:ln>
        </p:spPr>
      </p:pic>
      <p:sp>
        <p:nvSpPr>
          <p:cNvPr id="5" name="Date Placeholder 4"/>
          <p:cNvSpPr>
            <a:spLocks noGrp="1"/>
          </p:cNvSpPr>
          <p:nvPr>
            <p:ph type="dt" sz="quarter" idx="10"/>
          </p:nvPr>
        </p:nvSpPr>
        <p:spPr/>
        <p:txBody>
          <a:bodyPr/>
          <a:lstStyle/>
          <a:p>
            <a:pPr>
              <a:defRPr/>
            </a:pPr>
            <a:fld id="{4C22F1AE-05C9-496B-9421-7152D38A7702}" type="datetime1">
              <a:rPr lang="en-US"/>
              <a:pPr>
                <a:defRPr/>
              </a:pPr>
              <a:t>10/21/2022</a:t>
            </a:fld>
            <a:endParaRPr lang="en-US"/>
          </a:p>
        </p:txBody>
      </p:sp>
      <p:sp>
        <p:nvSpPr>
          <p:cNvPr id="6" name="Slide Number Placeholder 5"/>
          <p:cNvSpPr>
            <a:spLocks noGrp="1"/>
          </p:cNvSpPr>
          <p:nvPr>
            <p:ph type="sldNum" sz="quarter" idx="12"/>
          </p:nvPr>
        </p:nvSpPr>
        <p:spPr/>
        <p:txBody>
          <a:bodyPr/>
          <a:lstStyle/>
          <a:p>
            <a:pPr>
              <a:defRPr/>
            </a:pPr>
            <a:fld id="{CBA86038-45E3-4D10-89FF-49F18414445F}" type="slidenum">
              <a:rPr lang="en-US"/>
              <a:pPr>
                <a:defRPr/>
              </a:pPr>
              <a:t>3</a:t>
            </a:fld>
            <a:endParaRPr lang="en-US"/>
          </a:p>
        </p:txBody>
      </p:sp>
      <p:sp>
        <p:nvSpPr>
          <p:cNvPr id="7" name="Footer Placeholder 6"/>
          <p:cNvSpPr>
            <a:spLocks noGrp="1"/>
          </p:cNvSpPr>
          <p:nvPr>
            <p:ph type="ftr" sz="quarter" idx="11"/>
          </p:nvPr>
        </p:nvSpPr>
        <p:spPr/>
        <p:txBody>
          <a:bodyPr/>
          <a:lstStyle/>
          <a:p>
            <a:pPr>
              <a:defRPr/>
            </a:pPr>
            <a:r>
              <a:rPr lang="en-US"/>
              <a:t>Principles of Programming Languages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a:t>Grading policy</a:t>
            </a:r>
          </a:p>
        </p:txBody>
      </p:sp>
      <p:sp>
        <p:nvSpPr>
          <p:cNvPr id="31746" name="Content Placeholder 2"/>
          <p:cNvSpPr>
            <a:spLocks noGrp="1"/>
          </p:cNvSpPr>
          <p:nvPr>
            <p:ph idx="1"/>
          </p:nvPr>
        </p:nvSpPr>
        <p:spPr>
          <a:xfrm>
            <a:off x="228600" y="1600200"/>
            <a:ext cx="8610600" cy="4525963"/>
          </a:xfrm>
        </p:spPr>
        <p:txBody>
          <a:bodyPr/>
          <a:lstStyle/>
          <a:p>
            <a:pPr algn="r" rtl="1"/>
            <a:r>
              <a:rPr lang="he-IL" dirty="0"/>
              <a:t>יום איחור בהגשת עבודות בית "עולה" 3% מהציון </a:t>
            </a:r>
            <a:r>
              <a:rPr lang="he-IL" dirty="0">
                <a:sym typeface="Wingdings" pitchFamily="2" charset="2"/>
              </a:rPr>
              <a:t></a:t>
            </a:r>
            <a:endParaRPr lang="he-IL" dirty="0"/>
          </a:p>
          <a:p>
            <a:pPr algn="r" rtl="1"/>
            <a:r>
              <a:rPr lang="he-IL" dirty="0"/>
              <a:t>שבוע איחור – 20% </a:t>
            </a:r>
            <a:r>
              <a:rPr lang="he-IL" dirty="0">
                <a:sym typeface="Wingdings" pitchFamily="2" charset="2"/>
              </a:rPr>
              <a:t></a:t>
            </a:r>
          </a:p>
          <a:p>
            <a:pPr algn="r" rtl="1"/>
            <a:r>
              <a:rPr lang="he-IL" dirty="0">
                <a:sym typeface="Wingdings" pitchFamily="2" charset="2"/>
              </a:rPr>
              <a:t>אחרי שבוע של איחור עבודה לא תתקבל! </a:t>
            </a:r>
            <a:endParaRPr lang="he-IL" dirty="0"/>
          </a:p>
          <a:p>
            <a:pPr algn="r" rtl="1"/>
            <a:r>
              <a:rPr lang="he-IL" dirty="0"/>
              <a:t>אין ערעורים במקרה של איחור! </a:t>
            </a:r>
            <a:r>
              <a:rPr lang="he-IL" dirty="0">
                <a:sym typeface="Wingdings" pitchFamily="2" charset="2"/>
              </a:rPr>
              <a:t></a:t>
            </a:r>
            <a:endParaRPr lang="he-IL" dirty="0"/>
          </a:p>
          <a:p>
            <a:pPr algn="r" rtl="1"/>
            <a:endParaRPr lang="he-IL" dirty="0"/>
          </a:p>
          <a:p>
            <a:pPr algn="r" rtl="1"/>
            <a:r>
              <a:rPr lang="he-IL" dirty="0"/>
              <a:t>מסקנה: יש להגיש עבודות בזמן! </a:t>
            </a:r>
            <a:r>
              <a:rPr lang="he-IL" dirty="0">
                <a:sym typeface="Wingdings" pitchFamily="2" charset="2"/>
              </a:rPr>
              <a:t></a:t>
            </a:r>
            <a:endParaRPr lang="en-US" dirty="0"/>
          </a:p>
        </p:txBody>
      </p:sp>
      <p:sp>
        <p:nvSpPr>
          <p:cNvPr id="4" name="Date Placeholder 3"/>
          <p:cNvSpPr>
            <a:spLocks noGrp="1"/>
          </p:cNvSpPr>
          <p:nvPr>
            <p:ph type="dt" sz="quarter" idx="10"/>
          </p:nvPr>
        </p:nvSpPr>
        <p:spPr/>
        <p:txBody>
          <a:bodyPr/>
          <a:lstStyle/>
          <a:p>
            <a:pPr>
              <a:defRPr/>
            </a:pPr>
            <a:fld id="{65690F88-BC93-4989-9C0B-12C49268F4E1}" type="datetime1">
              <a:rPr lang="en-US"/>
              <a:pPr>
                <a:defRPr/>
              </a:pPr>
              <a:t>10/21/2022</a:t>
            </a:fld>
            <a:endParaRPr lang="en-US"/>
          </a:p>
        </p:txBody>
      </p:sp>
      <p:sp>
        <p:nvSpPr>
          <p:cNvPr id="5" name="Slide Number Placeholder 4"/>
          <p:cNvSpPr>
            <a:spLocks noGrp="1"/>
          </p:cNvSpPr>
          <p:nvPr>
            <p:ph type="sldNum" sz="quarter" idx="12"/>
          </p:nvPr>
        </p:nvSpPr>
        <p:spPr/>
        <p:txBody>
          <a:bodyPr/>
          <a:lstStyle/>
          <a:p>
            <a:pPr>
              <a:defRPr/>
            </a:pPr>
            <a:fld id="{1AF0990C-506E-480F-8258-C25010DBD769}" type="slidenum">
              <a:rPr lang="en-US"/>
              <a:pPr>
                <a:defRPr/>
              </a:pPr>
              <a:t>30</a:t>
            </a:fld>
            <a:endParaRPr lang="en-US"/>
          </a:p>
        </p:txBody>
      </p:sp>
      <p:sp>
        <p:nvSpPr>
          <p:cNvPr id="6" name="Footer Placeholder 5"/>
          <p:cNvSpPr>
            <a:spLocks noGrp="1"/>
          </p:cNvSpPr>
          <p:nvPr>
            <p:ph type="ftr" sz="quarter" idx="11"/>
          </p:nvPr>
        </p:nvSpPr>
        <p:spPr/>
        <p:txBody>
          <a:bodyPr/>
          <a:lstStyle/>
          <a:p>
            <a:pPr>
              <a:defRPr/>
            </a:pPr>
            <a:r>
              <a:rPr lang="en-US"/>
              <a:t>Principles of Programming Languages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t>About the course:</a:t>
            </a:r>
            <a:br>
              <a:rPr lang="en-US" dirty="0"/>
            </a:br>
            <a:r>
              <a:rPr lang="en-US" sz="3600" dirty="0"/>
              <a:t>Why to learn?</a:t>
            </a:r>
            <a:endParaRPr lang="en-US" dirty="0"/>
          </a:p>
        </p:txBody>
      </p:sp>
      <p:sp>
        <p:nvSpPr>
          <p:cNvPr id="32770" name="Content Placeholder 2"/>
          <p:cNvSpPr>
            <a:spLocks noGrp="1"/>
          </p:cNvSpPr>
          <p:nvPr>
            <p:ph idx="1"/>
          </p:nvPr>
        </p:nvSpPr>
        <p:spPr>
          <a:xfrm>
            <a:off x="457200" y="1828800"/>
            <a:ext cx="8229600" cy="4297363"/>
          </a:xfrm>
        </p:spPr>
        <p:txBody>
          <a:bodyPr/>
          <a:lstStyle/>
          <a:p>
            <a:r>
              <a:rPr lang="en-US" u="sng" dirty="0"/>
              <a:t>Good programmer </a:t>
            </a:r>
            <a:r>
              <a:rPr lang="en-US" dirty="0"/>
              <a:t>= Programmer that knows </a:t>
            </a:r>
            <a:r>
              <a:rPr lang="en-US" b="1" dirty="0"/>
              <a:t>all</a:t>
            </a:r>
            <a:r>
              <a:rPr lang="en-US" dirty="0"/>
              <a:t> about the PROGRAMMING and </a:t>
            </a:r>
            <a:r>
              <a:rPr lang="en-US" b="1" dirty="0"/>
              <a:t>what’s needed</a:t>
            </a:r>
            <a:r>
              <a:rPr lang="en-US" dirty="0"/>
              <a:t> about any specific PROGRAMMING LANGUAGE.</a:t>
            </a:r>
          </a:p>
          <a:p>
            <a:r>
              <a:rPr lang="en-US" dirty="0"/>
              <a:t>You will learn new languages all the time!</a:t>
            </a:r>
          </a:p>
          <a:p>
            <a:r>
              <a:rPr lang="en-US" dirty="0"/>
              <a:t>You need to be able to adapt your knowledge in programming to a new syntax!</a:t>
            </a:r>
          </a:p>
          <a:p>
            <a:r>
              <a:rPr lang="en-US" dirty="0"/>
              <a:t>Learn to THINK and APPLY your knowledge</a:t>
            </a:r>
          </a:p>
        </p:txBody>
      </p:sp>
      <p:sp>
        <p:nvSpPr>
          <p:cNvPr id="4" name="Date Placeholder 3"/>
          <p:cNvSpPr>
            <a:spLocks noGrp="1"/>
          </p:cNvSpPr>
          <p:nvPr>
            <p:ph type="dt" sz="quarter" idx="10"/>
          </p:nvPr>
        </p:nvSpPr>
        <p:spPr/>
        <p:txBody>
          <a:bodyPr/>
          <a:lstStyle/>
          <a:p>
            <a:pPr>
              <a:defRPr/>
            </a:pPr>
            <a:fld id="{06375BC6-6918-4399-A3D1-D0020292FC84}" type="datetime1">
              <a:rPr lang="en-US"/>
              <a:pPr>
                <a:defRPr/>
              </a:pPr>
              <a:t>10/21/2022</a:t>
            </a:fld>
            <a:endParaRPr lang="en-US"/>
          </a:p>
        </p:txBody>
      </p:sp>
      <p:sp>
        <p:nvSpPr>
          <p:cNvPr id="5" name="Slide Number Placeholder 4"/>
          <p:cNvSpPr>
            <a:spLocks noGrp="1"/>
          </p:cNvSpPr>
          <p:nvPr>
            <p:ph type="sldNum" sz="quarter" idx="12"/>
          </p:nvPr>
        </p:nvSpPr>
        <p:spPr/>
        <p:txBody>
          <a:bodyPr/>
          <a:lstStyle/>
          <a:p>
            <a:pPr>
              <a:defRPr/>
            </a:pPr>
            <a:fld id="{2BD20125-A644-49B7-8E74-887288C9169A}" type="slidenum">
              <a:rPr lang="en-US"/>
              <a:pPr>
                <a:defRPr/>
              </a:pPr>
              <a:t>31</a:t>
            </a:fld>
            <a:endParaRPr lang="en-US"/>
          </a:p>
        </p:txBody>
      </p:sp>
      <p:sp>
        <p:nvSpPr>
          <p:cNvPr id="6" name="Footer Placeholder 5"/>
          <p:cNvSpPr>
            <a:spLocks noGrp="1"/>
          </p:cNvSpPr>
          <p:nvPr>
            <p:ph type="ftr" sz="quarter" idx="11"/>
          </p:nvPr>
        </p:nvSpPr>
        <p:spPr/>
        <p:txBody>
          <a:bodyPr/>
          <a:lstStyle/>
          <a:p>
            <a:pPr>
              <a:defRPr/>
            </a:pPr>
            <a:r>
              <a:rPr lang="en-US"/>
              <a:t>Principles of Programming Languages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457200" y="228600"/>
            <a:ext cx="8229600" cy="685800"/>
          </a:xfrm>
        </p:spPr>
        <p:txBody>
          <a:bodyPr/>
          <a:lstStyle/>
          <a:p>
            <a:r>
              <a:rPr lang="en-US" sz="3600" dirty="0"/>
              <a:t>Gantt chart</a:t>
            </a:r>
            <a:endParaRPr lang="en-US" dirty="0"/>
          </a:p>
        </p:txBody>
      </p:sp>
      <p:sp>
        <p:nvSpPr>
          <p:cNvPr id="68" name="Content Placeholder 67"/>
          <p:cNvSpPr>
            <a:spLocks noGrp="1"/>
          </p:cNvSpPr>
          <p:nvPr>
            <p:ph idx="1"/>
          </p:nvPr>
        </p:nvSpPr>
        <p:spPr>
          <a:xfrm>
            <a:off x="914400" y="1036638"/>
            <a:ext cx="7772400" cy="5211762"/>
          </a:xfrm>
        </p:spPr>
        <p:txBody>
          <a:bodyPr>
            <a:normAutofit/>
          </a:bodyPr>
          <a:lstStyle/>
          <a:p>
            <a:pPr marL="514350" indent="-514350">
              <a:lnSpc>
                <a:spcPct val="90000"/>
              </a:lnSpc>
              <a:buFont typeface="Calibri" pitchFamily="34" charset="0"/>
              <a:buAutoNum type="arabicPeriod"/>
            </a:pPr>
            <a:r>
              <a:rPr lang="en-US" sz="2400" dirty="0"/>
              <a:t>Introduction, Python, Expressions, etc.</a:t>
            </a:r>
          </a:p>
          <a:p>
            <a:pPr marL="514350" indent="-514350">
              <a:lnSpc>
                <a:spcPct val="90000"/>
              </a:lnSpc>
              <a:buFont typeface="Calibri" pitchFamily="34" charset="0"/>
              <a:buAutoNum type="arabicPeriod"/>
            </a:pPr>
            <a:r>
              <a:rPr lang="en-US" sz="2400" dirty="0"/>
              <a:t>First-Order Functions, Environment</a:t>
            </a:r>
          </a:p>
          <a:p>
            <a:pPr marL="514350" indent="-514350">
              <a:lnSpc>
                <a:spcPct val="90000"/>
              </a:lnSpc>
              <a:buFont typeface="Calibri" pitchFamily="34" charset="0"/>
              <a:buAutoNum type="arabicPeriod"/>
            </a:pPr>
            <a:r>
              <a:rPr lang="en-US" sz="2400" dirty="0"/>
              <a:t>High-Order Functions, Abstractions</a:t>
            </a:r>
          </a:p>
          <a:p>
            <a:pPr marL="514350" indent="-514350">
              <a:lnSpc>
                <a:spcPct val="90000"/>
              </a:lnSpc>
              <a:buFont typeface="Calibri" pitchFamily="34" charset="0"/>
              <a:buAutoNum type="arabicPeriod"/>
            </a:pPr>
            <a:r>
              <a:rPr lang="en-US" sz="2400" dirty="0"/>
              <a:t>Data Abstractions, Pairs, Tuples, Sequences</a:t>
            </a:r>
          </a:p>
          <a:p>
            <a:pPr marL="514350" indent="-514350">
              <a:lnSpc>
                <a:spcPct val="90000"/>
              </a:lnSpc>
              <a:buFont typeface="Calibri" pitchFamily="34" charset="0"/>
              <a:buAutoNum type="arabicPeriod"/>
            </a:pPr>
            <a:r>
              <a:rPr lang="en-US" sz="2400" dirty="0"/>
              <a:t>Conventional Interfaces, Mutable Data</a:t>
            </a:r>
          </a:p>
          <a:p>
            <a:pPr marL="514350" indent="-514350">
              <a:lnSpc>
                <a:spcPct val="90000"/>
              </a:lnSpc>
              <a:buFont typeface="Calibri" pitchFamily="34" charset="0"/>
              <a:buAutoNum type="arabicPeriod"/>
            </a:pPr>
            <a:r>
              <a:rPr lang="en-US" sz="2400" dirty="0"/>
              <a:t>Data-direct programming, Message-Passing</a:t>
            </a:r>
          </a:p>
          <a:p>
            <a:pPr marL="514350" indent="-514350">
              <a:lnSpc>
                <a:spcPct val="90000"/>
              </a:lnSpc>
              <a:buFont typeface="Calibri" pitchFamily="34" charset="0"/>
              <a:buAutoNum type="arabicPeriod"/>
            </a:pPr>
            <a:r>
              <a:rPr lang="en-US" sz="2400" dirty="0"/>
              <a:t>OOP</a:t>
            </a:r>
          </a:p>
          <a:p>
            <a:pPr marL="514350" indent="-514350">
              <a:lnSpc>
                <a:spcPct val="90000"/>
              </a:lnSpc>
              <a:buFont typeface="Calibri" pitchFamily="34" charset="0"/>
              <a:buAutoNum type="arabicPeriod"/>
            </a:pPr>
            <a:r>
              <a:rPr lang="en-US" sz="2400" dirty="0"/>
              <a:t>OOP Implementation</a:t>
            </a:r>
          </a:p>
          <a:p>
            <a:pPr marL="514350" indent="-514350">
              <a:lnSpc>
                <a:spcPct val="90000"/>
              </a:lnSpc>
              <a:buFont typeface="Calibri" pitchFamily="34" charset="0"/>
              <a:buAutoNum type="arabicPeriod"/>
            </a:pPr>
            <a:r>
              <a:rPr lang="en-US" sz="2400" dirty="0" err="1"/>
              <a:t>Memoization</a:t>
            </a:r>
            <a:r>
              <a:rPr lang="en-US" sz="2400" dirty="0"/>
              <a:t> and Recursive Data Structures</a:t>
            </a:r>
          </a:p>
          <a:p>
            <a:pPr marL="514350" indent="-514350">
              <a:lnSpc>
                <a:spcPct val="90000"/>
              </a:lnSpc>
              <a:buFont typeface="Calibri" pitchFamily="34" charset="0"/>
              <a:buAutoNum type="arabicPeriod"/>
            </a:pPr>
            <a:r>
              <a:rPr lang="en-US" sz="2400" dirty="0"/>
              <a:t>Exceptions</a:t>
            </a:r>
          </a:p>
          <a:p>
            <a:pPr marL="514350" indent="-514350">
              <a:lnSpc>
                <a:spcPct val="90000"/>
              </a:lnSpc>
              <a:buFont typeface="Calibri" pitchFamily="34" charset="0"/>
              <a:buAutoNum type="arabicPeriod"/>
            </a:pPr>
            <a:r>
              <a:rPr lang="en-US" sz="2400" dirty="0"/>
              <a:t>Language Interpreters</a:t>
            </a:r>
            <a:endParaRPr lang="en-US" sz="2800" dirty="0"/>
          </a:p>
        </p:txBody>
      </p:sp>
      <p:sp>
        <p:nvSpPr>
          <p:cNvPr id="69" name="Rounded Rectangular Callout 68"/>
          <p:cNvSpPr/>
          <p:nvPr/>
        </p:nvSpPr>
        <p:spPr>
          <a:xfrm>
            <a:off x="152400" y="1905000"/>
            <a:ext cx="762000" cy="457200"/>
          </a:xfrm>
          <a:prstGeom prst="wedgeRoundRectCallout">
            <a:avLst>
              <a:gd name="adj1" fmla="val 59703"/>
              <a:gd name="adj2" fmla="val -98828"/>
              <a:gd name="adj3" fmla="val 16667"/>
            </a:avLst>
          </a:prstGeom>
          <a:solidFill>
            <a:srgbClr val="C000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b="1" dirty="0">
                <a:solidFill>
                  <a:schemeClr val="tx1"/>
                </a:solidFill>
              </a:rPr>
              <a:t>HW1</a:t>
            </a:r>
          </a:p>
        </p:txBody>
      </p:sp>
      <p:sp>
        <p:nvSpPr>
          <p:cNvPr id="70" name="Rounded Rectangular Callout 69"/>
          <p:cNvSpPr>
            <a:spLocks noChangeArrowheads="1"/>
          </p:cNvSpPr>
          <p:nvPr/>
        </p:nvSpPr>
        <p:spPr bwMode="auto">
          <a:xfrm>
            <a:off x="152400" y="3124200"/>
            <a:ext cx="762000" cy="457200"/>
          </a:xfrm>
          <a:prstGeom prst="wedgeRoundRectCallout">
            <a:avLst>
              <a:gd name="adj1" fmla="val 59167"/>
              <a:gd name="adj2" fmla="val -119444"/>
              <a:gd name="adj3" fmla="val 16667"/>
            </a:avLst>
          </a:prstGeom>
          <a:solidFill>
            <a:srgbClr val="C00000">
              <a:alpha val="45882"/>
            </a:srgbClr>
          </a:solidFill>
          <a:ln w="25400" algn="ctr">
            <a:solidFill>
              <a:srgbClr val="385D8A"/>
            </a:solidFill>
            <a:miter lim="800000"/>
            <a:headEnd/>
            <a:tailEnd/>
          </a:ln>
        </p:spPr>
        <p:txBody>
          <a:bodyPr anchor="ctr"/>
          <a:lstStyle/>
          <a:p>
            <a:pPr algn="ctr" rtl="0" fontAlgn="auto">
              <a:spcBef>
                <a:spcPts val="0"/>
              </a:spcBef>
              <a:spcAft>
                <a:spcPts val="0"/>
              </a:spcAft>
              <a:defRPr/>
            </a:pPr>
            <a:r>
              <a:rPr lang="en-US" b="1" dirty="0">
                <a:latin typeface="+mn-lt"/>
                <a:cs typeface="+mn-cs"/>
              </a:rPr>
              <a:t>HW2</a:t>
            </a:r>
          </a:p>
        </p:txBody>
      </p:sp>
      <p:sp>
        <p:nvSpPr>
          <p:cNvPr id="71" name="Rounded Rectangular Callout 70"/>
          <p:cNvSpPr>
            <a:spLocks noChangeArrowheads="1"/>
          </p:cNvSpPr>
          <p:nvPr/>
        </p:nvSpPr>
        <p:spPr bwMode="auto">
          <a:xfrm>
            <a:off x="152400" y="3810000"/>
            <a:ext cx="762000" cy="457200"/>
          </a:xfrm>
          <a:prstGeom prst="wedgeRoundRectCallout">
            <a:avLst>
              <a:gd name="adj1" fmla="val 58958"/>
              <a:gd name="adj2" fmla="val -78472"/>
              <a:gd name="adj3" fmla="val 16667"/>
            </a:avLst>
          </a:prstGeom>
          <a:solidFill>
            <a:srgbClr val="C00000">
              <a:alpha val="45882"/>
            </a:srgbClr>
          </a:solidFill>
          <a:ln w="25400" algn="ctr">
            <a:solidFill>
              <a:srgbClr val="385D8A"/>
            </a:solidFill>
            <a:miter lim="800000"/>
            <a:headEnd/>
            <a:tailEnd/>
          </a:ln>
        </p:spPr>
        <p:txBody>
          <a:bodyPr anchor="ctr"/>
          <a:lstStyle/>
          <a:p>
            <a:pPr algn="ctr" rtl="0" fontAlgn="auto">
              <a:spcBef>
                <a:spcPts val="0"/>
              </a:spcBef>
              <a:spcAft>
                <a:spcPts val="0"/>
              </a:spcAft>
              <a:defRPr/>
            </a:pPr>
            <a:r>
              <a:rPr lang="en-US" b="1" dirty="0">
                <a:latin typeface="+mn-lt"/>
                <a:cs typeface="+mn-cs"/>
              </a:rPr>
              <a:t>HW3</a:t>
            </a:r>
          </a:p>
        </p:txBody>
      </p:sp>
      <p:sp>
        <p:nvSpPr>
          <p:cNvPr id="72" name="Rounded Rectangular Callout 71"/>
          <p:cNvSpPr>
            <a:spLocks noChangeArrowheads="1"/>
          </p:cNvSpPr>
          <p:nvPr/>
        </p:nvSpPr>
        <p:spPr bwMode="auto">
          <a:xfrm>
            <a:off x="152400" y="5181600"/>
            <a:ext cx="762000" cy="457200"/>
          </a:xfrm>
          <a:prstGeom prst="wedgeRoundRectCallout">
            <a:avLst>
              <a:gd name="adj1" fmla="val 54167"/>
              <a:gd name="adj2" fmla="val -111111"/>
              <a:gd name="adj3" fmla="val 16667"/>
            </a:avLst>
          </a:prstGeom>
          <a:solidFill>
            <a:srgbClr val="C00000">
              <a:alpha val="45882"/>
            </a:srgbClr>
          </a:solidFill>
          <a:ln w="25400" algn="ctr">
            <a:solidFill>
              <a:srgbClr val="385D8A"/>
            </a:solidFill>
            <a:miter lim="800000"/>
            <a:headEnd/>
            <a:tailEnd/>
          </a:ln>
        </p:spPr>
        <p:txBody>
          <a:bodyPr anchor="ctr"/>
          <a:lstStyle/>
          <a:p>
            <a:pPr algn="ctr" rtl="0" fontAlgn="auto">
              <a:spcBef>
                <a:spcPts val="0"/>
              </a:spcBef>
              <a:spcAft>
                <a:spcPts val="0"/>
              </a:spcAft>
              <a:defRPr/>
            </a:pPr>
            <a:r>
              <a:rPr lang="en-US" b="1" dirty="0">
                <a:latin typeface="+mn-lt"/>
                <a:cs typeface="+mn-cs"/>
              </a:rPr>
              <a:t>HW4</a:t>
            </a:r>
          </a:p>
        </p:txBody>
      </p:sp>
      <p:sp>
        <p:nvSpPr>
          <p:cNvPr id="8" name="Date Placeholder 7"/>
          <p:cNvSpPr>
            <a:spLocks noGrp="1"/>
          </p:cNvSpPr>
          <p:nvPr>
            <p:ph type="dt" sz="quarter" idx="10"/>
          </p:nvPr>
        </p:nvSpPr>
        <p:spPr/>
        <p:txBody>
          <a:bodyPr/>
          <a:lstStyle/>
          <a:p>
            <a:pPr>
              <a:defRPr/>
            </a:pPr>
            <a:fld id="{6C0DE457-74FE-4845-A1F2-D58E3A420CDC}" type="datetime1">
              <a:rPr lang="en-US"/>
              <a:pPr>
                <a:defRPr/>
              </a:pPr>
              <a:t>10/21/2022</a:t>
            </a:fld>
            <a:endParaRPr lang="en-US"/>
          </a:p>
        </p:txBody>
      </p:sp>
      <p:sp>
        <p:nvSpPr>
          <p:cNvPr id="9" name="Slide Number Placeholder 8"/>
          <p:cNvSpPr>
            <a:spLocks noGrp="1"/>
          </p:cNvSpPr>
          <p:nvPr>
            <p:ph type="sldNum" sz="quarter" idx="12"/>
          </p:nvPr>
        </p:nvSpPr>
        <p:spPr/>
        <p:txBody>
          <a:bodyPr wrap="square" numCol="1" anchorCtr="0" compatLnSpc="1">
            <a:prstTxWarp prst="textNoShape">
              <a:avLst/>
            </a:prstTxWarp>
          </a:bodyPr>
          <a:lstStyle/>
          <a:p>
            <a:pPr fontAlgn="base">
              <a:spcBef>
                <a:spcPct val="0"/>
              </a:spcBef>
              <a:spcAft>
                <a:spcPct val="0"/>
              </a:spcAft>
            </a:pPr>
            <a:fld id="{BDB060CD-8449-4175-90D6-02DE45D4E3B0}" type="slidenum">
              <a:rPr lang="he-IL">
                <a:solidFill>
                  <a:srgbClr val="898989"/>
                </a:solidFill>
              </a:rPr>
              <a:pPr fontAlgn="base">
                <a:spcBef>
                  <a:spcPct val="0"/>
                </a:spcBef>
                <a:spcAft>
                  <a:spcPct val="0"/>
                </a:spcAft>
              </a:pPr>
              <a:t>32</a:t>
            </a:fld>
            <a:endParaRPr lang="en-US">
              <a:solidFill>
                <a:srgbClr val="898989"/>
              </a:solidFill>
              <a:cs typeface="Arial" charset="0"/>
            </a:endParaRPr>
          </a:p>
        </p:txBody>
      </p:sp>
      <p:sp>
        <p:nvSpPr>
          <p:cNvPr id="10" name="Footer Placeholder 9"/>
          <p:cNvSpPr>
            <a:spLocks noGrp="1"/>
          </p:cNvSpPr>
          <p:nvPr>
            <p:ph type="ftr" sz="quarter" idx="11"/>
          </p:nvPr>
        </p:nvSpPr>
        <p:spPr/>
        <p:txBody>
          <a:bodyPr/>
          <a:lstStyle/>
          <a:p>
            <a:pPr>
              <a:defRPr/>
            </a:pPr>
            <a:r>
              <a:rPr lang="en-US"/>
              <a:t>Principles of Programming Languages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
                                            <p:txEl>
                                              <p:pRg st="1" end="1"/>
                                            </p:txEl>
                                          </p:spTgt>
                                        </p:tgtEl>
                                        <p:attrNameLst>
                                          <p:attrName>style.visibility</p:attrName>
                                        </p:attrNameLst>
                                      </p:cBhvr>
                                      <p:to>
                                        <p:strVal val="visible"/>
                                      </p:to>
                                    </p:set>
                                    <p:animEffect transition="in" filter="blinds(horizontal)">
                                      <p:cBhvr>
                                        <p:cTn id="7" dur="500"/>
                                        <p:tgtEl>
                                          <p:spTgt spid="6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8">
                                            <p:txEl>
                                              <p:pRg st="2" end="2"/>
                                            </p:txEl>
                                          </p:spTgt>
                                        </p:tgtEl>
                                        <p:attrNameLst>
                                          <p:attrName>style.visibility</p:attrName>
                                        </p:attrNameLst>
                                      </p:cBhvr>
                                      <p:to>
                                        <p:strVal val="visible"/>
                                      </p:to>
                                    </p:set>
                                    <p:animEffect transition="in" filter="blinds(horizontal)">
                                      <p:cBhvr>
                                        <p:cTn id="12" dur="500"/>
                                        <p:tgtEl>
                                          <p:spTgt spid="6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blinds(horizontal)">
                                      <p:cBhvr>
                                        <p:cTn id="17" dur="500"/>
                                        <p:tgtEl>
                                          <p:spTgt spid="6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8">
                                            <p:txEl>
                                              <p:pRg st="3" end="3"/>
                                            </p:txEl>
                                          </p:spTgt>
                                        </p:tgtEl>
                                        <p:attrNameLst>
                                          <p:attrName>style.visibility</p:attrName>
                                        </p:attrNameLst>
                                      </p:cBhvr>
                                      <p:to>
                                        <p:strVal val="visible"/>
                                      </p:to>
                                    </p:set>
                                    <p:animEffect transition="in" filter="blinds(horizontal)">
                                      <p:cBhvr>
                                        <p:cTn id="22" dur="500"/>
                                        <p:tgtEl>
                                          <p:spTgt spid="6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blinds(horizontal)">
                                      <p:cBhvr>
                                        <p:cTn id="27" dur="500"/>
                                        <p:tgtEl>
                                          <p:spTgt spid="7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8">
                                            <p:txEl>
                                              <p:pRg st="4" end="4"/>
                                            </p:txEl>
                                          </p:spTgt>
                                        </p:tgtEl>
                                        <p:attrNameLst>
                                          <p:attrName>style.visibility</p:attrName>
                                        </p:attrNameLst>
                                      </p:cBhvr>
                                      <p:to>
                                        <p:strVal val="visible"/>
                                      </p:to>
                                    </p:set>
                                    <p:animEffect transition="in" filter="blinds(horizontal)">
                                      <p:cBhvr>
                                        <p:cTn id="32" dur="500"/>
                                        <p:tgtEl>
                                          <p:spTgt spid="6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blinds(horizontal)">
                                      <p:cBhvr>
                                        <p:cTn id="37" dur="500"/>
                                        <p:tgtEl>
                                          <p:spTgt spid="7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8">
                                            <p:txEl>
                                              <p:pRg st="5" end="5"/>
                                            </p:txEl>
                                          </p:spTgt>
                                        </p:tgtEl>
                                        <p:attrNameLst>
                                          <p:attrName>style.visibility</p:attrName>
                                        </p:attrNameLst>
                                      </p:cBhvr>
                                      <p:to>
                                        <p:strVal val="visible"/>
                                      </p:to>
                                    </p:set>
                                    <p:animEffect transition="in" filter="blinds(horizontal)">
                                      <p:cBhvr>
                                        <p:cTn id="42" dur="500"/>
                                        <p:tgtEl>
                                          <p:spTgt spid="68">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8">
                                            <p:txEl>
                                              <p:pRg st="6" end="6"/>
                                            </p:txEl>
                                          </p:spTgt>
                                        </p:tgtEl>
                                        <p:attrNameLst>
                                          <p:attrName>style.visibility</p:attrName>
                                        </p:attrNameLst>
                                      </p:cBhvr>
                                      <p:to>
                                        <p:strVal val="visible"/>
                                      </p:to>
                                    </p:set>
                                    <p:animEffect transition="in" filter="blinds(horizontal)">
                                      <p:cBhvr>
                                        <p:cTn id="47" dur="500"/>
                                        <p:tgtEl>
                                          <p:spTgt spid="68">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8">
                                            <p:txEl>
                                              <p:pRg st="7" end="7"/>
                                            </p:txEl>
                                          </p:spTgt>
                                        </p:tgtEl>
                                        <p:attrNameLst>
                                          <p:attrName>style.visibility</p:attrName>
                                        </p:attrNameLst>
                                      </p:cBhvr>
                                      <p:to>
                                        <p:strVal val="visible"/>
                                      </p:to>
                                    </p:set>
                                    <p:animEffect transition="in" filter="blinds(horizontal)">
                                      <p:cBhvr>
                                        <p:cTn id="52" dur="500"/>
                                        <p:tgtEl>
                                          <p:spTgt spid="68">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8">
                                            <p:txEl>
                                              <p:pRg st="8" end="8"/>
                                            </p:txEl>
                                          </p:spTgt>
                                        </p:tgtEl>
                                        <p:attrNameLst>
                                          <p:attrName>style.visibility</p:attrName>
                                        </p:attrNameLst>
                                      </p:cBhvr>
                                      <p:to>
                                        <p:strVal val="visible"/>
                                      </p:to>
                                    </p:set>
                                    <p:animEffect transition="in" filter="blinds(horizontal)">
                                      <p:cBhvr>
                                        <p:cTn id="57" dur="500"/>
                                        <p:tgtEl>
                                          <p:spTgt spid="68">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8">
                                            <p:txEl>
                                              <p:pRg st="9" end="9"/>
                                            </p:txEl>
                                          </p:spTgt>
                                        </p:tgtEl>
                                        <p:attrNameLst>
                                          <p:attrName>style.visibility</p:attrName>
                                        </p:attrNameLst>
                                      </p:cBhvr>
                                      <p:to>
                                        <p:strVal val="visible"/>
                                      </p:to>
                                    </p:set>
                                    <p:animEffect transition="in" filter="blinds(horizontal)">
                                      <p:cBhvr>
                                        <p:cTn id="62" dur="500"/>
                                        <p:tgtEl>
                                          <p:spTgt spid="68">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2"/>
                                        </p:tgtEl>
                                        <p:attrNameLst>
                                          <p:attrName>style.visibility</p:attrName>
                                        </p:attrNameLst>
                                      </p:cBhvr>
                                      <p:to>
                                        <p:strVal val="visible"/>
                                      </p:to>
                                    </p:set>
                                    <p:animEffect transition="in" filter="blinds(horizontal)">
                                      <p:cBhvr>
                                        <p:cTn id="67" dur="500"/>
                                        <p:tgtEl>
                                          <p:spTgt spid="7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8">
                                            <p:txEl>
                                              <p:pRg st="10" end="10"/>
                                            </p:txEl>
                                          </p:spTgt>
                                        </p:tgtEl>
                                        <p:attrNameLst>
                                          <p:attrName>style.visibility</p:attrName>
                                        </p:attrNameLst>
                                      </p:cBhvr>
                                      <p:to>
                                        <p:strVal val="visible"/>
                                      </p:to>
                                    </p:set>
                                    <p:animEffect transition="in" filter="blinds(horizontal)">
                                      <p:cBhvr>
                                        <p:cTn id="72" dur="500"/>
                                        <p:tgtEl>
                                          <p:spTgt spid="6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P spid="71" grpId="0" animBg="1"/>
      <p:bldP spid="72"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t>Lab sessions</a:t>
            </a:r>
          </a:p>
        </p:txBody>
      </p:sp>
      <p:sp>
        <p:nvSpPr>
          <p:cNvPr id="4" name="Date Placeholder 3"/>
          <p:cNvSpPr>
            <a:spLocks noGrp="1"/>
          </p:cNvSpPr>
          <p:nvPr>
            <p:ph type="dt" sz="quarter" idx="10"/>
          </p:nvPr>
        </p:nvSpPr>
        <p:spPr/>
        <p:txBody>
          <a:bodyPr/>
          <a:lstStyle/>
          <a:p>
            <a:pPr>
              <a:defRPr/>
            </a:pPr>
            <a:fld id="{686CC0D2-457D-4822-86DD-7BD9227871D3}" type="datetime1">
              <a:rPr lang="en-US"/>
              <a:pPr>
                <a:defRPr/>
              </a:pPr>
              <a:t>10/21/2022</a:t>
            </a:fld>
            <a:endParaRPr lang="en-US"/>
          </a:p>
        </p:txBody>
      </p:sp>
      <p:sp>
        <p:nvSpPr>
          <p:cNvPr id="5" name="Footer Placeholder 4"/>
          <p:cNvSpPr>
            <a:spLocks noGrp="1"/>
          </p:cNvSpPr>
          <p:nvPr>
            <p:ph type="ftr" sz="quarter" idx="11"/>
          </p:nvPr>
        </p:nvSpPr>
        <p:spPr/>
        <p:txBody>
          <a:bodyPr/>
          <a:lstStyle/>
          <a:p>
            <a:pPr>
              <a:defRPr/>
            </a:pPr>
            <a:r>
              <a:rPr lang="en-US"/>
              <a:t>Principles of Programming Languages</a:t>
            </a:r>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p>
            <a:pPr fontAlgn="base">
              <a:spcBef>
                <a:spcPct val="0"/>
              </a:spcBef>
              <a:spcAft>
                <a:spcPct val="0"/>
              </a:spcAft>
            </a:pPr>
            <a:fld id="{405F8C21-86B4-4E9F-837F-C6EF092E5B6C}" type="slidenum">
              <a:rPr lang="he-IL">
                <a:solidFill>
                  <a:srgbClr val="898989"/>
                </a:solidFill>
              </a:rPr>
              <a:pPr fontAlgn="base">
                <a:spcBef>
                  <a:spcPct val="0"/>
                </a:spcBef>
                <a:spcAft>
                  <a:spcPct val="0"/>
                </a:spcAft>
              </a:pPr>
              <a:t>33</a:t>
            </a:fld>
            <a:endParaRPr lang="en-US">
              <a:solidFill>
                <a:srgbClr val="898989"/>
              </a:solidFill>
              <a:cs typeface="Arial"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233133304"/>
              </p:ext>
            </p:extLst>
          </p:nvPr>
        </p:nvGraphicFramePr>
        <p:xfrm>
          <a:off x="685799" y="1295400"/>
          <a:ext cx="7620001" cy="4908909"/>
        </p:xfrm>
        <a:graphic>
          <a:graphicData uri="http://schemas.openxmlformats.org/drawingml/2006/table">
            <a:tbl>
              <a:tblPr firstRow="1" firstCol="1" bandRow="1"/>
              <a:tblGrid>
                <a:gridCol w="609601">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tblGrid>
              <a:tr h="341832">
                <a:tc>
                  <a:txBody>
                    <a:bodyPr/>
                    <a:lstStyle/>
                    <a:p>
                      <a:pPr>
                        <a:lnSpc>
                          <a:spcPct val="115000"/>
                        </a:lnSpc>
                        <a:spcAft>
                          <a:spcPts val="0"/>
                        </a:spcAft>
                      </a:pPr>
                      <a:r>
                        <a:rPr lang="en-US" sz="1200" b="1" dirty="0">
                          <a:effectLst/>
                          <a:latin typeface="Calibri"/>
                          <a:ea typeface="Calibri"/>
                          <a:cs typeface="Arial"/>
                        </a:rPr>
                        <a:t>Week #</a:t>
                      </a:r>
                      <a:endParaRPr lang="en-US" sz="1200" dirty="0">
                        <a:effectLst/>
                        <a:latin typeface="Calibri"/>
                        <a:ea typeface="Calibri"/>
                        <a:cs typeface="Arial"/>
                      </a:endParaRP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b="1">
                          <a:effectLst/>
                          <a:latin typeface="Calibri"/>
                          <a:ea typeface="Calibri"/>
                          <a:cs typeface="Arial"/>
                        </a:rPr>
                        <a:t>Lab subject</a:t>
                      </a:r>
                      <a:endParaRPr lang="en-US" sz="1200">
                        <a:effectLst/>
                        <a:latin typeface="Calibri"/>
                        <a:ea typeface="Calibri"/>
                        <a:cs typeface="Arial"/>
                      </a:endParaRP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b="1" dirty="0">
                          <a:effectLst/>
                          <a:latin typeface="Calibri"/>
                          <a:ea typeface="Calibri"/>
                          <a:cs typeface="Arial"/>
                        </a:rPr>
                        <a:t>HW #</a:t>
                      </a:r>
                      <a:endParaRPr lang="en-US" sz="1200" dirty="0">
                        <a:effectLst/>
                        <a:latin typeface="Calibri"/>
                        <a:ea typeface="Calibri"/>
                        <a:cs typeface="Arial"/>
                      </a:endParaRP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b="1">
                          <a:effectLst/>
                          <a:latin typeface="Calibri"/>
                          <a:ea typeface="Calibri"/>
                          <a:cs typeface="Arial"/>
                        </a:rPr>
                        <a:t>HW subject</a:t>
                      </a:r>
                      <a:endParaRPr lang="en-US" sz="1200">
                        <a:effectLst/>
                        <a:latin typeface="Calibri"/>
                        <a:ea typeface="Calibri"/>
                        <a:cs typeface="Arial"/>
                      </a:endParaRP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b="1">
                          <a:effectLst/>
                          <a:latin typeface="Calibri"/>
                          <a:ea typeface="Calibri"/>
                          <a:cs typeface="Arial"/>
                        </a:rPr>
                        <a:t>Pub. date</a:t>
                      </a:r>
                      <a:endParaRPr lang="en-US" sz="1200">
                        <a:effectLst/>
                        <a:latin typeface="Calibri"/>
                        <a:ea typeface="Calibri"/>
                        <a:cs typeface="Arial"/>
                      </a:endParaRP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b="1">
                          <a:effectLst/>
                          <a:latin typeface="Calibri"/>
                          <a:ea typeface="Calibri"/>
                          <a:cs typeface="Arial"/>
                        </a:rPr>
                        <a:t>Sub. date</a:t>
                      </a:r>
                      <a:endParaRPr lang="en-US" sz="1200">
                        <a:effectLst/>
                        <a:latin typeface="Calibri"/>
                        <a:ea typeface="Calibri"/>
                        <a:cs typeface="Arial"/>
                      </a:endParaRP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12748">
                <a:tc>
                  <a:txBody>
                    <a:bodyPr/>
                    <a:lstStyle/>
                    <a:p>
                      <a:pPr>
                        <a:lnSpc>
                          <a:spcPct val="115000"/>
                        </a:lnSpc>
                        <a:spcAft>
                          <a:spcPts val="0"/>
                        </a:spcAft>
                      </a:pPr>
                      <a:r>
                        <a:rPr lang="en-US" sz="1200">
                          <a:effectLst/>
                          <a:latin typeface="Calibri"/>
                          <a:ea typeface="Calibri"/>
                          <a:cs typeface="Arial"/>
                        </a:rPr>
                        <a:t>1</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dirty="0">
                          <a:effectLst/>
                          <a:latin typeface="Calibri"/>
                          <a:ea typeface="Calibri"/>
                          <a:cs typeface="Arial"/>
                        </a:rPr>
                        <a:t>Intro: Installing Python, Eclipse, variables, operators, help</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 </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 </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 </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 </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1832">
                <a:tc>
                  <a:txBody>
                    <a:bodyPr/>
                    <a:lstStyle/>
                    <a:p>
                      <a:pPr>
                        <a:lnSpc>
                          <a:spcPct val="115000"/>
                        </a:lnSpc>
                        <a:spcAft>
                          <a:spcPts val="0"/>
                        </a:spcAft>
                      </a:pPr>
                      <a:r>
                        <a:rPr lang="en-US" sz="1200">
                          <a:effectLst/>
                          <a:latin typeface="Calibri"/>
                          <a:ea typeface="Calibri"/>
                          <a:cs typeface="Arial"/>
                        </a:rPr>
                        <a:t>2</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First-order functions, docstrings</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1</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1, 2, 3</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dirty="0">
                          <a:effectLst/>
                          <a:latin typeface="Calibri"/>
                          <a:ea typeface="Calibri"/>
                          <a:cs typeface="Arial"/>
                        </a:rPr>
                        <a:t>2/11/17</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dirty="0">
                          <a:effectLst/>
                          <a:latin typeface="Calibri"/>
                          <a:ea typeface="Calibri"/>
                          <a:cs typeface="Arial"/>
                        </a:rPr>
                        <a:t>16/11/17</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69720">
                <a:tc>
                  <a:txBody>
                    <a:bodyPr/>
                    <a:lstStyle/>
                    <a:p>
                      <a:pPr>
                        <a:lnSpc>
                          <a:spcPct val="115000"/>
                        </a:lnSpc>
                        <a:spcAft>
                          <a:spcPts val="0"/>
                        </a:spcAft>
                      </a:pPr>
                      <a:r>
                        <a:rPr lang="en-US" sz="1200">
                          <a:effectLst/>
                          <a:latin typeface="Calibri"/>
                          <a:ea typeface="Calibri"/>
                          <a:cs typeface="Arial"/>
                        </a:rPr>
                        <a:t>3</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Recursive functions</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 </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 </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 </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 </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4369">
                <a:tc>
                  <a:txBody>
                    <a:bodyPr/>
                    <a:lstStyle/>
                    <a:p>
                      <a:pPr>
                        <a:lnSpc>
                          <a:spcPct val="115000"/>
                        </a:lnSpc>
                        <a:spcAft>
                          <a:spcPts val="0"/>
                        </a:spcAft>
                      </a:pPr>
                      <a:r>
                        <a:rPr lang="en-US" sz="1200">
                          <a:effectLst/>
                          <a:latin typeface="Calibri"/>
                          <a:ea typeface="Calibri"/>
                          <a:cs typeface="Arial"/>
                        </a:rPr>
                        <a:t>4</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Environment model</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 </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 </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 </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 </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41832">
                <a:tc>
                  <a:txBody>
                    <a:bodyPr/>
                    <a:lstStyle/>
                    <a:p>
                      <a:pPr>
                        <a:lnSpc>
                          <a:spcPct val="115000"/>
                        </a:lnSpc>
                        <a:spcAft>
                          <a:spcPts val="0"/>
                        </a:spcAft>
                      </a:pPr>
                      <a:r>
                        <a:rPr lang="en-US" sz="1200">
                          <a:effectLst/>
                          <a:latin typeface="Calibri"/>
                          <a:ea typeface="Calibri"/>
                          <a:cs typeface="Arial"/>
                        </a:rPr>
                        <a:t>5</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High-order functions, lambda</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 </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 </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 </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 </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12748">
                <a:tc>
                  <a:txBody>
                    <a:bodyPr/>
                    <a:lstStyle/>
                    <a:p>
                      <a:pPr>
                        <a:lnSpc>
                          <a:spcPct val="115000"/>
                        </a:lnSpc>
                        <a:spcAft>
                          <a:spcPts val="0"/>
                        </a:spcAft>
                      </a:pPr>
                      <a:r>
                        <a:rPr lang="en-US" sz="1200" dirty="0">
                          <a:effectLst/>
                          <a:latin typeface="Calibri"/>
                          <a:ea typeface="Calibri"/>
                          <a:cs typeface="Arial"/>
                        </a:rPr>
                        <a:t>6</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Immutable data, native types, sequences: tuples, strings, pairs</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2</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4, 5</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dirty="0">
                          <a:effectLst/>
                          <a:latin typeface="Calibri"/>
                          <a:ea typeface="Calibri"/>
                          <a:cs typeface="Arial"/>
                        </a:rPr>
                        <a:t>16/11/17</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dirty="0">
                          <a:effectLst/>
                          <a:latin typeface="Calibri"/>
                          <a:ea typeface="Calibri"/>
                          <a:cs typeface="Arial"/>
                        </a:rPr>
                        <a:t>30/11/17</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04369">
                <a:tc>
                  <a:txBody>
                    <a:bodyPr/>
                    <a:lstStyle/>
                    <a:p>
                      <a:pPr>
                        <a:lnSpc>
                          <a:spcPct val="115000"/>
                        </a:lnSpc>
                        <a:spcAft>
                          <a:spcPts val="0"/>
                        </a:spcAft>
                      </a:pPr>
                      <a:r>
                        <a:rPr lang="en-US" sz="1200">
                          <a:effectLst/>
                          <a:latin typeface="Calibri"/>
                          <a:ea typeface="Calibri"/>
                          <a:cs typeface="Arial"/>
                        </a:rPr>
                        <a:t>7</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Mutable data</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 </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 </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 </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 </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41832">
                <a:tc>
                  <a:txBody>
                    <a:bodyPr/>
                    <a:lstStyle/>
                    <a:p>
                      <a:pPr>
                        <a:lnSpc>
                          <a:spcPct val="115000"/>
                        </a:lnSpc>
                        <a:spcAft>
                          <a:spcPts val="0"/>
                        </a:spcAft>
                      </a:pPr>
                      <a:r>
                        <a:rPr lang="en-US" sz="1200">
                          <a:effectLst/>
                          <a:latin typeface="Calibri"/>
                          <a:ea typeface="Calibri"/>
                          <a:cs typeface="Arial"/>
                        </a:rPr>
                        <a:t>8</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List, Dictionary</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3</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6, 7, 8</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dirty="0">
                          <a:effectLst/>
                          <a:latin typeface="Calibri"/>
                          <a:ea typeface="Calibri"/>
                          <a:cs typeface="Arial"/>
                        </a:rPr>
                        <a:t>7/12/17</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dirty="0">
                          <a:effectLst/>
                          <a:latin typeface="Calibri"/>
                          <a:ea typeface="Calibri"/>
                          <a:cs typeface="Arial"/>
                        </a:rPr>
                        <a:t>21/12/17</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41832">
                <a:tc>
                  <a:txBody>
                    <a:bodyPr/>
                    <a:lstStyle/>
                    <a:p>
                      <a:pPr>
                        <a:lnSpc>
                          <a:spcPct val="115000"/>
                        </a:lnSpc>
                        <a:spcAft>
                          <a:spcPts val="0"/>
                        </a:spcAft>
                      </a:pPr>
                      <a:r>
                        <a:rPr lang="en-US" sz="1200">
                          <a:effectLst/>
                          <a:latin typeface="Calibri"/>
                          <a:ea typeface="Calibri"/>
                          <a:cs typeface="Arial"/>
                        </a:rPr>
                        <a:t>9</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Class and object; OOP system</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 </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 </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 </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 </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04369">
                <a:tc>
                  <a:txBody>
                    <a:bodyPr/>
                    <a:lstStyle/>
                    <a:p>
                      <a:pPr>
                        <a:lnSpc>
                          <a:spcPct val="115000"/>
                        </a:lnSpc>
                        <a:spcAft>
                          <a:spcPts val="0"/>
                        </a:spcAft>
                      </a:pPr>
                      <a:r>
                        <a:rPr lang="en-US" sz="1200">
                          <a:effectLst/>
                          <a:latin typeface="Calibri"/>
                          <a:ea typeface="Calibri"/>
                          <a:cs typeface="Arial"/>
                        </a:rPr>
                        <a:t>10</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Generic Functions</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 </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 </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 </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 </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421453">
                <a:tc>
                  <a:txBody>
                    <a:bodyPr/>
                    <a:lstStyle/>
                    <a:p>
                      <a:pPr>
                        <a:lnSpc>
                          <a:spcPct val="115000"/>
                        </a:lnSpc>
                        <a:spcAft>
                          <a:spcPts val="0"/>
                        </a:spcAft>
                      </a:pPr>
                      <a:r>
                        <a:rPr lang="en-US" sz="1200">
                          <a:effectLst/>
                          <a:latin typeface="Calibri"/>
                          <a:ea typeface="Calibri"/>
                          <a:cs typeface="Arial"/>
                        </a:rPr>
                        <a:t>11</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Memoization, Recursive DS</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4</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9, 10, 11, 12</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dirty="0">
                          <a:effectLst/>
                          <a:latin typeface="Calibri"/>
                          <a:ea typeface="Calibri"/>
                          <a:cs typeface="Arial"/>
                        </a:rPr>
                        <a:t>4/01/18</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dirty="0">
                          <a:effectLst/>
                          <a:latin typeface="Calibri"/>
                          <a:ea typeface="Calibri"/>
                          <a:cs typeface="Arial"/>
                        </a:rPr>
                        <a:t>20/01/18</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04369">
                <a:tc>
                  <a:txBody>
                    <a:bodyPr/>
                    <a:lstStyle/>
                    <a:p>
                      <a:pPr>
                        <a:lnSpc>
                          <a:spcPct val="115000"/>
                        </a:lnSpc>
                        <a:spcAft>
                          <a:spcPts val="0"/>
                        </a:spcAft>
                      </a:pPr>
                      <a:r>
                        <a:rPr lang="en-US" sz="1200">
                          <a:effectLst/>
                          <a:latin typeface="Calibri"/>
                          <a:ea typeface="Calibri"/>
                          <a:cs typeface="Arial"/>
                        </a:rPr>
                        <a:t>12</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Exceptions</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 </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 </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 </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dirty="0">
                          <a:effectLst/>
                          <a:latin typeface="Calibri"/>
                          <a:ea typeface="Calibri"/>
                          <a:cs typeface="Arial"/>
                        </a:rPr>
                        <a:t> </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341832">
                <a:tc>
                  <a:txBody>
                    <a:bodyPr/>
                    <a:lstStyle/>
                    <a:p>
                      <a:pPr>
                        <a:lnSpc>
                          <a:spcPct val="115000"/>
                        </a:lnSpc>
                        <a:spcAft>
                          <a:spcPts val="0"/>
                        </a:spcAft>
                      </a:pPr>
                      <a:r>
                        <a:rPr lang="en-US" sz="1200">
                          <a:effectLst/>
                          <a:latin typeface="Calibri"/>
                          <a:ea typeface="Calibri"/>
                          <a:cs typeface="Arial"/>
                        </a:rPr>
                        <a:t>13</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Interpreter </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 </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 </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effectLst/>
                          <a:latin typeface="Calibri"/>
                          <a:ea typeface="Calibri"/>
                          <a:cs typeface="Arial"/>
                        </a:rPr>
                        <a:t> </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dirty="0">
                          <a:effectLst/>
                          <a:latin typeface="Calibri"/>
                          <a:ea typeface="Calibri"/>
                          <a:cs typeface="Arial"/>
                        </a:rPr>
                        <a:t> </a:t>
                      </a:r>
                    </a:p>
                  </a:txBody>
                  <a:tcPr marL="53995" marR="539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t>Lab sessions</a:t>
            </a:r>
          </a:p>
        </p:txBody>
      </p:sp>
      <p:sp>
        <p:nvSpPr>
          <p:cNvPr id="4" name="Date Placeholder 3"/>
          <p:cNvSpPr>
            <a:spLocks noGrp="1"/>
          </p:cNvSpPr>
          <p:nvPr>
            <p:ph type="dt" sz="quarter" idx="10"/>
          </p:nvPr>
        </p:nvSpPr>
        <p:spPr/>
        <p:txBody>
          <a:bodyPr/>
          <a:lstStyle/>
          <a:p>
            <a:pPr>
              <a:defRPr/>
            </a:pPr>
            <a:fld id="{686CC0D2-457D-4822-86DD-7BD9227871D3}" type="datetime1">
              <a:rPr lang="en-US"/>
              <a:pPr>
                <a:defRPr/>
              </a:pPr>
              <a:t>10/21/2022</a:t>
            </a:fld>
            <a:endParaRPr lang="en-US"/>
          </a:p>
        </p:txBody>
      </p:sp>
      <p:sp>
        <p:nvSpPr>
          <p:cNvPr id="5" name="Footer Placeholder 4"/>
          <p:cNvSpPr>
            <a:spLocks noGrp="1"/>
          </p:cNvSpPr>
          <p:nvPr>
            <p:ph type="ftr" sz="quarter" idx="11"/>
          </p:nvPr>
        </p:nvSpPr>
        <p:spPr/>
        <p:txBody>
          <a:bodyPr/>
          <a:lstStyle/>
          <a:p>
            <a:pPr>
              <a:defRPr/>
            </a:pPr>
            <a:r>
              <a:rPr lang="en-US"/>
              <a:t>Principles of Programming Languages</a:t>
            </a:r>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p>
            <a:pPr fontAlgn="base">
              <a:spcBef>
                <a:spcPct val="0"/>
              </a:spcBef>
              <a:spcAft>
                <a:spcPct val="0"/>
              </a:spcAft>
            </a:pPr>
            <a:fld id="{405F8C21-86B4-4E9F-837F-C6EF092E5B6C}" type="slidenum">
              <a:rPr lang="he-IL">
                <a:solidFill>
                  <a:srgbClr val="898989"/>
                </a:solidFill>
              </a:rPr>
              <a:pPr fontAlgn="base">
                <a:spcBef>
                  <a:spcPct val="0"/>
                </a:spcBef>
                <a:spcAft>
                  <a:spcPct val="0"/>
                </a:spcAft>
              </a:pPr>
              <a:t>34</a:t>
            </a:fld>
            <a:endParaRPr lang="en-US">
              <a:solidFill>
                <a:srgbClr val="898989"/>
              </a:solidFill>
              <a:cs typeface="Arial"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448061620"/>
              </p:ext>
            </p:extLst>
          </p:nvPr>
        </p:nvGraphicFramePr>
        <p:xfrm>
          <a:off x="0" y="1142999"/>
          <a:ext cx="9143998" cy="5448702"/>
        </p:xfrm>
        <a:graphic>
          <a:graphicData uri="http://schemas.openxmlformats.org/drawingml/2006/table">
            <a:tbl>
              <a:tblPr firstRow="1" firstCol="1" bandRow="1">
                <a:tableStyleId>{5C22544A-7EE6-4342-B048-85BDC9FD1C3A}</a:tableStyleId>
              </a:tblPr>
              <a:tblGrid>
                <a:gridCol w="724650">
                  <a:extLst>
                    <a:ext uri="{9D8B030D-6E8A-4147-A177-3AD203B41FA5}">
                      <a16:colId xmlns:a16="http://schemas.microsoft.com/office/drawing/2014/main" val="2960675214"/>
                    </a:ext>
                  </a:extLst>
                </a:gridCol>
                <a:gridCol w="418350">
                  <a:extLst>
                    <a:ext uri="{9D8B030D-6E8A-4147-A177-3AD203B41FA5}">
                      <a16:colId xmlns:a16="http://schemas.microsoft.com/office/drawing/2014/main" val="1794939268"/>
                    </a:ext>
                  </a:extLst>
                </a:gridCol>
                <a:gridCol w="2464488">
                  <a:extLst>
                    <a:ext uri="{9D8B030D-6E8A-4147-A177-3AD203B41FA5}">
                      <a16:colId xmlns:a16="http://schemas.microsoft.com/office/drawing/2014/main" val="2354081454"/>
                    </a:ext>
                  </a:extLst>
                </a:gridCol>
                <a:gridCol w="952687">
                  <a:extLst>
                    <a:ext uri="{9D8B030D-6E8A-4147-A177-3AD203B41FA5}">
                      <a16:colId xmlns:a16="http://schemas.microsoft.com/office/drawing/2014/main" val="3639443066"/>
                    </a:ext>
                  </a:extLst>
                </a:gridCol>
                <a:gridCol w="1096266">
                  <a:extLst>
                    <a:ext uri="{9D8B030D-6E8A-4147-A177-3AD203B41FA5}">
                      <a16:colId xmlns:a16="http://schemas.microsoft.com/office/drawing/2014/main" val="3718826011"/>
                    </a:ext>
                  </a:extLst>
                </a:gridCol>
                <a:gridCol w="1096266">
                  <a:extLst>
                    <a:ext uri="{9D8B030D-6E8A-4147-A177-3AD203B41FA5}">
                      <a16:colId xmlns:a16="http://schemas.microsoft.com/office/drawing/2014/main" val="3373812869"/>
                    </a:ext>
                  </a:extLst>
                </a:gridCol>
                <a:gridCol w="780957">
                  <a:extLst>
                    <a:ext uri="{9D8B030D-6E8A-4147-A177-3AD203B41FA5}">
                      <a16:colId xmlns:a16="http://schemas.microsoft.com/office/drawing/2014/main" val="2528672086"/>
                    </a:ext>
                  </a:extLst>
                </a:gridCol>
                <a:gridCol w="805167">
                  <a:extLst>
                    <a:ext uri="{9D8B030D-6E8A-4147-A177-3AD203B41FA5}">
                      <a16:colId xmlns:a16="http://schemas.microsoft.com/office/drawing/2014/main" val="4057652514"/>
                    </a:ext>
                  </a:extLst>
                </a:gridCol>
                <a:gridCol w="805167">
                  <a:extLst>
                    <a:ext uri="{9D8B030D-6E8A-4147-A177-3AD203B41FA5}">
                      <a16:colId xmlns:a16="http://schemas.microsoft.com/office/drawing/2014/main" val="3904893345"/>
                    </a:ext>
                  </a:extLst>
                </a:gridCol>
              </a:tblGrid>
              <a:tr h="319070">
                <a:tc>
                  <a:txBody>
                    <a:bodyPr/>
                    <a:lstStyle/>
                    <a:p>
                      <a:pPr marL="0" marR="0" algn="l" rtl="0">
                        <a:lnSpc>
                          <a:spcPct val="107000"/>
                        </a:lnSpc>
                        <a:spcBef>
                          <a:spcPts val="0"/>
                        </a:spcBef>
                        <a:spcAft>
                          <a:spcPts val="0"/>
                        </a:spcAft>
                      </a:pPr>
                      <a:r>
                        <a:rPr lang="en-US" sz="900" dirty="0">
                          <a:solidFill>
                            <a:schemeClr val="tx1"/>
                          </a:solidFill>
                          <a:effectLst/>
                        </a:rPr>
                        <a:t>Responsible</a:t>
                      </a:r>
                      <a:endParaRPr lang="en-US" sz="1050" dirty="0">
                        <a:solidFill>
                          <a:schemeClr val="tx1"/>
                        </a:solidFill>
                        <a:effectLst/>
                      </a:endParaRPr>
                    </a:p>
                    <a:p>
                      <a:pPr marL="0" marR="0" algn="l" rtl="0">
                        <a:lnSpc>
                          <a:spcPct val="107000"/>
                        </a:lnSpc>
                        <a:spcBef>
                          <a:spcPts val="0"/>
                        </a:spcBef>
                        <a:spcAft>
                          <a:spcPts val="0"/>
                        </a:spcAft>
                      </a:pPr>
                      <a:r>
                        <a:rPr lang="en-US" sz="900" dirty="0">
                          <a:solidFill>
                            <a:schemeClr val="tx1"/>
                          </a:solidFill>
                          <a:effectLst/>
                        </a:rPr>
                        <a:t>(labs)</a:t>
                      </a:r>
                      <a:endParaRPr lang="en-US" sz="105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en-US" sz="900" dirty="0">
                          <a:solidFill>
                            <a:schemeClr val="tx1"/>
                          </a:solidFill>
                          <a:effectLst/>
                        </a:rPr>
                        <a:t>Week #</a:t>
                      </a:r>
                      <a:endParaRPr lang="en-US" sz="1050" dirty="0">
                        <a:solidFill>
                          <a:schemeClr val="tx1"/>
                        </a:solidFill>
                        <a:effectLst/>
                      </a:endParaRPr>
                    </a:p>
                    <a:p>
                      <a:pPr marL="0" marR="0" algn="r" rtl="0">
                        <a:lnSpc>
                          <a:spcPct val="107000"/>
                        </a:lnSpc>
                        <a:spcBef>
                          <a:spcPts val="0"/>
                        </a:spcBef>
                        <a:spcAft>
                          <a:spcPts val="0"/>
                        </a:spcAft>
                      </a:pPr>
                      <a:r>
                        <a:rPr lang="en-US" sz="900" dirty="0">
                          <a:solidFill>
                            <a:schemeClr val="tx1"/>
                          </a:solidFill>
                          <a:effectLst/>
                        </a:rPr>
                        <a:t> </a:t>
                      </a:r>
                      <a:endParaRPr lang="en-US" sz="105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en-US" sz="900">
                          <a:solidFill>
                            <a:schemeClr val="tx1"/>
                          </a:solidFill>
                          <a:effectLst/>
                        </a:rPr>
                        <a:t>Lab subject</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en-US" sz="900">
                          <a:solidFill>
                            <a:schemeClr val="tx1"/>
                          </a:solidFill>
                          <a:effectLst/>
                        </a:rPr>
                        <a:t>Comments</a:t>
                      </a:r>
                      <a:endParaRPr lang="en-US" sz="1050">
                        <a:solidFill>
                          <a:schemeClr val="tx1"/>
                        </a:solidFill>
                        <a:effectLst/>
                      </a:endParaRPr>
                    </a:p>
                    <a:p>
                      <a:pPr marL="0" marR="0" algn="r" rtl="0">
                        <a:lnSpc>
                          <a:spcPct val="107000"/>
                        </a:lnSpc>
                        <a:spcBef>
                          <a:spcPts val="0"/>
                        </a:spcBef>
                        <a:spcAft>
                          <a:spcPts val="0"/>
                        </a:spcAft>
                      </a:pPr>
                      <a:r>
                        <a:rPr lang="en-US" sz="9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en-US" sz="900">
                          <a:solidFill>
                            <a:schemeClr val="tx1"/>
                          </a:solidFill>
                          <a:effectLst/>
                        </a:rPr>
                        <a:t>HW #</a:t>
                      </a:r>
                      <a:endParaRPr lang="en-US" sz="1050">
                        <a:solidFill>
                          <a:schemeClr val="tx1"/>
                        </a:solidFill>
                        <a:effectLst/>
                      </a:endParaRPr>
                    </a:p>
                    <a:p>
                      <a:pPr marL="0" marR="0" algn="r" rtl="0">
                        <a:lnSpc>
                          <a:spcPct val="107000"/>
                        </a:lnSpc>
                        <a:spcBef>
                          <a:spcPts val="0"/>
                        </a:spcBef>
                        <a:spcAft>
                          <a:spcPts val="0"/>
                        </a:spcAft>
                      </a:pPr>
                      <a:r>
                        <a:rPr lang="en-US" sz="9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en-US" sz="900">
                          <a:solidFill>
                            <a:schemeClr val="tx1"/>
                          </a:solidFill>
                          <a:effectLst/>
                        </a:rPr>
                        <a:t>HW subject</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en-US" sz="900">
                          <a:solidFill>
                            <a:schemeClr val="tx1"/>
                          </a:solidFill>
                          <a:effectLst/>
                        </a:rPr>
                        <a:t>Pub. date</a:t>
                      </a:r>
                      <a:endParaRPr lang="en-US" sz="1050">
                        <a:solidFill>
                          <a:schemeClr val="tx1"/>
                        </a:solidFill>
                        <a:effectLst/>
                      </a:endParaRPr>
                    </a:p>
                    <a:p>
                      <a:pPr marL="0" marR="0" algn="r" rtl="0">
                        <a:lnSpc>
                          <a:spcPct val="107000"/>
                        </a:lnSpc>
                        <a:spcBef>
                          <a:spcPts val="0"/>
                        </a:spcBef>
                        <a:spcAft>
                          <a:spcPts val="0"/>
                        </a:spcAft>
                      </a:pPr>
                      <a:r>
                        <a:rPr lang="en-US" sz="9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en-US" sz="900">
                          <a:solidFill>
                            <a:schemeClr val="tx1"/>
                          </a:solidFill>
                          <a:effectLst/>
                        </a:rPr>
                        <a:t>Sub. date</a:t>
                      </a:r>
                      <a:endParaRPr lang="en-US" sz="1050">
                        <a:solidFill>
                          <a:schemeClr val="tx1"/>
                        </a:solidFill>
                        <a:effectLst/>
                      </a:endParaRPr>
                    </a:p>
                    <a:p>
                      <a:pPr marL="0" marR="0" algn="r" rtl="0">
                        <a:lnSpc>
                          <a:spcPct val="107000"/>
                        </a:lnSpc>
                        <a:spcBef>
                          <a:spcPts val="0"/>
                        </a:spcBef>
                        <a:spcAft>
                          <a:spcPts val="0"/>
                        </a:spcAft>
                      </a:pPr>
                      <a:r>
                        <a:rPr lang="en-US" sz="9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en-US" sz="900">
                          <a:solidFill>
                            <a:schemeClr val="tx1"/>
                          </a:solidFill>
                          <a:effectLst/>
                        </a:rPr>
                        <a:t>Responsible</a:t>
                      </a:r>
                      <a:endParaRPr lang="en-US" sz="1050">
                        <a:solidFill>
                          <a:schemeClr val="tx1"/>
                        </a:solidFill>
                        <a:effectLst/>
                      </a:endParaRPr>
                    </a:p>
                    <a:p>
                      <a:pPr marL="0" marR="0" algn="r" rtl="0">
                        <a:lnSpc>
                          <a:spcPct val="107000"/>
                        </a:lnSpc>
                        <a:spcBef>
                          <a:spcPts val="0"/>
                        </a:spcBef>
                        <a:spcAft>
                          <a:spcPts val="0"/>
                        </a:spcAft>
                      </a:pPr>
                      <a:r>
                        <a:rPr lang="en-US" sz="900">
                          <a:solidFill>
                            <a:schemeClr val="tx1"/>
                          </a:solidFill>
                          <a:effectLst/>
                        </a:rPr>
                        <a:t>(HWs)</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extLst>
                  <a:ext uri="{0D108BD9-81ED-4DB2-BD59-A6C34878D82A}">
                    <a16:rowId xmlns:a16="http://schemas.microsoft.com/office/drawing/2014/main" val="1676387876"/>
                  </a:ext>
                </a:extLst>
              </a:tr>
              <a:tr h="531828">
                <a:tc rowSpan="4">
                  <a:txBody>
                    <a:bodyPr/>
                    <a:lstStyle/>
                    <a:p>
                      <a:pPr marL="0" marR="0" algn="l" rtl="0">
                        <a:lnSpc>
                          <a:spcPct val="107000"/>
                        </a:lnSpc>
                        <a:spcBef>
                          <a:spcPts val="0"/>
                        </a:spcBef>
                        <a:spcAft>
                          <a:spcPts val="0"/>
                        </a:spcAft>
                      </a:pPr>
                      <a:r>
                        <a:rPr lang="he-IL" sz="1000" dirty="0">
                          <a:solidFill>
                            <a:schemeClr val="tx1"/>
                          </a:solidFill>
                          <a:effectLst/>
                        </a:rPr>
                        <a:t>מיכאל</a:t>
                      </a:r>
                      <a:endParaRPr lang="en-US" sz="105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1</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en-US" sz="1000">
                          <a:solidFill>
                            <a:schemeClr val="tx1"/>
                          </a:solidFill>
                          <a:effectLst/>
                        </a:rPr>
                        <a:t>Intro: Installing Python, PyCharm, variables, operators, help</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en-US" sz="1000">
                          <a:solidFill>
                            <a:schemeClr val="tx1"/>
                          </a:solidFill>
                          <a:effectLst/>
                        </a:rPr>
                        <a:t>Only blocks</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extLst>
                  <a:ext uri="{0D108BD9-81ED-4DB2-BD59-A6C34878D82A}">
                    <a16:rowId xmlns:a16="http://schemas.microsoft.com/office/drawing/2014/main" val="2054251106"/>
                  </a:ext>
                </a:extLst>
              </a:tr>
              <a:tr h="354553">
                <a:tc vMerge="1">
                  <a:txBody>
                    <a:bodyPr/>
                    <a:lstStyle/>
                    <a:p>
                      <a:endParaRPr lang="en-US"/>
                    </a:p>
                  </a:txBody>
                  <a:tcPr/>
                </a:tc>
                <a:tc>
                  <a:txBody>
                    <a:bodyPr/>
                    <a:lstStyle/>
                    <a:p>
                      <a:pPr marL="0" marR="0" algn="r" rtl="0">
                        <a:lnSpc>
                          <a:spcPct val="107000"/>
                        </a:lnSpc>
                        <a:spcBef>
                          <a:spcPts val="0"/>
                        </a:spcBef>
                        <a:spcAft>
                          <a:spcPts val="0"/>
                        </a:spcAft>
                      </a:pPr>
                      <a:r>
                        <a:rPr lang="en-US" sz="1000">
                          <a:solidFill>
                            <a:schemeClr val="tx1"/>
                          </a:solidFill>
                          <a:effectLst/>
                        </a:rPr>
                        <a:t>2</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en-US" sz="1000">
                          <a:solidFill>
                            <a:schemeClr val="tx1"/>
                          </a:solidFill>
                          <a:effectLst/>
                        </a:rPr>
                        <a:t>First-order functions, docstrings</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en-US" sz="1000">
                          <a:solidFill>
                            <a:schemeClr val="tx1"/>
                          </a:solidFill>
                          <a:effectLst/>
                        </a:rPr>
                        <a:t>Only functions</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1</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en-US" sz="1000">
                          <a:solidFill>
                            <a:schemeClr val="tx1"/>
                          </a:solidFill>
                          <a:effectLst/>
                        </a:rPr>
                        <a:t>1-3</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he-IL" sz="1000" dirty="0">
                          <a:solidFill>
                            <a:schemeClr val="tx1"/>
                          </a:solidFill>
                          <a:effectLst/>
                        </a:rPr>
                        <a:t>03</a:t>
                      </a:r>
                      <a:r>
                        <a:rPr lang="en-US" sz="1000" dirty="0">
                          <a:solidFill>
                            <a:schemeClr val="tx1"/>
                          </a:solidFill>
                          <a:effectLst/>
                        </a:rPr>
                        <a:t>/1</a:t>
                      </a:r>
                      <a:r>
                        <a:rPr lang="he-IL" sz="1000" dirty="0">
                          <a:solidFill>
                            <a:schemeClr val="tx1"/>
                          </a:solidFill>
                          <a:effectLst/>
                        </a:rPr>
                        <a:t>1</a:t>
                      </a:r>
                      <a:r>
                        <a:rPr lang="en-US" sz="1000" dirty="0">
                          <a:solidFill>
                            <a:schemeClr val="tx1"/>
                          </a:solidFill>
                          <a:effectLst/>
                        </a:rPr>
                        <a:t>/2</a:t>
                      </a:r>
                      <a:r>
                        <a:rPr lang="he-IL" sz="1000" dirty="0">
                          <a:solidFill>
                            <a:schemeClr val="tx1"/>
                          </a:solidFill>
                          <a:effectLst/>
                        </a:rPr>
                        <a:t>2</a:t>
                      </a:r>
                      <a:endParaRPr lang="en-US" sz="105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en-US" sz="1000" dirty="0">
                          <a:solidFill>
                            <a:schemeClr val="tx1"/>
                          </a:solidFill>
                          <a:effectLst/>
                        </a:rPr>
                        <a:t>1</a:t>
                      </a:r>
                      <a:r>
                        <a:rPr lang="he-IL" sz="1000" dirty="0">
                          <a:solidFill>
                            <a:schemeClr val="tx1"/>
                          </a:solidFill>
                          <a:effectLst/>
                        </a:rPr>
                        <a:t>7</a:t>
                      </a:r>
                      <a:r>
                        <a:rPr lang="en-US" sz="1000" dirty="0">
                          <a:solidFill>
                            <a:schemeClr val="tx1"/>
                          </a:solidFill>
                          <a:effectLst/>
                        </a:rPr>
                        <a:t>/11/2</a:t>
                      </a:r>
                      <a:r>
                        <a:rPr lang="he-IL" sz="1000" dirty="0">
                          <a:solidFill>
                            <a:schemeClr val="tx1"/>
                          </a:solidFill>
                          <a:effectLst/>
                        </a:rPr>
                        <a:t>2</a:t>
                      </a:r>
                      <a:endParaRPr lang="en-US" sz="105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he-IL" sz="1000">
                          <a:solidFill>
                            <a:schemeClr val="tx1"/>
                          </a:solidFill>
                          <a:effectLst/>
                        </a:rPr>
                        <a:t>ינון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extLst>
                  <a:ext uri="{0D108BD9-81ED-4DB2-BD59-A6C34878D82A}">
                    <a16:rowId xmlns:a16="http://schemas.microsoft.com/office/drawing/2014/main" val="3033595779"/>
                  </a:ext>
                </a:extLst>
              </a:tr>
              <a:tr h="797676">
                <a:tc vMerge="1">
                  <a:txBody>
                    <a:bodyPr/>
                    <a:lstStyle/>
                    <a:p>
                      <a:endParaRPr lang="en-US"/>
                    </a:p>
                  </a:txBody>
                  <a:tcPr/>
                </a:tc>
                <a:tc>
                  <a:txBody>
                    <a:bodyPr/>
                    <a:lstStyle/>
                    <a:p>
                      <a:pPr marL="0" marR="0" algn="r" rtl="0">
                        <a:lnSpc>
                          <a:spcPct val="107000"/>
                        </a:lnSpc>
                        <a:spcBef>
                          <a:spcPts val="0"/>
                        </a:spcBef>
                        <a:spcAft>
                          <a:spcPts val="0"/>
                        </a:spcAft>
                      </a:pPr>
                      <a:r>
                        <a:rPr lang="en-US" sz="1000">
                          <a:solidFill>
                            <a:schemeClr val="tx1"/>
                          </a:solidFill>
                          <a:effectLst/>
                        </a:rPr>
                        <a:t>3</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en-US" sz="1000">
                          <a:solidFill>
                            <a:schemeClr val="tx1"/>
                          </a:solidFill>
                          <a:effectLst/>
                        </a:rPr>
                        <a:t>Recursive functions</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he-IL" sz="900">
                          <a:solidFill>
                            <a:schemeClr val="tx1"/>
                          </a:solidFill>
                          <a:effectLst/>
                        </a:rPr>
                        <a:t>חזרה</a:t>
                      </a:r>
                      <a:r>
                        <a:rPr lang="en-US" sz="900">
                          <a:solidFill>
                            <a:schemeClr val="tx1"/>
                          </a:solidFill>
                          <a:effectLst/>
                        </a:rPr>
                        <a:t>, </a:t>
                      </a:r>
                      <a:r>
                        <a:rPr lang="he-IL" sz="900">
                          <a:solidFill>
                            <a:schemeClr val="tx1"/>
                          </a:solidFill>
                          <a:effectLst/>
                        </a:rPr>
                        <a:t>כולל סוגים שונים של</a:t>
                      </a:r>
                      <a:endParaRPr lang="en-US" sz="1050">
                        <a:solidFill>
                          <a:schemeClr val="tx1"/>
                        </a:solidFill>
                        <a:effectLst/>
                      </a:endParaRPr>
                    </a:p>
                    <a:p>
                      <a:pPr marL="0" marR="0" algn="l" rtl="0">
                        <a:lnSpc>
                          <a:spcPct val="107000"/>
                        </a:lnSpc>
                        <a:spcBef>
                          <a:spcPts val="0"/>
                        </a:spcBef>
                        <a:spcAft>
                          <a:spcPts val="0"/>
                        </a:spcAft>
                      </a:pPr>
                      <a:r>
                        <a:rPr lang="he-IL" sz="900">
                          <a:solidFill>
                            <a:schemeClr val="tx1"/>
                          </a:solidFill>
                          <a:effectLst/>
                        </a:rPr>
                        <a:t>רקורסיה</a:t>
                      </a:r>
                      <a:r>
                        <a:rPr lang="en-US" sz="900">
                          <a:solidFill>
                            <a:schemeClr val="tx1"/>
                          </a:solidFill>
                          <a:effectLst/>
                        </a:rPr>
                        <a:t>, </a:t>
                      </a:r>
                      <a:r>
                        <a:rPr lang="he-IL" sz="900">
                          <a:solidFill>
                            <a:schemeClr val="tx1"/>
                          </a:solidFill>
                          <a:effectLst/>
                        </a:rPr>
                        <a:t>ללא שימוש במבני</a:t>
                      </a:r>
                      <a:endParaRPr lang="en-US" sz="1050">
                        <a:solidFill>
                          <a:schemeClr val="tx1"/>
                        </a:solidFill>
                        <a:effectLst/>
                      </a:endParaRPr>
                    </a:p>
                    <a:p>
                      <a:pPr marL="0" marR="0" algn="l" rtl="0">
                        <a:lnSpc>
                          <a:spcPct val="107000"/>
                        </a:lnSpc>
                        <a:spcBef>
                          <a:spcPts val="0"/>
                        </a:spcBef>
                        <a:spcAft>
                          <a:spcPts val="0"/>
                        </a:spcAft>
                      </a:pPr>
                      <a:r>
                        <a:rPr lang="he-IL" sz="900">
                          <a:solidFill>
                            <a:schemeClr val="tx1"/>
                          </a:solidFill>
                          <a:effectLst/>
                        </a:rPr>
                        <a:t>נתונים רקורסיביים</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dirty="0">
                          <a:solidFill>
                            <a:schemeClr val="tx1"/>
                          </a:solidFill>
                          <a:effectLst/>
                        </a:rPr>
                        <a:t> </a:t>
                      </a:r>
                      <a:endParaRPr lang="en-US" sz="105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dirty="0">
                          <a:solidFill>
                            <a:schemeClr val="tx1"/>
                          </a:solidFill>
                          <a:effectLst/>
                        </a:rPr>
                        <a:t> </a:t>
                      </a:r>
                      <a:endParaRPr lang="en-US" sz="105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extLst>
                  <a:ext uri="{0D108BD9-81ED-4DB2-BD59-A6C34878D82A}">
                    <a16:rowId xmlns:a16="http://schemas.microsoft.com/office/drawing/2014/main" val="4143429405"/>
                  </a:ext>
                </a:extLst>
              </a:tr>
              <a:tr h="177277">
                <a:tc vMerge="1">
                  <a:txBody>
                    <a:bodyPr/>
                    <a:lstStyle/>
                    <a:p>
                      <a:endParaRPr lang="en-US"/>
                    </a:p>
                  </a:txBody>
                  <a:tcPr/>
                </a:tc>
                <a:tc>
                  <a:txBody>
                    <a:bodyPr/>
                    <a:lstStyle/>
                    <a:p>
                      <a:pPr marL="0" marR="0" algn="r" rtl="0">
                        <a:lnSpc>
                          <a:spcPct val="107000"/>
                        </a:lnSpc>
                        <a:spcBef>
                          <a:spcPts val="0"/>
                        </a:spcBef>
                        <a:spcAft>
                          <a:spcPts val="0"/>
                        </a:spcAft>
                      </a:pPr>
                      <a:r>
                        <a:rPr lang="en-US" sz="1000">
                          <a:solidFill>
                            <a:schemeClr val="tx1"/>
                          </a:solidFill>
                          <a:effectLst/>
                        </a:rPr>
                        <a:t>4</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en-US" sz="1000">
                          <a:solidFill>
                            <a:schemeClr val="tx1"/>
                          </a:solidFill>
                          <a:effectLst/>
                        </a:rPr>
                        <a:t>Environment model</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dirty="0">
                          <a:solidFill>
                            <a:schemeClr val="tx1"/>
                          </a:solidFill>
                          <a:effectLst/>
                        </a:rPr>
                        <a:t> </a:t>
                      </a:r>
                      <a:endParaRPr lang="en-US" sz="105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dirty="0">
                          <a:solidFill>
                            <a:schemeClr val="tx1"/>
                          </a:solidFill>
                          <a:effectLst/>
                        </a:rPr>
                        <a:t> </a:t>
                      </a:r>
                      <a:endParaRPr lang="en-US" sz="105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extLst>
                  <a:ext uri="{0D108BD9-81ED-4DB2-BD59-A6C34878D82A}">
                    <a16:rowId xmlns:a16="http://schemas.microsoft.com/office/drawing/2014/main" val="938120494"/>
                  </a:ext>
                </a:extLst>
              </a:tr>
              <a:tr h="354553">
                <a:tc rowSpan="3">
                  <a:txBody>
                    <a:bodyPr/>
                    <a:lstStyle/>
                    <a:p>
                      <a:pPr marL="0" marR="0" algn="l" rtl="0">
                        <a:lnSpc>
                          <a:spcPct val="107000"/>
                        </a:lnSpc>
                        <a:spcBef>
                          <a:spcPts val="0"/>
                        </a:spcBef>
                        <a:spcAft>
                          <a:spcPts val="0"/>
                        </a:spcAft>
                      </a:pPr>
                      <a:r>
                        <a:rPr lang="he-IL" sz="1000">
                          <a:solidFill>
                            <a:schemeClr val="tx1"/>
                          </a:solidFill>
                          <a:effectLst/>
                        </a:rPr>
                        <a:t>ינון</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5</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en-US" sz="1000">
                          <a:solidFill>
                            <a:schemeClr val="tx1"/>
                          </a:solidFill>
                          <a:effectLst/>
                        </a:rPr>
                        <a:t>High-order functions, lambda</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dirty="0">
                          <a:solidFill>
                            <a:schemeClr val="tx1"/>
                          </a:solidFill>
                          <a:effectLst/>
                        </a:rPr>
                        <a:t> </a:t>
                      </a:r>
                      <a:endParaRPr lang="en-US" sz="105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dirty="0">
                          <a:solidFill>
                            <a:schemeClr val="tx1"/>
                          </a:solidFill>
                          <a:effectLst/>
                        </a:rPr>
                        <a:t> </a:t>
                      </a:r>
                      <a:endParaRPr lang="en-US" sz="105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extLst>
                  <a:ext uri="{0D108BD9-81ED-4DB2-BD59-A6C34878D82A}">
                    <a16:rowId xmlns:a16="http://schemas.microsoft.com/office/drawing/2014/main" val="3874999356"/>
                  </a:ext>
                </a:extLst>
              </a:tr>
              <a:tr h="702932">
                <a:tc vMerge="1">
                  <a:txBody>
                    <a:bodyPr/>
                    <a:lstStyle/>
                    <a:p>
                      <a:endParaRPr lang="en-US"/>
                    </a:p>
                  </a:txBody>
                  <a:tcPr/>
                </a:tc>
                <a:tc>
                  <a:txBody>
                    <a:bodyPr/>
                    <a:lstStyle/>
                    <a:p>
                      <a:pPr marL="0" marR="0" algn="r" rtl="0">
                        <a:lnSpc>
                          <a:spcPct val="107000"/>
                        </a:lnSpc>
                        <a:spcBef>
                          <a:spcPts val="0"/>
                        </a:spcBef>
                        <a:spcAft>
                          <a:spcPts val="0"/>
                        </a:spcAft>
                      </a:pPr>
                      <a:r>
                        <a:rPr lang="en-US" sz="1000">
                          <a:solidFill>
                            <a:schemeClr val="tx1"/>
                          </a:solidFill>
                          <a:effectLst/>
                        </a:rPr>
                        <a:t>6</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en-US" sz="1000">
                          <a:solidFill>
                            <a:schemeClr val="tx1"/>
                          </a:solidFill>
                          <a:effectLst/>
                        </a:rPr>
                        <a:t>Immutable data, native types, sequences: tuples, strings, pairs, rlist, dictionary</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2</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en-US" sz="1000">
                          <a:solidFill>
                            <a:schemeClr val="tx1"/>
                          </a:solidFill>
                          <a:effectLst/>
                        </a:rPr>
                        <a:t>4-5</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he-IL" sz="1000" dirty="0">
                          <a:solidFill>
                            <a:schemeClr val="tx1"/>
                          </a:solidFill>
                          <a:effectLst/>
                        </a:rPr>
                        <a:t>24</a:t>
                      </a:r>
                      <a:r>
                        <a:rPr lang="en-US" sz="1000" dirty="0">
                          <a:solidFill>
                            <a:schemeClr val="tx1"/>
                          </a:solidFill>
                          <a:effectLst/>
                        </a:rPr>
                        <a:t>/11/2</a:t>
                      </a:r>
                      <a:r>
                        <a:rPr lang="he-IL" sz="1000" dirty="0">
                          <a:solidFill>
                            <a:schemeClr val="tx1"/>
                          </a:solidFill>
                          <a:effectLst/>
                        </a:rPr>
                        <a:t>2</a:t>
                      </a:r>
                      <a:endParaRPr lang="en-US" sz="105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he-IL" sz="1000" dirty="0">
                          <a:solidFill>
                            <a:schemeClr val="tx1"/>
                          </a:solidFill>
                          <a:effectLst/>
                        </a:rPr>
                        <a:t>08</a:t>
                      </a:r>
                      <a:r>
                        <a:rPr lang="en-US" sz="1000" dirty="0">
                          <a:solidFill>
                            <a:schemeClr val="tx1"/>
                          </a:solidFill>
                          <a:effectLst/>
                        </a:rPr>
                        <a:t>/1</a:t>
                      </a:r>
                      <a:r>
                        <a:rPr lang="he-IL" sz="1000" dirty="0">
                          <a:solidFill>
                            <a:schemeClr val="tx1"/>
                          </a:solidFill>
                          <a:effectLst/>
                        </a:rPr>
                        <a:t>2</a:t>
                      </a:r>
                      <a:r>
                        <a:rPr lang="en-US" sz="1000" dirty="0">
                          <a:solidFill>
                            <a:schemeClr val="tx1"/>
                          </a:solidFill>
                          <a:effectLst/>
                        </a:rPr>
                        <a:t>/2</a:t>
                      </a:r>
                      <a:r>
                        <a:rPr lang="he-IL" sz="1000" dirty="0">
                          <a:solidFill>
                            <a:schemeClr val="tx1"/>
                          </a:solidFill>
                          <a:effectLst/>
                        </a:rPr>
                        <a:t>2</a:t>
                      </a:r>
                      <a:endParaRPr lang="en-US" sz="105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he-IL" sz="1000">
                          <a:solidFill>
                            <a:schemeClr val="tx1"/>
                          </a:solidFill>
                          <a:effectLst/>
                        </a:rPr>
                        <a:t>סבטלנה</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extLst>
                  <a:ext uri="{0D108BD9-81ED-4DB2-BD59-A6C34878D82A}">
                    <a16:rowId xmlns:a16="http://schemas.microsoft.com/office/drawing/2014/main" val="1629427811"/>
                  </a:ext>
                </a:extLst>
              </a:tr>
              <a:tr h="177277">
                <a:tc vMerge="1">
                  <a:txBody>
                    <a:bodyPr/>
                    <a:lstStyle/>
                    <a:p>
                      <a:endParaRPr lang="en-US"/>
                    </a:p>
                  </a:txBody>
                  <a:tcPr/>
                </a:tc>
                <a:tc>
                  <a:txBody>
                    <a:bodyPr/>
                    <a:lstStyle/>
                    <a:p>
                      <a:pPr marL="0" marR="0" algn="r" rtl="0">
                        <a:lnSpc>
                          <a:spcPct val="107000"/>
                        </a:lnSpc>
                        <a:spcBef>
                          <a:spcPts val="0"/>
                        </a:spcBef>
                        <a:spcAft>
                          <a:spcPts val="0"/>
                        </a:spcAft>
                      </a:pPr>
                      <a:r>
                        <a:rPr lang="en-US" sz="1000">
                          <a:solidFill>
                            <a:schemeClr val="tx1"/>
                          </a:solidFill>
                          <a:effectLst/>
                        </a:rPr>
                        <a:t>7</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en-US" sz="1000">
                          <a:solidFill>
                            <a:schemeClr val="tx1"/>
                          </a:solidFill>
                          <a:effectLst/>
                        </a:rPr>
                        <a:t>Conventional Interface</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dirty="0">
                          <a:solidFill>
                            <a:schemeClr val="tx1"/>
                          </a:solidFill>
                          <a:effectLst/>
                        </a:rPr>
                        <a:t> </a:t>
                      </a:r>
                      <a:endParaRPr lang="en-US" sz="105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extLst>
                  <a:ext uri="{0D108BD9-81ED-4DB2-BD59-A6C34878D82A}">
                    <a16:rowId xmlns:a16="http://schemas.microsoft.com/office/drawing/2014/main" val="2790462747"/>
                  </a:ext>
                </a:extLst>
              </a:tr>
              <a:tr h="334118">
                <a:tc rowSpan="3">
                  <a:txBody>
                    <a:bodyPr/>
                    <a:lstStyle/>
                    <a:p>
                      <a:pPr marL="0" marR="0" algn="l" rtl="0">
                        <a:lnSpc>
                          <a:spcPct val="107000"/>
                        </a:lnSpc>
                        <a:spcBef>
                          <a:spcPts val="0"/>
                        </a:spcBef>
                        <a:spcAft>
                          <a:spcPts val="0"/>
                        </a:spcAft>
                      </a:pPr>
                      <a:r>
                        <a:rPr lang="he-IL" sz="1000">
                          <a:solidFill>
                            <a:schemeClr val="tx1"/>
                          </a:solidFill>
                          <a:effectLst/>
                        </a:rPr>
                        <a:t>הדר</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8</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he-IL" sz="1000">
                          <a:solidFill>
                            <a:schemeClr val="tx1"/>
                          </a:solidFill>
                          <a:effectLst/>
                        </a:rPr>
                        <a:t>חזרה</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en-US" sz="1000">
                          <a:solidFill>
                            <a:schemeClr val="tx1"/>
                          </a:solidFill>
                          <a:effectLst/>
                        </a:rPr>
                        <a:t>2-7</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3</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en-US" sz="1000">
                          <a:solidFill>
                            <a:schemeClr val="tx1"/>
                          </a:solidFill>
                          <a:effectLst/>
                        </a:rPr>
                        <a:t>6-7</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en-US" sz="1000">
                          <a:solidFill>
                            <a:schemeClr val="tx1"/>
                          </a:solidFill>
                          <a:effectLst/>
                        </a:rPr>
                        <a:t>0</a:t>
                      </a:r>
                      <a:r>
                        <a:rPr lang="he-IL" sz="1000">
                          <a:solidFill>
                            <a:schemeClr val="tx1"/>
                          </a:solidFill>
                          <a:effectLst/>
                        </a:rPr>
                        <a:t>8</a:t>
                      </a:r>
                      <a:r>
                        <a:rPr lang="en-US" sz="1000">
                          <a:solidFill>
                            <a:schemeClr val="tx1"/>
                          </a:solidFill>
                          <a:effectLst/>
                        </a:rPr>
                        <a:t>/12/2</a:t>
                      </a:r>
                      <a:r>
                        <a:rPr lang="he-IL" sz="1000">
                          <a:solidFill>
                            <a:schemeClr val="tx1"/>
                          </a:solidFill>
                          <a:effectLst/>
                        </a:rPr>
                        <a:t>2</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he-IL" sz="1000" dirty="0">
                          <a:solidFill>
                            <a:schemeClr val="tx1"/>
                          </a:solidFill>
                          <a:effectLst/>
                        </a:rPr>
                        <a:t>22</a:t>
                      </a:r>
                      <a:r>
                        <a:rPr lang="en-US" sz="1000" dirty="0">
                          <a:solidFill>
                            <a:schemeClr val="tx1"/>
                          </a:solidFill>
                          <a:effectLst/>
                        </a:rPr>
                        <a:t>/12/2</a:t>
                      </a:r>
                      <a:r>
                        <a:rPr lang="he-IL" sz="1000" dirty="0">
                          <a:solidFill>
                            <a:schemeClr val="tx1"/>
                          </a:solidFill>
                          <a:effectLst/>
                        </a:rPr>
                        <a:t>2</a:t>
                      </a:r>
                      <a:endParaRPr lang="en-US" sz="105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he-IL" sz="1000">
                          <a:solidFill>
                            <a:schemeClr val="tx1"/>
                          </a:solidFill>
                          <a:effectLst/>
                        </a:rPr>
                        <a:t>הדר</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extLst>
                  <a:ext uri="{0D108BD9-81ED-4DB2-BD59-A6C34878D82A}">
                    <a16:rowId xmlns:a16="http://schemas.microsoft.com/office/drawing/2014/main" val="3182276156"/>
                  </a:ext>
                </a:extLst>
              </a:tr>
              <a:tr h="354553">
                <a:tc vMerge="1">
                  <a:txBody>
                    <a:bodyPr/>
                    <a:lstStyle/>
                    <a:p>
                      <a:endParaRPr lang="en-US"/>
                    </a:p>
                  </a:txBody>
                  <a:tcPr/>
                </a:tc>
                <a:tc>
                  <a:txBody>
                    <a:bodyPr/>
                    <a:lstStyle/>
                    <a:p>
                      <a:pPr marL="0" marR="0" algn="r" rtl="0">
                        <a:lnSpc>
                          <a:spcPct val="107000"/>
                        </a:lnSpc>
                        <a:spcBef>
                          <a:spcPts val="0"/>
                        </a:spcBef>
                        <a:spcAft>
                          <a:spcPts val="0"/>
                        </a:spcAft>
                      </a:pPr>
                      <a:r>
                        <a:rPr lang="en-US" sz="1000">
                          <a:solidFill>
                            <a:schemeClr val="tx1"/>
                          </a:solidFill>
                          <a:effectLst/>
                        </a:rPr>
                        <a:t>9</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en-US" sz="1000">
                          <a:solidFill>
                            <a:schemeClr val="tx1"/>
                          </a:solidFill>
                          <a:effectLst/>
                        </a:rPr>
                        <a:t>Class and object; OOP system</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dirty="0">
                          <a:solidFill>
                            <a:schemeClr val="tx1"/>
                          </a:solidFill>
                          <a:effectLst/>
                        </a:rPr>
                        <a:t> </a:t>
                      </a:r>
                      <a:endParaRPr lang="en-US" sz="105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extLst>
                  <a:ext uri="{0D108BD9-81ED-4DB2-BD59-A6C34878D82A}">
                    <a16:rowId xmlns:a16="http://schemas.microsoft.com/office/drawing/2014/main" val="3545936175"/>
                  </a:ext>
                </a:extLst>
              </a:tr>
              <a:tr h="177277">
                <a:tc vMerge="1">
                  <a:txBody>
                    <a:bodyPr/>
                    <a:lstStyle/>
                    <a:p>
                      <a:endParaRPr lang="en-US"/>
                    </a:p>
                  </a:txBody>
                  <a:tcPr/>
                </a:tc>
                <a:tc>
                  <a:txBody>
                    <a:bodyPr/>
                    <a:lstStyle/>
                    <a:p>
                      <a:pPr marL="0" marR="0" algn="r" rtl="0">
                        <a:lnSpc>
                          <a:spcPct val="107000"/>
                        </a:lnSpc>
                        <a:spcBef>
                          <a:spcPts val="0"/>
                        </a:spcBef>
                        <a:spcAft>
                          <a:spcPts val="0"/>
                        </a:spcAft>
                      </a:pPr>
                      <a:r>
                        <a:rPr lang="en-US" sz="1000">
                          <a:solidFill>
                            <a:schemeClr val="tx1"/>
                          </a:solidFill>
                          <a:effectLst/>
                        </a:rPr>
                        <a:t>10</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en-US" sz="1000">
                          <a:solidFill>
                            <a:schemeClr val="tx1"/>
                          </a:solidFill>
                          <a:effectLst/>
                        </a:rPr>
                        <a:t>Shmython</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dirty="0">
                          <a:solidFill>
                            <a:schemeClr val="tx1"/>
                          </a:solidFill>
                          <a:effectLst/>
                        </a:rPr>
                        <a:t> </a:t>
                      </a:r>
                      <a:endParaRPr lang="en-US" sz="105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extLst>
                  <a:ext uri="{0D108BD9-81ED-4DB2-BD59-A6C34878D82A}">
                    <a16:rowId xmlns:a16="http://schemas.microsoft.com/office/drawing/2014/main" val="3385539744"/>
                  </a:ext>
                </a:extLst>
              </a:tr>
              <a:tr h="343783">
                <a:tc rowSpan="3">
                  <a:txBody>
                    <a:bodyPr/>
                    <a:lstStyle/>
                    <a:p>
                      <a:pPr marL="0" marR="0" algn="l" rtl="0">
                        <a:lnSpc>
                          <a:spcPct val="107000"/>
                        </a:lnSpc>
                        <a:spcBef>
                          <a:spcPts val="0"/>
                        </a:spcBef>
                        <a:spcAft>
                          <a:spcPts val="0"/>
                        </a:spcAft>
                      </a:pPr>
                      <a:r>
                        <a:rPr lang="he-IL" sz="1000">
                          <a:solidFill>
                            <a:schemeClr val="tx1"/>
                          </a:solidFill>
                          <a:effectLst/>
                        </a:rPr>
                        <a:t>סבטלנה</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11</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en-US" sz="1000">
                          <a:solidFill>
                            <a:schemeClr val="tx1"/>
                          </a:solidFill>
                          <a:effectLst/>
                        </a:rPr>
                        <a:t>Generic Functions</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dirty="0">
                          <a:solidFill>
                            <a:schemeClr val="tx1"/>
                          </a:solidFill>
                          <a:effectLst/>
                        </a:rPr>
                        <a:t> </a:t>
                      </a:r>
                      <a:endParaRPr lang="en-US" sz="105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extLst>
                  <a:ext uri="{0D108BD9-81ED-4DB2-BD59-A6C34878D82A}">
                    <a16:rowId xmlns:a16="http://schemas.microsoft.com/office/drawing/2014/main" val="2662544840"/>
                  </a:ext>
                </a:extLst>
              </a:tr>
              <a:tr h="354553">
                <a:tc vMerge="1">
                  <a:txBody>
                    <a:bodyPr/>
                    <a:lstStyle/>
                    <a:p>
                      <a:endParaRPr lang="en-US"/>
                    </a:p>
                  </a:txBody>
                  <a:tcPr/>
                </a:tc>
                <a:tc>
                  <a:txBody>
                    <a:bodyPr/>
                    <a:lstStyle/>
                    <a:p>
                      <a:pPr marL="0" marR="0" algn="r" rtl="0">
                        <a:lnSpc>
                          <a:spcPct val="107000"/>
                        </a:lnSpc>
                        <a:spcBef>
                          <a:spcPts val="0"/>
                        </a:spcBef>
                        <a:spcAft>
                          <a:spcPts val="0"/>
                        </a:spcAft>
                      </a:pPr>
                      <a:r>
                        <a:rPr lang="en-US" sz="1000">
                          <a:solidFill>
                            <a:schemeClr val="tx1"/>
                          </a:solidFill>
                          <a:effectLst/>
                        </a:rPr>
                        <a:t>12</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en-US" sz="1000">
                          <a:solidFill>
                            <a:schemeClr val="tx1"/>
                          </a:solidFill>
                          <a:effectLst/>
                        </a:rPr>
                        <a:t>Memoization, Recursive DS, Exceptions</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4</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en-US" sz="1000">
                          <a:solidFill>
                            <a:schemeClr val="tx1"/>
                          </a:solidFill>
                          <a:effectLst/>
                        </a:rPr>
                        <a:t>9-12</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he-IL" sz="1000">
                          <a:solidFill>
                            <a:schemeClr val="tx1"/>
                          </a:solidFill>
                          <a:effectLst/>
                        </a:rPr>
                        <a:t>22</a:t>
                      </a:r>
                      <a:r>
                        <a:rPr lang="en-US" sz="1000">
                          <a:solidFill>
                            <a:schemeClr val="tx1"/>
                          </a:solidFill>
                          <a:effectLst/>
                        </a:rPr>
                        <a:t>/12/2</a:t>
                      </a:r>
                      <a:r>
                        <a:rPr lang="he-IL" sz="1000">
                          <a:solidFill>
                            <a:schemeClr val="tx1"/>
                          </a:solidFill>
                          <a:effectLst/>
                        </a:rPr>
                        <a:t>2</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he-IL" sz="1000" dirty="0">
                          <a:solidFill>
                            <a:schemeClr val="tx1"/>
                          </a:solidFill>
                          <a:effectLst/>
                        </a:rPr>
                        <a:t>19</a:t>
                      </a:r>
                      <a:r>
                        <a:rPr lang="en-US" sz="1000" dirty="0">
                          <a:solidFill>
                            <a:schemeClr val="tx1"/>
                          </a:solidFill>
                          <a:effectLst/>
                        </a:rPr>
                        <a:t>/01/2</a:t>
                      </a:r>
                      <a:r>
                        <a:rPr lang="he-IL" sz="1000" dirty="0">
                          <a:solidFill>
                            <a:schemeClr val="tx1"/>
                          </a:solidFill>
                          <a:effectLst/>
                        </a:rPr>
                        <a:t>3</a:t>
                      </a:r>
                      <a:endParaRPr lang="en-US" sz="105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he-IL" sz="1000">
                          <a:solidFill>
                            <a:schemeClr val="tx1"/>
                          </a:solidFill>
                          <a:effectLst/>
                        </a:rPr>
                        <a:t>מיכאל</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extLst>
                  <a:ext uri="{0D108BD9-81ED-4DB2-BD59-A6C34878D82A}">
                    <a16:rowId xmlns:a16="http://schemas.microsoft.com/office/drawing/2014/main" val="2346119171"/>
                  </a:ext>
                </a:extLst>
              </a:tr>
              <a:tr h="354553">
                <a:tc vMerge="1">
                  <a:txBody>
                    <a:bodyPr/>
                    <a:lstStyle/>
                    <a:p>
                      <a:endParaRPr lang="en-US"/>
                    </a:p>
                  </a:txBody>
                  <a:tcPr/>
                </a:tc>
                <a:tc>
                  <a:txBody>
                    <a:bodyPr/>
                    <a:lstStyle/>
                    <a:p>
                      <a:pPr marL="0" marR="0" algn="r" rtl="0">
                        <a:lnSpc>
                          <a:spcPct val="107000"/>
                        </a:lnSpc>
                        <a:spcBef>
                          <a:spcPts val="0"/>
                        </a:spcBef>
                        <a:spcAft>
                          <a:spcPts val="0"/>
                        </a:spcAft>
                      </a:pPr>
                      <a:r>
                        <a:rPr lang="en-US" sz="1000">
                          <a:solidFill>
                            <a:schemeClr val="tx1"/>
                          </a:solidFill>
                          <a:effectLst/>
                        </a:rPr>
                        <a:t>13</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en-US" sz="1000">
                          <a:solidFill>
                            <a:schemeClr val="tx1"/>
                          </a:solidFill>
                          <a:effectLst/>
                        </a:rPr>
                        <a:t>Interpreter</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l" rtl="0">
                        <a:lnSpc>
                          <a:spcPct val="107000"/>
                        </a:lnSpc>
                        <a:spcBef>
                          <a:spcPts val="0"/>
                        </a:spcBef>
                        <a:spcAft>
                          <a:spcPts val="0"/>
                        </a:spcAft>
                      </a:pPr>
                      <a:r>
                        <a:rPr lang="en-US" sz="1000">
                          <a:solidFill>
                            <a:schemeClr val="tx1"/>
                          </a:solidFill>
                          <a:effectLst/>
                        </a:rPr>
                        <a:t>calculator + variables</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a:solidFill>
                            <a:schemeClr val="tx1"/>
                          </a:solidFill>
                          <a:effectLst/>
                        </a:rPr>
                        <a:t> </a:t>
                      </a:r>
                      <a:endParaRPr lang="en-US" sz="105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tc>
                  <a:txBody>
                    <a:bodyPr/>
                    <a:lstStyle/>
                    <a:p>
                      <a:pPr marL="0" marR="0" algn="r" rtl="0">
                        <a:lnSpc>
                          <a:spcPct val="107000"/>
                        </a:lnSpc>
                        <a:spcBef>
                          <a:spcPts val="0"/>
                        </a:spcBef>
                        <a:spcAft>
                          <a:spcPts val="0"/>
                        </a:spcAft>
                      </a:pPr>
                      <a:r>
                        <a:rPr lang="en-US" sz="1000" dirty="0">
                          <a:solidFill>
                            <a:schemeClr val="tx1"/>
                          </a:solidFill>
                          <a:effectLst/>
                        </a:rPr>
                        <a:t> </a:t>
                      </a:r>
                      <a:endParaRPr lang="en-US" sz="105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54729" marR="54729" marT="0" marB="0"/>
                </a:tc>
                <a:extLst>
                  <a:ext uri="{0D108BD9-81ED-4DB2-BD59-A6C34878D82A}">
                    <a16:rowId xmlns:a16="http://schemas.microsoft.com/office/drawing/2014/main" val="933935129"/>
                  </a:ext>
                </a:extLst>
              </a:tr>
            </a:tbl>
          </a:graphicData>
        </a:graphic>
      </p:graphicFrame>
    </p:spTree>
    <p:extLst>
      <p:ext uri="{BB962C8B-B14F-4D97-AF65-F5344CB8AC3E}">
        <p14:creationId xmlns:p14="http://schemas.microsoft.com/office/powerpoint/2010/main" val="39528960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7D1989B7-5A42-48F9-B375-8C6DB752C1EE}" type="slidenum">
              <a:rPr lang="en-US"/>
              <a:pPr>
                <a:defRPr/>
              </a:pPr>
              <a:t>35</a:t>
            </a:fld>
            <a:endParaRPr lang="en-US"/>
          </a:p>
        </p:txBody>
      </p:sp>
      <p:sp>
        <p:nvSpPr>
          <p:cNvPr id="169987" name="Rectangle 1027"/>
          <p:cNvSpPr>
            <a:spLocks noGrp="1" noChangeArrowheads="1"/>
          </p:cNvSpPr>
          <p:nvPr>
            <p:ph type="title"/>
          </p:nvPr>
        </p:nvSpPr>
        <p:spPr>
          <a:xfrm>
            <a:off x="609600" y="152400"/>
            <a:ext cx="6934200" cy="1066800"/>
          </a:xfrm>
        </p:spPr>
        <p:txBody>
          <a:bodyPr rtlCol="0">
            <a:normAutofit fontScale="90000"/>
          </a:bodyPr>
          <a:lstStyle/>
          <a:p>
            <a:pPr fontAlgn="auto">
              <a:spcAft>
                <a:spcPts val="0"/>
              </a:spcAft>
              <a:defRPr/>
            </a:pPr>
            <a:r>
              <a:rPr lang="he-IL" b="1" dirty="0">
                <a:solidFill>
                  <a:srgbClr val="0000CC"/>
                </a:solidFill>
              </a:rPr>
              <a:t/>
            </a:r>
            <a:br>
              <a:rPr lang="he-IL" b="1" dirty="0">
                <a:solidFill>
                  <a:srgbClr val="0000CC"/>
                </a:solidFill>
              </a:rPr>
            </a:br>
            <a:r>
              <a:rPr lang="en-US" dirty="0"/>
              <a:t> </a:t>
            </a:r>
            <a:r>
              <a:rPr lang="en-US" b="1" dirty="0"/>
              <a:t>The secret of success </a:t>
            </a:r>
            <a:r>
              <a:rPr lang="he-IL" dirty="0"/>
              <a:t/>
            </a:r>
            <a:br>
              <a:rPr lang="he-IL" dirty="0"/>
            </a:br>
            <a:r>
              <a:rPr lang="he-IL" b="1" dirty="0">
                <a:solidFill>
                  <a:srgbClr val="0000CC"/>
                </a:solidFill>
              </a:rPr>
              <a:t>המלצות להצלחה</a:t>
            </a:r>
            <a:r>
              <a:rPr lang="he-IL" b="1" dirty="0">
                <a:solidFill>
                  <a:srgbClr val="CC3300"/>
                </a:solidFill>
              </a:rPr>
              <a:t> </a:t>
            </a:r>
            <a:endParaRPr lang="en-US" b="1" dirty="0">
              <a:solidFill>
                <a:srgbClr val="CC3300"/>
              </a:solidFill>
            </a:endParaRPr>
          </a:p>
        </p:txBody>
      </p:sp>
      <p:sp>
        <p:nvSpPr>
          <p:cNvPr id="169988" name="Rectangle 1028"/>
          <p:cNvSpPr>
            <a:spLocks noGrp="1" noChangeArrowheads="1"/>
          </p:cNvSpPr>
          <p:nvPr>
            <p:ph type="body" idx="1"/>
          </p:nvPr>
        </p:nvSpPr>
        <p:spPr>
          <a:xfrm>
            <a:off x="457200" y="1752600"/>
            <a:ext cx="8153400" cy="4648200"/>
          </a:xfrm>
        </p:spPr>
        <p:txBody>
          <a:bodyPr/>
          <a:lstStyle/>
          <a:p>
            <a:pPr marL="609600" indent="-609600" algn="r" rtl="1"/>
            <a:r>
              <a:rPr lang="he-IL" sz="2800" b="1" u="sng" dirty="0">
                <a:cs typeface="Times New Roman" pitchFamily="18" charset="0"/>
              </a:rPr>
              <a:t>ללמוד</a:t>
            </a:r>
            <a:r>
              <a:rPr lang="he-IL" sz="2800" b="1" dirty="0">
                <a:cs typeface="Times New Roman" pitchFamily="18" charset="0"/>
              </a:rPr>
              <a:t> במהלך הסמסטר ולא להשאיר ליום האחרון לפני המבחן </a:t>
            </a:r>
            <a:r>
              <a:rPr lang="en-US" sz="2800" b="1" dirty="0">
                <a:solidFill>
                  <a:srgbClr val="C00000"/>
                </a:solidFill>
                <a:cs typeface="Times New Roman" pitchFamily="18" charset="0"/>
                <a:sym typeface="Wingdings" pitchFamily="2" charset="2"/>
              </a:rPr>
              <a:t></a:t>
            </a:r>
            <a:r>
              <a:rPr lang="he-IL" sz="2800" b="1" dirty="0">
                <a:cs typeface="Times New Roman" pitchFamily="18" charset="0"/>
                <a:sym typeface="Wingdings" pitchFamily="2" charset="2"/>
              </a:rPr>
              <a:t> </a:t>
            </a:r>
            <a:r>
              <a:rPr lang="en-US" sz="2800" b="1" dirty="0">
                <a:solidFill>
                  <a:srgbClr val="C00000"/>
                </a:solidFill>
                <a:cs typeface="Times New Roman" pitchFamily="18" charset="0"/>
                <a:sym typeface="Wingdings" pitchFamily="2" charset="2"/>
              </a:rPr>
              <a:t></a:t>
            </a:r>
            <a:r>
              <a:rPr lang="he-IL" sz="2800" b="1" dirty="0">
                <a:solidFill>
                  <a:srgbClr val="C00000"/>
                </a:solidFill>
                <a:cs typeface="Times New Roman" pitchFamily="18" charset="0"/>
                <a:sym typeface="Wingdings" pitchFamily="2" charset="2"/>
              </a:rPr>
              <a:t> </a:t>
            </a:r>
            <a:r>
              <a:rPr lang="he-IL" sz="2800" b="1" dirty="0">
                <a:cs typeface="Times New Roman" pitchFamily="18" charset="0"/>
              </a:rPr>
              <a:t>, </a:t>
            </a:r>
          </a:p>
          <a:p>
            <a:pPr marL="609600" indent="-609600" algn="r" rtl="1"/>
            <a:r>
              <a:rPr lang="he-IL" sz="2800" b="1" dirty="0">
                <a:cs typeface="Times New Roman" pitchFamily="18" charset="0"/>
              </a:rPr>
              <a:t>ליצור </a:t>
            </a:r>
            <a:r>
              <a:rPr lang="he-IL" sz="2800" b="1" u="sng" dirty="0">
                <a:cs typeface="Times New Roman" pitchFamily="18" charset="0"/>
              </a:rPr>
              <a:t>מילון מונחים </a:t>
            </a:r>
            <a:r>
              <a:rPr lang="he-IL" sz="2800" b="1" dirty="0">
                <a:cs typeface="Times New Roman" pitchFamily="18" charset="0"/>
              </a:rPr>
              <a:t>עיקריים ולעיין בו כל שבוע </a:t>
            </a:r>
            <a:r>
              <a:rPr lang="he-IL" sz="2800" b="1" dirty="0">
                <a:cs typeface="Times New Roman" pitchFamily="18" charset="0"/>
                <a:sym typeface="Webdings" pitchFamily="18" charset="2"/>
              </a:rPr>
              <a:t> </a:t>
            </a:r>
            <a:r>
              <a:rPr lang="en-US" sz="2800" b="1" dirty="0">
                <a:solidFill>
                  <a:srgbClr val="C00000"/>
                </a:solidFill>
                <a:cs typeface="Times New Roman" pitchFamily="18" charset="0"/>
                <a:sym typeface="Webdings" pitchFamily="18" charset="2"/>
              </a:rPr>
              <a:t></a:t>
            </a:r>
            <a:r>
              <a:rPr lang="he-IL" sz="2800" b="1" dirty="0">
                <a:cs typeface="Times New Roman" pitchFamily="18" charset="0"/>
              </a:rPr>
              <a:t> ,</a:t>
            </a:r>
          </a:p>
          <a:p>
            <a:pPr marL="609600" indent="-609600" algn="r" rtl="1"/>
            <a:r>
              <a:rPr lang="he-IL" sz="2800" b="1" dirty="0">
                <a:cs typeface="Times New Roman" pitchFamily="18" charset="0"/>
              </a:rPr>
              <a:t>לא להסתמך על הרצאות בלבד, אלא </a:t>
            </a:r>
            <a:r>
              <a:rPr lang="he-IL" sz="2800" b="1" u="sng" dirty="0">
                <a:cs typeface="Times New Roman" pitchFamily="18" charset="0"/>
              </a:rPr>
              <a:t>לקרוא</a:t>
            </a:r>
            <a:r>
              <a:rPr lang="he-IL" sz="2800" b="1" dirty="0">
                <a:cs typeface="Times New Roman" pitchFamily="18" charset="0"/>
              </a:rPr>
              <a:t> את הספרות המומלצת </a:t>
            </a:r>
            <a:r>
              <a:rPr lang="en-US" sz="2800" b="1" dirty="0">
                <a:solidFill>
                  <a:srgbClr val="C00000"/>
                </a:solidFill>
                <a:cs typeface="Times New Roman" pitchFamily="18" charset="0"/>
                <a:sym typeface="Webdings" pitchFamily="18" charset="2"/>
              </a:rPr>
              <a:t></a:t>
            </a:r>
            <a:endParaRPr lang="ar-SA" sz="2800" b="1" dirty="0">
              <a:solidFill>
                <a:srgbClr val="C00000"/>
              </a:solidFill>
              <a:cs typeface="Times New Roman" pitchFamily="18" charset="0"/>
            </a:endParaRPr>
          </a:p>
          <a:p>
            <a:pPr marL="609600" indent="-609600" algn="r" rtl="1"/>
            <a:r>
              <a:rPr lang="he-IL" sz="2800" b="1" dirty="0">
                <a:cs typeface="Times New Roman" pitchFamily="18" charset="0"/>
              </a:rPr>
              <a:t>להשתתף באופן פעיל במעבדה </a:t>
            </a:r>
            <a:r>
              <a:rPr lang="en-US" sz="2800" b="1" dirty="0">
                <a:solidFill>
                  <a:srgbClr val="C00000"/>
                </a:solidFill>
                <a:cs typeface="Times New Roman" pitchFamily="18" charset="0"/>
                <a:sym typeface="Wingdings" pitchFamily="2" charset="2"/>
              </a:rPr>
              <a:t></a:t>
            </a:r>
            <a:r>
              <a:rPr lang="he-IL" sz="2800" b="1" dirty="0">
                <a:cs typeface="Times New Roman" pitchFamily="18" charset="0"/>
                <a:sym typeface="Wingdings" pitchFamily="2" charset="2"/>
              </a:rPr>
              <a:t> ולהגיש משימות </a:t>
            </a:r>
            <a:r>
              <a:rPr lang="he-IL" sz="2800" b="1" u="sng" dirty="0">
                <a:cs typeface="Times New Roman" pitchFamily="18" charset="0"/>
                <a:sym typeface="Wingdings" pitchFamily="2" charset="2"/>
              </a:rPr>
              <a:t>בזמן</a:t>
            </a:r>
          </a:p>
          <a:p>
            <a:pPr marL="609600" indent="-609600" algn="r" rtl="1">
              <a:buFont typeface="Arial" charset="0"/>
              <a:buNone/>
            </a:pPr>
            <a:endParaRPr lang="he-IL" sz="2800" b="1" u="sng" dirty="0">
              <a:solidFill>
                <a:srgbClr val="CC3300"/>
              </a:solidFill>
              <a:cs typeface="Times New Roman" pitchFamily="18" charset="0"/>
              <a:sym typeface="Wingdings" pitchFamily="2" charset="2"/>
            </a:endParaRPr>
          </a:p>
          <a:p>
            <a:pPr marL="609600" indent="-609600" algn="r" rtl="1">
              <a:buFont typeface="Arial" charset="0"/>
              <a:buNone/>
            </a:pPr>
            <a:r>
              <a:rPr lang="he-IL" sz="2800" b="1" u="sng" dirty="0">
                <a:solidFill>
                  <a:srgbClr val="CC3300"/>
                </a:solidFill>
                <a:cs typeface="Times New Roman" pitchFamily="18" charset="0"/>
                <a:sym typeface="Wingdings" pitchFamily="2" charset="2"/>
              </a:rPr>
              <a:t>צוות הקורס כאן בשביל שתצליחו!!! </a:t>
            </a:r>
            <a:endParaRPr lang="he-IL" sz="2800" b="1" u="sng" dirty="0">
              <a:solidFill>
                <a:srgbClr val="CC3300"/>
              </a:solidFill>
              <a:cs typeface="Times New Roman" pitchFamily="18" charset="0"/>
            </a:endParaRPr>
          </a:p>
          <a:p>
            <a:pPr marL="609600" indent="-609600"/>
            <a:endParaRPr lang="he-IL" sz="2800" b="1" dirty="0">
              <a:solidFill>
                <a:srgbClr val="CC3300"/>
              </a:solidFill>
              <a:cs typeface="Times New Roman" pitchFamily="18" charset="0"/>
            </a:endParaRPr>
          </a:p>
        </p:txBody>
      </p:sp>
      <p:sp>
        <p:nvSpPr>
          <p:cNvPr id="6" name="Date Placeholder 5"/>
          <p:cNvSpPr>
            <a:spLocks noGrp="1"/>
          </p:cNvSpPr>
          <p:nvPr>
            <p:ph type="dt" sz="quarter" idx="10"/>
          </p:nvPr>
        </p:nvSpPr>
        <p:spPr/>
        <p:txBody>
          <a:bodyPr/>
          <a:lstStyle/>
          <a:p>
            <a:pPr>
              <a:defRPr/>
            </a:pPr>
            <a:fld id="{43AC4EA8-200B-4E97-9BCD-DA9CD5581CC4}" type="datetime1">
              <a:rPr lang="en-US"/>
              <a:pPr>
                <a:defRPr/>
              </a:pPr>
              <a:t>10/21/2022</a:t>
            </a:fld>
            <a:endParaRPr lang="en-US"/>
          </a:p>
        </p:txBody>
      </p:sp>
      <p:sp>
        <p:nvSpPr>
          <p:cNvPr id="7" name="Footer Placeholder 6"/>
          <p:cNvSpPr>
            <a:spLocks noGrp="1"/>
          </p:cNvSpPr>
          <p:nvPr>
            <p:ph type="ftr" sz="quarter" idx="11"/>
          </p:nvPr>
        </p:nvSpPr>
        <p:spPr/>
        <p:txBody>
          <a:bodyPr/>
          <a:lstStyle/>
          <a:p>
            <a:pPr>
              <a:defRPr/>
            </a:pPr>
            <a:r>
              <a:rPr lang="en-US"/>
              <a:t>Principles of Programming Languages</a:t>
            </a:r>
          </a:p>
        </p:txBody>
      </p:sp>
      <p:pic>
        <p:nvPicPr>
          <p:cNvPr id="35846" name="Picture 3" descr="C:\Users\User\AppData\Local\Microsoft\Windows\Temporary Internet Files\Content.IE5\4A68AP9B\MP900255553[1].jpg"/>
          <p:cNvPicPr>
            <a:picLocks noChangeAspect="1" noChangeArrowheads="1"/>
          </p:cNvPicPr>
          <p:nvPr/>
        </p:nvPicPr>
        <p:blipFill>
          <a:blip r:embed="rId2" cstate="print"/>
          <a:srcRect/>
          <a:stretch>
            <a:fillRect/>
          </a:stretch>
        </p:blipFill>
        <p:spPr bwMode="auto">
          <a:xfrm>
            <a:off x="6407150" y="0"/>
            <a:ext cx="2736850" cy="1828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99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99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99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998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998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8"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Let’s start…</a:t>
            </a:r>
          </a:p>
        </p:txBody>
      </p:sp>
      <p:sp>
        <p:nvSpPr>
          <p:cNvPr id="4" name="Date Placeholder 3"/>
          <p:cNvSpPr>
            <a:spLocks noGrp="1"/>
          </p:cNvSpPr>
          <p:nvPr>
            <p:ph type="dt" sz="half" idx="10"/>
          </p:nvPr>
        </p:nvSpPr>
        <p:spPr/>
        <p:txBody>
          <a:bodyPr/>
          <a:lstStyle/>
          <a:p>
            <a:pPr>
              <a:defRPr/>
            </a:pPr>
            <a:fld id="{32554447-81B3-426B-A3F2-BD676FB7294F}" type="datetime1">
              <a:rPr lang="en-US" smtClean="0"/>
              <a:pPr>
                <a:defRPr/>
              </a:pPr>
              <a:t>10/21/2022</a:t>
            </a:fld>
            <a:endParaRPr lang="en-US"/>
          </a:p>
        </p:txBody>
      </p:sp>
      <p:sp>
        <p:nvSpPr>
          <p:cNvPr id="5" name="Footer Placeholder 4"/>
          <p:cNvSpPr>
            <a:spLocks noGrp="1"/>
          </p:cNvSpPr>
          <p:nvPr>
            <p:ph type="ftr" sz="quarter" idx="11"/>
          </p:nvPr>
        </p:nvSpPr>
        <p:spPr/>
        <p:txBody>
          <a:bodyPr/>
          <a:lstStyle/>
          <a:p>
            <a:pPr>
              <a:defRPr/>
            </a:pPr>
            <a:r>
              <a:rPr lang="en-US"/>
              <a:t>Principles of Programming Languages</a:t>
            </a:r>
          </a:p>
        </p:txBody>
      </p:sp>
      <p:sp>
        <p:nvSpPr>
          <p:cNvPr id="6" name="Slide Number Placeholder 5"/>
          <p:cNvSpPr>
            <a:spLocks noGrp="1"/>
          </p:cNvSpPr>
          <p:nvPr>
            <p:ph type="sldNum" sz="quarter" idx="12"/>
          </p:nvPr>
        </p:nvSpPr>
        <p:spPr/>
        <p:txBody>
          <a:bodyPr/>
          <a:lstStyle/>
          <a:p>
            <a:pPr>
              <a:defRPr/>
            </a:pPr>
            <a:fld id="{5977CBC1-A6CD-4177-B395-7562C6A8DDEE}" type="slidenum">
              <a:rPr lang="en-US" smtClean="0"/>
              <a:pPr>
                <a:defRPr/>
              </a:pPr>
              <a:t>36</a:t>
            </a:fld>
            <a:endParaRPr lang="en-US"/>
          </a:p>
        </p:txBody>
      </p:sp>
    </p:spTree>
    <p:extLst>
      <p:ext uri="{BB962C8B-B14F-4D97-AF65-F5344CB8AC3E}">
        <p14:creationId xmlns:p14="http://schemas.microsoft.com/office/powerpoint/2010/main" val="21554713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US"/>
              <a:t>Computing</a:t>
            </a:r>
          </a:p>
        </p:txBody>
      </p:sp>
      <p:sp>
        <p:nvSpPr>
          <p:cNvPr id="3" name="Content Placeholder 2"/>
          <p:cNvSpPr>
            <a:spLocks noGrp="1"/>
          </p:cNvSpPr>
          <p:nvPr>
            <p:ph idx="1"/>
          </p:nvPr>
        </p:nvSpPr>
        <p:spPr>
          <a:xfrm>
            <a:off x="457200" y="1600200"/>
            <a:ext cx="8458200" cy="4525963"/>
          </a:xfrm>
        </p:spPr>
        <p:txBody>
          <a:bodyPr rtlCol="0">
            <a:normAutofit/>
          </a:bodyPr>
          <a:lstStyle/>
          <a:p>
            <a:pPr marL="514350" indent="-514350" fontAlgn="auto">
              <a:spcAft>
                <a:spcPts val="0"/>
              </a:spcAft>
              <a:buFont typeface="+mj-lt"/>
              <a:buAutoNum type="arabicPeriod"/>
              <a:defRPr/>
            </a:pPr>
            <a:r>
              <a:rPr lang="en-US" dirty="0"/>
              <a:t>Representing information</a:t>
            </a:r>
          </a:p>
          <a:p>
            <a:pPr marL="514350" indent="-514350" fontAlgn="auto">
              <a:spcAft>
                <a:spcPts val="0"/>
              </a:spcAft>
              <a:buFont typeface="+mj-lt"/>
              <a:buAutoNum type="arabicPeriod"/>
              <a:defRPr/>
            </a:pPr>
            <a:r>
              <a:rPr lang="en-US" dirty="0"/>
              <a:t>Specifying logic to process it</a:t>
            </a:r>
          </a:p>
          <a:p>
            <a:pPr marL="514350" indent="-514350" fontAlgn="auto">
              <a:spcAft>
                <a:spcPts val="0"/>
              </a:spcAft>
              <a:buFont typeface="+mj-lt"/>
              <a:buAutoNum type="arabicPeriod"/>
              <a:defRPr/>
            </a:pPr>
            <a:r>
              <a:rPr lang="en-US" dirty="0"/>
              <a:t>Designing abstractions that manage the logic complexity</a:t>
            </a:r>
          </a:p>
          <a:p>
            <a:pPr fontAlgn="auto">
              <a:spcAft>
                <a:spcPts val="0"/>
              </a:spcAft>
              <a:buFont typeface="Arial" pitchFamily="34" charset="0"/>
              <a:buChar char="•"/>
              <a:defRPr/>
            </a:pPr>
            <a:endParaRPr lang="en-US" dirty="0"/>
          </a:p>
          <a:p>
            <a:pPr fontAlgn="auto">
              <a:spcAft>
                <a:spcPts val="0"/>
              </a:spcAft>
              <a:buFont typeface="Arial" pitchFamily="34" charset="0"/>
              <a:buChar char="•"/>
              <a:defRPr/>
            </a:pPr>
            <a:r>
              <a:rPr lang="en-US" dirty="0"/>
              <a:t>We need to understand HOW computers interpret programs and perform computational process</a:t>
            </a:r>
          </a:p>
        </p:txBody>
      </p:sp>
      <p:sp>
        <p:nvSpPr>
          <p:cNvPr id="4" name="Date Placeholder 3"/>
          <p:cNvSpPr>
            <a:spLocks noGrp="1"/>
          </p:cNvSpPr>
          <p:nvPr>
            <p:ph type="dt" sz="quarter" idx="10"/>
          </p:nvPr>
        </p:nvSpPr>
        <p:spPr/>
        <p:txBody>
          <a:bodyPr/>
          <a:lstStyle/>
          <a:p>
            <a:pPr>
              <a:defRPr/>
            </a:pPr>
            <a:fld id="{686CC0D2-457D-4822-86DD-7BD9227871D3}" type="datetime1">
              <a:rPr lang="en-US"/>
              <a:pPr>
                <a:defRPr/>
              </a:pPr>
              <a:t>10/21/2022</a:t>
            </a:fld>
            <a:endParaRPr lang="en-US"/>
          </a:p>
        </p:txBody>
      </p:sp>
      <p:sp>
        <p:nvSpPr>
          <p:cNvPr id="5" name="Footer Placeholder 4"/>
          <p:cNvSpPr>
            <a:spLocks noGrp="1"/>
          </p:cNvSpPr>
          <p:nvPr>
            <p:ph type="ftr" sz="quarter" idx="11"/>
          </p:nvPr>
        </p:nvSpPr>
        <p:spPr/>
        <p:txBody>
          <a:bodyPr/>
          <a:lstStyle/>
          <a:p>
            <a:pPr>
              <a:defRPr/>
            </a:pPr>
            <a:r>
              <a:rPr lang="en-US"/>
              <a:t>Principles of Programming Languages</a:t>
            </a:r>
          </a:p>
        </p:txBody>
      </p:sp>
      <p:sp>
        <p:nvSpPr>
          <p:cNvPr id="6" name="Slide Number Placeholder 5"/>
          <p:cNvSpPr>
            <a:spLocks noGrp="1"/>
          </p:cNvSpPr>
          <p:nvPr>
            <p:ph type="sldNum" sz="quarter" idx="12"/>
          </p:nvPr>
        </p:nvSpPr>
        <p:spPr/>
        <p:txBody>
          <a:bodyPr/>
          <a:lstStyle/>
          <a:p>
            <a:pPr>
              <a:defRPr/>
            </a:pPr>
            <a:fld id="{D5F001FF-1CB3-410F-9C91-0D39CE6BEE73}" type="slidenum">
              <a:rPr lang="en-US"/>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a:t>Computational Process</a:t>
            </a:r>
          </a:p>
        </p:txBody>
      </p:sp>
      <p:sp>
        <p:nvSpPr>
          <p:cNvPr id="37890" name="Content Placeholder 2"/>
          <p:cNvSpPr>
            <a:spLocks noGrp="1"/>
          </p:cNvSpPr>
          <p:nvPr>
            <p:ph idx="1"/>
          </p:nvPr>
        </p:nvSpPr>
        <p:spPr/>
        <p:txBody>
          <a:bodyPr/>
          <a:lstStyle/>
          <a:p>
            <a:r>
              <a:rPr lang="en-US"/>
              <a:t>Abstract being that manipulates other abstract thing – DATA</a:t>
            </a:r>
          </a:p>
          <a:p>
            <a:r>
              <a:rPr lang="en-US"/>
              <a:t>Its evolution is directed by a pattern of rules – PROGRAM</a:t>
            </a:r>
          </a:p>
          <a:p>
            <a:r>
              <a:rPr lang="en-US"/>
              <a:t>People create programs to direct processes</a:t>
            </a:r>
          </a:p>
          <a:p>
            <a:r>
              <a:rPr lang="en-US"/>
              <a:t>People use programming LANGUAGES to prescribe tasks they want processes to perform</a:t>
            </a:r>
          </a:p>
        </p:txBody>
      </p:sp>
      <p:sp>
        <p:nvSpPr>
          <p:cNvPr id="4" name="Date Placeholder 3"/>
          <p:cNvSpPr>
            <a:spLocks noGrp="1"/>
          </p:cNvSpPr>
          <p:nvPr>
            <p:ph type="dt" sz="quarter" idx="10"/>
          </p:nvPr>
        </p:nvSpPr>
        <p:spPr/>
        <p:txBody>
          <a:bodyPr/>
          <a:lstStyle/>
          <a:p>
            <a:pPr>
              <a:defRPr/>
            </a:pPr>
            <a:fld id="{686CC0D2-457D-4822-86DD-7BD9227871D3}" type="datetime1">
              <a:rPr lang="en-US"/>
              <a:pPr>
                <a:defRPr/>
              </a:pPr>
              <a:t>10/21/2022</a:t>
            </a:fld>
            <a:endParaRPr lang="en-US"/>
          </a:p>
        </p:txBody>
      </p:sp>
      <p:sp>
        <p:nvSpPr>
          <p:cNvPr id="5" name="Footer Placeholder 4"/>
          <p:cNvSpPr>
            <a:spLocks noGrp="1"/>
          </p:cNvSpPr>
          <p:nvPr>
            <p:ph type="ftr" sz="quarter" idx="11"/>
          </p:nvPr>
        </p:nvSpPr>
        <p:spPr/>
        <p:txBody>
          <a:bodyPr/>
          <a:lstStyle/>
          <a:p>
            <a:pPr>
              <a:defRPr/>
            </a:pPr>
            <a:r>
              <a:rPr lang="en-US"/>
              <a:t>Principles of Programming Languages</a:t>
            </a:r>
          </a:p>
        </p:txBody>
      </p:sp>
      <p:sp>
        <p:nvSpPr>
          <p:cNvPr id="6" name="Slide Number Placeholder 5"/>
          <p:cNvSpPr>
            <a:spLocks noGrp="1"/>
          </p:cNvSpPr>
          <p:nvPr>
            <p:ph type="sldNum" sz="quarter" idx="12"/>
          </p:nvPr>
        </p:nvSpPr>
        <p:spPr/>
        <p:txBody>
          <a:bodyPr/>
          <a:lstStyle/>
          <a:p>
            <a:pPr>
              <a:defRPr/>
            </a:pPr>
            <a:fld id="{94A591E8-2428-44F2-9552-FC33BF553159}" type="slidenum">
              <a:rPr lang="en-US"/>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dirty="0"/>
              <a:t>In Python, we distinguish between</a:t>
            </a:r>
          </a:p>
        </p:txBody>
      </p:sp>
      <p:sp>
        <p:nvSpPr>
          <p:cNvPr id="38914" name="Content Placeholder 2"/>
          <p:cNvSpPr>
            <a:spLocks noGrp="1"/>
          </p:cNvSpPr>
          <p:nvPr>
            <p:ph idx="1"/>
          </p:nvPr>
        </p:nvSpPr>
        <p:spPr/>
        <p:txBody>
          <a:bodyPr/>
          <a:lstStyle/>
          <a:p>
            <a:r>
              <a:rPr lang="en-US" dirty="0" err="1"/>
              <a:t>Statements&amp;Expressions</a:t>
            </a:r>
            <a:endParaRPr lang="en-US" dirty="0"/>
          </a:p>
          <a:p>
            <a:pPr lvl="1"/>
            <a:r>
              <a:rPr lang="en-US" dirty="0"/>
              <a:t>Expression – compute and return some value</a:t>
            </a:r>
          </a:p>
          <a:p>
            <a:pPr lvl="2"/>
            <a:r>
              <a:rPr lang="en-US" dirty="0"/>
              <a:t>5 + 3</a:t>
            </a:r>
          </a:p>
          <a:p>
            <a:pPr lvl="1"/>
            <a:endParaRPr lang="en-US" dirty="0"/>
          </a:p>
          <a:p>
            <a:pPr lvl="1"/>
            <a:r>
              <a:rPr lang="en-US" dirty="0"/>
              <a:t>Statement – perform some action</a:t>
            </a:r>
          </a:p>
          <a:p>
            <a:pPr lvl="2"/>
            <a:r>
              <a:rPr lang="en-US" dirty="0"/>
              <a:t>X = 5 + 3</a:t>
            </a:r>
          </a:p>
          <a:p>
            <a:pPr lvl="1"/>
            <a:endParaRPr lang="en-US" dirty="0"/>
          </a:p>
        </p:txBody>
      </p:sp>
      <p:sp>
        <p:nvSpPr>
          <p:cNvPr id="4" name="Date Placeholder 3"/>
          <p:cNvSpPr>
            <a:spLocks noGrp="1"/>
          </p:cNvSpPr>
          <p:nvPr>
            <p:ph type="dt" sz="quarter" idx="10"/>
          </p:nvPr>
        </p:nvSpPr>
        <p:spPr/>
        <p:txBody>
          <a:bodyPr/>
          <a:lstStyle/>
          <a:p>
            <a:pPr>
              <a:defRPr/>
            </a:pPr>
            <a:fld id="{686CC0D2-457D-4822-86DD-7BD9227871D3}" type="datetime1">
              <a:rPr lang="en-US"/>
              <a:pPr>
                <a:defRPr/>
              </a:pPr>
              <a:t>10/21/2022</a:t>
            </a:fld>
            <a:endParaRPr lang="en-US"/>
          </a:p>
        </p:txBody>
      </p:sp>
      <p:sp>
        <p:nvSpPr>
          <p:cNvPr id="5" name="Footer Placeholder 4"/>
          <p:cNvSpPr>
            <a:spLocks noGrp="1"/>
          </p:cNvSpPr>
          <p:nvPr>
            <p:ph type="ftr" sz="quarter" idx="11"/>
          </p:nvPr>
        </p:nvSpPr>
        <p:spPr/>
        <p:txBody>
          <a:bodyPr/>
          <a:lstStyle/>
          <a:p>
            <a:pPr>
              <a:defRPr/>
            </a:pPr>
            <a:r>
              <a:rPr lang="en-US"/>
              <a:t>Principles of Programming Languages</a:t>
            </a:r>
          </a:p>
        </p:txBody>
      </p:sp>
      <p:sp>
        <p:nvSpPr>
          <p:cNvPr id="6" name="Slide Number Placeholder 5"/>
          <p:cNvSpPr>
            <a:spLocks noGrp="1"/>
          </p:cNvSpPr>
          <p:nvPr>
            <p:ph type="sldNum" sz="quarter" idx="12"/>
          </p:nvPr>
        </p:nvSpPr>
        <p:spPr/>
        <p:txBody>
          <a:bodyPr/>
          <a:lstStyle/>
          <a:p>
            <a:pPr>
              <a:defRPr/>
            </a:pPr>
            <a:fld id="{EA53D222-C040-4F80-964E-8551F5C60652}" type="slidenum">
              <a:rPr lang="en-US"/>
              <a:pPr>
                <a:defRPr/>
              </a:pPr>
              <a:t>39</a:t>
            </a:fld>
            <a:endParaRPr lang="en-US"/>
          </a:p>
        </p:txBody>
      </p:sp>
      <p:sp>
        <p:nvSpPr>
          <p:cNvPr id="2" name="Oval Callout 1"/>
          <p:cNvSpPr/>
          <p:nvPr/>
        </p:nvSpPr>
        <p:spPr>
          <a:xfrm>
            <a:off x="3276600" y="2667000"/>
            <a:ext cx="1676400" cy="838200"/>
          </a:xfrm>
          <a:prstGeom prst="wedgeEllipseCallout">
            <a:avLst>
              <a:gd name="adj1" fmla="val -102738"/>
              <a:gd name="adj2" fmla="val -715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r>
              <a:rPr lang="en-US" dirty="0">
                <a:solidFill>
                  <a:schemeClr val="tx1"/>
                </a:solidFill>
              </a:rPr>
              <a:t>Calculates sum, returns 8</a:t>
            </a:r>
          </a:p>
        </p:txBody>
      </p:sp>
      <p:sp>
        <p:nvSpPr>
          <p:cNvPr id="10" name="Oval Callout 9"/>
          <p:cNvSpPr/>
          <p:nvPr/>
        </p:nvSpPr>
        <p:spPr>
          <a:xfrm>
            <a:off x="3733800" y="4114800"/>
            <a:ext cx="1676400" cy="838200"/>
          </a:xfrm>
          <a:prstGeom prst="wedgeEllipseCallout">
            <a:avLst>
              <a:gd name="adj1" fmla="val -102738"/>
              <a:gd name="adj2" fmla="val -715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r>
              <a:rPr lang="en-US" dirty="0">
                <a:solidFill>
                  <a:schemeClr val="tx1"/>
                </a:solidFill>
              </a:rPr>
              <a:t>Assigns X, returns None</a:t>
            </a:r>
          </a:p>
        </p:txBody>
      </p:sp>
    </p:spTree>
    <p:extLst>
      <p:ext uri="{BB962C8B-B14F-4D97-AF65-F5344CB8AC3E}">
        <p14:creationId xmlns:p14="http://schemas.microsoft.com/office/powerpoint/2010/main" val="105073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recent statistics</a:t>
            </a:r>
          </a:p>
        </p:txBody>
      </p:sp>
      <p:sp>
        <p:nvSpPr>
          <p:cNvPr id="3" name="Content Placeholder 2"/>
          <p:cNvSpPr>
            <a:spLocks noGrp="1"/>
          </p:cNvSpPr>
          <p:nvPr>
            <p:ph idx="1"/>
          </p:nvPr>
        </p:nvSpPr>
        <p:spPr/>
        <p:txBody>
          <a:bodyPr/>
          <a:lstStyle/>
          <a:p>
            <a:r>
              <a:rPr lang="en-US" dirty="0">
                <a:hlinkClick r:id="rId2"/>
              </a:rPr>
              <a:t>https://www.northeastern.edu/graduate/blog/most-popular-programming-languages</a:t>
            </a:r>
            <a:r>
              <a:rPr lang="en-US" dirty="0" smtClean="0">
                <a:hlinkClick r:id="rId2"/>
              </a:rPr>
              <a:t>/</a:t>
            </a:r>
            <a:endParaRPr lang="en-US" dirty="0" smtClean="0"/>
          </a:p>
          <a:p>
            <a:r>
              <a:rPr lang="en-US" dirty="0">
                <a:hlinkClick r:id="rId3"/>
              </a:rPr>
              <a:t>https://</a:t>
            </a:r>
            <a:r>
              <a:rPr lang="en-US" dirty="0" smtClean="0">
                <a:hlinkClick r:id="rId3"/>
              </a:rPr>
              <a:t>towardsdatascience.com/top-10-in-demand-programming-languages-to-learn-in-2020-4462eb7d8d3e</a:t>
            </a:r>
            <a:endParaRPr lang="en-US" dirty="0" smtClean="0"/>
          </a:p>
          <a:p>
            <a:endParaRPr lang="ru-RU" dirty="0"/>
          </a:p>
          <a:p>
            <a:r>
              <a:rPr lang="en-US" dirty="0"/>
              <a:t>Data Science has a clear preference </a:t>
            </a:r>
          </a:p>
          <a:p>
            <a:endParaRPr lang="en-US" dirty="0"/>
          </a:p>
        </p:txBody>
      </p:sp>
      <p:sp>
        <p:nvSpPr>
          <p:cNvPr id="4" name="Date Placeholder 3"/>
          <p:cNvSpPr>
            <a:spLocks noGrp="1"/>
          </p:cNvSpPr>
          <p:nvPr>
            <p:ph type="dt" sz="half" idx="10"/>
          </p:nvPr>
        </p:nvSpPr>
        <p:spPr/>
        <p:txBody>
          <a:bodyPr/>
          <a:lstStyle/>
          <a:p>
            <a:pPr>
              <a:defRPr/>
            </a:pPr>
            <a:fld id="{32554447-81B3-426B-A3F2-BD676FB7294F}" type="datetime1">
              <a:rPr lang="en-US" smtClean="0"/>
              <a:pPr>
                <a:defRPr/>
              </a:pPr>
              <a:t>10/21/2022</a:t>
            </a:fld>
            <a:endParaRPr lang="en-US"/>
          </a:p>
        </p:txBody>
      </p:sp>
      <p:sp>
        <p:nvSpPr>
          <p:cNvPr id="5" name="Footer Placeholder 4"/>
          <p:cNvSpPr>
            <a:spLocks noGrp="1"/>
          </p:cNvSpPr>
          <p:nvPr>
            <p:ph type="ftr" sz="quarter" idx="11"/>
          </p:nvPr>
        </p:nvSpPr>
        <p:spPr/>
        <p:txBody>
          <a:bodyPr/>
          <a:lstStyle/>
          <a:p>
            <a:pPr>
              <a:defRPr/>
            </a:pPr>
            <a:r>
              <a:rPr lang="en-US"/>
              <a:t>Principles of Programming Languages</a:t>
            </a:r>
          </a:p>
        </p:txBody>
      </p:sp>
      <p:sp>
        <p:nvSpPr>
          <p:cNvPr id="6" name="Slide Number Placeholder 5"/>
          <p:cNvSpPr>
            <a:spLocks noGrp="1"/>
          </p:cNvSpPr>
          <p:nvPr>
            <p:ph type="sldNum" sz="quarter" idx="12"/>
          </p:nvPr>
        </p:nvSpPr>
        <p:spPr/>
        <p:txBody>
          <a:bodyPr/>
          <a:lstStyle/>
          <a:p>
            <a:pPr>
              <a:defRPr/>
            </a:pPr>
            <a:fld id="{5977CBC1-A6CD-4177-B395-7562C6A8DDEE}" type="slidenum">
              <a:rPr lang="en-US" smtClean="0"/>
              <a:pPr>
                <a:defRPr/>
              </a:pPr>
              <a:t>4</a:t>
            </a:fld>
            <a:endParaRPr lang="en-US"/>
          </a:p>
        </p:txBody>
      </p:sp>
    </p:spTree>
    <p:extLst>
      <p:ext uri="{BB962C8B-B14F-4D97-AF65-F5344CB8AC3E}">
        <p14:creationId xmlns:p14="http://schemas.microsoft.com/office/powerpoint/2010/main" val="4361458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dirty="0"/>
              <a:t>In Python, we distinguish between</a:t>
            </a:r>
          </a:p>
        </p:txBody>
      </p:sp>
      <p:sp>
        <p:nvSpPr>
          <p:cNvPr id="38914" name="Content Placeholder 2"/>
          <p:cNvSpPr>
            <a:spLocks noGrp="1"/>
          </p:cNvSpPr>
          <p:nvPr>
            <p:ph type="body" idx="1"/>
          </p:nvPr>
        </p:nvSpPr>
        <p:spPr>
          <a:xfrm>
            <a:off x="0" y="1535113"/>
            <a:ext cx="4497388" cy="639762"/>
          </a:xfrm>
        </p:spPr>
        <p:txBody>
          <a:bodyPr/>
          <a:lstStyle/>
          <a:p>
            <a:pPr lvl="1"/>
            <a:r>
              <a:rPr lang="en-US" sz="2400" dirty="0" smtClean="0"/>
              <a:t>Expression</a:t>
            </a:r>
            <a:endParaRPr lang="en-US" sz="2400" dirty="0"/>
          </a:p>
        </p:txBody>
      </p:sp>
      <p:sp>
        <p:nvSpPr>
          <p:cNvPr id="7" name="Content Placeholder 6"/>
          <p:cNvSpPr>
            <a:spLocks noGrp="1"/>
          </p:cNvSpPr>
          <p:nvPr>
            <p:ph sz="half" idx="2"/>
          </p:nvPr>
        </p:nvSpPr>
        <p:spPr/>
        <p:txBody>
          <a:bodyPr/>
          <a:lstStyle/>
          <a:p>
            <a:pPr marL="0" indent="0">
              <a:buNone/>
            </a:pPr>
            <a:r>
              <a:rPr lang="en-US" dirty="0" smtClean="0"/>
              <a:t>computes </a:t>
            </a:r>
            <a:r>
              <a:rPr lang="en-US" dirty="0"/>
              <a:t>and </a:t>
            </a:r>
            <a:r>
              <a:rPr lang="en-US" dirty="0" smtClean="0"/>
              <a:t>returns </a:t>
            </a:r>
            <a:r>
              <a:rPr lang="en-US" dirty="0"/>
              <a:t>some value</a:t>
            </a:r>
          </a:p>
          <a:p>
            <a:r>
              <a:rPr lang="en-US" dirty="0"/>
              <a:t>5 + 3</a:t>
            </a:r>
          </a:p>
          <a:p>
            <a:endParaRPr lang="en-US" dirty="0"/>
          </a:p>
        </p:txBody>
      </p:sp>
      <p:sp>
        <p:nvSpPr>
          <p:cNvPr id="8" name="Text Placeholder 7"/>
          <p:cNvSpPr>
            <a:spLocks noGrp="1"/>
          </p:cNvSpPr>
          <p:nvPr>
            <p:ph type="body" sz="quarter" idx="3"/>
          </p:nvPr>
        </p:nvSpPr>
        <p:spPr/>
        <p:txBody>
          <a:bodyPr/>
          <a:lstStyle/>
          <a:p>
            <a:r>
              <a:rPr lang="en-US" dirty="0"/>
              <a:t>Statement</a:t>
            </a:r>
          </a:p>
        </p:txBody>
      </p:sp>
      <p:sp>
        <p:nvSpPr>
          <p:cNvPr id="9" name="Content Placeholder 8"/>
          <p:cNvSpPr>
            <a:spLocks noGrp="1"/>
          </p:cNvSpPr>
          <p:nvPr>
            <p:ph sz="quarter" idx="4"/>
          </p:nvPr>
        </p:nvSpPr>
        <p:spPr/>
        <p:txBody>
          <a:bodyPr/>
          <a:lstStyle/>
          <a:p>
            <a:pPr marL="0" indent="0">
              <a:buNone/>
            </a:pPr>
            <a:r>
              <a:rPr lang="en-US" dirty="0" smtClean="0"/>
              <a:t>performs </a:t>
            </a:r>
            <a:r>
              <a:rPr lang="en-US" dirty="0"/>
              <a:t>some </a:t>
            </a:r>
            <a:r>
              <a:rPr lang="en-US" dirty="0" smtClean="0"/>
              <a:t>action</a:t>
            </a:r>
          </a:p>
          <a:p>
            <a:pPr marL="0" indent="0">
              <a:buNone/>
            </a:pPr>
            <a:endParaRPr lang="en-US" dirty="0" smtClean="0"/>
          </a:p>
          <a:p>
            <a:r>
              <a:rPr lang="en-US" dirty="0"/>
              <a:t>X = 5 + 3</a:t>
            </a:r>
          </a:p>
          <a:p>
            <a:pPr marL="0" indent="0">
              <a:buNone/>
            </a:pPr>
            <a:endParaRPr lang="en-US" dirty="0"/>
          </a:p>
        </p:txBody>
      </p:sp>
      <p:sp>
        <p:nvSpPr>
          <p:cNvPr id="4" name="Date Placeholder 3"/>
          <p:cNvSpPr>
            <a:spLocks noGrp="1"/>
          </p:cNvSpPr>
          <p:nvPr>
            <p:ph type="dt" sz="half" idx="10"/>
          </p:nvPr>
        </p:nvSpPr>
        <p:spPr/>
        <p:txBody>
          <a:bodyPr/>
          <a:lstStyle/>
          <a:p>
            <a:pPr>
              <a:defRPr/>
            </a:pPr>
            <a:fld id="{686CC0D2-457D-4822-86DD-7BD9227871D3}" type="datetime1">
              <a:rPr lang="en-US"/>
              <a:pPr>
                <a:defRPr/>
              </a:pPr>
              <a:t>10/21/2022</a:t>
            </a:fld>
            <a:endParaRPr lang="en-US"/>
          </a:p>
        </p:txBody>
      </p:sp>
      <p:sp>
        <p:nvSpPr>
          <p:cNvPr id="5" name="Footer Placeholder 4"/>
          <p:cNvSpPr>
            <a:spLocks noGrp="1"/>
          </p:cNvSpPr>
          <p:nvPr>
            <p:ph type="ftr" sz="quarter" idx="11"/>
          </p:nvPr>
        </p:nvSpPr>
        <p:spPr/>
        <p:txBody>
          <a:bodyPr/>
          <a:lstStyle/>
          <a:p>
            <a:pPr>
              <a:defRPr/>
            </a:pPr>
            <a:r>
              <a:rPr lang="en-US"/>
              <a:t>Principles of Programming Languages</a:t>
            </a:r>
          </a:p>
        </p:txBody>
      </p:sp>
      <p:sp>
        <p:nvSpPr>
          <p:cNvPr id="6" name="Slide Number Placeholder 5"/>
          <p:cNvSpPr>
            <a:spLocks noGrp="1"/>
          </p:cNvSpPr>
          <p:nvPr>
            <p:ph type="sldNum" sz="quarter" idx="12"/>
          </p:nvPr>
        </p:nvSpPr>
        <p:spPr/>
        <p:txBody>
          <a:bodyPr/>
          <a:lstStyle/>
          <a:p>
            <a:pPr>
              <a:defRPr/>
            </a:pPr>
            <a:fld id="{EA53D222-C040-4F80-964E-8551F5C60652}" type="slidenum">
              <a:rPr lang="en-US"/>
              <a:pPr>
                <a:defRPr/>
              </a:pPr>
              <a:t>40</a:t>
            </a:fld>
            <a:endParaRPr lang="en-US"/>
          </a:p>
        </p:txBody>
      </p:sp>
      <p:sp>
        <p:nvSpPr>
          <p:cNvPr id="2" name="Oval Callout 1"/>
          <p:cNvSpPr/>
          <p:nvPr/>
        </p:nvSpPr>
        <p:spPr>
          <a:xfrm>
            <a:off x="2594429" y="2875076"/>
            <a:ext cx="1676400" cy="838200"/>
          </a:xfrm>
          <a:prstGeom prst="wedgeEllipseCallout">
            <a:avLst>
              <a:gd name="adj1" fmla="val -102738"/>
              <a:gd name="adj2" fmla="val -715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r>
              <a:rPr lang="en-US" dirty="0">
                <a:solidFill>
                  <a:schemeClr val="tx1"/>
                </a:solidFill>
              </a:rPr>
              <a:t>Calculates sum, returns 8</a:t>
            </a:r>
          </a:p>
        </p:txBody>
      </p:sp>
      <p:sp>
        <p:nvSpPr>
          <p:cNvPr id="10" name="Oval Callout 9"/>
          <p:cNvSpPr/>
          <p:nvPr/>
        </p:nvSpPr>
        <p:spPr>
          <a:xfrm>
            <a:off x="7158037" y="2945153"/>
            <a:ext cx="1676400" cy="838200"/>
          </a:xfrm>
          <a:prstGeom prst="wedgeEllipseCallout">
            <a:avLst>
              <a:gd name="adj1" fmla="val -102738"/>
              <a:gd name="adj2" fmla="val -715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r>
              <a:rPr lang="en-US" dirty="0">
                <a:solidFill>
                  <a:schemeClr val="tx1"/>
                </a:solidFill>
              </a:rPr>
              <a:t>Assigns X, returns None</a:t>
            </a:r>
          </a:p>
        </p:txBody>
      </p:sp>
      <p:cxnSp>
        <p:nvCxnSpPr>
          <p:cNvPr id="12" name="Straight Connector 11"/>
          <p:cNvCxnSpPr/>
          <p:nvPr/>
        </p:nvCxnSpPr>
        <p:spPr>
          <a:xfrm>
            <a:off x="4497388" y="1676400"/>
            <a:ext cx="0" cy="3962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56463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a:t>First example in Python</a:t>
            </a:r>
          </a:p>
        </p:txBody>
      </p:sp>
      <p:sp>
        <p:nvSpPr>
          <p:cNvPr id="38914" name="Content Placeholder 2"/>
          <p:cNvSpPr>
            <a:spLocks noGrp="1"/>
          </p:cNvSpPr>
          <p:nvPr>
            <p:ph idx="1"/>
          </p:nvPr>
        </p:nvSpPr>
        <p:spPr>
          <a:xfrm>
            <a:off x="228600" y="1600200"/>
            <a:ext cx="8686800" cy="4525963"/>
          </a:xfrm>
        </p:spPr>
        <p:txBody>
          <a:bodyPr/>
          <a:lstStyle/>
          <a:p>
            <a:r>
              <a:rPr lang="en-US" sz="2800" dirty="0"/>
              <a:t>Task: return all words from Shakespeare plays that </a:t>
            </a:r>
          </a:p>
          <a:p>
            <a:pPr lvl="1"/>
            <a:r>
              <a:rPr lang="en-US" sz="2400" dirty="0"/>
              <a:t>Long enough (with 5 characters at least) </a:t>
            </a:r>
          </a:p>
          <a:p>
            <a:pPr lvl="1"/>
            <a:r>
              <a:rPr lang="en-US" sz="2400" dirty="0"/>
              <a:t>Their inverses (if read backward) exist in plays</a:t>
            </a:r>
          </a:p>
          <a:p>
            <a:pPr lvl="1"/>
            <a:endParaRPr lang="en-US" dirty="0"/>
          </a:p>
          <a:p>
            <a:r>
              <a:rPr lang="en-US" sz="2800" dirty="0"/>
              <a:t>Solution (pipeline):</a:t>
            </a:r>
          </a:p>
          <a:p>
            <a:pPr marL="914400" lvl="1" indent="-457200">
              <a:buFont typeface="+mj-lt"/>
              <a:buAutoNum type="arabicPeriod"/>
            </a:pPr>
            <a:r>
              <a:rPr lang="en-US" sz="2400" dirty="0"/>
              <a:t>Read all plays from a web site (given URL)</a:t>
            </a:r>
          </a:p>
          <a:p>
            <a:pPr marL="914400" lvl="1" indent="-457200">
              <a:buFont typeface="+mj-lt"/>
              <a:buAutoNum type="arabicPeriod"/>
            </a:pPr>
            <a:r>
              <a:rPr lang="en-US" sz="2400" dirty="0"/>
              <a:t>Recognize and store all words in a container (with </a:t>
            </a:r>
            <a:r>
              <a:rPr lang="en-US" sz="2400" dirty="0" smtClean="0"/>
              <a:t>which DS</a:t>
            </a:r>
            <a:r>
              <a:rPr lang="en-US" sz="2400" dirty="0"/>
              <a:t>?)</a:t>
            </a:r>
          </a:p>
          <a:p>
            <a:pPr marL="914400" lvl="1" indent="-457200">
              <a:buFont typeface="+mj-lt"/>
              <a:buAutoNum type="arabicPeriod"/>
            </a:pPr>
            <a:r>
              <a:rPr lang="en-US" sz="2400" dirty="0"/>
              <a:t>Filter out all words that do not satisfy both conditions</a:t>
            </a:r>
          </a:p>
        </p:txBody>
      </p:sp>
      <p:sp>
        <p:nvSpPr>
          <p:cNvPr id="4" name="Date Placeholder 3"/>
          <p:cNvSpPr>
            <a:spLocks noGrp="1"/>
          </p:cNvSpPr>
          <p:nvPr>
            <p:ph type="dt" sz="quarter" idx="10"/>
          </p:nvPr>
        </p:nvSpPr>
        <p:spPr/>
        <p:txBody>
          <a:bodyPr/>
          <a:lstStyle/>
          <a:p>
            <a:pPr>
              <a:defRPr/>
            </a:pPr>
            <a:fld id="{686CC0D2-457D-4822-86DD-7BD9227871D3}" type="datetime1">
              <a:rPr lang="en-US"/>
              <a:pPr>
                <a:defRPr/>
              </a:pPr>
              <a:t>10/21/2022</a:t>
            </a:fld>
            <a:endParaRPr lang="en-US"/>
          </a:p>
        </p:txBody>
      </p:sp>
      <p:sp>
        <p:nvSpPr>
          <p:cNvPr id="5" name="Footer Placeholder 4"/>
          <p:cNvSpPr>
            <a:spLocks noGrp="1"/>
          </p:cNvSpPr>
          <p:nvPr>
            <p:ph type="ftr" sz="quarter" idx="11"/>
          </p:nvPr>
        </p:nvSpPr>
        <p:spPr/>
        <p:txBody>
          <a:bodyPr/>
          <a:lstStyle/>
          <a:p>
            <a:pPr>
              <a:defRPr/>
            </a:pPr>
            <a:r>
              <a:rPr lang="en-US"/>
              <a:t>Principles of Programming Languages</a:t>
            </a:r>
          </a:p>
        </p:txBody>
      </p:sp>
      <p:sp>
        <p:nvSpPr>
          <p:cNvPr id="6" name="Slide Number Placeholder 5"/>
          <p:cNvSpPr>
            <a:spLocks noGrp="1"/>
          </p:cNvSpPr>
          <p:nvPr>
            <p:ph type="sldNum" sz="quarter" idx="12"/>
          </p:nvPr>
        </p:nvSpPr>
        <p:spPr/>
        <p:txBody>
          <a:bodyPr/>
          <a:lstStyle/>
          <a:p>
            <a:pPr>
              <a:defRPr/>
            </a:pPr>
            <a:fld id="{EA53D222-C040-4F80-964E-8551F5C60652}" type="slidenum">
              <a:rPr lang="en-US"/>
              <a:pPr>
                <a:defRPr/>
              </a:pPr>
              <a:t>41</a:t>
            </a:fld>
            <a:endParaRPr lang="en-US"/>
          </a:p>
        </p:txBody>
      </p:sp>
    </p:spTree>
    <p:extLst>
      <p:ext uri="{BB962C8B-B14F-4D97-AF65-F5344CB8AC3E}">
        <p14:creationId xmlns:p14="http://schemas.microsoft.com/office/powerpoint/2010/main" val="20985628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a:t>First example in Python</a:t>
            </a:r>
          </a:p>
        </p:txBody>
      </p:sp>
      <p:sp>
        <p:nvSpPr>
          <p:cNvPr id="38914" name="Content Placeholder 2"/>
          <p:cNvSpPr>
            <a:spLocks noGrp="1"/>
          </p:cNvSpPr>
          <p:nvPr>
            <p:ph idx="1"/>
          </p:nvPr>
        </p:nvSpPr>
        <p:spPr/>
        <p:txBody>
          <a:bodyPr/>
          <a:lstStyle/>
          <a:p>
            <a:pPr marL="514350" indent="-514350">
              <a:buFont typeface="+mj-lt"/>
              <a:buAutoNum type="arabicPeriod"/>
            </a:pPr>
            <a:endParaRPr lang="en-US" sz="2800" dirty="0"/>
          </a:p>
          <a:p>
            <a:pPr marL="514350" indent="-514350">
              <a:buFont typeface="+mj-lt"/>
              <a:buAutoNum type="arabicPeriod"/>
            </a:pPr>
            <a:r>
              <a:rPr lang="en-US" dirty="0"/>
              <a:t>Task: read all plays</a:t>
            </a:r>
            <a:endParaRPr lang="en-US" sz="2800" dirty="0"/>
          </a:p>
          <a:p>
            <a:pPr lvl="1"/>
            <a:endParaRPr lang="en-US" dirty="0"/>
          </a:p>
          <a:p>
            <a:pPr>
              <a:buFont typeface="Arial" charset="0"/>
              <a:buNone/>
            </a:pPr>
            <a:endParaRPr lang="en-US" sz="2400" dirty="0">
              <a:latin typeface="Consolas" pitchFamily="49" charset="0"/>
              <a:ea typeface="Consolas" pitchFamily="49" charset="0"/>
              <a:cs typeface="Consolas" pitchFamily="49" charset="0"/>
            </a:endParaRPr>
          </a:p>
          <a:p>
            <a:pPr>
              <a:buFont typeface="Arial" charset="0"/>
              <a:buNone/>
            </a:pPr>
            <a:endParaRPr lang="en-US" sz="2400" dirty="0">
              <a:latin typeface="Consolas" pitchFamily="49" charset="0"/>
              <a:ea typeface="Consolas" pitchFamily="49" charset="0"/>
              <a:cs typeface="Consolas" pitchFamily="49" charset="0"/>
            </a:endParaRPr>
          </a:p>
          <a:p>
            <a:pPr>
              <a:buFont typeface="Arial" charset="0"/>
              <a:buNone/>
            </a:pPr>
            <a:endParaRPr lang="en-US" sz="2400" dirty="0">
              <a:latin typeface="Consolas" pitchFamily="49" charset="0"/>
              <a:ea typeface="Consolas" pitchFamily="49" charset="0"/>
              <a:cs typeface="Consolas" pitchFamily="49" charset="0"/>
            </a:endParaRPr>
          </a:p>
          <a:p>
            <a:pPr>
              <a:buFont typeface="Arial" charset="0"/>
              <a:buNone/>
            </a:pPr>
            <a:r>
              <a:rPr lang="en-US" sz="2400" dirty="0" err="1">
                <a:latin typeface="Consolas" pitchFamily="49" charset="0"/>
                <a:ea typeface="Consolas" pitchFamily="49" charset="0"/>
                <a:cs typeface="Consolas" pitchFamily="49" charset="0"/>
              </a:rPr>
              <a:t>shakespeare</a:t>
            </a:r>
            <a:r>
              <a:rPr lang="en-US" sz="2400" dirty="0">
                <a:latin typeface="Consolas" pitchFamily="49" charset="0"/>
                <a:ea typeface="Consolas" pitchFamily="49" charset="0"/>
                <a:cs typeface="Consolas" pitchFamily="49" charset="0"/>
              </a:rPr>
              <a:t>=</a:t>
            </a:r>
            <a:r>
              <a:rPr lang="en-US" sz="2400" dirty="0" err="1">
                <a:latin typeface="Consolas" pitchFamily="49" charset="0"/>
                <a:ea typeface="Consolas" pitchFamily="49" charset="0"/>
                <a:cs typeface="Consolas" pitchFamily="49" charset="0"/>
              </a:rPr>
              <a:t>urlopen</a:t>
            </a:r>
            <a:r>
              <a:rPr lang="en-US" sz="2400" dirty="0">
                <a:latin typeface="Consolas" pitchFamily="49" charset="0"/>
                <a:ea typeface="Consolas" pitchFamily="49" charset="0"/>
                <a:cs typeface="Consolas" pitchFamily="49" charset="0"/>
              </a:rPr>
              <a:t>(’http://inst.eecs.berkeley.edu/~cs61a/fa11/shakespeare.txt’)</a:t>
            </a:r>
          </a:p>
        </p:txBody>
      </p:sp>
      <p:sp>
        <p:nvSpPr>
          <p:cNvPr id="4" name="Date Placeholder 3"/>
          <p:cNvSpPr>
            <a:spLocks noGrp="1"/>
          </p:cNvSpPr>
          <p:nvPr>
            <p:ph type="dt" sz="quarter" idx="10"/>
          </p:nvPr>
        </p:nvSpPr>
        <p:spPr/>
        <p:txBody>
          <a:bodyPr/>
          <a:lstStyle/>
          <a:p>
            <a:pPr>
              <a:defRPr/>
            </a:pPr>
            <a:fld id="{686CC0D2-457D-4822-86DD-7BD9227871D3}" type="datetime1">
              <a:rPr lang="en-US"/>
              <a:pPr>
                <a:defRPr/>
              </a:pPr>
              <a:t>10/21/2022</a:t>
            </a:fld>
            <a:endParaRPr lang="en-US"/>
          </a:p>
        </p:txBody>
      </p:sp>
      <p:sp>
        <p:nvSpPr>
          <p:cNvPr id="5" name="Footer Placeholder 4"/>
          <p:cNvSpPr>
            <a:spLocks noGrp="1"/>
          </p:cNvSpPr>
          <p:nvPr>
            <p:ph type="ftr" sz="quarter" idx="11"/>
          </p:nvPr>
        </p:nvSpPr>
        <p:spPr/>
        <p:txBody>
          <a:bodyPr/>
          <a:lstStyle/>
          <a:p>
            <a:pPr>
              <a:defRPr/>
            </a:pPr>
            <a:r>
              <a:rPr lang="en-US"/>
              <a:t>Principles of Programming Languages</a:t>
            </a:r>
          </a:p>
        </p:txBody>
      </p:sp>
      <p:sp>
        <p:nvSpPr>
          <p:cNvPr id="6" name="Slide Number Placeholder 5"/>
          <p:cNvSpPr>
            <a:spLocks noGrp="1"/>
          </p:cNvSpPr>
          <p:nvPr>
            <p:ph type="sldNum" sz="quarter" idx="12"/>
          </p:nvPr>
        </p:nvSpPr>
        <p:spPr/>
        <p:txBody>
          <a:bodyPr/>
          <a:lstStyle/>
          <a:p>
            <a:pPr>
              <a:defRPr/>
            </a:pPr>
            <a:fld id="{EA53D222-C040-4F80-964E-8551F5C60652}" type="slidenum">
              <a:rPr lang="en-US"/>
              <a:pPr>
                <a:defRPr/>
              </a:pPr>
              <a:t>42</a:t>
            </a:fld>
            <a:endParaRPr lang="en-US"/>
          </a:p>
        </p:txBody>
      </p:sp>
      <p:sp>
        <p:nvSpPr>
          <p:cNvPr id="7" name="Oval 6"/>
          <p:cNvSpPr/>
          <p:nvPr/>
        </p:nvSpPr>
        <p:spPr>
          <a:xfrm>
            <a:off x="381000" y="4191000"/>
            <a:ext cx="8229600" cy="1600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l"/>
            <a:r>
              <a:rPr lang="en-US" dirty="0">
                <a:solidFill>
                  <a:srgbClr val="FF0000"/>
                </a:solidFill>
              </a:rPr>
              <a:t>statement</a:t>
            </a:r>
          </a:p>
        </p:txBody>
      </p:sp>
      <p:sp>
        <p:nvSpPr>
          <p:cNvPr id="8" name="Oval 7"/>
          <p:cNvSpPr/>
          <p:nvPr/>
        </p:nvSpPr>
        <p:spPr>
          <a:xfrm>
            <a:off x="2438400" y="4267200"/>
            <a:ext cx="6248400" cy="1447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r>
              <a:rPr lang="en-US" dirty="0">
                <a:solidFill>
                  <a:srgbClr val="FF0000"/>
                </a:solidFill>
              </a:rPr>
              <a:t>expression</a:t>
            </a:r>
          </a:p>
        </p:txBody>
      </p:sp>
    </p:spTree>
    <p:extLst>
      <p:ext uri="{BB962C8B-B14F-4D97-AF65-F5344CB8AC3E}">
        <p14:creationId xmlns:p14="http://schemas.microsoft.com/office/powerpoint/2010/main" val="43971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a:t>First example in Python</a:t>
            </a:r>
          </a:p>
        </p:txBody>
      </p:sp>
      <p:sp>
        <p:nvSpPr>
          <p:cNvPr id="39938" name="Content Placeholder 2"/>
          <p:cNvSpPr>
            <a:spLocks noGrp="1"/>
          </p:cNvSpPr>
          <p:nvPr>
            <p:ph idx="1"/>
          </p:nvPr>
        </p:nvSpPr>
        <p:spPr>
          <a:xfrm>
            <a:off x="457200" y="1600200"/>
            <a:ext cx="8534400" cy="4525963"/>
          </a:xfrm>
        </p:spPr>
        <p:txBody>
          <a:bodyPr/>
          <a:lstStyle/>
          <a:p>
            <a:pPr marL="514350" indent="-514350">
              <a:buFont typeface="+mj-lt"/>
              <a:buAutoNum type="arabicPeriod" startAt="2"/>
            </a:pPr>
            <a:endParaRPr lang="en-US" dirty="0"/>
          </a:p>
          <a:p>
            <a:pPr marL="514350" indent="-514350">
              <a:buFont typeface="+mj-lt"/>
              <a:buAutoNum type="arabicPeriod" startAt="2"/>
            </a:pPr>
            <a:r>
              <a:rPr lang="en-US" dirty="0"/>
              <a:t>Save all words in a </a:t>
            </a:r>
            <a:r>
              <a:rPr lang="en-US" b="1" dirty="0"/>
              <a:t>set</a:t>
            </a:r>
          </a:p>
          <a:p>
            <a:pPr lvl="1"/>
            <a:r>
              <a:rPr lang="en-US" dirty="0"/>
              <a:t>Use built-in functions </a:t>
            </a:r>
            <a:r>
              <a:rPr lang="en-US" dirty="0" smtClean="0"/>
              <a:t>for words retrieval</a:t>
            </a:r>
            <a:endParaRPr lang="en-US" dirty="0"/>
          </a:p>
          <a:p>
            <a:pPr>
              <a:buFont typeface="Arial" charset="0"/>
              <a:buNone/>
            </a:pPr>
            <a:endParaRPr lang="en-US" sz="2400" dirty="0">
              <a:latin typeface="Consolas" pitchFamily="49" charset="0"/>
              <a:ea typeface="Consolas" pitchFamily="49" charset="0"/>
              <a:cs typeface="Consolas" pitchFamily="49" charset="0"/>
            </a:endParaRPr>
          </a:p>
          <a:p>
            <a:pPr>
              <a:buFont typeface="Arial" charset="0"/>
              <a:buNone/>
            </a:pPr>
            <a:endParaRPr lang="en-US" sz="2400" dirty="0">
              <a:latin typeface="Consolas" pitchFamily="49" charset="0"/>
              <a:ea typeface="Consolas" pitchFamily="49" charset="0"/>
              <a:cs typeface="Consolas" pitchFamily="49" charset="0"/>
            </a:endParaRPr>
          </a:p>
          <a:p>
            <a:pPr>
              <a:buFont typeface="Arial" charset="0"/>
              <a:buNone/>
            </a:pPr>
            <a:r>
              <a:rPr lang="en-US" sz="2400" dirty="0">
                <a:latin typeface="Consolas" pitchFamily="49" charset="0"/>
                <a:ea typeface="Consolas" pitchFamily="49" charset="0"/>
                <a:cs typeface="Consolas" pitchFamily="49" charset="0"/>
              </a:rPr>
              <a:t>words = set(</a:t>
            </a:r>
            <a:r>
              <a:rPr lang="en-US" sz="2400" dirty="0" err="1">
                <a:latin typeface="Consolas" pitchFamily="49" charset="0"/>
                <a:ea typeface="Consolas" pitchFamily="49" charset="0"/>
                <a:cs typeface="Consolas" pitchFamily="49" charset="0"/>
              </a:rPr>
              <a:t>shakespeare.read</a:t>
            </a:r>
            <a:r>
              <a:rPr lang="en-US" sz="2400" dirty="0">
                <a:latin typeface="Consolas" pitchFamily="49" charset="0"/>
                <a:ea typeface="Consolas" pitchFamily="49" charset="0"/>
                <a:cs typeface="Consolas" pitchFamily="49" charset="0"/>
              </a:rPr>
              <a:t>().decode().split())</a:t>
            </a:r>
          </a:p>
        </p:txBody>
      </p:sp>
      <p:sp>
        <p:nvSpPr>
          <p:cNvPr id="4" name="Date Placeholder 3"/>
          <p:cNvSpPr>
            <a:spLocks noGrp="1"/>
          </p:cNvSpPr>
          <p:nvPr>
            <p:ph type="dt" sz="quarter" idx="10"/>
          </p:nvPr>
        </p:nvSpPr>
        <p:spPr/>
        <p:txBody>
          <a:bodyPr/>
          <a:lstStyle/>
          <a:p>
            <a:pPr>
              <a:defRPr/>
            </a:pPr>
            <a:fld id="{686CC0D2-457D-4822-86DD-7BD9227871D3}" type="datetime1">
              <a:rPr lang="en-US"/>
              <a:pPr>
                <a:defRPr/>
              </a:pPr>
              <a:t>10/21/2022</a:t>
            </a:fld>
            <a:endParaRPr lang="en-US"/>
          </a:p>
        </p:txBody>
      </p:sp>
      <p:sp>
        <p:nvSpPr>
          <p:cNvPr id="5" name="Footer Placeholder 4"/>
          <p:cNvSpPr>
            <a:spLocks noGrp="1"/>
          </p:cNvSpPr>
          <p:nvPr>
            <p:ph type="ftr" sz="quarter" idx="11"/>
          </p:nvPr>
        </p:nvSpPr>
        <p:spPr/>
        <p:txBody>
          <a:bodyPr/>
          <a:lstStyle/>
          <a:p>
            <a:pPr>
              <a:defRPr/>
            </a:pPr>
            <a:r>
              <a:rPr lang="en-US"/>
              <a:t>Principles of Programming Languages</a:t>
            </a:r>
          </a:p>
        </p:txBody>
      </p:sp>
      <p:sp>
        <p:nvSpPr>
          <p:cNvPr id="6" name="Slide Number Placeholder 5"/>
          <p:cNvSpPr>
            <a:spLocks noGrp="1"/>
          </p:cNvSpPr>
          <p:nvPr>
            <p:ph type="sldNum" sz="quarter" idx="12"/>
          </p:nvPr>
        </p:nvSpPr>
        <p:spPr/>
        <p:txBody>
          <a:bodyPr/>
          <a:lstStyle/>
          <a:p>
            <a:pPr>
              <a:defRPr/>
            </a:pPr>
            <a:fld id="{C6687B21-F638-4252-BDDF-5D8E0D16A668}" type="slidenum">
              <a:rPr lang="en-US"/>
              <a:pPr>
                <a:defRPr/>
              </a:pPr>
              <a:t>43</a:t>
            </a:fld>
            <a:endParaRPr lang="en-US"/>
          </a:p>
        </p:txBody>
      </p:sp>
      <p:sp>
        <p:nvSpPr>
          <p:cNvPr id="2" name="Rectangle 1"/>
          <p:cNvSpPr/>
          <p:nvPr/>
        </p:nvSpPr>
        <p:spPr>
          <a:xfrm>
            <a:off x="76200" y="5461359"/>
            <a:ext cx="5029200" cy="369332"/>
          </a:xfrm>
          <a:prstGeom prst="rect">
            <a:avLst/>
          </a:prstGeom>
        </p:spPr>
        <p:txBody>
          <a:bodyPr wrap="square">
            <a:spAutoFit/>
          </a:bodyPr>
          <a:lstStyle/>
          <a:p>
            <a:r>
              <a:rPr lang="en-US" dirty="0"/>
              <a:t>https://docs.python.org/3/howto/unicode.html</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a:t>First example in Python</a:t>
            </a:r>
          </a:p>
        </p:txBody>
      </p:sp>
      <p:sp>
        <p:nvSpPr>
          <p:cNvPr id="40962" name="Content Placeholder 2"/>
          <p:cNvSpPr>
            <a:spLocks noGrp="1"/>
          </p:cNvSpPr>
          <p:nvPr>
            <p:ph idx="1"/>
          </p:nvPr>
        </p:nvSpPr>
        <p:spPr/>
        <p:txBody>
          <a:bodyPr/>
          <a:lstStyle/>
          <a:p>
            <a:endParaRPr lang="en-US" dirty="0"/>
          </a:p>
          <a:p>
            <a:pPr marL="514350" indent="-514350">
              <a:buFont typeface="+mj-lt"/>
              <a:buAutoNum type="arabicPeriod" startAt="3"/>
            </a:pPr>
            <a:r>
              <a:rPr lang="en-US" dirty="0"/>
              <a:t>Filter out all “wrong” words</a:t>
            </a:r>
          </a:p>
          <a:p>
            <a:pPr lvl="1"/>
            <a:r>
              <a:rPr lang="en-US" dirty="0"/>
              <a:t>Word = string = object</a:t>
            </a:r>
          </a:p>
          <a:p>
            <a:pPr marL="0" indent="0">
              <a:buNone/>
            </a:pPr>
            <a:endParaRPr lang="en-US" dirty="0"/>
          </a:p>
          <a:p>
            <a:pPr>
              <a:buFont typeface="Arial" charset="0"/>
              <a:buNone/>
            </a:pPr>
            <a:r>
              <a:rPr lang="en-US" sz="2400" dirty="0">
                <a:latin typeface="Consolas" pitchFamily="49" charset="0"/>
                <a:ea typeface="Consolas" pitchFamily="49" charset="0"/>
                <a:cs typeface="Consolas" pitchFamily="49" charset="0"/>
              </a:rPr>
              <a:t>{w </a:t>
            </a:r>
            <a:r>
              <a:rPr lang="en-US" sz="2400" b="1" dirty="0">
                <a:latin typeface="Consolas" pitchFamily="49" charset="0"/>
                <a:ea typeface="Consolas" pitchFamily="49" charset="0"/>
                <a:cs typeface="Consolas" pitchFamily="49" charset="0"/>
              </a:rPr>
              <a:t>for</a:t>
            </a:r>
            <a:r>
              <a:rPr lang="en-US" sz="2400" dirty="0">
                <a:latin typeface="Consolas" pitchFamily="49" charset="0"/>
                <a:ea typeface="Consolas" pitchFamily="49" charset="0"/>
                <a:cs typeface="Consolas" pitchFamily="49" charset="0"/>
              </a:rPr>
              <a:t> w </a:t>
            </a:r>
            <a:r>
              <a:rPr lang="en-US" sz="2400" b="1" dirty="0">
                <a:latin typeface="Consolas" pitchFamily="49" charset="0"/>
                <a:ea typeface="Consolas" pitchFamily="49" charset="0"/>
                <a:cs typeface="Consolas" pitchFamily="49" charset="0"/>
              </a:rPr>
              <a:t>in</a:t>
            </a:r>
            <a:r>
              <a:rPr lang="en-US" sz="2400" dirty="0">
                <a:latin typeface="Consolas" pitchFamily="49" charset="0"/>
                <a:ea typeface="Consolas" pitchFamily="49" charset="0"/>
                <a:cs typeface="Consolas" pitchFamily="49" charset="0"/>
              </a:rPr>
              <a:t> words </a:t>
            </a:r>
            <a:r>
              <a:rPr lang="en-US" sz="2400" b="1" dirty="0">
                <a:latin typeface="Consolas" pitchFamily="49" charset="0"/>
                <a:ea typeface="Consolas" pitchFamily="49" charset="0"/>
                <a:cs typeface="Consolas" pitchFamily="49" charset="0"/>
              </a:rPr>
              <a:t>if</a:t>
            </a:r>
            <a:r>
              <a:rPr lang="en-US" sz="2400" dirty="0">
                <a:latin typeface="Consolas" pitchFamily="49" charset="0"/>
                <a:ea typeface="Consolas" pitchFamily="49" charset="0"/>
                <a:cs typeface="Consolas" pitchFamily="49" charset="0"/>
              </a:rPr>
              <a:t> </a:t>
            </a:r>
            <a:r>
              <a:rPr lang="en-US" sz="2400" dirty="0" err="1">
                <a:latin typeface="Consolas" pitchFamily="49" charset="0"/>
                <a:ea typeface="Consolas" pitchFamily="49" charset="0"/>
                <a:cs typeface="Consolas" pitchFamily="49" charset="0"/>
              </a:rPr>
              <a:t>len</a:t>
            </a:r>
            <a:r>
              <a:rPr lang="en-US" sz="2400" dirty="0">
                <a:latin typeface="Consolas" pitchFamily="49" charset="0"/>
                <a:ea typeface="Consolas" pitchFamily="49" charset="0"/>
                <a:cs typeface="Consolas" pitchFamily="49" charset="0"/>
              </a:rPr>
              <a:t>(w) &gt;= 5 </a:t>
            </a:r>
            <a:r>
              <a:rPr lang="en-US" sz="2400" b="1" dirty="0">
                <a:latin typeface="Consolas" pitchFamily="49" charset="0"/>
                <a:ea typeface="Consolas" pitchFamily="49" charset="0"/>
                <a:cs typeface="Consolas" pitchFamily="49" charset="0"/>
              </a:rPr>
              <a:t>and</a:t>
            </a:r>
            <a:r>
              <a:rPr lang="en-US" sz="2400" dirty="0">
                <a:latin typeface="Consolas" pitchFamily="49" charset="0"/>
                <a:ea typeface="Consolas" pitchFamily="49" charset="0"/>
                <a:cs typeface="Consolas" pitchFamily="49" charset="0"/>
              </a:rPr>
              <a:t> w[::-1] </a:t>
            </a:r>
            <a:r>
              <a:rPr lang="en-US" sz="2400" b="1" dirty="0">
                <a:latin typeface="Consolas" pitchFamily="49" charset="0"/>
                <a:ea typeface="Consolas" pitchFamily="49" charset="0"/>
                <a:cs typeface="Consolas" pitchFamily="49" charset="0"/>
              </a:rPr>
              <a:t>in</a:t>
            </a:r>
            <a:r>
              <a:rPr lang="en-US" sz="2400" dirty="0">
                <a:latin typeface="Consolas" pitchFamily="49" charset="0"/>
                <a:ea typeface="Consolas" pitchFamily="49" charset="0"/>
                <a:cs typeface="Consolas" pitchFamily="49" charset="0"/>
              </a:rPr>
              <a:t> words}</a:t>
            </a:r>
          </a:p>
        </p:txBody>
      </p:sp>
      <p:sp>
        <p:nvSpPr>
          <p:cNvPr id="4" name="Date Placeholder 3"/>
          <p:cNvSpPr>
            <a:spLocks noGrp="1"/>
          </p:cNvSpPr>
          <p:nvPr>
            <p:ph type="dt" sz="quarter" idx="10"/>
          </p:nvPr>
        </p:nvSpPr>
        <p:spPr/>
        <p:txBody>
          <a:bodyPr/>
          <a:lstStyle/>
          <a:p>
            <a:pPr>
              <a:defRPr/>
            </a:pPr>
            <a:fld id="{686CC0D2-457D-4822-86DD-7BD9227871D3}" type="datetime1">
              <a:rPr lang="en-US"/>
              <a:pPr>
                <a:defRPr/>
              </a:pPr>
              <a:t>10/21/2022</a:t>
            </a:fld>
            <a:endParaRPr lang="en-US"/>
          </a:p>
        </p:txBody>
      </p:sp>
      <p:sp>
        <p:nvSpPr>
          <p:cNvPr id="5" name="Footer Placeholder 4"/>
          <p:cNvSpPr>
            <a:spLocks noGrp="1"/>
          </p:cNvSpPr>
          <p:nvPr>
            <p:ph type="ftr" sz="quarter" idx="11"/>
          </p:nvPr>
        </p:nvSpPr>
        <p:spPr/>
        <p:txBody>
          <a:bodyPr/>
          <a:lstStyle/>
          <a:p>
            <a:pPr>
              <a:defRPr/>
            </a:pPr>
            <a:r>
              <a:rPr lang="en-US"/>
              <a:t>Principles of Programming Languages</a:t>
            </a:r>
          </a:p>
        </p:txBody>
      </p:sp>
      <p:sp>
        <p:nvSpPr>
          <p:cNvPr id="6" name="Slide Number Placeholder 5"/>
          <p:cNvSpPr>
            <a:spLocks noGrp="1"/>
          </p:cNvSpPr>
          <p:nvPr>
            <p:ph type="sldNum" sz="quarter" idx="12"/>
          </p:nvPr>
        </p:nvSpPr>
        <p:spPr/>
        <p:txBody>
          <a:bodyPr/>
          <a:lstStyle/>
          <a:p>
            <a:pPr>
              <a:defRPr/>
            </a:pPr>
            <a:fld id="{73FB13DF-EFE1-49FC-BEF8-9C9608036A82}" type="slidenum">
              <a:rPr lang="en-US"/>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a:t>First example in Python</a:t>
            </a:r>
          </a:p>
        </p:txBody>
      </p:sp>
      <p:sp>
        <p:nvSpPr>
          <p:cNvPr id="41986" name="Content Placeholder 2"/>
          <p:cNvSpPr>
            <a:spLocks noGrp="1"/>
          </p:cNvSpPr>
          <p:nvPr>
            <p:ph idx="1"/>
          </p:nvPr>
        </p:nvSpPr>
        <p:spPr/>
        <p:txBody>
          <a:bodyPr/>
          <a:lstStyle/>
          <a:p>
            <a:r>
              <a:rPr lang="en-US"/>
              <a:t>Interpreters – interprets code in a predictable way (also program!)</a:t>
            </a:r>
          </a:p>
        </p:txBody>
      </p:sp>
      <p:sp>
        <p:nvSpPr>
          <p:cNvPr id="4" name="Date Placeholder 3"/>
          <p:cNvSpPr>
            <a:spLocks noGrp="1"/>
          </p:cNvSpPr>
          <p:nvPr>
            <p:ph type="dt" sz="quarter" idx="10"/>
          </p:nvPr>
        </p:nvSpPr>
        <p:spPr/>
        <p:txBody>
          <a:bodyPr/>
          <a:lstStyle/>
          <a:p>
            <a:pPr>
              <a:defRPr/>
            </a:pPr>
            <a:fld id="{686CC0D2-457D-4822-86DD-7BD9227871D3}" type="datetime1">
              <a:rPr lang="en-US"/>
              <a:pPr>
                <a:defRPr/>
              </a:pPr>
              <a:t>10/21/2022</a:t>
            </a:fld>
            <a:endParaRPr lang="en-US"/>
          </a:p>
        </p:txBody>
      </p:sp>
      <p:sp>
        <p:nvSpPr>
          <p:cNvPr id="5" name="Footer Placeholder 4"/>
          <p:cNvSpPr>
            <a:spLocks noGrp="1"/>
          </p:cNvSpPr>
          <p:nvPr>
            <p:ph type="ftr" sz="quarter" idx="11"/>
          </p:nvPr>
        </p:nvSpPr>
        <p:spPr/>
        <p:txBody>
          <a:bodyPr/>
          <a:lstStyle/>
          <a:p>
            <a:pPr>
              <a:defRPr/>
            </a:pPr>
            <a:r>
              <a:rPr lang="en-US"/>
              <a:t>Principles of Programming Languages</a:t>
            </a:r>
          </a:p>
        </p:txBody>
      </p:sp>
      <p:sp>
        <p:nvSpPr>
          <p:cNvPr id="6" name="Slide Number Placeholder 5"/>
          <p:cNvSpPr>
            <a:spLocks noGrp="1"/>
          </p:cNvSpPr>
          <p:nvPr>
            <p:ph type="sldNum" sz="quarter" idx="12"/>
          </p:nvPr>
        </p:nvSpPr>
        <p:spPr/>
        <p:txBody>
          <a:bodyPr/>
          <a:lstStyle/>
          <a:p>
            <a:pPr>
              <a:defRPr/>
            </a:pPr>
            <a:fld id="{498A64CE-6E44-4460-BD14-2993956B9678}" type="slidenum">
              <a:rPr lang="en-US"/>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a:t>Principles of debugging</a:t>
            </a:r>
          </a:p>
        </p:txBody>
      </p:sp>
      <p:sp>
        <p:nvSpPr>
          <p:cNvPr id="43010" name="Content Placeholder 2"/>
          <p:cNvSpPr>
            <a:spLocks noGrp="1"/>
          </p:cNvSpPr>
          <p:nvPr>
            <p:ph idx="1"/>
          </p:nvPr>
        </p:nvSpPr>
        <p:spPr/>
        <p:txBody>
          <a:bodyPr/>
          <a:lstStyle/>
          <a:p>
            <a:pPr marL="514350" indent="-514350">
              <a:buFont typeface="Calibri" pitchFamily="34" charset="0"/>
              <a:buAutoNum type="arabicPeriod"/>
            </a:pPr>
            <a:r>
              <a:rPr lang="en-US" b="1"/>
              <a:t>Test incrementally</a:t>
            </a:r>
            <a:endParaRPr lang="en-US"/>
          </a:p>
          <a:p>
            <a:pPr marL="514350" indent="-514350">
              <a:buFont typeface="Calibri" pitchFamily="34" charset="0"/>
              <a:buAutoNum type="arabicPeriod"/>
            </a:pPr>
            <a:r>
              <a:rPr lang="en-US" b="1"/>
              <a:t>Isolate errors</a:t>
            </a:r>
            <a:endParaRPr lang="en-US"/>
          </a:p>
          <a:p>
            <a:pPr marL="514350" indent="-514350">
              <a:buFont typeface="Calibri" pitchFamily="34" charset="0"/>
              <a:buAutoNum type="arabicPeriod"/>
            </a:pPr>
            <a:r>
              <a:rPr lang="en-US" b="1"/>
              <a:t>Check your assumptions</a:t>
            </a:r>
            <a:endParaRPr lang="en-US"/>
          </a:p>
          <a:p>
            <a:pPr marL="514350" indent="-514350">
              <a:buFont typeface="Calibri" pitchFamily="34" charset="0"/>
              <a:buAutoNum type="arabicPeriod"/>
            </a:pPr>
            <a:r>
              <a:rPr lang="en-US" b="1"/>
              <a:t>Consult others</a:t>
            </a:r>
            <a:endParaRPr lang="en-US"/>
          </a:p>
        </p:txBody>
      </p:sp>
      <p:sp>
        <p:nvSpPr>
          <p:cNvPr id="4" name="Date Placeholder 3"/>
          <p:cNvSpPr>
            <a:spLocks noGrp="1"/>
          </p:cNvSpPr>
          <p:nvPr>
            <p:ph type="dt" sz="quarter" idx="10"/>
          </p:nvPr>
        </p:nvSpPr>
        <p:spPr/>
        <p:txBody>
          <a:bodyPr/>
          <a:lstStyle/>
          <a:p>
            <a:pPr>
              <a:defRPr/>
            </a:pPr>
            <a:fld id="{686CC0D2-457D-4822-86DD-7BD9227871D3}" type="datetime1">
              <a:rPr lang="en-US"/>
              <a:pPr>
                <a:defRPr/>
              </a:pPr>
              <a:t>10/21/2022</a:t>
            </a:fld>
            <a:endParaRPr lang="en-US"/>
          </a:p>
        </p:txBody>
      </p:sp>
      <p:sp>
        <p:nvSpPr>
          <p:cNvPr id="5" name="Footer Placeholder 4"/>
          <p:cNvSpPr>
            <a:spLocks noGrp="1"/>
          </p:cNvSpPr>
          <p:nvPr>
            <p:ph type="ftr" sz="quarter" idx="11"/>
          </p:nvPr>
        </p:nvSpPr>
        <p:spPr/>
        <p:txBody>
          <a:bodyPr/>
          <a:lstStyle/>
          <a:p>
            <a:pPr>
              <a:defRPr/>
            </a:pPr>
            <a:r>
              <a:rPr lang="en-US"/>
              <a:t>Principles of Programming Languages</a:t>
            </a:r>
          </a:p>
        </p:txBody>
      </p:sp>
      <p:sp>
        <p:nvSpPr>
          <p:cNvPr id="6" name="Slide Number Placeholder 5"/>
          <p:cNvSpPr>
            <a:spLocks noGrp="1"/>
          </p:cNvSpPr>
          <p:nvPr>
            <p:ph type="sldNum" sz="quarter" idx="12"/>
          </p:nvPr>
        </p:nvSpPr>
        <p:spPr/>
        <p:txBody>
          <a:bodyPr/>
          <a:lstStyle/>
          <a:p>
            <a:pPr>
              <a:defRPr/>
            </a:pPr>
            <a:fld id="{553CC5DD-347D-4339-A6A5-4CD9E6B373BD}" type="slidenum">
              <a:rPr lang="en-US"/>
              <a:pPr>
                <a:defRPr/>
              </a:pPr>
              <a:t>46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b="1" dirty="0"/>
              <a:t>The Elements Of programming Language</a:t>
            </a:r>
            <a:endParaRPr lang="en-US" dirty="0"/>
          </a:p>
        </p:txBody>
      </p:sp>
      <p:sp>
        <p:nvSpPr>
          <p:cNvPr id="45058" name="Content Placeholder 2"/>
          <p:cNvSpPr>
            <a:spLocks noGrp="1"/>
          </p:cNvSpPr>
          <p:nvPr>
            <p:ph idx="1"/>
          </p:nvPr>
        </p:nvSpPr>
        <p:spPr>
          <a:xfrm>
            <a:off x="457200" y="1981200"/>
            <a:ext cx="8229600" cy="4144963"/>
          </a:xfrm>
        </p:spPr>
        <p:txBody>
          <a:bodyPr/>
          <a:lstStyle/>
          <a:p>
            <a:pPr>
              <a:buFont typeface="Arial" charset="0"/>
              <a:buNone/>
            </a:pPr>
            <a:r>
              <a:rPr lang="en-US"/>
              <a:t>In Programming, we deal with two elements:</a:t>
            </a:r>
          </a:p>
          <a:p>
            <a:pPr>
              <a:buFont typeface="Arial" charset="0"/>
              <a:buNone/>
            </a:pPr>
            <a:endParaRPr lang="en-US"/>
          </a:p>
          <a:p>
            <a:r>
              <a:rPr lang="en-US" b="1"/>
              <a:t>Data</a:t>
            </a:r>
            <a:r>
              <a:rPr lang="en-US"/>
              <a:t>: Things we want to manipulate</a:t>
            </a:r>
          </a:p>
          <a:p>
            <a:pPr>
              <a:buFont typeface="Arial" charset="0"/>
              <a:buNone/>
            </a:pPr>
            <a:endParaRPr lang="en-US"/>
          </a:p>
          <a:p>
            <a:r>
              <a:rPr lang="en-US" b="1"/>
              <a:t>Procedures</a:t>
            </a:r>
            <a:r>
              <a:rPr lang="en-US"/>
              <a:t>: Rules for manipulating data</a:t>
            </a:r>
          </a:p>
          <a:p>
            <a:endParaRPr lang="en-US"/>
          </a:p>
        </p:txBody>
      </p:sp>
      <p:sp>
        <p:nvSpPr>
          <p:cNvPr id="4" name="Date Placeholder 3"/>
          <p:cNvSpPr>
            <a:spLocks noGrp="1"/>
          </p:cNvSpPr>
          <p:nvPr>
            <p:ph type="dt" sz="quarter" idx="10"/>
          </p:nvPr>
        </p:nvSpPr>
        <p:spPr/>
        <p:txBody>
          <a:bodyPr/>
          <a:lstStyle/>
          <a:p>
            <a:pPr>
              <a:defRPr/>
            </a:pPr>
            <a:fld id="{20B6B593-BA93-41A2-9D8E-C19314E16C90}" type="datetime1">
              <a:rPr lang="en-US"/>
              <a:pPr>
                <a:defRPr/>
              </a:pPr>
              <a:t>10/21/2022</a:t>
            </a:fld>
            <a:endParaRPr lang="en-US"/>
          </a:p>
        </p:txBody>
      </p:sp>
      <p:sp>
        <p:nvSpPr>
          <p:cNvPr id="5" name="Slide Number Placeholder 4"/>
          <p:cNvSpPr>
            <a:spLocks noGrp="1"/>
          </p:cNvSpPr>
          <p:nvPr>
            <p:ph type="sldNum" sz="quarter" idx="12"/>
          </p:nvPr>
        </p:nvSpPr>
        <p:spPr/>
        <p:txBody>
          <a:bodyPr/>
          <a:lstStyle/>
          <a:p>
            <a:pPr>
              <a:defRPr/>
            </a:pPr>
            <a:fld id="{C5DB8B42-C995-4AA8-AFE1-B71D890E9803}" type="slidenum">
              <a:rPr lang="en-US"/>
              <a:pPr>
                <a:defRPr/>
              </a:pPr>
              <a:t>47</a:t>
            </a:fld>
            <a:endParaRPr lang="en-US"/>
          </a:p>
        </p:txBody>
      </p:sp>
      <p:sp>
        <p:nvSpPr>
          <p:cNvPr id="6" name="Footer Placeholder 5"/>
          <p:cNvSpPr>
            <a:spLocks noGrp="1"/>
          </p:cNvSpPr>
          <p:nvPr>
            <p:ph type="ftr" sz="quarter" idx="11"/>
          </p:nvPr>
        </p:nvSpPr>
        <p:spPr/>
        <p:txBody>
          <a:bodyPr/>
          <a:lstStyle/>
          <a:p>
            <a:pPr>
              <a:defRPr/>
            </a:pPr>
            <a:r>
              <a:rPr lang="en-US"/>
              <a:t>Principles of Programming Languages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b="1" dirty="0"/>
              <a:t>The Elements Of programming Language</a:t>
            </a:r>
            <a:endParaRPr lang="en-US" dirty="0"/>
          </a:p>
        </p:txBody>
      </p:sp>
      <p:sp>
        <p:nvSpPr>
          <p:cNvPr id="46082" name="Content Placeholder 2"/>
          <p:cNvSpPr>
            <a:spLocks noGrp="1"/>
          </p:cNvSpPr>
          <p:nvPr>
            <p:ph idx="1"/>
          </p:nvPr>
        </p:nvSpPr>
        <p:spPr>
          <a:xfrm>
            <a:off x="457200" y="1905000"/>
            <a:ext cx="8229600" cy="4221163"/>
          </a:xfrm>
        </p:spPr>
        <p:txBody>
          <a:bodyPr/>
          <a:lstStyle/>
          <a:p>
            <a:r>
              <a:rPr lang="en-US" i="1" u="sng"/>
              <a:t>Primitive Expressions and statements</a:t>
            </a:r>
          </a:p>
          <a:p>
            <a:pPr>
              <a:buFont typeface="Arial" charset="0"/>
              <a:buNone/>
            </a:pPr>
            <a:endParaRPr lang="en-US"/>
          </a:p>
          <a:p>
            <a:r>
              <a:rPr lang="en-US" i="1" u="sng"/>
              <a:t>Compound expressions/combinations</a:t>
            </a:r>
            <a:endParaRPr lang="en-US"/>
          </a:p>
          <a:p>
            <a:pPr>
              <a:buFont typeface="Arial" charset="0"/>
              <a:buNone/>
            </a:pPr>
            <a:endParaRPr lang="en-US"/>
          </a:p>
          <a:p>
            <a:r>
              <a:rPr lang="en-US" i="1" u="sng"/>
              <a:t>Abstracting expressions</a:t>
            </a:r>
            <a:endParaRPr lang="en-US"/>
          </a:p>
          <a:p>
            <a:endParaRPr lang="en-US"/>
          </a:p>
        </p:txBody>
      </p:sp>
      <p:sp>
        <p:nvSpPr>
          <p:cNvPr id="4" name="Date Placeholder 3"/>
          <p:cNvSpPr>
            <a:spLocks noGrp="1"/>
          </p:cNvSpPr>
          <p:nvPr>
            <p:ph type="dt" sz="quarter" idx="10"/>
          </p:nvPr>
        </p:nvSpPr>
        <p:spPr/>
        <p:txBody>
          <a:bodyPr/>
          <a:lstStyle/>
          <a:p>
            <a:pPr>
              <a:defRPr/>
            </a:pPr>
            <a:fld id="{7AF4DCEA-84DB-4205-8329-13C471925EDA}" type="datetime1">
              <a:rPr lang="en-US"/>
              <a:pPr>
                <a:defRPr/>
              </a:pPr>
              <a:t>10/21/2022</a:t>
            </a:fld>
            <a:endParaRPr lang="en-US"/>
          </a:p>
        </p:txBody>
      </p:sp>
      <p:sp>
        <p:nvSpPr>
          <p:cNvPr id="5" name="Slide Number Placeholder 4"/>
          <p:cNvSpPr>
            <a:spLocks noGrp="1"/>
          </p:cNvSpPr>
          <p:nvPr>
            <p:ph type="sldNum" sz="quarter" idx="12"/>
          </p:nvPr>
        </p:nvSpPr>
        <p:spPr/>
        <p:txBody>
          <a:bodyPr/>
          <a:lstStyle/>
          <a:p>
            <a:pPr>
              <a:defRPr/>
            </a:pPr>
            <a:fld id="{BCADF721-194D-412D-9C9C-D6C8A9A23D15}" type="slidenum">
              <a:rPr lang="en-US"/>
              <a:pPr>
                <a:defRPr/>
              </a:pPr>
              <a:t>48</a:t>
            </a:fld>
            <a:endParaRPr lang="en-US"/>
          </a:p>
        </p:txBody>
      </p:sp>
      <p:sp>
        <p:nvSpPr>
          <p:cNvPr id="6" name="Footer Placeholder 5"/>
          <p:cNvSpPr>
            <a:spLocks noGrp="1"/>
          </p:cNvSpPr>
          <p:nvPr>
            <p:ph type="ftr" sz="quarter" idx="11"/>
          </p:nvPr>
        </p:nvSpPr>
        <p:spPr/>
        <p:txBody>
          <a:bodyPr/>
          <a:lstStyle/>
          <a:p>
            <a:pPr>
              <a:defRPr/>
            </a:pPr>
            <a:r>
              <a:rPr lang="en-US"/>
              <a:t>Principles of Programming Languages</a:t>
            </a:r>
          </a:p>
        </p:txBody>
      </p:sp>
      <p:sp>
        <p:nvSpPr>
          <p:cNvPr id="7" name="5-Point Star 6"/>
          <p:cNvSpPr/>
          <p:nvPr/>
        </p:nvSpPr>
        <p:spPr>
          <a:xfrm>
            <a:off x="8153400" y="152400"/>
            <a:ext cx="762000" cy="685800"/>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dirty="0">
              <a:solidFill>
                <a:srgbClr val="C00000"/>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b="1"/>
              <a:t>Expression (in Python)</a:t>
            </a:r>
            <a:endParaRPr lang="en-US"/>
          </a:p>
        </p:txBody>
      </p:sp>
      <p:sp>
        <p:nvSpPr>
          <p:cNvPr id="48130" name="Content Placeholder 2"/>
          <p:cNvSpPr>
            <a:spLocks noGrp="1"/>
          </p:cNvSpPr>
          <p:nvPr>
            <p:ph idx="1"/>
          </p:nvPr>
        </p:nvSpPr>
        <p:spPr>
          <a:xfrm>
            <a:off x="457200" y="1600200"/>
            <a:ext cx="8458200" cy="4525963"/>
          </a:xfrm>
        </p:spPr>
        <p:txBody>
          <a:bodyPr/>
          <a:lstStyle/>
          <a:p>
            <a:r>
              <a:rPr lang="en-US" i="1"/>
              <a:t>Constant</a:t>
            </a:r>
            <a:r>
              <a:rPr lang="en-US"/>
              <a:t> expressions (numbers)</a:t>
            </a:r>
          </a:p>
          <a:p>
            <a:pPr lvl="1"/>
            <a:r>
              <a:rPr lang="en-US"/>
              <a:t>are self-evaluating – the value of a constant is itself</a:t>
            </a:r>
          </a:p>
          <a:p>
            <a:pPr lvl="1"/>
            <a:r>
              <a:rPr lang="en-US"/>
              <a:t>Examples:</a:t>
            </a:r>
          </a:p>
          <a:p>
            <a:endParaRPr lang="en-US"/>
          </a:p>
        </p:txBody>
      </p:sp>
      <p:sp>
        <p:nvSpPr>
          <p:cNvPr id="4" name="Rectangle 3"/>
          <p:cNvSpPr/>
          <p:nvPr/>
        </p:nvSpPr>
        <p:spPr>
          <a:xfrm>
            <a:off x="1143000" y="3429000"/>
            <a:ext cx="5562600" cy="1828800"/>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lgn="l" rtl="0" fontAlgn="auto">
              <a:spcBef>
                <a:spcPts val="0"/>
              </a:spcBef>
              <a:spcAft>
                <a:spcPts val="0"/>
              </a:spcAft>
              <a:buFont typeface="Wingdings" pitchFamily="2" charset="2"/>
              <a:buChar char="Ø"/>
              <a:defRPr/>
            </a:pPr>
            <a:endParaRPr lang="en-US" dirty="0">
              <a:solidFill>
                <a:schemeClr val="tx1"/>
              </a:solidFill>
            </a:endParaRPr>
          </a:p>
          <a:p>
            <a:pPr marL="0" lvl="1" algn="l" rtl="0" fontAlgn="auto">
              <a:spcBef>
                <a:spcPts val="0"/>
              </a:spcBef>
              <a:spcAft>
                <a:spcPts val="0"/>
              </a:spcAft>
              <a:defRPr/>
            </a:pPr>
            <a:r>
              <a:rPr lang="en-US" sz="2000" dirty="0">
                <a:solidFill>
                  <a:schemeClr val="tx1"/>
                </a:solidFill>
              </a:rPr>
              <a:t>&gt; &gt;&gt;56 </a:t>
            </a:r>
          </a:p>
          <a:p>
            <a:pPr marL="0" lvl="1" algn="l" rtl="0" fontAlgn="auto">
              <a:spcBef>
                <a:spcPts val="0"/>
              </a:spcBef>
              <a:spcAft>
                <a:spcPts val="0"/>
              </a:spcAft>
              <a:defRPr/>
            </a:pPr>
            <a:r>
              <a:rPr lang="en-US" sz="2000" dirty="0">
                <a:solidFill>
                  <a:schemeClr val="tx1"/>
                </a:solidFill>
              </a:rPr>
              <a:t>56</a:t>
            </a:r>
          </a:p>
          <a:p>
            <a:pPr marL="0" lvl="1" algn="l" rtl="0" fontAlgn="auto">
              <a:spcBef>
                <a:spcPts val="0"/>
              </a:spcBef>
              <a:spcAft>
                <a:spcPts val="0"/>
              </a:spcAft>
              <a:defRPr/>
            </a:pPr>
            <a:r>
              <a:rPr lang="en-US" sz="2000" dirty="0">
                <a:solidFill>
                  <a:schemeClr val="tx1"/>
                </a:solidFill>
              </a:rPr>
              <a:t>&gt;&gt;&gt; -1</a:t>
            </a:r>
          </a:p>
          <a:p>
            <a:pPr marL="0" lvl="1" algn="l" rtl="0" fontAlgn="auto">
              <a:spcBef>
                <a:spcPts val="0"/>
              </a:spcBef>
              <a:spcAft>
                <a:spcPts val="0"/>
              </a:spcAft>
              <a:defRPr/>
            </a:pPr>
            <a:r>
              <a:rPr lang="en-US" sz="2000" dirty="0">
                <a:solidFill>
                  <a:schemeClr val="tx1"/>
                </a:solidFill>
              </a:rPr>
              <a:t>-1</a:t>
            </a:r>
          </a:p>
          <a:p>
            <a:pPr algn="ctr" rtl="0" fontAlgn="auto">
              <a:spcBef>
                <a:spcPts val="0"/>
              </a:spcBef>
              <a:spcAft>
                <a:spcPts val="0"/>
              </a:spcAft>
              <a:defRPr/>
            </a:pPr>
            <a:endParaRPr lang="en-US" dirty="0">
              <a:solidFill>
                <a:schemeClr val="tx1"/>
              </a:solidFill>
            </a:endParaRPr>
          </a:p>
        </p:txBody>
      </p:sp>
      <p:sp>
        <p:nvSpPr>
          <p:cNvPr id="5" name="Date Placeholder 4"/>
          <p:cNvSpPr>
            <a:spLocks noGrp="1"/>
          </p:cNvSpPr>
          <p:nvPr>
            <p:ph type="dt" sz="quarter" idx="10"/>
          </p:nvPr>
        </p:nvSpPr>
        <p:spPr/>
        <p:txBody>
          <a:bodyPr/>
          <a:lstStyle/>
          <a:p>
            <a:pPr>
              <a:defRPr/>
            </a:pPr>
            <a:fld id="{DB91301E-D778-4CCB-956C-9448A0A67225}" type="datetime1">
              <a:rPr lang="en-US"/>
              <a:pPr>
                <a:defRPr/>
              </a:pPr>
              <a:t>10/21/2022</a:t>
            </a:fld>
            <a:endParaRPr lang="en-US"/>
          </a:p>
        </p:txBody>
      </p:sp>
      <p:sp>
        <p:nvSpPr>
          <p:cNvPr id="6" name="Slide Number Placeholder 5"/>
          <p:cNvSpPr>
            <a:spLocks noGrp="1"/>
          </p:cNvSpPr>
          <p:nvPr>
            <p:ph type="sldNum" sz="quarter" idx="12"/>
          </p:nvPr>
        </p:nvSpPr>
        <p:spPr/>
        <p:txBody>
          <a:bodyPr/>
          <a:lstStyle/>
          <a:p>
            <a:pPr>
              <a:defRPr/>
            </a:pPr>
            <a:fld id="{1EC3AA43-B34C-496C-8AB2-19287B768528}" type="slidenum">
              <a:rPr lang="en-US"/>
              <a:pPr>
                <a:defRPr/>
              </a:pPr>
              <a:t>49</a:t>
            </a:fld>
            <a:endParaRPr lang="en-US"/>
          </a:p>
        </p:txBody>
      </p:sp>
      <p:sp>
        <p:nvSpPr>
          <p:cNvPr id="7" name="Footer Placeholder 6"/>
          <p:cNvSpPr>
            <a:spLocks noGrp="1"/>
          </p:cNvSpPr>
          <p:nvPr>
            <p:ph type="ftr" sz="quarter" idx="11"/>
          </p:nvPr>
        </p:nvSpPr>
        <p:spPr/>
        <p:txBody>
          <a:bodyPr/>
          <a:lstStyle/>
          <a:p>
            <a:pPr>
              <a:defRPr/>
            </a:pPr>
            <a:r>
              <a:rPr lang="en-US"/>
              <a:t>Principles of Programming Languages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endParaRPr lang="he-IL"/>
          </a:p>
        </p:txBody>
      </p:sp>
      <p:pic>
        <p:nvPicPr>
          <p:cNvPr id="17410" name="Picture 2"/>
          <p:cNvPicPr>
            <a:picLocks noGrp="1" noChangeAspect="1" noChangeArrowheads="1"/>
          </p:cNvPicPr>
          <p:nvPr>
            <p:ph idx="1"/>
          </p:nvPr>
        </p:nvPicPr>
        <p:blipFill>
          <a:blip r:embed="rId2" cstate="print"/>
          <a:srcRect/>
          <a:stretch>
            <a:fillRect/>
          </a:stretch>
        </p:blipFill>
        <p:spPr>
          <a:xfrm>
            <a:off x="244475" y="447675"/>
            <a:ext cx="7888288" cy="5800725"/>
          </a:xfrm>
        </p:spPr>
      </p:pic>
      <p:sp>
        <p:nvSpPr>
          <p:cNvPr id="4" name="Date Placeholder 3"/>
          <p:cNvSpPr>
            <a:spLocks noGrp="1"/>
          </p:cNvSpPr>
          <p:nvPr>
            <p:ph type="dt" sz="quarter" idx="10"/>
          </p:nvPr>
        </p:nvSpPr>
        <p:spPr/>
        <p:txBody>
          <a:bodyPr/>
          <a:lstStyle/>
          <a:p>
            <a:pPr>
              <a:defRPr/>
            </a:pPr>
            <a:fld id="{60B04CB9-C3EC-494E-B0B7-478FAE4690E4}" type="datetime1">
              <a:rPr lang="en-US"/>
              <a:pPr>
                <a:defRPr/>
              </a:pPr>
              <a:t>10/21/2022</a:t>
            </a:fld>
            <a:endParaRPr lang="en-US"/>
          </a:p>
        </p:txBody>
      </p:sp>
      <p:sp>
        <p:nvSpPr>
          <p:cNvPr id="5" name="Slide Number Placeholder 4"/>
          <p:cNvSpPr>
            <a:spLocks noGrp="1"/>
          </p:cNvSpPr>
          <p:nvPr>
            <p:ph type="sldNum" sz="quarter" idx="12"/>
          </p:nvPr>
        </p:nvSpPr>
        <p:spPr/>
        <p:txBody>
          <a:bodyPr/>
          <a:lstStyle/>
          <a:p>
            <a:pPr>
              <a:defRPr/>
            </a:pPr>
            <a:fld id="{BC79BDA4-663D-42AA-A1E1-896BD4BB1DC9}" type="slidenum">
              <a:rPr lang="en-US"/>
              <a:pPr>
                <a:defRPr/>
              </a:pPr>
              <a:t>5</a:t>
            </a:fld>
            <a:endParaRPr lang="en-US"/>
          </a:p>
        </p:txBody>
      </p:sp>
      <p:sp>
        <p:nvSpPr>
          <p:cNvPr id="6" name="Footer Placeholder 5"/>
          <p:cNvSpPr>
            <a:spLocks noGrp="1"/>
          </p:cNvSpPr>
          <p:nvPr>
            <p:ph type="ftr" sz="quarter" idx="11"/>
          </p:nvPr>
        </p:nvSpPr>
        <p:spPr/>
        <p:txBody>
          <a:bodyPr/>
          <a:lstStyle/>
          <a:p>
            <a:pPr>
              <a:defRPr/>
            </a:pPr>
            <a:r>
              <a:rPr lang="en-US"/>
              <a:t>Principles of Programming Languages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b="1" dirty="0"/>
              <a:t>Compound expressions </a:t>
            </a:r>
            <a:br>
              <a:rPr lang="en-US" b="1" dirty="0"/>
            </a:br>
            <a:r>
              <a:rPr lang="en-US" sz="4000" b="1" dirty="0"/>
              <a:t>(or Combinations)</a:t>
            </a:r>
            <a:endParaRPr lang="en-US" b="1" dirty="0"/>
          </a:p>
        </p:txBody>
      </p:sp>
      <p:sp>
        <p:nvSpPr>
          <p:cNvPr id="49154" name="Content Placeholder 2"/>
          <p:cNvSpPr>
            <a:spLocks noGrp="1"/>
          </p:cNvSpPr>
          <p:nvPr>
            <p:ph idx="1"/>
          </p:nvPr>
        </p:nvSpPr>
        <p:spPr/>
        <p:txBody>
          <a:bodyPr/>
          <a:lstStyle/>
          <a:p>
            <a:r>
              <a:rPr lang="en-US"/>
              <a:t>Are expressions made of other, simpler expressions</a:t>
            </a:r>
          </a:p>
          <a:p>
            <a:r>
              <a:rPr lang="en-US"/>
              <a:t>infix notation (&lt;exp</a:t>
            </a:r>
            <a:r>
              <a:rPr lang="en-US" baseline="-25000"/>
              <a:t>1</a:t>
            </a:r>
            <a:r>
              <a:rPr lang="en-US"/>
              <a:t>&gt; &lt;op&gt; &lt;exp</a:t>
            </a:r>
            <a:r>
              <a:rPr lang="en-US" baseline="-25000"/>
              <a:t>2</a:t>
            </a:r>
            <a:r>
              <a:rPr lang="en-US"/>
              <a:t>&gt;) </a:t>
            </a:r>
          </a:p>
          <a:p>
            <a:endParaRPr lang="en-US"/>
          </a:p>
          <a:p>
            <a:r>
              <a:rPr lang="en-US"/>
              <a:t>Example:</a:t>
            </a:r>
          </a:p>
          <a:p>
            <a:pPr>
              <a:buFont typeface="Arial" charset="0"/>
              <a:buNone/>
            </a:pPr>
            <a:endParaRPr lang="en-US"/>
          </a:p>
        </p:txBody>
      </p:sp>
      <p:sp>
        <p:nvSpPr>
          <p:cNvPr id="4" name="Rectangle 3"/>
          <p:cNvSpPr/>
          <p:nvPr/>
        </p:nvSpPr>
        <p:spPr>
          <a:xfrm>
            <a:off x="914400" y="4495800"/>
            <a:ext cx="6629400" cy="1676400"/>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lgn="l" rtl="0" fontAlgn="auto">
              <a:spcBef>
                <a:spcPts val="0"/>
              </a:spcBef>
              <a:spcAft>
                <a:spcPts val="0"/>
              </a:spcAft>
              <a:defRPr/>
            </a:pPr>
            <a:r>
              <a:rPr lang="it-IT" sz="2400" dirty="0">
                <a:solidFill>
                  <a:schemeClr val="tx1"/>
                </a:solidFill>
              </a:rPr>
              <a:t>&gt; -1 - -1</a:t>
            </a:r>
          </a:p>
          <a:p>
            <a:pPr marL="0" lvl="1" algn="l" rtl="0" fontAlgn="auto">
              <a:spcBef>
                <a:spcPts val="0"/>
              </a:spcBef>
              <a:spcAft>
                <a:spcPts val="0"/>
              </a:spcAft>
              <a:defRPr/>
            </a:pPr>
            <a:r>
              <a:rPr lang="it-IT" sz="2400" dirty="0">
                <a:solidFill>
                  <a:schemeClr val="tx1"/>
                </a:solidFill>
              </a:rPr>
              <a:t>0 </a:t>
            </a:r>
          </a:p>
          <a:p>
            <a:pPr marL="0" lvl="1" algn="l" rtl="0" fontAlgn="auto">
              <a:spcBef>
                <a:spcPts val="0"/>
              </a:spcBef>
              <a:spcAft>
                <a:spcPts val="0"/>
              </a:spcAft>
              <a:defRPr/>
            </a:pPr>
            <a:r>
              <a:rPr lang="it-IT" sz="2400" dirty="0">
                <a:solidFill>
                  <a:schemeClr val="tx1"/>
                </a:solidFill>
              </a:rPr>
              <a:t>&gt; 1/2 + 1/4 + 1/8 + 1/16 + 1/32 + 1/64 + 1/128 </a:t>
            </a:r>
          </a:p>
          <a:p>
            <a:pPr marL="0" lvl="1" algn="l" rtl="0" fontAlgn="auto">
              <a:spcBef>
                <a:spcPts val="0"/>
              </a:spcBef>
              <a:spcAft>
                <a:spcPts val="0"/>
              </a:spcAft>
              <a:defRPr/>
            </a:pPr>
            <a:r>
              <a:rPr lang="it-IT" sz="2400" dirty="0">
                <a:solidFill>
                  <a:schemeClr val="tx1"/>
                </a:solidFill>
              </a:rPr>
              <a:t>0.9921875 </a:t>
            </a:r>
            <a:endParaRPr lang="en-US" sz="2000" dirty="0">
              <a:solidFill>
                <a:schemeClr val="tx1"/>
              </a:solidFill>
            </a:endParaRPr>
          </a:p>
        </p:txBody>
      </p:sp>
      <p:sp>
        <p:nvSpPr>
          <p:cNvPr id="5" name="Rounded Rectangular Callout 4"/>
          <p:cNvSpPr/>
          <p:nvPr/>
        </p:nvSpPr>
        <p:spPr>
          <a:xfrm>
            <a:off x="4572000" y="3352800"/>
            <a:ext cx="1143000" cy="612775"/>
          </a:xfrm>
          <a:prstGeom prst="wedgeRoundRectCallout">
            <a:avLst>
              <a:gd name="adj1" fmla="val -12262"/>
              <a:gd name="adj2" fmla="val -81423"/>
              <a:gd name="adj3" fmla="val 16667"/>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operator</a:t>
            </a:r>
          </a:p>
        </p:txBody>
      </p:sp>
      <p:sp>
        <p:nvSpPr>
          <p:cNvPr id="6" name="Rounded Rectangular Callout 5"/>
          <p:cNvSpPr/>
          <p:nvPr/>
        </p:nvSpPr>
        <p:spPr>
          <a:xfrm>
            <a:off x="6324600" y="3352800"/>
            <a:ext cx="1143000" cy="612775"/>
          </a:xfrm>
          <a:prstGeom prst="wedgeRoundRectCallout">
            <a:avLst>
              <a:gd name="adj1" fmla="val -86547"/>
              <a:gd name="adj2" fmla="val -68097"/>
              <a:gd name="adj3" fmla="val 16667"/>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operand</a:t>
            </a:r>
          </a:p>
        </p:txBody>
      </p:sp>
      <p:sp>
        <p:nvSpPr>
          <p:cNvPr id="9" name="Date Placeholder 8"/>
          <p:cNvSpPr>
            <a:spLocks noGrp="1"/>
          </p:cNvSpPr>
          <p:nvPr>
            <p:ph type="dt" sz="quarter" idx="10"/>
          </p:nvPr>
        </p:nvSpPr>
        <p:spPr/>
        <p:txBody>
          <a:bodyPr/>
          <a:lstStyle/>
          <a:p>
            <a:pPr>
              <a:defRPr/>
            </a:pPr>
            <a:fld id="{2B9DDBCD-D3AF-43E9-AB63-E56279E74385}" type="datetime1">
              <a:rPr lang="en-US"/>
              <a:pPr>
                <a:defRPr/>
              </a:pPr>
              <a:t>10/21/2022</a:t>
            </a:fld>
            <a:endParaRPr lang="en-US"/>
          </a:p>
        </p:txBody>
      </p:sp>
      <p:sp>
        <p:nvSpPr>
          <p:cNvPr id="10" name="Slide Number Placeholder 9"/>
          <p:cNvSpPr>
            <a:spLocks noGrp="1"/>
          </p:cNvSpPr>
          <p:nvPr>
            <p:ph type="sldNum" sz="quarter" idx="12"/>
          </p:nvPr>
        </p:nvSpPr>
        <p:spPr/>
        <p:txBody>
          <a:bodyPr/>
          <a:lstStyle/>
          <a:p>
            <a:pPr>
              <a:defRPr/>
            </a:pPr>
            <a:fld id="{3F0F26B7-6D4D-4253-B204-39FBC8F35914}" type="slidenum">
              <a:rPr lang="en-US"/>
              <a:pPr>
                <a:defRPr/>
              </a:pPr>
              <a:t>50</a:t>
            </a:fld>
            <a:endParaRPr lang="en-US"/>
          </a:p>
        </p:txBody>
      </p:sp>
      <p:sp>
        <p:nvSpPr>
          <p:cNvPr id="11" name="Footer Placeholder 10"/>
          <p:cNvSpPr>
            <a:spLocks noGrp="1"/>
          </p:cNvSpPr>
          <p:nvPr>
            <p:ph type="ftr" sz="quarter" idx="11"/>
          </p:nvPr>
        </p:nvSpPr>
        <p:spPr/>
        <p:txBody>
          <a:bodyPr/>
          <a:lstStyle/>
          <a:p>
            <a:pPr>
              <a:defRPr/>
            </a:pPr>
            <a:r>
              <a:rPr lang="en-US"/>
              <a:t>Principles of Programming Languages</a:t>
            </a:r>
          </a:p>
        </p:txBody>
      </p:sp>
      <p:sp>
        <p:nvSpPr>
          <p:cNvPr id="12" name="5-Point Star 11"/>
          <p:cNvSpPr/>
          <p:nvPr/>
        </p:nvSpPr>
        <p:spPr>
          <a:xfrm>
            <a:off x="8153400" y="152400"/>
            <a:ext cx="762000" cy="685800"/>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dirty="0">
              <a:solidFill>
                <a:srgbClr val="C00000"/>
              </a:solidFill>
            </a:endParaRPr>
          </a:p>
        </p:txBody>
      </p:sp>
      <p:sp>
        <p:nvSpPr>
          <p:cNvPr id="13" name="Rounded Rectangular Callout 12"/>
          <p:cNvSpPr/>
          <p:nvPr/>
        </p:nvSpPr>
        <p:spPr>
          <a:xfrm>
            <a:off x="3048000" y="3352800"/>
            <a:ext cx="1143000" cy="612775"/>
          </a:xfrm>
          <a:prstGeom prst="wedgeRoundRectCallout">
            <a:avLst>
              <a:gd name="adj1" fmla="val 14882"/>
              <a:gd name="adj2" fmla="val -80091"/>
              <a:gd name="adj3" fmla="val 16667"/>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operand</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a:t>Call Expressions</a:t>
            </a:r>
          </a:p>
        </p:txBody>
      </p:sp>
      <p:sp>
        <p:nvSpPr>
          <p:cNvPr id="50178" name="Content Placeholder 2"/>
          <p:cNvSpPr>
            <a:spLocks noGrp="1"/>
          </p:cNvSpPr>
          <p:nvPr>
            <p:ph idx="1"/>
          </p:nvPr>
        </p:nvSpPr>
        <p:spPr/>
        <p:txBody>
          <a:bodyPr/>
          <a:lstStyle/>
          <a:p>
            <a:r>
              <a:rPr lang="en-US"/>
              <a:t>The most important kind of compound expression </a:t>
            </a:r>
          </a:p>
          <a:p>
            <a:r>
              <a:rPr lang="en-US"/>
              <a:t>Applies a function to some arguments:</a:t>
            </a:r>
          </a:p>
        </p:txBody>
      </p:sp>
      <p:sp>
        <p:nvSpPr>
          <p:cNvPr id="4" name="Date Placeholder 3"/>
          <p:cNvSpPr>
            <a:spLocks noGrp="1"/>
          </p:cNvSpPr>
          <p:nvPr>
            <p:ph type="dt" sz="quarter" idx="10"/>
          </p:nvPr>
        </p:nvSpPr>
        <p:spPr/>
        <p:txBody>
          <a:bodyPr/>
          <a:lstStyle/>
          <a:p>
            <a:pPr>
              <a:defRPr/>
            </a:pPr>
            <a:fld id="{686CC0D2-457D-4822-86DD-7BD9227871D3}" type="datetime1">
              <a:rPr lang="en-US"/>
              <a:pPr>
                <a:defRPr/>
              </a:pPr>
              <a:t>10/21/2022</a:t>
            </a:fld>
            <a:endParaRPr lang="en-US"/>
          </a:p>
        </p:txBody>
      </p:sp>
      <p:sp>
        <p:nvSpPr>
          <p:cNvPr id="5" name="Footer Placeholder 4"/>
          <p:cNvSpPr>
            <a:spLocks noGrp="1"/>
          </p:cNvSpPr>
          <p:nvPr>
            <p:ph type="ftr" sz="quarter" idx="11"/>
          </p:nvPr>
        </p:nvSpPr>
        <p:spPr/>
        <p:txBody>
          <a:bodyPr/>
          <a:lstStyle/>
          <a:p>
            <a:pPr>
              <a:defRPr/>
            </a:pPr>
            <a:r>
              <a:rPr lang="en-US"/>
              <a:t>Principles of Programming Languages</a:t>
            </a:r>
          </a:p>
        </p:txBody>
      </p:sp>
      <p:sp>
        <p:nvSpPr>
          <p:cNvPr id="6" name="Slide Number Placeholder 5"/>
          <p:cNvSpPr>
            <a:spLocks noGrp="1"/>
          </p:cNvSpPr>
          <p:nvPr>
            <p:ph type="sldNum" sz="quarter" idx="12"/>
          </p:nvPr>
        </p:nvSpPr>
        <p:spPr/>
        <p:txBody>
          <a:bodyPr/>
          <a:lstStyle/>
          <a:p>
            <a:pPr>
              <a:defRPr/>
            </a:pPr>
            <a:fld id="{9AAB0F58-6BCB-4889-A215-689C48A639C8}" type="slidenum">
              <a:rPr lang="en-US"/>
              <a:pPr>
                <a:defRPr/>
              </a:pPr>
              <a:t>51</a:t>
            </a:fld>
            <a:endParaRPr lang="en-US"/>
          </a:p>
        </p:txBody>
      </p:sp>
      <p:sp>
        <p:nvSpPr>
          <p:cNvPr id="7" name="Rectangle 6"/>
          <p:cNvSpPr/>
          <p:nvPr/>
        </p:nvSpPr>
        <p:spPr>
          <a:xfrm>
            <a:off x="914400" y="3352800"/>
            <a:ext cx="6629400" cy="2438400"/>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lgn="l" rtl="0" fontAlgn="auto">
              <a:spcBef>
                <a:spcPts val="0"/>
              </a:spcBef>
              <a:spcAft>
                <a:spcPts val="0"/>
              </a:spcAft>
              <a:defRPr/>
            </a:pPr>
            <a:r>
              <a:rPr lang="it-IT" sz="2400" dirty="0">
                <a:solidFill>
                  <a:schemeClr val="tx1"/>
                </a:solidFill>
              </a:rPr>
              <a:t>&gt;&gt;&gt; max(7.5, 9.5)</a:t>
            </a:r>
          </a:p>
          <a:p>
            <a:pPr marL="0" lvl="1" algn="l" rtl="0" fontAlgn="auto">
              <a:spcBef>
                <a:spcPts val="0"/>
              </a:spcBef>
              <a:spcAft>
                <a:spcPts val="0"/>
              </a:spcAft>
              <a:defRPr/>
            </a:pPr>
            <a:r>
              <a:rPr lang="it-IT" sz="2400" dirty="0">
                <a:solidFill>
                  <a:schemeClr val="tx1"/>
                </a:solidFill>
              </a:rPr>
              <a:t>9.5 </a:t>
            </a:r>
          </a:p>
          <a:p>
            <a:pPr marL="0" lvl="1" algn="l" rtl="0" fontAlgn="auto">
              <a:spcBef>
                <a:spcPts val="0"/>
              </a:spcBef>
              <a:spcAft>
                <a:spcPts val="0"/>
              </a:spcAft>
              <a:defRPr/>
            </a:pPr>
            <a:r>
              <a:rPr lang="pl-PL" sz="2400" dirty="0">
                <a:solidFill>
                  <a:schemeClr val="tx1"/>
                </a:solidFill>
              </a:rPr>
              <a:t>&gt;&gt;&gt; pow(100, 2)</a:t>
            </a:r>
          </a:p>
          <a:p>
            <a:pPr marL="0" lvl="1" algn="l" rtl="0" fontAlgn="auto">
              <a:spcBef>
                <a:spcPts val="0"/>
              </a:spcBef>
              <a:spcAft>
                <a:spcPts val="0"/>
              </a:spcAft>
              <a:defRPr/>
            </a:pPr>
            <a:r>
              <a:rPr lang="pl-PL" sz="2400" dirty="0">
                <a:solidFill>
                  <a:schemeClr val="tx1"/>
                </a:solidFill>
              </a:rPr>
              <a:t>10000</a:t>
            </a:r>
          </a:p>
          <a:p>
            <a:pPr marL="0" lvl="1" algn="l" rtl="0" fontAlgn="auto">
              <a:spcBef>
                <a:spcPts val="0"/>
              </a:spcBef>
              <a:spcAft>
                <a:spcPts val="0"/>
              </a:spcAft>
              <a:defRPr/>
            </a:pPr>
            <a:r>
              <a:rPr lang="pl-PL" sz="2400" dirty="0">
                <a:solidFill>
                  <a:schemeClr val="tx1"/>
                </a:solidFill>
              </a:rPr>
              <a:t>&gt;&gt;&gt; pow(2, 100)</a:t>
            </a:r>
          </a:p>
          <a:p>
            <a:pPr marL="0" lvl="1" algn="l" rtl="0" fontAlgn="auto">
              <a:spcBef>
                <a:spcPts val="0"/>
              </a:spcBef>
              <a:spcAft>
                <a:spcPts val="0"/>
              </a:spcAft>
              <a:defRPr/>
            </a:pPr>
            <a:r>
              <a:rPr lang="pl-PL" sz="2400" dirty="0">
                <a:solidFill>
                  <a:schemeClr val="tx1"/>
                </a:solidFill>
              </a:rPr>
              <a:t>1267650600228229401496703205376</a:t>
            </a:r>
            <a:endParaRPr lang="en-US" sz="2400" dirty="0">
              <a:solidFill>
                <a:schemeClr val="tx1"/>
              </a:solidFill>
            </a:endParaRPr>
          </a:p>
        </p:txBody>
      </p:sp>
      <p:sp>
        <p:nvSpPr>
          <p:cNvPr id="8" name="Rounded Rectangular Callout 7"/>
          <p:cNvSpPr/>
          <p:nvPr/>
        </p:nvSpPr>
        <p:spPr>
          <a:xfrm>
            <a:off x="6705600" y="3200400"/>
            <a:ext cx="2438400" cy="1146175"/>
          </a:xfrm>
          <a:prstGeom prst="wedgeRoundRectCallout">
            <a:avLst>
              <a:gd name="adj1" fmla="val -193601"/>
              <a:gd name="adj2" fmla="val -51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rtl="0" fontAlgn="auto">
              <a:spcBef>
                <a:spcPts val="0"/>
              </a:spcBef>
              <a:spcAft>
                <a:spcPts val="0"/>
              </a:spcAft>
              <a:defRPr/>
            </a:pPr>
            <a:r>
              <a:rPr lang="en-US" dirty="0">
                <a:solidFill>
                  <a:schemeClr val="tx1"/>
                </a:solidFill>
              </a:rPr>
              <a:t>the function </a:t>
            </a:r>
            <a:r>
              <a:rPr lang="en-US" b="1" i="1" dirty="0">
                <a:solidFill>
                  <a:schemeClr val="tx1"/>
                </a:solidFill>
              </a:rPr>
              <a:t>max</a:t>
            </a:r>
            <a:r>
              <a:rPr lang="en-US" dirty="0">
                <a:solidFill>
                  <a:schemeClr val="tx1"/>
                </a:solidFill>
              </a:rPr>
              <a:t> is </a:t>
            </a:r>
            <a:r>
              <a:rPr lang="en-US" u="sng" dirty="0">
                <a:solidFill>
                  <a:schemeClr val="tx1"/>
                </a:solidFill>
              </a:rPr>
              <a:t>called</a:t>
            </a:r>
            <a:r>
              <a:rPr lang="en-US" dirty="0">
                <a:solidFill>
                  <a:schemeClr val="tx1"/>
                </a:solidFill>
              </a:rPr>
              <a:t> with arguments 7.5 and 9.5, and</a:t>
            </a:r>
          </a:p>
          <a:p>
            <a:pPr algn="l" rtl="0" fontAlgn="auto">
              <a:spcBef>
                <a:spcPts val="0"/>
              </a:spcBef>
              <a:spcAft>
                <a:spcPts val="0"/>
              </a:spcAft>
              <a:defRPr/>
            </a:pPr>
            <a:r>
              <a:rPr lang="en-US" u="sng" dirty="0">
                <a:solidFill>
                  <a:schemeClr val="tx1"/>
                </a:solidFill>
              </a:rPr>
              <a:t>returns</a:t>
            </a:r>
            <a:r>
              <a:rPr lang="en-US" dirty="0">
                <a:solidFill>
                  <a:schemeClr val="tx1"/>
                </a:solidFill>
              </a:rPr>
              <a:t> a value of 9.5</a:t>
            </a:r>
          </a:p>
        </p:txBody>
      </p:sp>
      <p:sp>
        <p:nvSpPr>
          <p:cNvPr id="9" name="Rounded Rectangular Callout 8"/>
          <p:cNvSpPr/>
          <p:nvPr/>
        </p:nvSpPr>
        <p:spPr>
          <a:xfrm>
            <a:off x="6705600" y="4416425"/>
            <a:ext cx="2438400" cy="1146175"/>
          </a:xfrm>
          <a:prstGeom prst="wedgeRoundRectCallout">
            <a:avLst>
              <a:gd name="adj1" fmla="val -193601"/>
              <a:gd name="adj2" fmla="val -51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rtl="0" fontAlgn="auto">
              <a:spcBef>
                <a:spcPts val="0"/>
              </a:spcBef>
              <a:spcAft>
                <a:spcPts val="0"/>
              </a:spcAft>
              <a:defRPr/>
            </a:pPr>
            <a:r>
              <a:rPr lang="en-US" dirty="0">
                <a:solidFill>
                  <a:schemeClr val="tx1"/>
                </a:solidFill>
              </a:rPr>
              <a:t>The order of the arguments in a call expression matters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r>
              <a:rPr lang="en-US"/>
              <a:t>Call Expressions</a:t>
            </a:r>
          </a:p>
        </p:txBody>
      </p:sp>
      <p:sp>
        <p:nvSpPr>
          <p:cNvPr id="3" name="Content Placeholder 2"/>
          <p:cNvSpPr>
            <a:spLocks noGrp="1"/>
          </p:cNvSpPr>
          <p:nvPr>
            <p:ph idx="1"/>
          </p:nvPr>
        </p:nvSpPr>
        <p:spPr/>
        <p:txBody>
          <a:bodyPr rtlCol="0">
            <a:normAutofit/>
          </a:bodyPr>
          <a:lstStyle/>
          <a:p>
            <a:pPr fontAlgn="auto">
              <a:spcAft>
                <a:spcPts val="0"/>
              </a:spcAft>
              <a:buFont typeface="Arial" pitchFamily="34" charset="0"/>
              <a:buChar char="•"/>
              <a:defRPr/>
            </a:pPr>
            <a:r>
              <a:rPr lang="en-US" sz="2400" dirty="0"/>
              <a:t>Function notation &lt;&gt; infix notation</a:t>
            </a:r>
          </a:p>
          <a:p>
            <a:pPr fontAlgn="auto">
              <a:spcAft>
                <a:spcPts val="0"/>
              </a:spcAft>
              <a:buFont typeface="Arial" pitchFamily="34" charset="0"/>
              <a:buChar char="•"/>
              <a:defRPr/>
            </a:pPr>
            <a:r>
              <a:rPr lang="en-US" sz="2400" dirty="0"/>
              <a:t>Advantages:</a:t>
            </a:r>
          </a:p>
          <a:p>
            <a:pPr marL="514350" indent="-514350" fontAlgn="auto">
              <a:spcAft>
                <a:spcPts val="0"/>
              </a:spcAft>
              <a:buFont typeface="+mj-lt"/>
              <a:buAutoNum type="arabicPeriod"/>
              <a:defRPr/>
            </a:pPr>
            <a:r>
              <a:rPr lang="en-US" sz="2400" dirty="0"/>
              <a:t>Functions may take an arbitrary number of arguments (no ambiguity!):</a:t>
            </a:r>
          </a:p>
          <a:p>
            <a:pPr marL="514350" indent="-514350" fontAlgn="auto">
              <a:spcAft>
                <a:spcPts val="0"/>
              </a:spcAft>
              <a:buFont typeface="+mj-lt"/>
              <a:buAutoNum type="arabicPeriod"/>
              <a:defRPr/>
            </a:pPr>
            <a:endParaRPr lang="en-US" sz="2400" dirty="0"/>
          </a:p>
          <a:p>
            <a:pPr marL="514350" indent="-514350" fontAlgn="auto">
              <a:spcAft>
                <a:spcPts val="0"/>
              </a:spcAft>
              <a:buFont typeface="+mj-lt"/>
              <a:buAutoNum type="arabicPeriod"/>
              <a:defRPr/>
            </a:pPr>
            <a:endParaRPr lang="en-US" sz="2400" dirty="0"/>
          </a:p>
          <a:p>
            <a:pPr marL="514350" indent="-514350" fontAlgn="auto">
              <a:spcAft>
                <a:spcPts val="0"/>
              </a:spcAft>
              <a:buFont typeface="+mj-lt"/>
              <a:buAutoNum type="arabicPeriod"/>
              <a:defRPr/>
            </a:pPr>
            <a:endParaRPr lang="en-US" sz="2400" dirty="0"/>
          </a:p>
          <a:p>
            <a:pPr marL="514350" indent="-514350" fontAlgn="auto">
              <a:spcAft>
                <a:spcPts val="0"/>
              </a:spcAft>
              <a:buFont typeface="+mj-lt"/>
              <a:buAutoNum type="arabicPeriod"/>
              <a:defRPr/>
            </a:pPr>
            <a:r>
              <a:rPr lang="en-US" sz="2400" dirty="0"/>
              <a:t>Extends in a straightforward way to nested expressions, where the elements are themselves compound expressions:</a:t>
            </a:r>
          </a:p>
          <a:p>
            <a:pPr fontAlgn="auto">
              <a:spcAft>
                <a:spcPts val="0"/>
              </a:spcAft>
              <a:buFont typeface="Arial" pitchFamily="34" charset="0"/>
              <a:buChar char="•"/>
              <a:defRPr/>
            </a:pPr>
            <a:endParaRPr lang="en-US" dirty="0"/>
          </a:p>
        </p:txBody>
      </p:sp>
      <p:sp>
        <p:nvSpPr>
          <p:cNvPr id="4" name="Date Placeholder 3"/>
          <p:cNvSpPr>
            <a:spLocks noGrp="1"/>
          </p:cNvSpPr>
          <p:nvPr>
            <p:ph type="dt" sz="quarter" idx="10"/>
          </p:nvPr>
        </p:nvSpPr>
        <p:spPr/>
        <p:txBody>
          <a:bodyPr/>
          <a:lstStyle/>
          <a:p>
            <a:pPr>
              <a:defRPr/>
            </a:pPr>
            <a:fld id="{686CC0D2-457D-4822-86DD-7BD9227871D3}" type="datetime1">
              <a:rPr lang="en-US"/>
              <a:pPr>
                <a:defRPr/>
              </a:pPr>
              <a:t>10/21/2022</a:t>
            </a:fld>
            <a:endParaRPr lang="en-US"/>
          </a:p>
        </p:txBody>
      </p:sp>
      <p:sp>
        <p:nvSpPr>
          <p:cNvPr id="5" name="Footer Placeholder 4"/>
          <p:cNvSpPr>
            <a:spLocks noGrp="1"/>
          </p:cNvSpPr>
          <p:nvPr>
            <p:ph type="ftr" sz="quarter" idx="11"/>
          </p:nvPr>
        </p:nvSpPr>
        <p:spPr/>
        <p:txBody>
          <a:bodyPr/>
          <a:lstStyle/>
          <a:p>
            <a:pPr>
              <a:defRPr/>
            </a:pPr>
            <a:r>
              <a:rPr lang="en-US"/>
              <a:t>Principles of Programming Languages</a:t>
            </a:r>
          </a:p>
        </p:txBody>
      </p:sp>
      <p:sp>
        <p:nvSpPr>
          <p:cNvPr id="6" name="Slide Number Placeholder 5"/>
          <p:cNvSpPr>
            <a:spLocks noGrp="1"/>
          </p:cNvSpPr>
          <p:nvPr>
            <p:ph type="sldNum" sz="quarter" idx="12"/>
          </p:nvPr>
        </p:nvSpPr>
        <p:spPr/>
        <p:txBody>
          <a:bodyPr/>
          <a:lstStyle/>
          <a:p>
            <a:pPr>
              <a:defRPr/>
            </a:pPr>
            <a:fld id="{97990FF1-DBB8-4731-95D8-200843FD5A0D}" type="slidenum">
              <a:rPr lang="en-US"/>
              <a:pPr>
                <a:defRPr/>
              </a:pPr>
              <a:t>52</a:t>
            </a:fld>
            <a:endParaRPr lang="en-US"/>
          </a:p>
        </p:txBody>
      </p:sp>
      <p:sp>
        <p:nvSpPr>
          <p:cNvPr id="7" name="Rectangle 6"/>
          <p:cNvSpPr/>
          <p:nvPr/>
        </p:nvSpPr>
        <p:spPr>
          <a:xfrm>
            <a:off x="914400" y="3276600"/>
            <a:ext cx="6629400" cy="990600"/>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lgn="l" rtl="0" fontAlgn="auto">
              <a:spcBef>
                <a:spcPts val="0"/>
              </a:spcBef>
              <a:spcAft>
                <a:spcPts val="0"/>
              </a:spcAft>
              <a:defRPr/>
            </a:pPr>
            <a:r>
              <a:rPr lang="en-US" sz="2400" dirty="0">
                <a:solidFill>
                  <a:schemeClr val="tx1"/>
                </a:solidFill>
              </a:rPr>
              <a:t>&gt;&gt;&gt; max(1, -2, 3, -4)</a:t>
            </a:r>
          </a:p>
          <a:p>
            <a:pPr marL="0" lvl="1" algn="l" rtl="0" fontAlgn="auto">
              <a:spcBef>
                <a:spcPts val="0"/>
              </a:spcBef>
              <a:spcAft>
                <a:spcPts val="0"/>
              </a:spcAft>
              <a:defRPr/>
            </a:pPr>
            <a:r>
              <a:rPr lang="en-US" sz="2400" dirty="0">
                <a:solidFill>
                  <a:schemeClr val="tx1"/>
                </a:solidFill>
              </a:rPr>
              <a:t>3</a:t>
            </a:r>
          </a:p>
        </p:txBody>
      </p:sp>
      <p:sp>
        <p:nvSpPr>
          <p:cNvPr id="10" name="Rectangle 9"/>
          <p:cNvSpPr/>
          <p:nvPr/>
        </p:nvSpPr>
        <p:spPr>
          <a:xfrm>
            <a:off x="914400" y="5410200"/>
            <a:ext cx="6629400" cy="990600"/>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lgn="l" rtl="0" fontAlgn="auto">
              <a:spcBef>
                <a:spcPts val="0"/>
              </a:spcBef>
              <a:spcAft>
                <a:spcPts val="0"/>
              </a:spcAft>
              <a:defRPr/>
            </a:pPr>
            <a:r>
              <a:rPr lang="en-US" sz="2400" dirty="0">
                <a:solidFill>
                  <a:schemeClr val="tx1"/>
                </a:solidFill>
              </a:rPr>
              <a:t>&gt;&gt;&gt; max(min(1, -2), min(</a:t>
            </a:r>
            <a:r>
              <a:rPr lang="en-US" sz="2400" dirty="0" err="1">
                <a:solidFill>
                  <a:schemeClr val="tx1"/>
                </a:solidFill>
              </a:rPr>
              <a:t>pow</a:t>
            </a:r>
            <a:r>
              <a:rPr lang="en-US" sz="2400" dirty="0">
                <a:solidFill>
                  <a:schemeClr val="tx1"/>
                </a:solidFill>
              </a:rPr>
              <a:t>(3, 5), -4))</a:t>
            </a:r>
          </a:p>
          <a:p>
            <a:pPr marL="0" lvl="1" algn="l" rtl="0" fontAlgn="auto">
              <a:spcBef>
                <a:spcPts val="0"/>
              </a:spcBef>
              <a:spcAft>
                <a:spcPts val="0"/>
              </a:spcAft>
              <a:defRPr/>
            </a:pPr>
            <a:r>
              <a:rPr lang="en-US" sz="2400" dirty="0">
                <a:solidFill>
                  <a:schemeClr val="tx1"/>
                </a:solidFill>
              </a:rPr>
              <a:t>-2</a:t>
            </a:r>
            <a:endParaRPr lang="en-US" sz="4800" dirty="0">
              <a:solidFill>
                <a:schemeClr val="tx1"/>
              </a:solidFill>
            </a:endParaRPr>
          </a:p>
        </p:txBody>
      </p:sp>
      <p:sp>
        <p:nvSpPr>
          <p:cNvPr id="11" name="Rounded Rectangular Callout 10"/>
          <p:cNvSpPr/>
          <p:nvPr/>
        </p:nvSpPr>
        <p:spPr>
          <a:xfrm>
            <a:off x="7010400" y="5330825"/>
            <a:ext cx="2133600" cy="1146175"/>
          </a:xfrm>
          <a:prstGeom prst="wedgeRoundRectCallout">
            <a:avLst>
              <a:gd name="adj1" fmla="val -101382"/>
              <a:gd name="adj2" fmla="val -115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rtl="0" fontAlgn="auto">
              <a:spcBef>
                <a:spcPts val="0"/>
              </a:spcBef>
              <a:spcAft>
                <a:spcPts val="0"/>
              </a:spcAft>
              <a:defRPr/>
            </a:pPr>
            <a:r>
              <a:rPr lang="en-US" dirty="0">
                <a:solidFill>
                  <a:schemeClr val="tx1"/>
                </a:solidFill>
              </a:rPr>
              <a:t>The structure</a:t>
            </a:r>
          </a:p>
          <a:p>
            <a:pPr algn="l" rtl="0" fontAlgn="auto">
              <a:spcBef>
                <a:spcPts val="0"/>
              </a:spcBef>
              <a:spcAft>
                <a:spcPts val="0"/>
              </a:spcAft>
              <a:defRPr/>
            </a:pPr>
            <a:r>
              <a:rPr lang="en-US" dirty="0">
                <a:solidFill>
                  <a:schemeClr val="tx1"/>
                </a:solidFill>
              </a:rPr>
              <a:t>of the nesting is entirely explicit in the parentheses!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457200" y="274638"/>
            <a:ext cx="8229600" cy="868362"/>
          </a:xfrm>
        </p:spPr>
        <p:txBody>
          <a:bodyPr/>
          <a:lstStyle/>
          <a:p>
            <a:r>
              <a:rPr lang="en-US"/>
              <a:t>Call Expressions</a:t>
            </a:r>
          </a:p>
        </p:txBody>
      </p:sp>
      <p:sp>
        <p:nvSpPr>
          <p:cNvPr id="52226" name="Content Placeholder 2"/>
          <p:cNvSpPr>
            <a:spLocks noGrp="1"/>
          </p:cNvSpPr>
          <p:nvPr>
            <p:ph idx="1"/>
          </p:nvPr>
        </p:nvSpPr>
        <p:spPr>
          <a:xfrm>
            <a:off x="457200" y="1295400"/>
            <a:ext cx="8229600" cy="4830763"/>
          </a:xfrm>
        </p:spPr>
        <p:txBody>
          <a:bodyPr/>
          <a:lstStyle/>
          <a:p>
            <a:r>
              <a:rPr lang="en-US" sz="2400"/>
              <a:t>Math operator can be replaced by a call expression</a:t>
            </a:r>
          </a:p>
          <a:p>
            <a:r>
              <a:rPr lang="en-US" sz="2400"/>
              <a:t>The </a:t>
            </a:r>
            <a:r>
              <a:rPr lang="en-US" sz="2400" b="1"/>
              <a:t>math</a:t>
            </a:r>
            <a:r>
              <a:rPr lang="en-US" sz="2400"/>
              <a:t> module provides a variety of familiar mathematical functions:</a:t>
            </a:r>
          </a:p>
          <a:p>
            <a:endParaRPr lang="en-US" sz="2400"/>
          </a:p>
          <a:p>
            <a:endParaRPr lang="en-US" sz="2400"/>
          </a:p>
          <a:p>
            <a:endParaRPr lang="en-US" sz="2400"/>
          </a:p>
          <a:p>
            <a:r>
              <a:rPr lang="en-US" sz="2400"/>
              <a:t>The </a:t>
            </a:r>
            <a:r>
              <a:rPr lang="en-US" sz="2400" b="1"/>
              <a:t>operator</a:t>
            </a:r>
            <a:r>
              <a:rPr lang="en-US" sz="2400"/>
              <a:t> module provides access to functions corresponding to infix operators:</a:t>
            </a:r>
          </a:p>
          <a:p>
            <a:endParaRPr lang="en-US"/>
          </a:p>
        </p:txBody>
      </p:sp>
      <p:sp>
        <p:nvSpPr>
          <p:cNvPr id="4" name="Date Placeholder 3"/>
          <p:cNvSpPr>
            <a:spLocks noGrp="1"/>
          </p:cNvSpPr>
          <p:nvPr>
            <p:ph type="dt" sz="quarter" idx="10"/>
          </p:nvPr>
        </p:nvSpPr>
        <p:spPr/>
        <p:txBody>
          <a:bodyPr/>
          <a:lstStyle/>
          <a:p>
            <a:pPr>
              <a:defRPr/>
            </a:pPr>
            <a:fld id="{686CC0D2-457D-4822-86DD-7BD9227871D3}" type="datetime1">
              <a:rPr lang="en-US"/>
              <a:pPr>
                <a:defRPr/>
              </a:pPr>
              <a:t>10/21/2022</a:t>
            </a:fld>
            <a:endParaRPr lang="en-US"/>
          </a:p>
        </p:txBody>
      </p:sp>
      <p:sp>
        <p:nvSpPr>
          <p:cNvPr id="5" name="Footer Placeholder 4"/>
          <p:cNvSpPr>
            <a:spLocks noGrp="1"/>
          </p:cNvSpPr>
          <p:nvPr>
            <p:ph type="ftr" sz="quarter" idx="11"/>
          </p:nvPr>
        </p:nvSpPr>
        <p:spPr/>
        <p:txBody>
          <a:bodyPr/>
          <a:lstStyle/>
          <a:p>
            <a:pPr>
              <a:defRPr/>
            </a:pPr>
            <a:r>
              <a:rPr lang="en-US"/>
              <a:t>Principles of Programming Languages</a:t>
            </a:r>
          </a:p>
        </p:txBody>
      </p:sp>
      <p:sp>
        <p:nvSpPr>
          <p:cNvPr id="6" name="Slide Number Placeholder 5"/>
          <p:cNvSpPr>
            <a:spLocks noGrp="1"/>
          </p:cNvSpPr>
          <p:nvPr>
            <p:ph type="sldNum" sz="quarter" idx="12"/>
          </p:nvPr>
        </p:nvSpPr>
        <p:spPr/>
        <p:txBody>
          <a:bodyPr/>
          <a:lstStyle/>
          <a:p>
            <a:pPr>
              <a:defRPr/>
            </a:pPr>
            <a:fld id="{BAE12409-D3AA-456A-8B34-518BCEDBBFB5}" type="slidenum">
              <a:rPr lang="en-US"/>
              <a:pPr>
                <a:defRPr/>
              </a:pPr>
              <a:t>53</a:t>
            </a:fld>
            <a:endParaRPr lang="en-US"/>
          </a:p>
        </p:txBody>
      </p:sp>
      <p:sp>
        <p:nvSpPr>
          <p:cNvPr id="7" name="Rectangle 6"/>
          <p:cNvSpPr/>
          <p:nvPr/>
        </p:nvSpPr>
        <p:spPr>
          <a:xfrm>
            <a:off x="2286000" y="2133600"/>
            <a:ext cx="6629400" cy="1752600"/>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lgn="l" rtl="0" fontAlgn="auto">
              <a:spcBef>
                <a:spcPts val="0"/>
              </a:spcBef>
              <a:spcAft>
                <a:spcPts val="0"/>
              </a:spcAft>
              <a:defRPr/>
            </a:pPr>
            <a:r>
              <a:rPr lang="en-US" sz="2400" dirty="0">
                <a:solidFill>
                  <a:schemeClr val="tx1"/>
                </a:solidFill>
              </a:rPr>
              <a:t>&gt;&gt;&gt; from math import </a:t>
            </a:r>
            <a:r>
              <a:rPr lang="en-US" sz="2400" dirty="0" err="1">
                <a:solidFill>
                  <a:schemeClr val="tx1"/>
                </a:solidFill>
              </a:rPr>
              <a:t>sqrt</a:t>
            </a:r>
            <a:r>
              <a:rPr lang="en-US" sz="2400" dirty="0">
                <a:solidFill>
                  <a:schemeClr val="tx1"/>
                </a:solidFill>
              </a:rPr>
              <a:t>, exp</a:t>
            </a:r>
          </a:p>
          <a:p>
            <a:pPr marL="0" lvl="1" algn="l" rtl="0" fontAlgn="auto">
              <a:spcBef>
                <a:spcPts val="0"/>
              </a:spcBef>
              <a:spcAft>
                <a:spcPts val="0"/>
              </a:spcAft>
              <a:defRPr/>
            </a:pPr>
            <a:r>
              <a:rPr lang="en-US" sz="2400" dirty="0">
                <a:solidFill>
                  <a:schemeClr val="tx1"/>
                </a:solidFill>
              </a:rPr>
              <a:t>&gt;&gt;&gt; </a:t>
            </a:r>
            <a:r>
              <a:rPr lang="en-US" sz="2400" dirty="0" err="1">
                <a:solidFill>
                  <a:schemeClr val="tx1"/>
                </a:solidFill>
              </a:rPr>
              <a:t>sqrt</a:t>
            </a:r>
            <a:r>
              <a:rPr lang="en-US" sz="2400" dirty="0">
                <a:solidFill>
                  <a:schemeClr val="tx1"/>
                </a:solidFill>
              </a:rPr>
              <a:t>(256)</a:t>
            </a:r>
          </a:p>
          <a:p>
            <a:pPr marL="0" lvl="1" algn="l" rtl="0" fontAlgn="auto">
              <a:spcBef>
                <a:spcPts val="0"/>
              </a:spcBef>
              <a:spcAft>
                <a:spcPts val="0"/>
              </a:spcAft>
              <a:defRPr/>
            </a:pPr>
            <a:r>
              <a:rPr lang="en-US" sz="2400" dirty="0">
                <a:solidFill>
                  <a:schemeClr val="tx1"/>
                </a:solidFill>
              </a:rPr>
              <a:t>16.0</a:t>
            </a:r>
          </a:p>
          <a:p>
            <a:pPr marL="0" lvl="1" algn="l" rtl="0" fontAlgn="auto">
              <a:spcBef>
                <a:spcPts val="0"/>
              </a:spcBef>
              <a:spcAft>
                <a:spcPts val="0"/>
              </a:spcAft>
              <a:defRPr/>
            </a:pPr>
            <a:r>
              <a:rPr lang="en-US" sz="2400" dirty="0">
                <a:solidFill>
                  <a:schemeClr val="tx1"/>
                </a:solidFill>
              </a:rPr>
              <a:t>&gt;&gt;&gt; exp(1)</a:t>
            </a:r>
          </a:p>
          <a:p>
            <a:pPr marL="0" lvl="1" algn="l" rtl="0" fontAlgn="auto">
              <a:spcBef>
                <a:spcPts val="0"/>
              </a:spcBef>
              <a:spcAft>
                <a:spcPts val="0"/>
              </a:spcAft>
              <a:defRPr/>
            </a:pPr>
            <a:r>
              <a:rPr lang="en-US" sz="2400" dirty="0">
                <a:solidFill>
                  <a:schemeClr val="tx1"/>
                </a:solidFill>
              </a:rPr>
              <a:t>2.718281828459045</a:t>
            </a:r>
            <a:endParaRPr lang="en-US" sz="4800" dirty="0">
              <a:solidFill>
                <a:schemeClr val="tx1"/>
              </a:solidFill>
            </a:endParaRPr>
          </a:p>
        </p:txBody>
      </p:sp>
      <p:sp>
        <p:nvSpPr>
          <p:cNvPr id="10" name="Rectangle 9"/>
          <p:cNvSpPr/>
          <p:nvPr/>
        </p:nvSpPr>
        <p:spPr>
          <a:xfrm>
            <a:off x="914400" y="4648200"/>
            <a:ext cx="6629400" cy="1752600"/>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lgn="l" rtl="0" fontAlgn="auto">
              <a:spcBef>
                <a:spcPts val="0"/>
              </a:spcBef>
              <a:spcAft>
                <a:spcPts val="0"/>
              </a:spcAft>
              <a:defRPr/>
            </a:pPr>
            <a:r>
              <a:rPr lang="en-US" sz="2400" dirty="0">
                <a:solidFill>
                  <a:schemeClr val="tx1"/>
                </a:solidFill>
              </a:rPr>
              <a:t>&gt;&gt;&gt; from operator import add, sub, </a:t>
            </a:r>
            <a:r>
              <a:rPr lang="en-US" sz="2400" dirty="0" err="1">
                <a:solidFill>
                  <a:schemeClr val="tx1"/>
                </a:solidFill>
              </a:rPr>
              <a:t>mul</a:t>
            </a:r>
            <a:endParaRPr lang="en-US" sz="2400" dirty="0">
              <a:solidFill>
                <a:schemeClr val="tx1"/>
              </a:solidFill>
            </a:endParaRPr>
          </a:p>
          <a:p>
            <a:pPr marL="0" lvl="1" algn="l" rtl="0" fontAlgn="auto">
              <a:spcBef>
                <a:spcPts val="0"/>
              </a:spcBef>
              <a:spcAft>
                <a:spcPts val="0"/>
              </a:spcAft>
              <a:defRPr/>
            </a:pPr>
            <a:r>
              <a:rPr lang="en-US" sz="2400" dirty="0">
                <a:solidFill>
                  <a:schemeClr val="tx1"/>
                </a:solidFill>
              </a:rPr>
              <a:t>&gt;&gt;&gt; add(14, 28)</a:t>
            </a:r>
          </a:p>
          <a:p>
            <a:pPr marL="0" lvl="1" algn="l" rtl="0" fontAlgn="auto">
              <a:spcBef>
                <a:spcPts val="0"/>
              </a:spcBef>
              <a:spcAft>
                <a:spcPts val="0"/>
              </a:spcAft>
              <a:defRPr/>
            </a:pPr>
            <a:r>
              <a:rPr lang="en-US" sz="2400" dirty="0">
                <a:solidFill>
                  <a:schemeClr val="tx1"/>
                </a:solidFill>
              </a:rPr>
              <a:t>42</a:t>
            </a:r>
          </a:p>
          <a:p>
            <a:pPr marL="0" lvl="1" algn="l" rtl="0" fontAlgn="auto">
              <a:spcBef>
                <a:spcPts val="0"/>
              </a:spcBef>
              <a:spcAft>
                <a:spcPts val="0"/>
              </a:spcAft>
              <a:defRPr/>
            </a:pPr>
            <a:r>
              <a:rPr lang="en-US" sz="2400" dirty="0">
                <a:solidFill>
                  <a:schemeClr val="tx1"/>
                </a:solidFill>
              </a:rPr>
              <a:t>&gt;&gt;&gt; sub(100, </a:t>
            </a:r>
            <a:r>
              <a:rPr lang="en-US" sz="2400" dirty="0" err="1">
                <a:solidFill>
                  <a:schemeClr val="tx1"/>
                </a:solidFill>
              </a:rPr>
              <a:t>mul</a:t>
            </a:r>
            <a:r>
              <a:rPr lang="en-US" sz="2400" dirty="0">
                <a:solidFill>
                  <a:schemeClr val="tx1"/>
                </a:solidFill>
              </a:rPr>
              <a:t>(7, add(8, 4)))</a:t>
            </a:r>
          </a:p>
          <a:p>
            <a:pPr marL="0" lvl="1" algn="l" rtl="0" fontAlgn="auto">
              <a:spcBef>
                <a:spcPts val="0"/>
              </a:spcBef>
              <a:spcAft>
                <a:spcPts val="0"/>
              </a:spcAft>
              <a:defRPr/>
            </a:pPr>
            <a:r>
              <a:rPr lang="en-US" sz="2400" dirty="0">
                <a:solidFill>
                  <a:schemeClr val="tx1"/>
                </a:solidFill>
              </a:rPr>
              <a:t>16</a:t>
            </a:r>
            <a:endParaRPr lang="en-US" sz="8800" dirty="0">
              <a:solidFill>
                <a:schemeClr val="tx1"/>
              </a:solidFill>
            </a:endParaRPr>
          </a:p>
        </p:txBody>
      </p:sp>
      <p:sp>
        <p:nvSpPr>
          <p:cNvPr id="12" name="Rounded Rectangular Callout 11"/>
          <p:cNvSpPr/>
          <p:nvPr/>
        </p:nvSpPr>
        <p:spPr>
          <a:xfrm>
            <a:off x="6705600" y="4568825"/>
            <a:ext cx="2438400" cy="1527175"/>
          </a:xfrm>
          <a:prstGeom prst="wedgeRoundRectCallout">
            <a:avLst>
              <a:gd name="adj1" fmla="val -76414"/>
              <a:gd name="adj2" fmla="val -293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l" rtl="0" fontAlgn="auto">
              <a:spcBef>
                <a:spcPts val="0"/>
              </a:spcBef>
              <a:spcAft>
                <a:spcPts val="0"/>
              </a:spcAft>
              <a:defRPr/>
            </a:pPr>
            <a:r>
              <a:rPr lang="en-US" u="sng" dirty="0">
                <a:solidFill>
                  <a:schemeClr val="tx1"/>
                </a:solidFill>
              </a:rPr>
              <a:t>Import</a:t>
            </a:r>
            <a:r>
              <a:rPr lang="en-US" dirty="0">
                <a:solidFill>
                  <a:schemeClr val="tx1"/>
                </a:solidFill>
              </a:rPr>
              <a:t> statement: from  &lt;module&gt; import &lt;attr</a:t>
            </a:r>
            <a:r>
              <a:rPr lang="en-US" baseline="-25000" dirty="0">
                <a:solidFill>
                  <a:schemeClr val="tx1"/>
                </a:solidFill>
              </a:rPr>
              <a:t>1</a:t>
            </a:r>
            <a:r>
              <a:rPr lang="en-US" dirty="0">
                <a:solidFill>
                  <a:schemeClr val="tx1"/>
                </a:solidFill>
              </a:rPr>
              <a:t>&gt;, …, &lt;</a:t>
            </a:r>
            <a:r>
              <a:rPr lang="en-US" dirty="0" err="1">
                <a:solidFill>
                  <a:schemeClr val="tx1"/>
                </a:solidFill>
              </a:rPr>
              <a:t>attr</a:t>
            </a:r>
            <a:r>
              <a:rPr lang="en-US" baseline="-25000" dirty="0" err="1">
                <a:solidFill>
                  <a:schemeClr val="tx1"/>
                </a:solidFill>
              </a:rPr>
              <a:t>n</a:t>
            </a:r>
            <a:r>
              <a:rPr lang="en-US" dirty="0">
                <a:solidFill>
                  <a:schemeClr val="tx1"/>
                </a:solidFill>
              </a:rPr>
              <a:t>&gt;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t>Abstraction - Naming and Environment</a:t>
            </a:r>
          </a:p>
        </p:txBody>
      </p:sp>
      <p:sp>
        <p:nvSpPr>
          <p:cNvPr id="53250" name="Content Placeholder 2"/>
          <p:cNvSpPr>
            <a:spLocks noGrp="1"/>
          </p:cNvSpPr>
          <p:nvPr>
            <p:ph idx="1"/>
          </p:nvPr>
        </p:nvSpPr>
        <p:spPr>
          <a:xfrm>
            <a:off x="457200" y="1828800"/>
            <a:ext cx="8229600" cy="4297363"/>
          </a:xfrm>
        </p:spPr>
        <p:txBody>
          <a:bodyPr/>
          <a:lstStyle/>
          <a:p>
            <a:r>
              <a:rPr lang="en-US"/>
              <a:t>The name identifies a </a:t>
            </a:r>
            <a:r>
              <a:rPr lang="en-US" i="1"/>
              <a:t>variable</a:t>
            </a:r>
            <a:r>
              <a:rPr lang="en-US"/>
              <a:t> whose </a:t>
            </a:r>
            <a:r>
              <a:rPr lang="en-US" i="1"/>
              <a:t>value</a:t>
            </a:r>
            <a:r>
              <a:rPr lang="en-US"/>
              <a:t> is the object (name </a:t>
            </a:r>
            <a:r>
              <a:rPr lang="en-US" i="1"/>
              <a:t>binds</a:t>
            </a:r>
            <a:r>
              <a:rPr lang="en-US"/>
              <a:t> to the value)</a:t>
            </a:r>
          </a:p>
        </p:txBody>
      </p:sp>
      <p:sp>
        <p:nvSpPr>
          <p:cNvPr id="4" name="Date Placeholder 3"/>
          <p:cNvSpPr>
            <a:spLocks noGrp="1"/>
          </p:cNvSpPr>
          <p:nvPr>
            <p:ph type="dt" sz="quarter" idx="10"/>
          </p:nvPr>
        </p:nvSpPr>
        <p:spPr/>
        <p:txBody>
          <a:bodyPr/>
          <a:lstStyle/>
          <a:p>
            <a:pPr>
              <a:defRPr/>
            </a:pPr>
            <a:fld id="{67E001C9-9279-4018-AC21-563E3D29A51E}" type="datetime1">
              <a:rPr lang="en-US"/>
              <a:pPr>
                <a:defRPr/>
              </a:pPr>
              <a:t>10/21/2022</a:t>
            </a:fld>
            <a:endParaRPr lang="en-US"/>
          </a:p>
        </p:txBody>
      </p:sp>
      <p:sp>
        <p:nvSpPr>
          <p:cNvPr id="5" name="Slide Number Placeholder 4"/>
          <p:cNvSpPr>
            <a:spLocks noGrp="1"/>
          </p:cNvSpPr>
          <p:nvPr>
            <p:ph type="sldNum" sz="quarter" idx="12"/>
          </p:nvPr>
        </p:nvSpPr>
        <p:spPr/>
        <p:txBody>
          <a:bodyPr/>
          <a:lstStyle/>
          <a:p>
            <a:pPr>
              <a:defRPr/>
            </a:pPr>
            <a:fld id="{A6EC91B2-201E-41C2-AABB-AC755B235A93}" type="slidenum">
              <a:rPr lang="en-US"/>
              <a:pPr>
                <a:defRPr/>
              </a:pPr>
              <a:t>54</a:t>
            </a:fld>
            <a:endParaRPr lang="en-US"/>
          </a:p>
        </p:txBody>
      </p:sp>
      <p:sp>
        <p:nvSpPr>
          <p:cNvPr id="6" name="Footer Placeholder 5"/>
          <p:cNvSpPr>
            <a:spLocks noGrp="1"/>
          </p:cNvSpPr>
          <p:nvPr>
            <p:ph type="ftr" sz="quarter" idx="11"/>
          </p:nvPr>
        </p:nvSpPr>
        <p:spPr/>
        <p:txBody>
          <a:bodyPr/>
          <a:lstStyle/>
          <a:p>
            <a:pPr>
              <a:defRPr/>
            </a:pPr>
            <a:r>
              <a:rPr lang="en-US"/>
              <a:t>Principles of Programming Languages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pPr>
              <a:defRPr/>
            </a:pPr>
            <a:fld id="{63A54449-0BBE-4042-BAA9-C5A7FDF2214D}" type="slidenum">
              <a:rPr lang="en-US"/>
              <a:pPr>
                <a:defRPr/>
              </a:pPr>
              <a:t>55</a:t>
            </a:fld>
            <a:endParaRPr lang="en-US"/>
          </a:p>
        </p:txBody>
      </p:sp>
      <p:sp>
        <p:nvSpPr>
          <p:cNvPr id="54274" name="Rectangle 2"/>
          <p:cNvSpPr>
            <a:spLocks noGrp="1" noChangeArrowheads="1"/>
          </p:cNvSpPr>
          <p:nvPr>
            <p:ph type="title"/>
          </p:nvPr>
        </p:nvSpPr>
        <p:spPr/>
        <p:txBody>
          <a:bodyPr/>
          <a:lstStyle/>
          <a:p>
            <a:pPr rtl="1"/>
            <a:r>
              <a:rPr lang="he-IL"/>
              <a:t>השמה </a:t>
            </a:r>
            <a:r>
              <a:rPr lang="en-US"/>
              <a:t>Assignment</a:t>
            </a:r>
          </a:p>
        </p:txBody>
      </p:sp>
      <p:sp>
        <p:nvSpPr>
          <p:cNvPr id="247811" name="Rectangle 3"/>
          <p:cNvSpPr>
            <a:spLocks noGrp="1" noChangeArrowheads="1"/>
          </p:cNvSpPr>
          <p:nvPr>
            <p:ph type="body" idx="1"/>
          </p:nvPr>
        </p:nvSpPr>
        <p:spPr/>
        <p:txBody>
          <a:bodyPr/>
          <a:lstStyle/>
          <a:p>
            <a:pPr algn="r" rtl="1">
              <a:buFontTx/>
              <a:buNone/>
            </a:pPr>
            <a:r>
              <a:rPr lang="he-IL"/>
              <a:t>במתמטיקה משפט השמה מייחס לסמל מסוים את ערכו</a:t>
            </a:r>
          </a:p>
          <a:p>
            <a:pPr>
              <a:buFontTx/>
              <a:buNone/>
            </a:pPr>
            <a:endParaRPr lang="en-US">
              <a:solidFill>
                <a:srgbClr val="FF0000"/>
              </a:solidFill>
            </a:endParaRPr>
          </a:p>
          <a:p>
            <a:pPr algn="ctr">
              <a:buFont typeface="Wingdings" pitchFamily="2" charset="2"/>
              <a:buNone/>
            </a:pPr>
            <a:r>
              <a:rPr lang="en-US" sz="4000">
                <a:solidFill>
                  <a:schemeClr val="accent2"/>
                </a:solidFill>
              </a:rPr>
              <a:t>x</a:t>
            </a:r>
            <a:r>
              <a:rPr lang="en-US" sz="4000"/>
              <a:t> = </a:t>
            </a:r>
            <a:r>
              <a:rPr lang="en-US" sz="4000">
                <a:solidFill>
                  <a:srgbClr val="FF0000"/>
                </a:solidFill>
              </a:rPr>
              <a:t>3</a:t>
            </a:r>
          </a:p>
        </p:txBody>
      </p:sp>
      <p:sp>
        <p:nvSpPr>
          <p:cNvPr id="247812" name="Text Box 4"/>
          <p:cNvSpPr txBox="1">
            <a:spLocks noChangeArrowheads="1"/>
          </p:cNvSpPr>
          <p:nvPr/>
        </p:nvSpPr>
        <p:spPr bwMode="auto">
          <a:xfrm>
            <a:off x="2574925" y="5516563"/>
            <a:ext cx="1784350" cy="579437"/>
          </a:xfrm>
          <a:prstGeom prst="rect">
            <a:avLst/>
          </a:prstGeom>
          <a:noFill/>
          <a:ln w="9525">
            <a:noFill/>
            <a:miter lim="800000"/>
            <a:headEnd/>
            <a:tailEnd/>
          </a:ln>
        </p:spPr>
        <p:txBody>
          <a:bodyPr>
            <a:spAutoFit/>
          </a:bodyPr>
          <a:lstStyle/>
          <a:p>
            <a:pPr algn="l" rtl="0" eaLnBrk="0" hangingPunct="0">
              <a:spcBef>
                <a:spcPct val="50000"/>
              </a:spcBef>
            </a:pPr>
            <a:r>
              <a:rPr lang="en-US" sz="3200">
                <a:solidFill>
                  <a:schemeClr val="accent2"/>
                </a:solidFill>
                <a:latin typeface="Tahoma" pitchFamily="34" charset="0"/>
              </a:rPr>
              <a:t>symbol</a:t>
            </a:r>
          </a:p>
        </p:txBody>
      </p:sp>
      <p:sp>
        <p:nvSpPr>
          <p:cNvPr id="247813" name="Text Box 5"/>
          <p:cNvSpPr txBox="1">
            <a:spLocks noChangeArrowheads="1"/>
          </p:cNvSpPr>
          <p:nvPr/>
        </p:nvSpPr>
        <p:spPr bwMode="auto">
          <a:xfrm>
            <a:off x="5673725" y="5514975"/>
            <a:ext cx="1181100" cy="579438"/>
          </a:xfrm>
          <a:prstGeom prst="rect">
            <a:avLst/>
          </a:prstGeom>
          <a:noFill/>
          <a:ln w="9525">
            <a:noFill/>
            <a:miter lim="800000"/>
            <a:headEnd/>
            <a:tailEnd/>
          </a:ln>
        </p:spPr>
        <p:txBody>
          <a:bodyPr>
            <a:spAutoFit/>
          </a:bodyPr>
          <a:lstStyle/>
          <a:p>
            <a:pPr algn="l" rtl="0" eaLnBrk="0" hangingPunct="0">
              <a:spcBef>
                <a:spcPct val="50000"/>
              </a:spcBef>
            </a:pPr>
            <a:r>
              <a:rPr lang="en-US" sz="3200">
                <a:solidFill>
                  <a:srgbClr val="FF0000"/>
                </a:solidFill>
                <a:latin typeface="Tahoma" pitchFamily="34" charset="0"/>
              </a:rPr>
              <a:t>value</a:t>
            </a:r>
          </a:p>
        </p:txBody>
      </p:sp>
      <p:sp>
        <p:nvSpPr>
          <p:cNvPr id="247814" name="Line 6"/>
          <p:cNvSpPr>
            <a:spLocks noChangeShapeType="1"/>
          </p:cNvSpPr>
          <p:nvPr/>
        </p:nvSpPr>
        <p:spPr bwMode="auto">
          <a:xfrm flipV="1">
            <a:off x="3263900" y="4294188"/>
            <a:ext cx="800100" cy="1327150"/>
          </a:xfrm>
          <a:prstGeom prst="line">
            <a:avLst/>
          </a:prstGeom>
          <a:noFill/>
          <a:ln w="38100">
            <a:solidFill>
              <a:schemeClr val="accent2"/>
            </a:solidFill>
            <a:round/>
            <a:headEnd/>
            <a:tailEnd type="triangle" w="lg" len="lg"/>
          </a:ln>
        </p:spPr>
        <p:txBody>
          <a:bodyPr/>
          <a:lstStyle/>
          <a:p>
            <a:endParaRPr lang="he-IL"/>
          </a:p>
        </p:txBody>
      </p:sp>
      <p:sp>
        <p:nvSpPr>
          <p:cNvPr id="247815" name="Line 7"/>
          <p:cNvSpPr>
            <a:spLocks noChangeShapeType="1"/>
          </p:cNvSpPr>
          <p:nvPr/>
        </p:nvSpPr>
        <p:spPr bwMode="auto">
          <a:xfrm flipH="1" flipV="1">
            <a:off x="5175250" y="4306888"/>
            <a:ext cx="1119188" cy="1300162"/>
          </a:xfrm>
          <a:prstGeom prst="line">
            <a:avLst/>
          </a:prstGeom>
          <a:noFill/>
          <a:ln w="38100">
            <a:solidFill>
              <a:srgbClr val="FF0000"/>
            </a:solidFill>
            <a:round/>
            <a:headEnd/>
            <a:tailEnd type="triangle" w="lg" len="lg"/>
          </a:ln>
        </p:spPr>
        <p:txBody>
          <a:bodyPr/>
          <a:lstStyle/>
          <a:p>
            <a:endParaRPr lang="he-IL"/>
          </a:p>
        </p:txBody>
      </p:sp>
      <p:sp>
        <p:nvSpPr>
          <p:cNvPr id="10" name="Date Placeholder 9"/>
          <p:cNvSpPr>
            <a:spLocks noGrp="1"/>
          </p:cNvSpPr>
          <p:nvPr>
            <p:ph type="dt" sz="quarter" idx="10"/>
          </p:nvPr>
        </p:nvSpPr>
        <p:spPr/>
        <p:txBody>
          <a:bodyPr/>
          <a:lstStyle/>
          <a:p>
            <a:pPr>
              <a:defRPr/>
            </a:pPr>
            <a:fld id="{2C7D4810-DB70-459D-9FBA-B0EE1DCAC3BB}" type="datetime1">
              <a:rPr lang="en-US"/>
              <a:pPr>
                <a:defRPr/>
              </a:pPr>
              <a:t>10/21/2022</a:t>
            </a:fld>
            <a:endParaRPr lang="en-US"/>
          </a:p>
        </p:txBody>
      </p:sp>
      <p:sp>
        <p:nvSpPr>
          <p:cNvPr id="11" name="Footer Placeholder 10"/>
          <p:cNvSpPr>
            <a:spLocks noGrp="1"/>
          </p:cNvSpPr>
          <p:nvPr>
            <p:ph type="ftr" sz="quarter" idx="11"/>
          </p:nvPr>
        </p:nvSpPr>
        <p:spPr/>
        <p:txBody>
          <a:bodyPr/>
          <a:lstStyle/>
          <a:p>
            <a:pPr>
              <a:defRPr/>
            </a:pPr>
            <a:r>
              <a:rPr lang="en-US"/>
              <a:t>Principles of Programming Languages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78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7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7812"/>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2478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47813"/>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499"/>
                                          </p:stCondLst>
                                        </p:cTn>
                                        <p:tgtEl>
                                          <p:spTgt spid="2478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bldLvl="3" autoUpdateAnimBg="0"/>
      <p:bldP spid="247812" grpId="0" autoUpdateAnimBg="0"/>
      <p:bldP spid="247813" grpId="0" autoUpdateAnimBg="0"/>
      <p:bldP spid="247814" grpId="0" animBg="1"/>
      <p:bldP spid="24781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Content Placeholder 2"/>
          <p:cNvSpPr>
            <a:spLocks noGrp="1"/>
          </p:cNvSpPr>
          <p:nvPr>
            <p:ph idx="1"/>
          </p:nvPr>
        </p:nvSpPr>
        <p:spPr>
          <a:xfrm>
            <a:off x="457200" y="228600"/>
            <a:ext cx="8229600" cy="5897563"/>
          </a:xfrm>
        </p:spPr>
        <p:txBody>
          <a:bodyPr/>
          <a:lstStyle/>
          <a:p>
            <a:r>
              <a:rPr lang="en-US" sz="2800" dirty="0"/>
              <a:t>New bindings using the assignment statement:</a:t>
            </a:r>
          </a:p>
          <a:p>
            <a:endParaRPr lang="en-US" sz="2800" dirty="0"/>
          </a:p>
          <a:p>
            <a:endParaRPr lang="en-US" sz="2800" dirty="0"/>
          </a:p>
          <a:p>
            <a:endParaRPr lang="en-US" sz="2800" dirty="0"/>
          </a:p>
          <a:p>
            <a:r>
              <a:rPr lang="en-US" sz="2800" dirty="0"/>
              <a:t>Names are also bound via </a:t>
            </a:r>
            <a:r>
              <a:rPr lang="en-US" sz="2800" i="1" dirty="0"/>
              <a:t>import</a:t>
            </a:r>
            <a:r>
              <a:rPr lang="en-US" sz="2800" dirty="0"/>
              <a:t> statements:</a:t>
            </a:r>
          </a:p>
          <a:p>
            <a:endParaRPr lang="en-US" sz="2800" dirty="0"/>
          </a:p>
          <a:p>
            <a:endParaRPr lang="en-US" sz="2800" dirty="0"/>
          </a:p>
          <a:p>
            <a:r>
              <a:rPr lang="en-US" sz="2800" dirty="0"/>
              <a:t>Assignment of </a:t>
            </a:r>
            <a:r>
              <a:rPr lang="en-US" sz="2800" u="sng" dirty="0"/>
              <a:t>multiple values </a:t>
            </a:r>
            <a:r>
              <a:rPr lang="en-US" sz="2800" dirty="0"/>
              <a:t>to multiple names in a single statement:</a:t>
            </a:r>
          </a:p>
        </p:txBody>
      </p:sp>
      <p:sp>
        <p:nvSpPr>
          <p:cNvPr id="4" name="Date Placeholder 3"/>
          <p:cNvSpPr>
            <a:spLocks noGrp="1"/>
          </p:cNvSpPr>
          <p:nvPr>
            <p:ph type="dt" sz="quarter" idx="10"/>
          </p:nvPr>
        </p:nvSpPr>
        <p:spPr/>
        <p:txBody>
          <a:bodyPr/>
          <a:lstStyle/>
          <a:p>
            <a:pPr>
              <a:defRPr/>
            </a:pPr>
            <a:fld id="{686CC0D2-457D-4822-86DD-7BD9227871D3}" type="datetime1">
              <a:rPr lang="en-US"/>
              <a:pPr>
                <a:defRPr/>
              </a:pPr>
              <a:t>10/21/2022</a:t>
            </a:fld>
            <a:endParaRPr lang="en-US"/>
          </a:p>
        </p:txBody>
      </p:sp>
      <p:sp>
        <p:nvSpPr>
          <p:cNvPr id="5" name="Footer Placeholder 4"/>
          <p:cNvSpPr>
            <a:spLocks noGrp="1"/>
          </p:cNvSpPr>
          <p:nvPr>
            <p:ph type="ftr" sz="quarter" idx="11"/>
          </p:nvPr>
        </p:nvSpPr>
        <p:spPr/>
        <p:txBody>
          <a:bodyPr/>
          <a:lstStyle/>
          <a:p>
            <a:pPr>
              <a:defRPr/>
            </a:pPr>
            <a:r>
              <a:rPr lang="en-US"/>
              <a:t>Principles of Programming Languages</a:t>
            </a:r>
          </a:p>
        </p:txBody>
      </p:sp>
      <p:sp>
        <p:nvSpPr>
          <p:cNvPr id="6" name="Slide Number Placeholder 5"/>
          <p:cNvSpPr>
            <a:spLocks noGrp="1"/>
          </p:cNvSpPr>
          <p:nvPr>
            <p:ph type="sldNum" sz="quarter" idx="12"/>
          </p:nvPr>
        </p:nvSpPr>
        <p:spPr/>
        <p:txBody>
          <a:bodyPr/>
          <a:lstStyle/>
          <a:p>
            <a:pPr>
              <a:defRPr/>
            </a:pPr>
            <a:fld id="{D428E7B1-B642-430F-816D-14C3948295E0}" type="slidenum">
              <a:rPr lang="en-US"/>
              <a:pPr>
                <a:defRPr/>
              </a:pPr>
              <a:t>56</a:t>
            </a:fld>
            <a:endParaRPr lang="en-US"/>
          </a:p>
        </p:txBody>
      </p:sp>
      <p:sp>
        <p:nvSpPr>
          <p:cNvPr id="7" name="Rectangle 6"/>
          <p:cNvSpPr/>
          <p:nvPr/>
        </p:nvSpPr>
        <p:spPr>
          <a:xfrm>
            <a:off x="1371600" y="762000"/>
            <a:ext cx="5715000" cy="1447800"/>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lgn="l" rtl="0" fontAlgn="auto">
              <a:spcBef>
                <a:spcPts val="0"/>
              </a:spcBef>
              <a:spcAft>
                <a:spcPts val="0"/>
              </a:spcAft>
              <a:defRPr/>
            </a:pPr>
            <a:r>
              <a:rPr lang="en-US" sz="2000" dirty="0">
                <a:solidFill>
                  <a:schemeClr val="tx1"/>
                </a:solidFill>
              </a:rPr>
              <a:t>&gt;&gt;&gt; radius = 10</a:t>
            </a:r>
          </a:p>
          <a:p>
            <a:pPr marL="0" lvl="1" algn="l" rtl="0" fontAlgn="auto">
              <a:spcBef>
                <a:spcPts val="0"/>
              </a:spcBef>
              <a:spcAft>
                <a:spcPts val="0"/>
              </a:spcAft>
              <a:defRPr/>
            </a:pPr>
            <a:r>
              <a:rPr lang="en-US" sz="2000" dirty="0">
                <a:solidFill>
                  <a:schemeClr val="tx1"/>
                </a:solidFill>
              </a:rPr>
              <a:t>&gt;&gt;&gt; radius</a:t>
            </a:r>
          </a:p>
          <a:p>
            <a:pPr marL="0" lvl="1" algn="l" rtl="0" fontAlgn="auto">
              <a:spcBef>
                <a:spcPts val="0"/>
              </a:spcBef>
              <a:spcAft>
                <a:spcPts val="0"/>
              </a:spcAft>
              <a:defRPr/>
            </a:pPr>
            <a:r>
              <a:rPr lang="en-US" sz="2000" dirty="0">
                <a:solidFill>
                  <a:schemeClr val="tx1"/>
                </a:solidFill>
              </a:rPr>
              <a:t>10</a:t>
            </a:r>
          </a:p>
          <a:p>
            <a:pPr marL="0" lvl="1" algn="l" rtl="0" fontAlgn="auto">
              <a:spcBef>
                <a:spcPts val="0"/>
              </a:spcBef>
              <a:spcAft>
                <a:spcPts val="0"/>
              </a:spcAft>
              <a:defRPr/>
            </a:pPr>
            <a:r>
              <a:rPr lang="en-US" sz="2000" dirty="0">
                <a:solidFill>
                  <a:schemeClr val="tx1"/>
                </a:solidFill>
              </a:rPr>
              <a:t>&gt;&gt;&gt; 2 * radius</a:t>
            </a:r>
          </a:p>
          <a:p>
            <a:pPr marL="0" lvl="1" algn="l" rtl="0" fontAlgn="auto">
              <a:spcBef>
                <a:spcPts val="0"/>
              </a:spcBef>
              <a:spcAft>
                <a:spcPts val="0"/>
              </a:spcAft>
              <a:defRPr/>
            </a:pPr>
            <a:r>
              <a:rPr lang="en-US" sz="2000" dirty="0">
                <a:solidFill>
                  <a:schemeClr val="tx1"/>
                </a:solidFill>
              </a:rPr>
              <a:t>20</a:t>
            </a:r>
          </a:p>
        </p:txBody>
      </p:sp>
      <p:sp>
        <p:nvSpPr>
          <p:cNvPr id="8" name="Rectangle 7"/>
          <p:cNvSpPr/>
          <p:nvPr/>
        </p:nvSpPr>
        <p:spPr>
          <a:xfrm>
            <a:off x="1371600" y="2819400"/>
            <a:ext cx="5715000" cy="1066800"/>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lgn="l" rtl="0" fontAlgn="auto">
              <a:spcBef>
                <a:spcPts val="0"/>
              </a:spcBef>
              <a:spcAft>
                <a:spcPts val="0"/>
              </a:spcAft>
              <a:defRPr/>
            </a:pPr>
            <a:r>
              <a:rPr lang="en-US" sz="2000" dirty="0">
                <a:solidFill>
                  <a:schemeClr val="tx1"/>
                </a:solidFill>
              </a:rPr>
              <a:t>&gt;&gt;&gt; from math import pi</a:t>
            </a:r>
          </a:p>
          <a:p>
            <a:pPr marL="0" lvl="1" algn="l" rtl="0" fontAlgn="auto">
              <a:spcBef>
                <a:spcPts val="0"/>
              </a:spcBef>
              <a:spcAft>
                <a:spcPts val="0"/>
              </a:spcAft>
              <a:defRPr/>
            </a:pPr>
            <a:r>
              <a:rPr lang="en-US" sz="2000" dirty="0">
                <a:solidFill>
                  <a:schemeClr val="tx1"/>
                </a:solidFill>
              </a:rPr>
              <a:t>&gt;&gt;&gt; pi * 71 / 223</a:t>
            </a:r>
          </a:p>
          <a:p>
            <a:pPr marL="0" lvl="1" algn="l" rtl="0" fontAlgn="auto">
              <a:spcBef>
                <a:spcPts val="0"/>
              </a:spcBef>
              <a:spcAft>
                <a:spcPts val="0"/>
              </a:spcAft>
              <a:defRPr/>
            </a:pPr>
            <a:r>
              <a:rPr lang="en-US" sz="2000" dirty="0">
                <a:solidFill>
                  <a:schemeClr val="tx1"/>
                </a:solidFill>
              </a:rPr>
              <a:t>1.0002380197528042</a:t>
            </a:r>
            <a:endParaRPr lang="en-US" sz="4400" dirty="0">
              <a:solidFill>
                <a:schemeClr val="tx1"/>
              </a:solidFill>
            </a:endParaRPr>
          </a:p>
        </p:txBody>
      </p:sp>
      <p:sp>
        <p:nvSpPr>
          <p:cNvPr id="9" name="Rectangle 8"/>
          <p:cNvSpPr/>
          <p:nvPr/>
        </p:nvSpPr>
        <p:spPr>
          <a:xfrm>
            <a:off x="1371600" y="4724400"/>
            <a:ext cx="6553200" cy="1752600"/>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lgn="l" rtl="0" fontAlgn="auto">
              <a:spcBef>
                <a:spcPts val="0"/>
              </a:spcBef>
              <a:spcAft>
                <a:spcPts val="0"/>
              </a:spcAft>
              <a:defRPr/>
            </a:pPr>
            <a:r>
              <a:rPr lang="en-US" sz="2000" dirty="0">
                <a:solidFill>
                  <a:schemeClr val="tx1"/>
                </a:solidFill>
              </a:rPr>
              <a:t>&gt;&gt;&gt; area, circumference = pi * radius * radius, 2 * pi * radius</a:t>
            </a:r>
          </a:p>
          <a:p>
            <a:pPr marL="0" lvl="1" algn="l" rtl="0" fontAlgn="auto">
              <a:spcBef>
                <a:spcPts val="0"/>
              </a:spcBef>
              <a:spcAft>
                <a:spcPts val="0"/>
              </a:spcAft>
              <a:defRPr/>
            </a:pPr>
            <a:r>
              <a:rPr lang="en-US" sz="2000" dirty="0">
                <a:solidFill>
                  <a:schemeClr val="tx1"/>
                </a:solidFill>
              </a:rPr>
              <a:t>&gt;&gt;&gt; area</a:t>
            </a:r>
          </a:p>
          <a:p>
            <a:pPr marL="0" lvl="1" algn="l" rtl="0" fontAlgn="auto">
              <a:spcBef>
                <a:spcPts val="0"/>
              </a:spcBef>
              <a:spcAft>
                <a:spcPts val="0"/>
              </a:spcAft>
              <a:defRPr/>
            </a:pPr>
            <a:r>
              <a:rPr lang="en-US" sz="2000" dirty="0">
                <a:solidFill>
                  <a:schemeClr val="tx1"/>
                </a:solidFill>
              </a:rPr>
              <a:t>314.1592653589793</a:t>
            </a:r>
          </a:p>
          <a:p>
            <a:pPr marL="0" lvl="1" algn="l" rtl="0" fontAlgn="auto">
              <a:spcBef>
                <a:spcPts val="0"/>
              </a:spcBef>
              <a:spcAft>
                <a:spcPts val="0"/>
              </a:spcAft>
              <a:defRPr/>
            </a:pPr>
            <a:r>
              <a:rPr lang="en-US" sz="2000" dirty="0">
                <a:solidFill>
                  <a:schemeClr val="tx1"/>
                </a:solidFill>
              </a:rPr>
              <a:t>&gt;&gt;&gt; circumference</a:t>
            </a:r>
          </a:p>
          <a:p>
            <a:pPr marL="0" lvl="1" algn="l" rtl="0" fontAlgn="auto">
              <a:spcBef>
                <a:spcPts val="0"/>
              </a:spcBef>
              <a:spcAft>
                <a:spcPts val="0"/>
              </a:spcAft>
              <a:defRPr/>
            </a:pPr>
            <a:r>
              <a:rPr lang="en-US" sz="2000" dirty="0">
                <a:solidFill>
                  <a:schemeClr val="tx1"/>
                </a:solidFill>
              </a:rPr>
              <a:t>62.83185307179586</a:t>
            </a:r>
            <a:endParaRPr lang="en-US" sz="4400" dirty="0">
              <a:solidFill>
                <a:schemeClr val="tx1"/>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457200" y="274638"/>
            <a:ext cx="8229600" cy="868362"/>
          </a:xfrm>
        </p:spPr>
        <p:txBody>
          <a:bodyPr/>
          <a:lstStyle/>
          <a:p>
            <a:r>
              <a:rPr lang="en-US"/>
              <a:t>Environment</a:t>
            </a:r>
          </a:p>
        </p:txBody>
      </p:sp>
      <p:sp>
        <p:nvSpPr>
          <p:cNvPr id="56322" name="Content Placeholder 2"/>
          <p:cNvSpPr>
            <a:spLocks noGrp="1"/>
          </p:cNvSpPr>
          <p:nvPr>
            <p:ph idx="1"/>
          </p:nvPr>
        </p:nvSpPr>
        <p:spPr>
          <a:xfrm>
            <a:off x="457200" y="1143000"/>
            <a:ext cx="8229600" cy="4983163"/>
          </a:xfrm>
        </p:spPr>
        <p:txBody>
          <a:bodyPr/>
          <a:lstStyle/>
          <a:p>
            <a:r>
              <a:rPr lang="en-US" sz="2400"/>
              <a:t>The interpreter maintains some sort of </a:t>
            </a:r>
            <a:r>
              <a:rPr lang="en-US" sz="2400" i="1"/>
              <a:t>memory</a:t>
            </a:r>
            <a:r>
              <a:rPr lang="en-US" sz="2400"/>
              <a:t> that keeps track of the names, values, and bindings – </a:t>
            </a:r>
            <a:r>
              <a:rPr lang="en-US" sz="2400" i="1"/>
              <a:t>environment</a:t>
            </a:r>
            <a:r>
              <a:rPr lang="en-US" sz="2400"/>
              <a:t>.</a:t>
            </a:r>
          </a:p>
          <a:p>
            <a:r>
              <a:rPr lang="en-US" sz="2400"/>
              <a:t>Names can also be bound to functions:</a:t>
            </a:r>
            <a:endParaRPr lang="en-US" sz="2800"/>
          </a:p>
          <a:p>
            <a:endParaRPr lang="en-US" sz="2800"/>
          </a:p>
          <a:p>
            <a:r>
              <a:rPr lang="en-US" sz="2400"/>
              <a:t>Give new names to existing functions by assignment:</a:t>
            </a:r>
          </a:p>
          <a:p>
            <a:endParaRPr lang="en-US" sz="2400"/>
          </a:p>
          <a:p>
            <a:endParaRPr lang="en-US" sz="2400"/>
          </a:p>
          <a:p>
            <a:endParaRPr lang="en-US" sz="2400"/>
          </a:p>
          <a:p>
            <a:endParaRPr lang="en-US" sz="2400"/>
          </a:p>
          <a:p>
            <a:r>
              <a:rPr lang="en-US" sz="2400"/>
              <a:t>Rebind a name to a new value:</a:t>
            </a:r>
          </a:p>
        </p:txBody>
      </p:sp>
      <p:sp>
        <p:nvSpPr>
          <p:cNvPr id="4" name="Date Placeholder 3"/>
          <p:cNvSpPr>
            <a:spLocks noGrp="1"/>
          </p:cNvSpPr>
          <p:nvPr>
            <p:ph type="dt" sz="quarter" idx="10"/>
          </p:nvPr>
        </p:nvSpPr>
        <p:spPr/>
        <p:txBody>
          <a:bodyPr/>
          <a:lstStyle/>
          <a:p>
            <a:pPr>
              <a:defRPr/>
            </a:pPr>
            <a:fld id="{686CC0D2-457D-4822-86DD-7BD9227871D3}" type="datetime1">
              <a:rPr lang="en-US"/>
              <a:pPr>
                <a:defRPr/>
              </a:pPr>
              <a:t>10/21/2022</a:t>
            </a:fld>
            <a:endParaRPr lang="en-US"/>
          </a:p>
        </p:txBody>
      </p:sp>
      <p:sp>
        <p:nvSpPr>
          <p:cNvPr id="5" name="Footer Placeholder 4"/>
          <p:cNvSpPr>
            <a:spLocks noGrp="1"/>
          </p:cNvSpPr>
          <p:nvPr>
            <p:ph type="ftr" sz="quarter" idx="11"/>
          </p:nvPr>
        </p:nvSpPr>
        <p:spPr/>
        <p:txBody>
          <a:bodyPr/>
          <a:lstStyle/>
          <a:p>
            <a:pPr>
              <a:defRPr/>
            </a:pPr>
            <a:r>
              <a:rPr lang="en-US"/>
              <a:t>Principles of Programming Languages</a:t>
            </a:r>
          </a:p>
        </p:txBody>
      </p:sp>
      <p:sp>
        <p:nvSpPr>
          <p:cNvPr id="6" name="Slide Number Placeholder 5"/>
          <p:cNvSpPr>
            <a:spLocks noGrp="1"/>
          </p:cNvSpPr>
          <p:nvPr>
            <p:ph type="sldNum" sz="quarter" idx="12"/>
          </p:nvPr>
        </p:nvSpPr>
        <p:spPr/>
        <p:txBody>
          <a:bodyPr/>
          <a:lstStyle/>
          <a:p>
            <a:pPr>
              <a:defRPr/>
            </a:pPr>
            <a:fld id="{18340AC2-5666-4AE3-ACBA-123C58361C03}" type="slidenum">
              <a:rPr lang="en-US"/>
              <a:pPr>
                <a:defRPr/>
              </a:pPr>
              <a:t>57</a:t>
            </a:fld>
            <a:endParaRPr lang="en-US"/>
          </a:p>
        </p:txBody>
      </p:sp>
      <p:sp>
        <p:nvSpPr>
          <p:cNvPr id="7" name="Rectangle 6"/>
          <p:cNvSpPr/>
          <p:nvPr/>
        </p:nvSpPr>
        <p:spPr>
          <a:xfrm>
            <a:off x="5715000" y="1981200"/>
            <a:ext cx="2667000" cy="838200"/>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lgn="l" rtl="0" fontAlgn="auto">
              <a:spcBef>
                <a:spcPts val="0"/>
              </a:spcBef>
              <a:spcAft>
                <a:spcPts val="0"/>
              </a:spcAft>
              <a:defRPr/>
            </a:pPr>
            <a:r>
              <a:rPr lang="en-US" sz="2000" dirty="0">
                <a:solidFill>
                  <a:schemeClr val="tx1"/>
                </a:solidFill>
              </a:rPr>
              <a:t>&gt;&gt;&gt; max</a:t>
            </a:r>
          </a:p>
          <a:p>
            <a:pPr marL="0" lvl="1" algn="l" rtl="0" fontAlgn="auto">
              <a:spcBef>
                <a:spcPts val="0"/>
              </a:spcBef>
              <a:spcAft>
                <a:spcPts val="0"/>
              </a:spcAft>
              <a:defRPr/>
            </a:pPr>
            <a:r>
              <a:rPr lang="en-US" sz="2000" dirty="0">
                <a:solidFill>
                  <a:schemeClr val="tx1"/>
                </a:solidFill>
              </a:rPr>
              <a:t>&lt;built-in function max&gt;</a:t>
            </a:r>
            <a:endParaRPr lang="en-US" sz="4400" dirty="0">
              <a:solidFill>
                <a:schemeClr val="tx1"/>
              </a:solidFill>
            </a:endParaRPr>
          </a:p>
        </p:txBody>
      </p:sp>
      <p:sp>
        <p:nvSpPr>
          <p:cNvPr id="8" name="Rectangle 7"/>
          <p:cNvSpPr/>
          <p:nvPr/>
        </p:nvSpPr>
        <p:spPr>
          <a:xfrm>
            <a:off x="2133600" y="3352800"/>
            <a:ext cx="5562600" cy="1524000"/>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lgn="l" rtl="0" fontAlgn="auto">
              <a:spcBef>
                <a:spcPts val="0"/>
              </a:spcBef>
              <a:spcAft>
                <a:spcPts val="0"/>
              </a:spcAft>
              <a:defRPr/>
            </a:pPr>
            <a:r>
              <a:rPr lang="en-US" sz="2000" dirty="0">
                <a:solidFill>
                  <a:schemeClr val="tx1"/>
                </a:solidFill>
              </a:rPr>
              <a:t>&gt;&gt;&gt; f = max</a:t>
            </a:r>
          </a:p>
          <a:p>
            <a:pPr marL="0" lvl="1" algn="l" rtl="0" fontAlgn="auto">
              <a:spcBef>
                <a:spcPts val="0"/>
              </a:spcBef>
              <a:spcAft>
                <a:spcPts val="0"/>
              </a:spcAft>
              <a:defRPr/>
            </a:pPr>
            <a:r>
              <a:rPr lang="en-US" sz="2000" dirty="0">
                <a:solidFill>
                  <a:schemeClr val="tx1"/>
                </a:solidFill>
              </a:rPr>
              <a:t>&gt;&gt;&gt; f</a:t>
            </a:r>
          </a:p>
          <a:p>
            <a:pPr marL="0" lvl="1" algn="l" rtl="0" fontAlgn="auto">
              <a:spcBef>
                <a:spcPts val="0"/>
              </a:spcBef>
              <a:spcAft>
                <a:spcPts val="0"/>
              </a:spcAft>
              <a:defRPr/>
            </a:pPr>
            <a:r>
              <a:rPr lang="en-US" sz="2000" dirty="0">
                <a:solidFill>
                  <a:schemeClr val="tx1"/>
                </a:solidFill>
              </a:rPr>
              <a:t>&lt;built-in function max&gt;</a:t>
            </a:r>
          </a:p>
          <a:p>
            <a:pPr marL="0" lvl="1" algn="l" rtl="0" fontAlgn="auto">
              <a:spcBef>
                <a:spcPts val="0"/>
              </a:spcBef>
              <a:spcAft>
                <a:spcPts val="0"/>
              </a:spcAft>
              <a:defRPr/>
            </a:pPr>
            <a:r>
              <a:rPr lang="en-US" sz="2000" dirty="0">
                <a:solidFill>
                  <a:schemeClr val="tx1"/>
                </a:solidFill>
              </a:rPr>
              <a:t>&gt;&gt;&gt; f(3, 4)</a:t>
            </a:r>
          </a:p>
          <a:p>
            <a:pPr marL="0" lvl="1" algn="l" rtl="0" fontAlgn="auto">
              <a:spcBef>
                <a:spcPts val="0"/>
              </a:spcBef>
              <a:spcAft>
                <a:spcPts val="0"/>
              </a:spcAft>
              <a:defRPr/>
            </a:pPr>
            <a:r>
              <a:rPr lang="en-US" sz="2000" dirty="0">
                <a:solidFill>
                  <a:schemeClr val="tx1"/>
                </a:solidFill>
              </a:rPr>
              <a:t>4</a:t>
            </a:r>
            <a:endParaRPr lang="en-US" sz="8000" dirty="0">
              <a:solidFill>
                <a:schemeClr val="tx1"/>
              </a:solidFill>
            </a:endParaRPr>
          </a:p>
        </p:txBody>
      </p:sp>
      <p:sp>
        <p:nvSpPr>
          <p:cNvPr id="9" name="Rectangle 8"/>
          <p:cNvSpPr/>
          <p:nvPr/>
        </p:nvSpPr>
        <p:spPr>
          <a:xfrm>
            <a:off x="2133600" y="5562600"/>
            <a:ext cx="5562600" cy="914400"/>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lgn="l" rtl="0" fontAlgn="auto">
              <a:spcBef>
                <a:spcPts val="0"/>
              </a:spcBef>
              <a:spcAft>
                <a:spcPts val="0"/>
              </a:spcAft>
              <a:defRPr/>
            </a:pPr>
            <a:r>
              <a:rPr lang="en-US" sz="2000" dirty="0">
                <a:solidFill>
                  <a:schemeClr val="tx1"/>
                </a:solidFill>
              </a:rPr>
              <a:t>&gt;&gt;&gt; f = 2</a:t>
            </a:r>
          </a:p>
          <a:p>
            <a:pPr marL="0" lvl="1" algn="l" rtl="0" fontAlgn="auto">
              <a:spcBef>
                <a:spcPts val="0"/>
              </a:spcBef>
              <a:spcAft>
                <a:spcPts val="0"/>
              </a:spcAft>
              <a:defRPr/>
            </a:pPr>
            <a:r>
              <a:rPr lang="en-US" sz="2000" dirty="0">
                <a:solidFill>
                  <a:schemeClr val="tx1"/>
                </a:solidFill>
              </a:rPr>
              <a:t>&gt;&gt;&gt; f</a:t>
            </a:r>
          </a:p>
          <a:p>
            <a:pPr marL="0" lvl="1" algn="l" rtl="0" fontAlgn="auto">
              <a:spcBef>
                <a:spcPts val="0"/>
              </a:spcBef>
              <a:spcAft>
                <a:spcPts val="0"/>
              </a:spcAft>
              <a:defRPr/>
            </a:pPr>
            <a:r>
              <a:rPr lang="en-US" sz="2000" dirty="0">
                <a:solidFill>
                  <a:schemeClr val="tx1"/>
                </a:solidFill>
              </a:rPr>
              <a:t>2</a:t>
            </a:r>
            <a:endParaRPr lang="en-US" sz="9600" dirty="0">
              <a:solidFill>
                <a:schemeClr val="tx1"/>
              </a:solidFill>
            </a:endParaRPr>
          </a:p>
        </p:txBody>
      </p:sp>
      <p:sp>
        <p:nvSpPr>
          <p:cNvPr id="10" name="Rounded Rectangular Callout 9"/>
          <p:cNvSpPr/>
          <p:nvPr/>
        </p:nvSpPr>
        <p:spPr>
          <a:xfrm>
            <a:off x="7924800" y="3657600"/>
            <a:ext cx="1219200" cy="917575"/>
          </a:xfrm>
          <a:prstGeom prst="wedgeRoundRectCallout">
            <a:avLst>
              <a:gd name="adj1" fmla="val -424553"/>
              <a:gd name="adj2" fmla="val -2915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dirty="0">
                <a:solidFill>
                  <a:schemeClr val="tx1"/>
                </a:solidFill>
              </a:rPr>
              <a:t>variable name</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a:t>Evaluation</a:t>
            </a:r>
          </a:p>
        </p:txBody>
      </p:sp>
      <p:sp>
        <p:nvSpPr>
          <p:cNvPr id="57346" name="Content Placeholder 2"/>
          <p:cNvSpPr>
            <a:spLocks noGrp="1"/>
          </p:cNvSpPr>
          <p:nvPr>
            <p:ph idx="1"/>
          </p:nvPr>
        </p:nvSpPr>
        <p:spPr>
          <a:xfrm>
            <a:off x="457200" y="1600200"/>
            <a:ext cx="8229600" cy="4953000"/>
          </a:xfrm>
        </p:spPr>
        <p:txBody>
          <a:bodyPr/>
          <a:lstStyle/>
          <a:p>
            <a:r>
              <a:rPr lang="en-US"/>
              <a:t>Using Java</a:t>
            </a:r>
          </a:p>
          <a:p>
            <a:pPr lvl="1"/>
            <a:r>
              <a:rPr lang="en-US"/>
              <a:t>We compile a program</a:t>
            </a:r>
          </a:p>
          <a:p>
            <a:pPr lvl="1"/>
            <a:r>
              <a:rPr lang="en-US"/>
              <a:t>We link a program</a:t>
            </a:r>
          </a:p>
          <a:p>
            <a:pPr lvl="1"/>
            <a:r>
              <a:rPr lang="en-US"/>
              <a:t>We invoke the JVM to run the program</a:t>
            </a:r>
          </a:p>
        </p:txBody>
      </p:sp>
      <p:sp>
        <p:nvSpPr>
          <p:cNvPr id="4" name="Date Placeholder 3"/>
          <p:cNvSpPr>
            <a:spLocks noGrp="1"/>
          </p:cNvSpPr>
          <p:nvPr>
            <p:ph type="dt" sz="quarter" idx="10"/>
          </p:nvPr>
        </p:nvSpPr>
        <p:spPr/>
        <p:txBody>
          <a:bodyPr/>
          <a:lstStyle/>
          <a:p>
            <a:pPr>
              <a:defRPr/>
            </a:pPr>
            <a:fld id="{88A632BC-755D-4F2D-929F-461EE34F4454}" type="datetime1">
              <a:rPr lang="en-US"/>
              <a:pPr>
                <a:defRPr/>
              </a:pPr>
              <a:t>10/21/2022</a:t>
            </a:fld>
            <a:endParaRPr lang="en-US"/>
          </a:p>
        </p:txBody>
      </p:sp>
      <p:sp>
        <p:nvSpPr>
          <p:cNvPr id="5" name="Slide Number Placeholder 4"/>
          <p:cNvSpPr>
            <a:spLocks noGrp="1"/>
          </p:cNvSpPr>
          <p:nvPr>
            <p:ph type="sldNum" sz="quarter" idx="12"/>
          </p:nvPr>
        </p:nvSpPr>
        <p:spPr/>
        <p:txBody>
          <a:bodyPr/>
          <a:lstStyle/>
          <a:p>
            <a:pPr>
              <a:defRPr/>
            </a:pPr>
            <a:fld id="{2FE13463-614A-4487-BB4F-96258C24E0AF}" type="slidenum">
              <a:rPr lang="en-US"/>
              <a:pPr>
                <a:defRPr/>
              </a:pPr>
              <a:t>58</a:t>
            </a:fld>
            <a:endParaRPr lang="en-US"/>
          </a:p>
        </p:txBody>
      </p:sp>
      <p:sp>
        <p:nvSpPr>
          <p:cNvPr id="6" name="Footer Placeholder 5"/>
          <p:cNvSpPr>
            <a:spLocks noGrp="1"/>
          </p:cNvSpPr>
          <p:nvPr>
            <p:ph type="ftr" sz="quarter" idx="11"/>
          </p:nvPr>
        </p:nvSpPr>
        <p:spPr/>
        <p:txBody>
          <a:bodyPr/>
          <a:lstStyle/>
          <a:p>
            <a:pPr>
              <a:defRPr/>
            </a:pPr>
            <a:r>
              <a:rPr lang="en-US"/>
              <a:t>Principles of Programming Languages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a:t>Evaluation</a:t>
            </a:r>
          </a:p>
        </p:txBody>
      </p:sp>
      <p:sp>
        <p:nvSpPr>
          <p:cNvPr id="58370" name="Content Placeholder 2"/>
          <p:cNvSpPr>
            <a:spLocks noGrp="1"/>
          </p:cNvSpPr>
          <p:nvPr>
            <p:ph idx="1"/>
          </p:nvPr>
        </p:nvSpPr>
        <p:spPr>
          <a:xfrm>
            <a:off x="457200" y="1600200"/>
            <a:ext cx="8229600" cy="4876800"/>
          </a:xfrm>
        </p:spPr>
        <p:txBody>
          <a:bodyPr/>
          <a:lstStyle/>
          <a:p>
            <a:r>
              <a:rPr lang="en-US" dirty="0"/>
              <a:t>Using Python:</a:t>
            </a:r>
          </a:p>
          <a:p>
            <a:pPr marL="971550" lvl="1" indent="-514350">
              <a:buFont typeface="Calibri" pitchFamily="34" charset="0"/>
              <a:buAutoNum type="arabicPeriod"/>
            </a:pPr>
            <a:r>
              <a:rPr lang="en-US" dirty="0"/>
              <a:t>displays a prompt to ask us for expressions</a:t>
            </a:r>
          </a:p>
          <a:p>
            <a:pPr marL="971550" lvl="1" indent="-514350">
              <a:buFont typeface="Calibri" pitchFamily="34" charset="0"/>
              <a:buAutoNum type="arabicPeriod"/>
            </a:pPr>
            <a:r>
              <a:rPr lang="en-US" dirty="0"/>
              <a:t>evaluates these expressions automatically</a:t>
            </a:r>
          </a:p>
          <a:p>
            <a:pPr marL="971550" lvl="1" indent="-514350">
              <a:buFont typeface="Calibri" pitchFamily="34" charset="0"/>
              <a:buAutoNum type="arabicPeriod"/>
            </a:pPr>
            <a:r>
              <a:rPr lang="en-US" dirty="0"/>
              <a:t>prints the value of the expression</a:t>
            </a:r>
          </a:p>
          <a:p>
            <a:pPr marL="971550" lvl="1" indent="-514350">
              <a:buFont typeface="Calibri" pitchFamily="34" charset="0"/>
              <a:buAutoNum type="arabicPeriod"/>
            </a:pPr>
            <a:r>
              <a:rPr lang="en-US" dirty="0"/>
              <a:t>goes back to (1)</a:t>
            </a:r>
          </a:p>
          <a:p>
            <a:r>
              <a:rPr lang="en-US" dirty="0"/>
              <a:t>This sequence of operation is called the </a:t>
            </a:r>
            <a:r>
              <a:rPr lang="en-US" b="1" i="1" dirty="0"/>
              <a:t>Read-Evaluate-Print</a:t>
            </a:r>
            <a:r>
              <a:rPr lang="en-US" b="1" dirty="0"/>
              <a:t> </a:t>
            </a:r>
            <a:r>
              <a:rPr lang="en-US" dirty="0"/>
              <a:t>loop.</a:t>
            </a:r>
          </a:p>
        </p:txBody>
      </p:sp>
      <p:sp>
        <p:nvSpPr>
          <p:cNvPr id="4" name="Date Placeholder 3"/>
          <p:cNvSpPr>
            <a:spLocks noGrp="1"/>
          </p:cNvSpPr>
          <p:nvPr>
            <p:ph type="dt" sz="quarter" idx="10"/>
          </p:nvPr>
        </p:nvSpPr>
        <p:spPr/>
        <p:txBody>
          <a:bodyPr/>
          <a:lstStyle/>
          <a:p>
            <a:pPr>
              <a:defRPr/>
            </a:pPr>
            <a:fld id="{06C96FD5-1B78-4DA4-A2A5-90A523600473}" type="datetime1">
              <a:rPr lang="en-US"/>
              <a:pPr>
                <a:defRPr/>
              </a:pPr>
              <a:t>10/21/2022</a:t>
            </a:fld>
            <a:endParaRPr lang="en-US"/>
          </a:p>
        </p:txBody>
      </p:sp>
      <p:sp>
        <p:nvSpPr>
          <p:cNvPr id="5" name="Slide Number Placeholder 4"/>
          <p:cNvSpPr>
            <a:spLocks noGrp="1"/>
          </p:cNvSpPr>
          <p:nvPr>
            <p:ph type="sldNum" sz="quarter" idx="12"/>
          </p:nvPr>
        </p:nvSpPr>
        <p:spPr/>
        <p:txBody>
          <a:bodyPr/>
          <a:lstStyle/>
          <a:p>
            <a:pPr>
              <a:defRPr/>
            </a:pPr>
            <a:fld id="{30269A74-C72F-4361-9F68-E55AF004DB4D}" type="slidenum">
              <a:rPr lang="en-US"/>
              <a:pPr>
                <a:defRPr/>
              </a:pPr>
              <a:t>59</a:t>
            </a:fld>
            <a:endParaRPr lang="en-US"/>
          </a:p>
        </p:txBody>
      </p:sp>
      <p:sp>
        <p:nvSpPr>
          <p:cNvPr id="6" name="Footer Placeholder 5"/>
          <p:cNvSpPr>
            <a:spLocks noGrp="1"/>
          </p:cNvSpPr>
          <p:nvPr>
            <p:ph type="ftr" sz="quarter" idx="11"/>
          </p:nvPr>
        </p:nvSpPr>
        <p:spPr/>
        <p:txBody>
          <a:bodyPr/>
          <a:lstStyle/>
          <a:p>
            <a:pPr>
              <a:defRPr/>
            </a:pPr>
            <a:r>
              <a:rPr lang="en-US"/>
              <a:t>Principles of Programming Languages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5238"/>
          </a:xfrm>
        </p:spPr>
        <p:txBody>
          <a:bodyPr/>
          <a:lstStyle/>
          <a:p>
            <a:r>
              <a:rPr lang="en-US" dirty="0"/>
              <a:t>How is programmer’s quality measured?</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32554447-81B3-426B-A3F2-BD676FB7294F}" type="datetime1">
              <a:rPr lang="en-US" smtClean="0"/>
              <a:pPr>
                <a:defRPr/>
              </a:pPr>
              <a:t>10/21/2022</a:t>
            </a:fld>
            <a:endParaRPr lang="en-US"/>
          </a:p>
        </p:txBody>
      </p:sp>
      <p:sp>
        <p:nvSpPr>
          <p:cNvPr id="5" name="Footer Placeholder 4"/>
          <p:cNvSpPr>
            <a:spLocks noGrp="1"/>
          </p:cNvSpPr>
          <p:nvPr>
            <p:ph type="ftr" sz="quarter" idx="11"/>
          </p:nvPr>
        </p:nvSpPr>
        <p:spPr/>
        <p:txBody>
          <a:bodyPr/>
          <a:lstStyle/>
          <a:p>
            <a:pPr>
              <a:defRPr/>
            </a:pPr>
            <a:r>
              <a:rPr lang="en-US"/>
              <a:t>Principles of Programming Languages</a:t>
            </a:r>
          </a:p>
        </p:txBody>
      </p:sp>
      <p:sp>
        <p:nvSpPr>
          <p:cNvPr id="6" name="Slide Number Placeholder 5"/>
          <p:cNvSpPr>
            <a:spLocks noGrp="1"/>
          </p:cNvSpPr>
          <p:nvPr>
            <p:ph type="sldNum" sz="quarter" idx="12"/>
          </p:nvPr>
        </p:nvSpPr>
        <p:spPr/>
        <p:txBody>
          <a:bodyPr/>
          <a:lstStyle/>
          <a:p>
            <a:pPr>
              <a:defRPr/>
            </a:pPr>
            <a:fld id="{5977CBC1-A6CD-4177-B395-7562C6A8DDEE}" type="slidenum">
              <a:rPr lang="en-US" smtClean="0"/>
              <a:pPr>
                <a:defRPr/>
              </a:pPr>
              <a:t>6</a:t>
            </a:fld>
            <a:endParaRPr lang="en-US"/>
          </a:p>
        </p:txBody>
      </p:sp>
      <p:pic>
        <p:nvPicPr>
          <p:cNvPr id="1026" name="Picture 2" descr="http://virtuallypriceless.org/blog/wp-content/uploads/2009/12/dreamstime_301626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7848600" cy="5258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3084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BC5F3FF0-5F4B-4A72-958C-6924309BC4CE}" type="slidenum">
              <a:rPr lang="en-US"/>
              <a:pPr>
                <a:defRPr/>
              </a:pPr>
              <a:t>60</a:t>
            </a:fld>
            <a:endParaRPr lang="en-US"/>
          </a:p>
        </p:txBody>
      </p:sp>
      <p:sp>
        <p:nvSpPr>
          <p:cNvPr id="59394" name="Rectangle 2"/>
          <p:cNvSpPr>
            <a:spLocks noGrp="1" noChangeArrowheads="1"/>
          </p:cNvSpPr>
          <p:nvPr>
            <p:ph type="title"/>
          </p:nvPr>
        </p:nvSpPr>
        <p:spPr>
          <a:xfrm>
            <a:off x="685800" y="304800"/>
            <a:ext cx="7772400" cy="1143000"/>
          </a:xfrm>
        </p:spPr>
        <p:txBody>
          <a:bodyPr/>
          <a:lstStyle/>
          <a:p>
            <a:r>
              <a:rPr lang="en-US"/>
              <a:t>read-eval-print loop</a:t>
            </a:r>
          </a:p>
        </p:txBody>
      </p:sp>
      <p:sp>
        <p:nvSpPr>
          <p:cNvPr id="59395" name="Rectangle 3"/>
          <p:cNvSpPr>
            <a:spLocks noGrp="1" noChangeArrowheads="1"/>
          </p:cNvSpPr>
          <p:nvPr>
            <p:ph type="body" idx="1"/>
          </p:nvPr>
        </p:nvSpPr>
        <p:spPr>
          <a:xfrm>
            <a:off x="457200" y="1600200"/>
            <a:ext cx="8305800" cy="4114800"/>
          </a:xfrm>
        </p:spPr>
        <p:txBody>
          <a:bodyPr/>
          <a:lstStyle/>
          <a:p>
            <a:pPr algn="r" rtl="1">
              <a:buFontTx/>
              <a:buNone/>
            </a:pPr>
            <a:r>
              <a:rPr lang="he-IL"/>
              <a:t>המפרש פועל לפי הסדר:</a:t>
            </a:r>
          </a:p>
          <a:p>
            <a:r>
              <a:rPr lang="en-US"/>
              <a:t>Read</a:t>
            </a:r>
          </a:p>
          <a:p>
            <a:r>
              <a:rPr lang="en-US"/>
              <a:t>Evaluate</a:t>
            </a:r>
          </a:p>
          <a:p>
            <a:r>
              <a:rPr lang="en-US"/>
              <a:t>Print</a:t>
            </a:r>
          </a:p>
        </p:txBody>
      </p:sp>
      <p:sp>
        <p:nvSpPr>
          <p:cNvPr id="15" name="Arc 14"/>
          <p:cNvSpPr/>
          <p:nvPr/>
        </p:nvSpPr>
        <p:spPr>
          <a:xfrm>
            <a:off x="2133600" y="2514600"/>
            <a:ext cx="457200" cy="1219200"/>
          </a:xfrm>
          <a:prstGeom prst="arc">
            <a:avLst>
              <a:gd name="adj1" fmla="val 16200000"/>
              <a:gd name="adj2" fmla="val 5260707"/>
            </a:avLst>
          </a:prstGeom>
          <a:ln w="19050"/>
        </p:spPr>
        <p:style>
          <a:lnRef idx="1">
            <a:schemeClr val="accent1"/>
          </a:lnRef>
          <a:fillRef idx="0">
            <a:schemeClr val="accent1"/>
          </a:fillRef>
          <a:effectRef idx="0">
            <a:schemeClr val="accent1"/>
          </a:effectRef>
          <a:fontRef idx="minor">
            <a:schemeClr val="tx1"/>
          </a:fontRef>
        </p:style>
        <p:txBody>
          <a:bodyPr anchor="ctr"/>
          <a:lstStyle/>
          <a:p>
            <a:pPr algn="ctr" rtl="0" fontAlgn="auto">
              <a:spcBef>
                <a:spcPts val="0"/>
              </a:spcBef>
              <a:spcAft>
                <a:spcPts val="0"/>
              </a:spcAft>
              <a:defRPr/>
            </a:pPr>
            <a:endParaRPr lang="en-US"/>
          </a:p>
        </p:txBody>
      </p:sp>
      <p:cxnSp>
        <p:nvCxnSpPr>
          <p:cNvPr id="17" name="Straight Arrow Connector 16"/>
          <p:cNvCxnSpPr/>
          <p:nvPr/>
        </p:nvCxnSpPr>
        <p:spPr>
          <a:xfrm flipH="1">
            <a:off x="2286000" y="2514600"/>
            <a:ext cx="7620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04800" y="2438400"/>
            <a:ext cx="0" cy="12192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quarter" idx="10"/>
          </p:nvPr>
        </p:nvSpPr>
        <p:spPr/>
        <p:txBody>
          <a:bodyPr/>
          <a:lstStyle/>
          <a:p>
            <a:pPr>
              <a:defRPr/>
            </a:pPr>
            <a:fld id="{C8BE3C64-71C8-463F-97F4-53A74CF69E98}" type="datetime1">
              <a:rPr lang="en-US"/>
              <a:pPr>
                <a:defRPr/>
              </a:pPr>
              <a:t>10/21/2022</a:t>
            </a:fld>
            <a:endParaRPr lang="en-US"/>
          </a:p>
        </p:txBody>
      </p:sp>
      <p:sp>
        <p:nvSpPr>
          <p:cNvPr id="9" name="Footer Placeholder 8"/>
          <p:cNvSpPr>
            <a:spLocks noGrp="1"/>
          </p:cNvSpPr>
          <p:nvPr>
            <p:ph type="ftr" sz="quarter" idx="11"/>
          </p:nvPr>
        </p:nvSpPr>
        <p:spPr/>
        <p:txBody>
          <a:bodyPr/>
          <a:lstStyle/>
          <a:p>
            <a:pPr>
              <a:defRPr/>
            </a:pPr>
            <a:r>
              <a:rPr lang="en-US"/>
              <a:t>Principles of Programming Languages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a:t>Evaluation Nested Expressions</a:t>
            </a:r>
          </a:p>
        </p:txBody>
      </p:sp>
      <p:sp>
        <p:nvSpPr>
          <p:cNvPr id="60418" name="Content Placeholder 2"/>
          <p:cNvSpPr>
            <a:spLocks noGrp="1"/>
          </p:cNvSpPr>
          <p:nvPr>
            <p:ph idx="1"/>
          </p:nvPr>
        </p:nvSpPr>
        <p:spPr>
          <a:xfrm>
            <a:off x="457200" y="1752600"/>
            <a:ext cx="8229600" cy="4373563"/>
          </a:xfrm>
        </p:spPr>
        <p:txBody>
          <a:bodyPr/>
          <a:lstStyle/>
          <a:p>
            <a:r>
              <a:rPr lang="en-US" dirty="0"/>
              <a:t>The value of a constant is itself.</a:t>
            </a:r>
          </a:p>
          <a:p>
            <a:r>
              <a:rPr lang="en-US" dirty="0"/>
              <a:t>The value of a variable ... is complicated. You need to look up the variable like a name is looked up in a phone book. </a:t>
            </a:r>
            <a:r>
              <a:rPr lang="en-US" b="1" dirty="0">
                <a:solidFill>
                  <a:srgbClr val="C00000"/>
                </a:solidFill>
              </a:rPr>
              <a:t>Environment!</a:t>
            </a:r>
          </a:p>
          <a:p>
            <a:r>
              <a:rPr lang="en-US" b="1" dirty="0"/>
              <a:t>The value of a </a:t>
            </a:r>
            <a:r>
              <a:rPr lang="en-US" b="1" i="1" dirty="0"/>
              <a:t>compound expressions </a:t>
            </a:r>
            <a:r>
              <a:rPr lang="en-US" b="1" dirty="0"/>
              <a:t>is a combination of the values of its sub-expressions</a:t>
            </a:r>
            <a:r>
              <a:rPr lang="en-US" dirty="0"/>
              <a:t>.</a:t>
            </a:r>
          </a:p>
          <a:p>
            <a:endParaRPr lang="en-US" dirty="0"/>
          </a:p>
        </p:txBody>
      </p:sp>
      <p:sp>
        <p:nvSpPr>
          <p:cNvPr id="4" name="Date Placeholder 3"/>
          <p:cNvSpPr>
            <a:spLocks noGrp="1"/>
          </p:cNvSpPr>
          <p:nvPr>
            <p:ph type="dt" sz="quarter" idx="10"/>
          </p:nvPr>
        </p:nvSpPr>
        <p:spPr/>
        <p:txBody>
          <a:bodyPr/>
          <a:lstStyle/>
          <a:p>
            <a:pPr>
              <a:defRPr/>
            </a:pPr>
            <a:fld id="{078B4B0E-09E5-4458-B09A-9D27C326A5CE}" type="datetime1">
              <a:rPr lang="en-US"/>
              <a:pPr>
                <a:defRPr/>
              </a:pPr>
              <a:t>10/21/2022</a:t>
            </a:fld>
            <a:endParaRPr lang="en-US"/>
          </a:p>
        </p:txBody>
      </p:sp>
      <p:sp>
        <p:nvSpPr>
          <p:cNvPr id="5" name="Slide Number Placeholder 4"/>
          <p:cNvSpPr>
            <a:spLocks noGrp="1"/>
          </p:cNvSpPr>
          <p:nvPr>
            <p:ph type="sldNum" sz="quarter" idx="12"/>
          </p:nvPr>
        </p:nvSpPr>
        <p:spPr/>
        <p:txBody>
          <a:bodyPr/>
          <a:lstStyle/>
          <a:p>
            <a:pPr>
              <a:defRPr/>
            </a:pPr>
            <a:fld id="{9C5406D6-CBB9-4B54-838D-0089ECDE0F8B}" type="slidenum">
              <a:rPr lang="en-US"/>
              <a:pPr>
                <a:defRPr/>
              </a:pPr>
              <a:t>61</a:t>
            </a:fld>
            <a:endParaRPr lang="en-US"/>
          </a:p>
        </p:txBody>
      </p:sp>
      <p:sp>
        <p:nvSpPr>
          <p:cNvPr id="6" name="Footer Placeholder 5"/>
          <p:cNvSpPr>
            <a:spLocks noGrp="1"/>
          </p:cNvSpPr>
          <p:nvPr>
            <p:ph type="ftr" sz="quarter" idx="11"/>
          </p:nvPr>
        </p:nvSpPr>
        <p:spPr/>
        <p:txBody>
          <a:bodyPr/>
          <a:lstStyle/>
          <a:p>
            <a:pPr>
              <a:defRPr/>
            </a:pPr>
            <a:r>
              <a:rPr lang="en-US"/>
              <a:t>Principles of Programming Languages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he-IL"/>
              <a:t>כללי הערכה של הרכבות</a:t>
            </a:r>
            <a:endParaRPr lang="en-US"/>
          </a:p>
        </p:txBody>
      </p:sp>
      <p:sp>
        <p:nvSpPr>
          <p:cNvPr id="61442" name="Content Placeholder 2"/>
          <p:cNvSpPr>
            <a:spLocks noGrp="1"/>
          </p:cNvSpPr>
          <p:nvPr>
            <p:ph idx="1"/>
          </p:nvPr>
        </p:nvSpPr>
        <p:spPr/>
        <p:txBody>
          <a:bodyPr/>
          <a:lstStyle/>
          <a:p>
            <a:r>
              <a:rPr lang="en-US"/>
              <a:t>To evaluate a call expression, Python will do the following:</a:t>
            </a:r>
          </a:p>
          <a:p>
            <a:pPr marL="914400" lvl="1" indent="-514350">
              <a:buFont typeface="Calibri" pitchFamily="34" charset="0"/>
              <a:buAutoNum type="arabicPeriod"/>
            </a:pPr>
            <a:r>
              <a:rPr lang="en-US"/>
              <a:t>Evaluate the operator and operand subexpressions, then</a:t>
            </a:r>
          </a:p>
          <a:p>
            <a:pPr marL="914400" lvl="1" indent="-514350">
              <a:buFont typeface="Calibri" pitchFamily="34" charset="0"/>
              <a:buAutoNum type="arabicPeriod"/>
            </a:pPr>
            <a:r>
              <a:rPr lang="en-US"/>
              <a:t>Apply the function that is the value of the operator subexpression to the arguments that are the values of the operand subexpressions.</a:t>
            </a:r>
          </a:p>
        </p:txBody>
      </p:sp>
      <p:sp>
        <p:nvSpPr>
          <p:cNvPr id="4" name="Date Placeholder 3"/>
          <p:cNvSpPr>
            <a:spLocks noGrp="1"/>
          </p:cNvSpPr>
          <p:nvPr>
            <p:ph type="dt" sz="quarter" idx="10"/>
          </p:nvPr>
        </p:nvSpPr>
        <p:spPr/>
        <p:txBody>
          <a:bodyPr/>
          <a:lstStyle/>
          <a:p>
            <a:pPr>
              <a:defRPr/>
            </a:pPr>
            <a:fld id="{686CC0D2-457D-4822-86DD-7BD9227871D3}" type="datetime1">
              <a:rPr lang="en-US"/>
              <a:pPr>
                <a:defRPr/>
              </a:pPr>
              <a:t>10/21/2022</a:t>
            </a:fld>
            <a:endParaRPr lang="en-US"/>
          </a:p>
        </p:txBody>
      </p:sp>
      <p:sp>
        <p:nvSpPr>
          <p:cNvPr id="5" name="Footer Placeholder 4"/>
          <p:cNvSpPr>
            <a:spLocks noGrp="1"/>
          </p:cNvSpPr>
          <p:nvPr>
            <p:ph type="ftr" sz="quarter" idx="11"/>
          </p:nvPr>
        </p:nvSpPr>
        <p:spPr/>
        <p:txBody>
          <a:bodyPr/>
          <a:lstStyle/>
          <a:p>
            <a:pPr>
              <a:defRPr/>
            </a:pPr>
            <a:r>
              <a:rPr lang="en-US"/>
              <a:t>Principles of Programming Languages</a:t>
            </a:r>
          </a:p>
        </p:txBody>
      </p:sp>
      <p:sp>
        <p:nvSpPr>
          <p:cNvPr id="6" name="Slide Number Placeholder 5"/>
          <p:cNvSpPr>
            <a:spLocks noGrp="1"/>
          </p:cNvSpPr>
          <p:nvPr>
            <p:ph type="sldNum" sz="quarter" idx="12"/>
          </p:nvPr>
        </p:nvSpPr>
        <p:spPr/>
        <p:txBody>
          <a:bodyPr/>
          <a:lstStyle/>
          <a:p>
            <a:pPr>
              <a:defRPr/>
            </a:pPr>
            <a:fld id="{A393E948-2E50-4D12-87A5-C1AF0C0F30B5}" type="slidenum">
              <a:rPr lang="en-US"/>
              <a:pPr>
                <a:defRPr/>
              </a:pPr>
              <a:t>62</a:t>
            </a:fld>
            <a:endParaRPr lang="en-US"/>
          </a:p>
        </p:txBody>
      </p:sp>
      <p:sp>
        <p:nvSpPr>
          <p:cNvPr id="7" name="Rounded Rectangular Callout 6"/>
          <p:cNvSpPr/>
          <p:nvPr/>
        </p:nvSpPr>
        <p:spPr>
          <a:xfrm>
            <a:off x="3810000" y="5334000"/>
            <a:ext cx="1676400" cy="685800"/>
          </a:xfrm>
          <a:prstGeom prst="wedgeRoundRectCallout">
            <a:avLst>
              <a:gd name="adj1" fmla="val -76955"/>
              <a:gd name="adj2" fmla="val -654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r>
              <a:rPr lang="en-US" sz="2000" dirty="0">
                <a:solidFill>
                  <a:schemeClr val="tx1"/>
                </a:solidFill>
              </a:rPr>
              <a:t>Recursive procedure!</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5" name="Picture 2"/>
          <p:cNvPicPr>
            <a:picLocks noChangeAspect="1" noChangeArrowheads="1"/>
          </p:cNvPicPr>
          <p:nvPr/>
        </p:nvPicPr>
        <p:blipFill>
          <a:blip r:embed="rId2" cstate="print"/>
          <a:srcRect/>
          <a:stretch>
            <a:fillRect/>
          </a:stretch>
        </p:blipFill>
        <p:spPr bwMode="auto">
          <a:xfrm>
            <a:off x="3571875" y="2209800"/>
            <a:ext cx="5237163" cy="3733800"/>
          </a:xfrm>
          <a:prstGeom prst="rect">
            <a:avLst/>
          </a:prstGeom>
          <a:noFill/>
          <a:ln w="9525">
            <a:noFill/>
            <a:miter lim="800000"/>
            <a:headEnd/>
            <a:tailEnd/>
          </a:ln>
        </p:spPr>
      </p:pic>
      <p:sp>
        <p:nvSpPr>
          <p:cNvPr id="31" name="Slide Number Placeholder 5"/>
          <p:cNvSpPr>
            <a:spLocks noGrp="1"/>
          </p:cNvSpPr>
          <p:nvPr>
            <p:ph type="sldNum" sz="quarter" idx="12"/>
          </p:nvPr>
        </p:nvSpPr>
        <p:spPr/>
        <p:txBody>
          <a:bodyPr/>
          <a:lstStyle/>
          <a:p>
            <a:pPr>
              <a:defRPr/>
            </a:pPr>
            <a:fld id="{26DC1B51-9E4C-415B-A520-2EE060D390B4}" type="slidenum">
              <a:rPr lang="en-US"/>
              <a:pPr>
                <a:defRPr/>
              </a:pPr>
              <a:t>63</a:t>
            </a:fld>
            <a:endParaRPr lang="en-US"/>
          </a:p>
        </p:txBody>
      </p:sp>
      <p:sp>
        <p:nvSpPr>
          <p:cNvPr id="62467" name="Rectangle 2"/>
          <p:cNvSpPr>
            <a:spLocks noGrp="1" noChangeArrowheads="1"/>
          </p:cNvSpPr>
          <p:nvPr>
            <p:ph type="title"/>
          </p:nvPr>
        </p:nvSpPr>
        <p:spPr>
          <a:xfrm>
            <a:off x="533400" y="304800"/>
            <a:ext cx="7772400" cy="1143000"/>
          </a:xfrm>
        </p:spPr>
        <p:txBody>
          <a:bodyPr/>
          <a:lstStyle/>
          <a:p>
            <a:r>
              <a:rPr lang="he-IL"/>
              <a:t>דוגמה להערכה של הרכבה</a:t>
            </a:r>
            <a:endParaRPr lang="en-US"/>
          </a:p>
        </p:txBody>
      </p:sp>
      <p:sp>
        <p:nvSpPr>
          <p:cNvPr id="282627" name="Rectangle 3"/>
          <p:cNvSpPr>
            <a:spLocks noGrp="1" noChangeArrowheads="1"/>
          </p:cNvSpPr>
          <p:nvPr>
            <p:ph type="body" idx="1"/>
          </p:nvPr>
        </p:nvSpPr>
        <p:spPr>
          <a:xfrm>
            <a:off x="0" y="1524000"/>
            <a:ext cx="6172200" cy="4114800"/>
          </a:xfrm>
        </p:spPr>
        <p:txBody>
          <a:bodyPr rtlCol="0">
            <a:normAutofit/>
          </a:bodyPr>
          <a:lstStyle/>
          <a:p>
            <a:pPr lvl="1" fontAlgn="auto">
              <a:spcAft>
                <a:spcPts val="0"/>
              </a:spcAft>
              <a:buFont typeface="Arial" pitchFamily="34" charset="0"/>
              <a:buNone/>
              <a:defRPr/>
            </a:pPr>
            <a:r>
              <a:rPr lang="en-US" sz="3200" b="1" dirty="0" err="1">
                <a:solidFill>
                  <a:schemeClr val="accent2"/>
                </a:solidFill>
              </a:rPr>
              <a:t>mul</a:t>
            </a:r>
            <a:r>
              <a:rPr lang="en-US" sz="3200" b="1" dirty="0">
                <a:solidFill>
                  <a:schemeClr val="accent2"/>
                </a:solidFill>
              </a:rPr>
              <a:t>(add(2, </a:t>
            </a:r>
            <a:r>
              <a:rPr lang="en-US" sz="3200" b="1" dirty="0" err="1">
                <a:solidFill>
                  <a:schemeClr val="accent2"/>
                </a:solidFill>
              </a:rPr>
              <a:t>mul</a:t>
            </a:r>
            <a:r>
              <a:rPr lang="en-US" sz="3200" b="1" dirty="0">
                <a:solidFill>
                  <a:schemeClr val="accent2"/>
                </a:solidFill>
              </a:rPr>
              <a:t>(4, 6)), add(3, 5)) </a:t>
            </a:r>
          </a:p>
          <a:p>
            <a:pPr lvl="1" fontAlgn="auto">
              <a:spcAft>
                <a:spcPts val="0"/>
              </a:spcAft>
              <a:buFont typeface="Arial" pitchFamily="34" charset="0"/>
              <a:buNone/>
              <a:defRPr/>
            </a:pPr>
            <a:r>
              <a:rPr lang="en-US" sz="2400" dirty="0" err="1"/>
              <a:t>mul</a:t>
            </a:r>
            <a:r>
              <a:rPr lang="en-US" sz="2400" dirty="0"/>
              <a:t>(add(2, </a:t>
            </a:r>
            <a:r>
              <a:rPr lang="en-US" sz="2400" dirty="0" err="1"/>
              <a:t>mul</a:t>
            </a:r>
            <a:r>
              <a:rPr lang="en-US" sz="2400" dirty="0"/>
              <a:t>(4, 6)), 8) </a:t>
            </a:r>
          </a:p>
          <a:p>
            <a:pPr marL="342900" lvl="1" indent="-342900" fontAlgn="auto">
              <a:spcAft>
                <a:spcPts val="0"/>
              </a:spcAft>
              <a:buFont typeface="Arial" pitchFamily="34" charset="0"/>
              <a:buNone/>
              <a:defRPr/>
            </a:pPr>
            <a:r>
              <a:rPr lang="he-IL" dirty="0"/>
              <a:t>	</a:t>
            </a:r>
            <a:r>
              <a:rPr lang="en-US" dirty="0"/>
              <a:t> </a:t>
            </a:r>
            <a:r>
              <a:rPr lang="en-US" sz="2400" dirty="0" err="1"/>
              <a:t>mul</a:t>
            </a:r>
            <a:r>
              <a:rPr lang="en-US" sz="2400" dirty="0"/>
              <a:t>(add(2, 24), 8) </a:t>
            </a:r>
            <a:endParaRPr lang="he-IL" dirty="0"/>
          </a:p>
          <a:p>
            <a:pPr fontAlgn="auto">
              <a:spcAft>
                <a:spcPts val="0"/>
              </a:spcAft>
              <a:buFont typeface="Arial" pitchFamily="34" charset="0"/>
              <a:buNone/>
              <a:defRPr/>
            </a:pPr>
            <a:r>
              <a:rPr lang="he-IL" dirty="0"/>
              <a:t>	 </a:t>
            </a:r>
            <a:r>
              <a:rPr lang="en-US" sz="2400" dirty="0" err="1"/>
              <a:t>mul</a:t>
            </a:r>
            <a:r>
              <a:rPr lang="en-US" sz="2400" dirty="0"/>
              <a:t>(26, 8)</a:t>
            </a:r>
            <a:r>
              <a:rPr lang="en-US" dirty="0"/>
              <a:t> </a:t>
            </a:r>
            <a:endParaRPr lang="he-IL" dirty="0"/>
          </a:p>
          <a:p>
            <a:pPr fontAlgn="auto">
              <a:spcAft>
                <a:spcPts val="0"/>
              </a:spcAft>
              <a:buFontTx/>
              <a:buNone/>
              <a:defRPr/>
            </a:pPr>
            <a:r>
              <a:rPr lang="he-IL" dirty="0"/>
              <a:t>	 </a:t>
            </a:r>
            <a:r>
              <a:rPr lang="en-US" dirty="0"/>
              <a:t>208</a:t>
            </a:r>
            <a:endParaRPr lang="he-IL" dirty="0"/>
          </a:p>
        </p:txBody>
      </p:sp>
      <p:sp>
        <p:nvSpPr>
          <p:cNvPr id="32" name="Date Placeholder 31"/>
          <p:cNvSpPr>
            <a:spLocks noGrp="1"/>
          </p:cNvSpPr>
          <p:nvPr>
            <p:ph type="dt" sz="quarter" idx="10"/>
          </p:nvPr>
        </p:nvSpPr>
        <p:spPr/>
        <p:txBody>
          <a:bodyPr/>
          <a:lstStyle/>
          <a:p>
            <a:pPr>
              <a:defRPr/>
            </a:pPr>
            <a:fld id="{94489DC9-DC66-484F-B7D6-8CB681216C67}" type="datetime1">
              <a:rPr lang="en-US"/>
              <a:pPr>
                <a:defRPr/>
              </a:pPr>
              <a:t>10/21/2022</a:t>
            </a:fld>
            <a:endParaRPr lang="en-US"/>
          </a:p>
        </p:txBody>
      </p:sp>
      <p:sp>
        <p:nvSpPr>
          <p:cNvPr id="33" name="Footer Placeholder 32"/>
          <p:cNvSpPr>
            <a:spLocks noGrp="1"/>
          </p:cNvSpPr>
          <p:nvPr>
            <p:ph type="ftr" sz="quarter" idx="11"/>
          </p:nvPr>
        </p:nvSpPr>
        <p:spPr/>
        <p:txBody>
          <a:bodyPr/>
          <a:lstStyle/>
          <a:p>
            <a:pPr>
              <a:defRPr/>
            </a:pPr>
            <a:r>
              <a:rPr lang="en-US"/>
              <a:t>Principles of Programming Languages</a:t>
            </a:r>
          </a:p>
        </p:txBody>
      </p:sp>
      <p:sp>
        <p:nvSpPr>
          <p:cNvPr id="35" name="5-Point Star 34"/>
          <p:cNvSpPr/>
          <p:nvPr/>
        </p:nvSpPr>
        <p:spPr>
          <a:xfrm>
            <a:off x="8229600" y="152400"/>
            <a:ext cx="762000" cy="685800"/>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auto">
              <a:spcBef>
                <a:spcPts val="0"/>
              </a:spcBef>
              <a:spcAft>
                <a:spcPts val="0"/>
              </a:spcAft>
              <a:defRPr/>
            </a:pPr>
            <a:endParaRPr lang="en-US" dirty="0">
              <a:solidFill>
                <a:srgbClr val="C0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Syntax - English sentence structure</a:t>
            </a:r>
            <a:endParaRPr lang="en-US" dirty="0"/>
          </a:p>
        </p:txBody>
      </p:sp>
      <p:sp>
        <p:nvSpPr>
          <p:cNvPr id="3" name="Content Placeholder 2"/>
          <p:cNvSpPr>
            <a:spLocks noGrp="1"/>
          </p:cNvSpPr>
          <p:nvPr>
            <p:ph idx="1"/>
          </p:nvPr>
        </p:nvSpPr>
        <p:spPr>
          <a:xfrm>
            <a:off x="457200" y="1600200"/>
            <a:ext cx="8229600" cy="4648200"/>
          </a:xfrm>
        </p:spPr>
        <p:txBody>
          <a:bodyPr/>
          <a:lstStyle/>
          <a:p>
            <a:pPr marL="0" indent="0">
              <a:buNone/>
            </a:pPr>
            <a:r>
              <a:rPr lang="en-US" b="1" dirty="0"/>
              <a:t>Subject/predicate:</a:t>
            </a:r>
            <a:r>
              <a:rPr lang="en-US" dirty="0"/>
              <a:t> </a:t>
            </a:r>
          </a:p>
          <a:p>
            <a:r>
              <a:rPr lang="en-US" sz="2800" dirty="0"/>
              <a:t>All sentences are about </a:t>
            </a:r>
            <a:r>
              <a:rPr lang="en-US" sz="2800" i="1" dirty="0"/>
              <a:t>something</a:t>
            </a:r>
            <a:r>
              <a:rPr lang="en-US" sz="2800" dirty="0"/>
              <a:t> or </a:t>
            </a:r>
            <a:r>
              <a:rPr lang="en-US" sz="2800" i="1" dirty="0"/>
              <a:t>someone</a:t>
            </a:r>
            <a:r>
              <a:rPr lang="en-US" sz="2800" b="1" dirty="0"/>
              <a:t> – </a:t>
            </a:r>
            <a:r>
              <a:rPr lang="en-US" sz="2800" b="1" i="1" dirty="0"/>
              <a:t>subject</a:t>
            </a:r>
          </a:p>
          <a:p>
            <a:r>
              <a:rPr lang="en-US" sz="2800" dirty="0"/>
              <a:t>The </a:t>
            </a:r>
            <a:r>
              <a:rPr lang="en-US" sz="2800" b="1" i="1" dirty="0"/>
              <a:t>predicate</a:t>
            </a:r>
            <a:r>
              <a:rPr lang="en-US" sz="2800" dirty="0"/>
              <a:t> contains </a:t>
            </a:r>
            <a:r>
              <a:rPr lang="en-US" sz="2800" i="1" dirty="0"/>
              <a:t>information</a:t>
            </a:r>
            <a:r>
              <a:rPr lang="en-US" sz="2800" dirty="0"/>
              <a:t> about the someone or something that is the subject</a:t>
            </a:r>
          </a:p>
          <a:p>
            <a:endParaRPr lang="en-US" sz="2800" dirty="0"/>
          </a:p>
          <a:p>
            <a:r>
              <a:rPr lang="en-US" sz="2800" dirty="0">
                <a:solidFill>
                  <a:srgbClr val="C00000"/>
                </a:solidFill>
              </a:rPr>
              <a:t>John</a:t>
            </a:r>
            <a:r>
              <a:rPr lang="en-US" sz="2800" dirty="0"/>
              <a:t> often </a:t>
            </a:r>
            <a:r>
              <a:rPr lang="en-US" sz="2800" dirty="0">
                <a:solidFill>
                  <a:srgbClr val="C00000"/>
                </a:solidFill>
              </a:rPr>
              <a:t>comes</a:t>
            </a:r>
            <a:r>
              <a:rPr lang="en-US" sz="2800" dirty="0"/>
              <a:t> late to class.</a:t>
            </a:r>
          </a:p>
          <a:p>
            <a:endParaRPr lang="en-US" sz="2800" dirty="0"/>
          </a:p>
          <a:p>
            <a:r>
              <a:rPr lang="en-US" sz="2800" dirty="0"/>
              <a:t>My </a:t>
            </a:r>
            <a:r>
              <a:rPr lang="en-US" sz="2800" dirty="0">
                <a:solidFill>
                  <a:srgbClr val="C00000"/>
                </a:solidFill>
              </a:rPr>
              <a:t>friend</a:t>
            </a:r>
            <a:r>
              <a:rPr lang="en-US" sz="2800" dirty="0"/>
              <a:t> and </a:t>
            </a:r>
            <a:r>
              <a:rPr lang="en-US" sz="2800" dirty="0">
                <a:solidFill>
                  <a:srgbClr val="C00000"/>
                </a:solidFill>
              </a:rPr>
              <a:t>I</a:t>
            </a:r>
            <a:r>
              <a:rPr lang="en-US" sz="2800" dirty="0"/>
              <a:t> both </a:t>
            </a:r>
            <a:r>
              <a:rPr lang="en-US" sz="2800" dirty="0">
                <a:solidFill>
                  <a:srgbClr val="C00000"/>
                </a:solidFill>
              </a:rPr>
              <a:t>have</a:t>
            </a:r>
            <a:r>
              <a:rPr lang="en-US" sz="2800" dirty="0"/>
              <a:t> a dog named Spot.</a:t>
            </a:r>
          </a:p>
        </p:txBody>
      </p:sp>
      <p:sp>
        <p:nvSpPr>
          <p:cNvPr id="4" name="Date Placeholder 3"/>
          <p:cNvSpPr>
            <a:spLocks noGrp="1"/>
          </p:cNvSpPr>
          <p:nvPr>
            <p:ph type="dt" sz="half" idx="10"/>
          </p:nvPr>
        </p:nvSpPr>
        <p:spPr/>
        <p:txBody>
          <a:bodyPr/>
          <a:lstStyle/>
          <a:p>
            <a:pPr>
              <a:defRPr/>
            </a:pPr>
            <a:fld id="{32554447-81B3-426B-A3F2-BD676FB7294F}" type="datetime1">
              <a:rPr lang="en-US" smtClean="0"/>
              <a:pPr>
                <a:defRPr/>
              </a:pPr>
              <a:t>10/21/2022</a:t>
            </a:fld>
            <a:endParaRPr lang="en-US"/>
          </a:p>
        </p:txBody>
      </p:sp>
      <p:sp>
        <p:nvSpPr>
          <p:cNvPr id="5" name="Footer Placeholder 4"/>
          <p:cNvSpPr>
            <a:spLocks noGrp="1"/>
          </p:cNvSpPr>
          <p:nvPr>
            <p:ph type="ftr" sz="quarter" idx="11"/>
          </p:nvPr>
        </p:nvSpPr>
        <p:spPr/>
        <p:txBody>
          <a:bodyPr/>
          <a:lstStyle/>
          <a:p>
            <a:pPr>
              <a:defRPr/>
            </a:pPr>
            <a:r>
              <a:rPr lang="en-US"/>
              <a:t>Principles of Programming Languages</a:t>
            </a:r>
          </a:p>
        </p:txBody>
      </p:sp>
      <p:sp>
        <p:nvSpPr>
          <p:cNvPr id="6" name="Slide Number Placeholder 5"/>
          <p:cNvSpPr>
            <a:spLocks noGrp="1"/>
          </p:cNvSpPr>
          <p:nvPr>
            <p:ph type="sldNum" sz="quarter" idx="12"/>
          </p:nvPr>
        </p:nvSpPr>
        <p:spPr/>
        <p:txBody>
          <a:bodyPr/>
          <a:lstStyle/>
          <a:p>
            <a:pPr>
              <a:defRPr/>
            </a:pPr>
            <a:fld id="{5977CBC1-A6CD-4177-B395-7562C6A8DDEE}" type="slidenum">
              <a:rPr lang="en-US" smtClean="0"/>
              <a:pPr>
                <a:defRPr/>
              </a:pPr>
              <a:t>7</a:t>
            </a:fld>
            <a:endParaRPr lang="en-US" dirty="0"/>
          </a:p>
        </p:txBody>
      </p:sp>
      <p:sp>
        <p:nvSpPr>
          <p:cNvPr id="8" name="Rounded Rectangular Callout 7"/>
          <p:cNvSpPr/>
          <p:nvPr/>
        </p:nvSpPr>
        <p:spPr>
          <a:xfrm>
            <a:off x="838200" y="4572000"/>
            <a:ext cx="762000" cy="457200"/>
          </a:xfrm>
          <a:prstGeom prst="wedgeRoundRectCallout">
            <a:avLst>
              <a:gd name="adj1" fmla="val -40277"/>
              <a:gd name="adj2" fmla="val -95833"/>
              <a:gd name="adj3" fmla="val 1666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ular Callout 8"/>
          <p:cNvSpPr/>
          <p:nvPr/>
        </p:nvSpPr>
        <p:spPr>
          <a:xfrm>
            <a:off x="1676400" y="4584700"/>
            <a:ext cx="3657600" cy="457200"/>
          </a:xfrm>
          <a:prstGeom prst="wedgeRoundRectCallout">
            <a:avLst>
              <a:gd name="adj1" fmla="val 38890"/>
              <a:gd name="adj2" fmla="val -95833"/>
              <a:gd name="adj3" fmla="val 1666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ular Callout 9"/>
          <p:cNvSpPr/>
          <p:nvPr/>
        </p:nvSpPr>
        <p:spPr>
          <a:xfrm>
            <a:off x="838200" y="5638800"/>
            <a:ext cx="2286000" cy="457200"/>
          </a:xfrm>
          <a:prstGeom prst="wedgeRoundRectCallout">
            <a:avLst>
              <a:gd name="adj1" fmla="val -40277"/>
              <a:gd name="adj2" fmla="val -95833"/>
              <a:gd name="adj3" fmla="val 1666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ular Callout 10"/>
          <p:cNvSpPr/>
          <p:nvPr/>
        </p:nvSpPr>
        <p:spPr>
          <a:xfrm>
            <a:off x="3200400" y="5638800"/>
            <a:ext cx="4114800" cy="457200"/>
          </a:xfrm>
          <a:prstGeom prst="wedgeRoundRectCallout">
            <a:avLst>
              <a:gd name="adj1" fmla="val 38890"/>
              <a:gd name="adj2" fmla="val -95833"/>
              <a:gd name="adj3" fmla="val 1666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5040" y="4019490"/>
            <a:ext cx="341760" cy="400110"/>
          </a:xfrm>
          <a:prstGeom prst="rect">
            <a:avLst/>
          </a:prstGeom>
          <a:noFill/>
        </p:spPr>
        <p:txBody>
          <a:bodyPr wrap="none" rtlCol="0">
            <a:spAutoFit/>
          </a:bodyPr>
          <a:lstStyle/>
          <a:p>
            <a:r>
              <a:rPr lang="en-US" sz="2000" b="1" dirty="0"/>
              <a:t>?</a:t>
            </a:r>
          </a:p>
        </p:txBody>
      </p:sp>
      <p:sp>
        <p:nvSpPr>
          <p:cNvPr id="13" name="TextBox 12"/>
          <p:cNvSpPr txBox="1"/>
          <p:nvPr/>
        </p:nvSpPr>
        <p:spPr>
          <a:xfrm>
            <a:off x="4724400" y="4019490"/>
            <a:ext cx="341760" cy="400110"/>
          </a:xfrm>
          <a:prstGeom prst="rect">
            <a:avLst/>
          </a:prstGeom>
          <a:noFill/>
        </p:spPr>
        <p:txBody>
          <a:bodyPr wrap="none" rtlCol="0">
            <a:spAutoFit/>
          </a:bodyPr>
          <a:lstStyle/>
          <a:p>
            <a:r>
              <a:rPr lang="en-US" sz="2000" b="1" dirty="0"/>
              <a:t>?</a:t>
            </a:r>
          </a:p>
        </p:txBody>
      </p:sp>
      <p:sp>
        <p:nvSpPr>
          <p:cNvPr id="14" name="TextBox 13"/>
          <p:cNvSpPr txBox="1"/>
          <p:nvPr/>
        </p:nvSpPr>
        <p:spPr>
          <a:xfrm>
            <a:off x="877440" y="5086290"/>
            <a:ext cx="341760" cy="400110"/>
          </a:xfrm>
          <a:prstGeom prst="rect">
            <a:avLst/>
          </a:prstGeom>
          <a:noFill/>
        </p:spPr>
        <p:txBody>
          <a:bodyPr wrap="none" rtlCol="0">
            <a:spAutoFit/>
          </a:bodyPr>
          <a:lstStyle/>
          <a:p>
            <a:r>
              <a:rPr lang="en-US" sz="2000" b="1" dirty="0"/>
              <a:t>?</a:t>
            </a:r>
          </a:p>
        </p:txBody>
      </p:sp>
      <p:sp>
        <p:nvSpPr>
          <p:cNvPr id="15" name="TextBox 14"/>
          <p:cNvSpPr txBox="1"/>
          <p:nvPr/>
        </p:nvSpPr>
        <p:spPr>
          <a:xfrm>
            <a:off x="6668640" y="5086290"/>
            <a:ext cx="341760" cy="400110"/>
          </a:xfrm>
          <a:prstGeom prst="rect">
            <a:avLst/>
          </a:prstGeom>
          <a:noFill/>
        </p:spPr>
        <p:txBody>
          <a:bodyPr wrap="none" rtlCol="0">
            <a:spAutoFit/>
          </a:bodyPr>
          <a:lstStyle/>
          <a:p>
            <a:r>
              <a:rPr lang="en-US" sz="2000" b="1" dirty="0"/>
              <a:t>?</a:t>
            </a:r>
          </a:p>
        </p:txBody>
      </p:sp>
    </p:spTree>
    <p:extLst>
      <p:ext uri="{BB962C8B-B14F-4D97-AF65-F5344CB8AC3E}">
        <p14:creationId xmlns:p14="http://schemas.microsoft.com/office/powerpoint/2010/main" val="239225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p:bldP spid="13"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PLs and NLs are </a:t>
            </a:r>
            <a:r>
              <a:rPr lang="en-US" b="1" dirty="0"/>
              <a:t>similar</a:t>
            </a:r>
            <a:r>
              <a:rPr lang="en-US" dirty="0"/>
              <a:t> but </a:t>
            </a:r>
            <a:r>
              <a:rPr lang="en-US" b="1" dirty="0"/>
              <a:t>different</a:t>
            </a:r>
            <a:endParaRPr lang="en-US" dirty="0"/>
          </a:p>
        </p:txBody>
      </p:sp>
      <p:sp>
        <p:nvSpPr>
          <p:cNvPr id="7" name="Content Placeholder 6"/>
          <p:cNvSpPr>
            <a:spLocks noGrp="1"/>
          </p:cNvSpPr>
          <p:nvPr>
            <p:ph sz="half" idx="1"/>
          </p:nvPr>
        </p:nvSpPr>
        <p:spPr/>
        <p:txBody>
          <a:bodyPr/>
          <a:lstStyle/>
          <a:p>
            <a:pPr marL="0" indent="0">
              <a:buNone/>
            </a:pPr>
            <a:r>
              <a:rPr lang="en-US" b="1" dirty="0">
                <a:solidFill>
                  <a:srgbClr val="C00000"/>
                </a:solidFill>
              </a:rPr>
              <a:t>Natural Language</a:t>
            </a:r>
          </a:p>
          <a:p>
            <a:r>
              <a:rPr lang="en-US" dirty="0"/>
              <a:t>Has grammar unit (sentence)</a:t>
            </a:r>
          </a:p>
          <a:p>
            <a:r>
              <a:rPr lang="en-US" dirty="0"/>
              <a:t>GU has structure (specified by language grammar)</a:t>
            </a:r>
          </a:p>
          <a:p>
            <a:pPr>
              <a:buFont typeface="Wingdings" panose="05000000000000000000" pitchFamily="2" charset="2"/>
              <a:buChar char="ü"/>
            </a:pPr>
            <a:r>
              <a:rPr lang="en-US" dirty="0">
                <a:solidFill>
                  <a:srgbClr val="FF0000"/>
                </a:solidFill>
              </a:rPr>
              <a:t>People are smart (?!)</a:t>
            </a:r>
          </a:p>
          <a:p>
            <a:pPr lvl="1"/>
            <a:r>
              <a:rPr lang="en-US" dirty="0">
                <a:solidFill>
                  <a:srgbClr val="FF0000"/>
                </a:solidFill>
              </a:rPr>
              <a:t>They can understand malformed sentences</a:t>
            </a:r>
          </a:p>
          <a:p>
            <a:endParaRPr lang="en-US" dirty="0"/>
          </a:p>
        </p:txBody>
      </p:sp>
      <p:sp>
        <p:nvSpPr>
          <p:cNvPr id="8" name="Content Placeholder 7"/>
          <p:cNvSpPr>
            <a:spLocks noGrp="1"/>
          </p:cNvSpPr>
          <p:nvPr>
            <p:ph sz="half" idx="2"/>
          </p:nvPr>
        </p:nvSpPr>
        <p:spPr/>
        <p:txBody>
          <a:bodyPr/>
          <a:lstStyle/>
          <a:p>
            <a:pPr marL="0" indent="0">
              <a:buNone/>
            </a:pPr>
            <a:r>
              <a:rPr lang="en-US" b="1" dirty="0">
                <a:solidFill>
                  <a:srgbClr val="C00000"/>
                </a:solidFill>
              </a:rPr>
              <a:t>Programming Language</a:t>
            </a:r>
          </a:p>
          <a:p>
            <a:r>
              <a:rPr lang="en-US" dirty="0"/>
              <a:t>Has grammar unit (statement/expression)</a:t>
            </a:r>
          </a:p>
          <a:p>
            <a:r>
              <a:rPr lang="en-US" dirty="0"/>
              <a:t>GU has structure (specified by language grammar)</a:t>
            </a:r>
          </a:p>
          <a:p>
            <a:pPr>
              <a:buFont typeface="Wingdings" panose="05000000000000000000" pitchFamily="2" charset="2"/>
              <a:buChar char="ü"/>
            </a:pPr>
            <a:r>
              <a:rPr lang="en-US" dirty="0">
                <a:solidFill>
                  <a:srgbClr val="FF0000"/>
                </a:solidFill>
              </a:rPr>
              <a:t>Computers are stupid</a:t>
            </a:r>
          </a:p>
          <a:p>
            <a:pPr lvl="1"/>
            <a:r>
              <a:rPr lang="en-US" dirty="0">
                <a:solidFill>
                  <a:srgbClr val="FF0000"/>
                </a:solidFill>
              </a:rPr>
              <a:t>They must follow unambiguous rules! </a:t>
            </a:r>
          </a:p>
        </p:txBody>
      </p:sp>
      <p:sp>
        <p:nvSpPr>
          <p:cNvPr id="4" name="Date Placeholder 3"/>
          <p:cNvSpPr>
            <a:spLocks noGrp="1"/>
          </p:cNvSpPr>
          <p:nvPr>
            <p:ph type="dt" sz="half" idx="10"/>
          </p:nvPr>
        </p:nvSpPr>
        <p:spPr/>
        <p:txBody>
          <a:bodyPr/>
          <a:lstStyle/>
          <a:p>
            <a:pPr>
              <a:defRPr/>
            </a:pPr>
            <a:fld id="{32554447-81B3-426B-A3F2-BD676FB7294F}" type="datetime1">
              <a:rPr lang="en-US" smtClean="0"/>
              <a:pPr>
                <a:defRPr/>
              </a:pPr>
              <a:t>10/21/2022</a:t>
            </a:fld>
            <a:endParaRPr lang="en-US" dirty="0"/>
          </a:p>
        </p:txBody>
      </p:sp>
      <p:sp>
        <p:nvSpPr>
          <p:cNvPr id="5" name="Footer Placeholder 4"/>
          <p:cNvSpPr>
            <a:spLocks noGrp="1"/>
          </p:cNvSpPr>
          <p:nvPr>
            <p:ph type="ftr" sz="quarter" idx="11"/>
          </p:nvPr>
        </p:nvSpPr>
        <p:spPr/>
        <p:txBody>
          <a:bodyPr/>
          <a:lstStyle/>
          <a:p>
            <a:pPr>
              <a:defRPr/>
            </a:pPr>
            <a:r>
              <a:rPr lang="en-US" dirty="0"/>
              <a:t>Principles of Programming Languages</a:t>
            </a:r>
          </a:p>
        </p:txBody>
      </p:sp>
      <p:sp>
        <p:nvSpPr>
          <p:cNvPr id="6" name="Slide Number Placeholder 5"/>
          <p:cNvSpPr>
            <a:spLocks noGrp="1"/>
          </p:cNvSpPr>
          <p:nvPr>
            <p:ph type="sldNum" sz="quarter" idx="12"/>
          </p:nvPr>
        </p:nvSpPr>
        <p:spPr/>
        <p:txBody>
          <a:bodyPr/>
          <a:lstStyle/>
          <a:p>
            <a:pPr>
              <a:defRPr/>
            </a:pPr>
            <a:fld id="{5977CBC1-A6CD-4177-B395-7562C6A8DDEE}" type="slidenum">
              <a:rPr lang="en-US" smtClean="0"/>
              <a:pPr>
                <a:defRPr/>
              </a:pPr>
              <a:t>8</a:t>
            </a:fld>
            <a:endParaRPr lang="en-US" dirty="0"/>
          </a:p>
        </p:txBody>
      </p:sp>
      <p:sp>
        <p:nvSpPr>
          <p:cNvPr id="3" name="Rectangle 2"/>
          <p:cNvSpPr/>
          <p:nvPr/>
        </p:nvSpPr>
        <p:spPr>
          <a:xfrm>
            <a:off x="457200" y="5871925"/>
            <a:ext cx="7924800" cy="646331"/>
          </a:xfrm>
          <a:prstGeom prst="rect">
            <a:avLst/>
          </a:prstGeom>
        </p:spPr>
        <p:txBody>
          <a:bodyPr wrap="square">
            <a:spAutoFit/>
          </a:bodyPr>
          <a:lstStyle/>
          <a:p>
            <a:r>
              <a:rPr lang="en-US" dirty="0">
                <a:hlinkClick r:id="rId2"/>
              </a:rPr>
              <a:t>https://www.simscale.com/blog/2017/12/nasa-mars-climate-orbiter-metric</a:t>
            </a:r>
            <a:r>
              <a:rPr lang="en-US" dirty="0" smtClean="0">
                <a:hlinkClick r:id="rId2"/>
              </a:rPr>
              <a:t>/</a:t>
            </a:r>
            <a:endParaRPr lang="en-US" dirty="0" smtClean="0"/>
          </a:p>
          <a:p>
            <a:endParaRPr lang="en-US" dirty="0" smtClean="0"/>
          </a:p>
        </p:txBody>
      </p:sp>
    </p:spTree>
    <p:extLst>
      <p:ext uri="{BB962C8B-B14F-4D97-AF65-F5344CB8AC3E}">
        <p14:creationId xmlns:p14="http://schemas.microsoft.com/office/powerpoint/2010/main" val="296426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pPr>
              <a:defRPr/>
            </a:pPr>
            <a:fld id="{FBE16AB5-27C4-4D0E-9CCA-66DF76C2033E}" type="slidenum">
              <a:rPr lang="en-US"/>
              <a:pPr>
                <a:defRPr/>
              </a:pPr>
              <a:t>9</a:t>
            </a:fld>
            <a:endParaRPr lang="en-US"/>
          </a:p>
        </p:txBody>
      </p:sp>
      <p:sp>
        <p:nvSpPr>
          <p:cNvPr id="18434" name="AutoShape 5"/>
          <p:cNvSpPr>
            <a:spLocks noChangeArrowheads="1"/>
          </p:cNvSpPr>
          <p:nvPr/>
        </p:nvSpPr>
        <p:spPr bwMode="auto">
          <a:xfrm>
            <a:off x="381000" y="914400"/>
            <a:ext cx="3505200" cy="1600200"/>
          </a:xfrm>
          <a:prstGeom prst="roundRect">
            <a:avLst>
              <a:gd name="adj" fmla="val 16667"/>
            </a:avLst>
          </a:prstGeom>
          <a:gradFill rotWithShape="0">
            <a:gsLst>
              <a:gs pos="0">
                <a:schemeClr val="bg1"/>
              </a:gs>
              <a:gs pos="100000">
                <a:srgbClr val="FFCC00"/>
              </a:gs>
            </a:gsLst>
            <a:path path="shape">
              <a:fillToRect l="50000" t="50000" r="50000" b="50000"/>
            </a:path>
          </a:gradFill>
          <a:ln w="9525">
            <a:solidFill>
              <a:schemeClr val="tx1"/>
            </a:solidFill>
            <a:round/>
            <a:headEnd/>
            <a:tailEnd/>
          </a:ln>
        </p:spPr>
        <p:txBody>
          <a:bodyPr anchor="ctr"/>
          <a:lstStyle/>
          <a:p>
            <a:pPr algn="ctr"/>
            <a:r>
              <a:rPr lang="he-IL" sz="2800" b="1">
                <a:latin typeface="Calibri" pitchFamily="34" charset="0"/>
              </a:rPr>
              <a:t> שפת </a:t>
            </a:r>
            <a:r>
              <a:rPr lang="en-US" sz="2800" b="1">
                <a:solidFill>
                  <a:srgbClr val="FF0000"/>
                </a:solidFill>
                <a:latin typeface="Calibri" pitchFamily="34" charset="0"/>
              </a:rPr>
              <a:t>Python</a:t>
            </a:r>
            <a:r>
              <a:rPr lang="he-IL" sz="2800" b="1">
                <a:latin typeface="Calibri" pitchFamily="34" charset="0"/>
              </a:rPr>
              <a:t> כבסיס להבנה והמחשה של עקרונות שפות תוכנה</a:t>
            </a:r>
            <a:endParaRPr lang="en-US" sz="2800" b="1">
              <a:latin typeface="Calibri" pitchFamily="34" charset="0"/>
            </a:endParaRPr>
          </a:p>
        </p:txBody>
      </p:sp>
      <p:sp>
        <p:nvSpPr>
          <p:cNvPr id="167974" name="Rectangle 38"/>
          <p:cNvSpPr>
            <a:spLocks noGrp="1" noChangeArrowheads="1"/>
          </p:cNvSpPr>
          <p:nvPr>
            <p:ph type="body" idx="1"/>
          </p:nvPr>
        </p:nvSpPr>
        <p:spPr>
          <a:xfrm>
            <a:off x="5562600" y="3886200"/>
            <a:ext cx="3048000" cy="2438400"/>
          </a:xfrm>
        </p:spPr>
        <p:txBody>
          <a:bodyPr/>
          <a:lstStyle/>
          <a:p>
            <a:pPr marL="609600" indent="-609600" algn="r" rtl="1">
              <a:buFontTx/>
              <a:buNone/>
            </a:pPr>
            <a:r>
              <a:rPr lang="he-IL" sz="2400" b="1">
                <a:cs typeface="Times New Roman" pitchFamily="18" charset="0"/>
              </a:rPr>
              <a:t>כיצד</a:t>
            </a:r>
            <a:r>
              <a:rPr lang="en-US" sz="2400" b="1">
                <a:cs typeface="Times New Roman" pitchFamily="18" charset="0"/>
              </a:rPr>
              <a:t>?</a:t>
            </a:r>
          </a:p>
          <a:p>
            <a:pPr marL="609600" indent="-609600" algn="r" rtl="1">
              <a:buFontTx/>
              <a:buNone/>
            </a:pPr>
            <a:r>
              <a:rPr lang="he-IL" sz="2400" b="1">
                <a:cs typeface="Times New Roman" pitchFamily="18" charset="0"/>
              </a:rPr>
              <a:t>על פי אילו עקרונות?</a:t>
            </a:r>
          </a:p>
          <a:p>
            <a:pPr marL="609600" indent="-609600">
              <a:buFontTx/>
              <a:buNone/>
            </a:pPr>
            <a:endParaRPr lang="he-IL" b="1">
              <a:cs typeface="Times New Roman" pitchFamily="18" charset="0"/>
            </a:endParaRPr>
          </a:p>
        </p:txBody>
      </p:sp>
      <p:grpSp>
        <p:nvGrpSpPr>
          <p:cNvPr id="2" name="Group 42"/>
          <p:cNvGrpSpPr>
            <a:grpSpLocks/>
          </p:cNvGrpSpPr>
          <p:nvPr/>
        </p:nvGrpSpPr>
        <p:grpSpPr bwMode="auto">
          <a:xfrm>
            <a:off x="3581400" y="838200"/>
            <a:ext cx="4800600" cy="2667000"/>
            <a:chOff x="2304" y="528"/>
            <a:chExt cx="3024" cy="1680"/>
          </a:xfrm>
        </p:grpSpPr>
        <p:sp>
          <p:nvSpPr>
            <p:cNvPr id="18444" name="AutoShape 11"/>
            <p:cNvSpPr>
              <a:spLocks noChangeArrowheads="1"/>
            </p:cNvSpPr>
            <p:nvPr/>
          </p:nvSpPr>
          <p:spPr bwMode="auto">
            <a:xfrm>
              <a:off x="3360" y="1152"/>
              <a:ext cx="1008" cy="480"/>
            </a:xfrm>
            <a:prstGeom prst="roundRect">
              <a:avLst>
                <a:gd name="adj" fmla="val 16667"/>
              </a:avLst>
            </a:prstGeom>
            <a:gradFill rotWithShape="0">
              <a:gsLst>
                <a:gs pos="0">
                  <a:schemeClr val="bg1"/>
                </a:gs>
                <a:gs pos="100000">
                  <a:schemeClr val="accent1"/>
                </a:gs>
              </a:gsLst>
              <a:path path="shape">
                <a:fillToRect l="50000" t="50000" r="50000" b="50000"/>
              </a:path>
            </a:gradFill>
            <a:ln w="9525">
              <a:solidFill>
                <a:schemeClr val="tx1"/>
              </a:solidFill>
              <a:round/>
              <a:headEnd/>
              <a:tailEnd/>
            </a:ln>
          </p:spPr>
          <p:txBody>
            <a:bodyPr anchor="ctr"/>
            <a:lstStyle/>
            <a:p>
              <a:pPr algn="ctr" rtl="0"/>
              <a:r>
                <a:rPr lang="en-US" b="1">
                  <a:solidFill>
                    <a:schemeClr val="tx2"/>
                  </a:solidFill>
                  <a:latin typeface="Calibri" pitchFamily="34" charset="0"/>
                </a:rPr>
                <a:t>Programs </a:t>
              </a:r>
            </a:p>
          </p:txBody>
        </p:sp>
        <p:sp>
          <p:nvSpPr>
            <p:cNvPr id="18445" name="Line 14"/>
            <p:cNvSpPr>
              <a:spLocks noChangeShapeType="1"/>
            </p:cNvSpPr>
            <p:nvPr/>
          </p:nvSpPr>
          <p:spPr bwMode="auto">
            <a:xfrm flipH="1">
              <a:off x="3648" y="2064"/>
              <a:ext cx="336" cy="0"/>
            </a:xfrm>
            <a:prstGeom prst="line">
              <a:avLst/>
            </a:prstGeom>
            <a:noFill/>
            <a:ln w="38100">
              <a:solidFill>
                <a:srgbClr val="A02600"/>
              </a:solidFill>
              <a:round/>
              <a:headEnd/>
              <a:tailEnd type="triangle" w="med" len="med"/>
            </a:ln>
          </p:spPr>
          <p:txBody>
            <a:bodyPr/>
            <a:lstStyle/>
            <a:p>
              <a:endParaRPr lang="he-IL"/>
            </a:p>
          </p:txBody>
        </p:sp>
        <p:sp>
          <p:nvSpPr>
            <p:cNvPr id="18446" name="Line 15"/>
            <p:cNvSpPr>
              <a:spLocks noChangeShapeType="1"/>
            </p:cNvSpPr>
            <p:nvPr/>
          </p:nvSpPr>
          <p:spPr bwMode="auto">
            <a:xfrm>
              <a:off x="3648" y="1920"/>
              <a:ext cx="336" cy="0"/>
            </a:xfrm>
            <a:prstGeom prst="line">
              <a:avLst/>
            </a:prstGeom>
            <a:noFill/>
            <a:ln w="38100">
              <a:solidFill>
                <a:srgbClr val="A02600"/>
              </a:solidFill>
              <a:round/>
              <a:headEnd/>
              <a:tailEnd type="triangle" w="med" len="med"/>
            </a:ln>
          </p:spPr>
          <p:txBody>
            <a:bodyPr/>
            <a:lstStyle/>
            <a:p>
              <a:endParaRPr lang="he-IL"/>
            </a:p>
          </p:txBody>
        </p:sp>
        <p:sp>
          <p:nvSpPr>
            <p:cNvPr id="18447" name="AutoShape 17"/>
            <p:cNvSpPr>
              <a:spLocks noChangeArrowheads="1"/>
            </p:cNvSpPr>
            <p:nvPr/>
          </p:nvSpPr>
          <p:spPr bwMode="auto">
            <a:xfrm>
              <a:off x="2304" y="1728"/>
              <a:ext cx="1344" cy="480"/>
            </a:xfrm>
            <a:prstGeom prst="roundRect">
              <a:avLst>
                <a:gd name="adj" fmla="val 16667"/>
              </a:avLst>
            </a:prstGeom>
            <a:gradFill rotWithShape="0">
              <a:gsLst>
                <a:gs pos="0">
                  <a:schemeClr val="bg1"/>
                </a:gs>
                <a:gs pos="100000">
                  <a:srgbClr val="FF99FF"/>
                </a:gs>
              </a:gsLst>
              <a:path path="shape">
                <a:fillToRect l="50000" t="50000" r="50000" b="50000"/>
              </a:path>
            </a:gradFill>
            <a:ln w="9525">
              <a:solidFill>
                <a:schemeClr val="tx1"/>
              </a:solidFill>
              <a:round/>
              <a:headEnd/>
              <a:tailEnd/>
            </a:ln>
          </p:spPr>
          <p:txBody>
            <a:bodyPr anchor="ctr"/>
            <a:lstStyle/>
            <a:p>
              <a:pPr algn="ctr" rtl="0"/>
              <a:r>
                <a:rPr lang="en-US" b="1">
                  <a:solidFill>
                    <a:schemeClr val="tx2"/>
                  </a:solidFill>
                  <a:latin typeface="Calibri" pitchFamily="34" charset="0"/>
                </a:rPr>
                <a:t>Operations on data</a:t>
              </a:r>
            </a:p>
          </p:txBody>
        </p:sp>
        <p:sp>
          <p:nvSpPr>
            <p:cNvPr id="18448" name="AutoShape 16"/>
            <p:cNvSpPr>
              <a:spLocks noChangeArrowheads="1"/>
            </p:cNvSpPr>
            <p:nvPr/>
          </p:nvSpPr>
          <p:spPr bwMode="auto">
            <a:xfrm>
              <a:off x="3984" y="1728"/>
              <a:ext cx="1344" cy="480"/>
            </a:xfrm>
            <a:prstGeom prst="roundRect">
              <a:avLst>
                <a:gd name="adj" fmla="val 16667"/>
              </a:avLst>
            </a:prstGeom>
            <a:gradFill rotWithShape="0">
              <a:gsLst>
                <a:gs pos="0">
                  <a:schemeClr val="bg1"/>
                </a:gs>
                <a:gs pos="100000">
                  <a:srgbClr val="FF9900"/>
                </a:gs>
              </a:gsLst>
              <a:path path="shape">
                <a:fillToRect l="50000" t="50000" r="50000" b="50000"/>
              </a:path>
            </a:gradFill>
            <a:ln w="9525">
              <a:solidFill>
                <a:schemeClr val="tx1"/>
              </a:solidFill>
              <a:round/>
              <a:headEnd/>
              <a:tailEnd/>
            </a:ln>
          </p:spPr>
          <p:txBody>
            <a:bodyPr anchor="ctr"/>
            <a:lstStyle/>
            <a:p>
              <a:pPr algn="ctr" rtl="0"/>
              <a:r>
                <a:rPr lang="en-US" b="1">
                  <a:solidFill>
                    <a:schemeClr val="tx2"/>
                  </a:solidFill>
                  <a:latin typeface="Calibri" pitchFamily="34" charset="0"/>
                </a:rPr>
                <a:t>Data</a:t>
              </a:r>
            </a:p>
          </p:txBody>
        </p:sp>
        <p:sp>
          <p:nvSpPr>
            <p:cNvPr id="18449" name="AutoShape 39"/>
            <p:cNvSpPr>
              <a:spLocks noChangeArrowheads="1"/>
            </p:cNvSpPr>
            <p:nvPr/>
          </p:nvSpPr>
          <p:spPr bwMode="auto">
            <a:xfrm>
              <a:off x="3072" y="528"/>
              <a:ext cx="1488" cy="480"/>
            </a:xfrm>
            <a:prstGeom prst="roundRect">
              <a:avLst>
                <a:gd name="adj" fmla="val 16667"/>
              </a:avLst>
            </a:prstGeom>
            <a:gradFill rotWithShape="0">
              <a:gsLst>
                <a:gs pos="0">
                  <a:schemeClr val="bg1"/>
                </a:gs>
                <a:gs pos="100000">
                  <a:schemeClr val="hlink"/>
                </a:gs>
              </a:gsLst>
              <a:path path="shape">
                <a:fillToRect l="50000" t="50000" r="50000" b="50000"/>
              </a:path>
            </a:gradFill>
            <a:ln w="9525">
              <a:solidFill>
                <a:schemeClr val="tx1"/>
              </a:solidFill>
              <a:round/>
              <a:headEnd/>
              <a:tailEnd/>
            </a:ln>
          </p:spPr>
          <p:txBody>
            <a:bodyPr anchor="ctr"/>
            <a:lstStyle/>
            <a:p>
              <a:pPr algn="ctr" rtl="0"/>
              <a:r>
                <a:rPr lang="en-US" b="1">
                  <a:solidFill>
                    <a:schemeClr val="tx2"/>
                  </a:solidFill>
                  <a:latin typeface="Calibri" pitchFamily="34" charset="0"/>
                </a:rPr>
                <a:t>Language</a:t>
              </a:r>
            </a:p>
          </p:txBody>
        </p:sp>
      </p:grpSp>
      <p:grpSp>
        <p:nvGrpSpPr>
          <p:cNvPr id="3" name="Group 43"/>
          <p:cNvGrpSpPr>
            <a:grpSpLocks/>
          </p:cNvGrpSpPr>
          <p:nvPr/>
        </p:nvGrpSpPr>
        <p:grpSpPr bwMode="auto">
          <a:xfrm>
            <a:off x="152400" y="4191000"/>
            <a:ext cx="4648200" cy="1752600"/>
            <a:chOff x="96" y="2640"/>
            <a:chExt cx="2928" cy="1104"/>
          </a:xfrm>
        </p:grpSpPr>
        <p:sp>
          <p:nvSpPr>
            <p:cNvPr id="18441" name="AutoShape 10"/>
            <p:cNvSpPr>
              <a:spLocks noChangeArrowheads="1"/>
            </p:cNvSpPr>
            <p:nvPr/>
          </p:nvSpPr>
          <p:spPr bwMode="auto">
            <a:xfrm>
              <a:off x="768" y="2640"/>
              <a:ext cx="1488" cy="480"/>
            </a:xfrm>
            <a:prstGeom prst="roundRect">
              <a:avLst>
                <a:gd name="adj" fmla="val 16667"/>
              </a:avLst>
            </a:prstGeom>
            <a:gradFill rotWithShape="0">
              <a:gsLst>
                <a:gs pos="0">
                  <a:schemeClr val="bg1"/>
                </a:gs>
                <a:gs pos="100000">
                  <a:srgbClr val="CCCC00"/>
                </a:gs>
              </a:gsLst>
              <a:path path="shape">
                <a:fillToRect l="50000" t="50000" r="50000" b="50000"/>
              </a:path>
            </a:gradFill>
            <a:ln w="9525">
              <a:solidFill>
                <a:schemeClr val="tx1"/>
              </a:solidFill>
              <a:round/>
              <a:headEnd/>
              <a:tailEnd/>
            </a:ln>
          </p:spPr>
          <p:txBody>
            <a:bodyPr anchor="ctr"/>
            <a:lstStyle/>
            <a:p>
              <a:pPr algn="ctr" rtl="0"/>
              <a:r>
                <a:rPr lang="en-US" b="1">
                  <a:solidFill>
                    <a:schemeClr val="tx2"/>
                  </a:solidFill>
                  <a:latin typeface="Calibri" pitchFamily="34" charset="0"/>
                </a:rPr>
                <a:t>Language implementation</a:t>
              </a:r>
            </a:p>
          </p:txBody>
        </p:sp>
        <p:sp>
          <p:nvSpPr>
            <p:cNvPr id="18442" name="AutoShape 40"/>
            <p:cNvSpPr>
              <a:spLocks noChangeArrowheads="1"/>
            </p:cNvSpPr>
            <p:nvPr/>
          </p:nvSpPr>
          <p:spPr bwMode="auto">
            <a:xfrm>
              <a:off x="96" y="3264"/>
              <a:ext cx="1344" cy="480"/>
            </a:xfrm>
            <a:prstGeom prst="roundRect">
              <a:avLst>
                <a:gd name="adj" fmla="val 16667"/>
              </a:avLst>
            </a:prstGeom>
            <a:gradFill rotWithShape="0">
              <a:gsLst>
                <a:gs pos="0">
                  <a:schemeClr val="bg1"/>
                </a:gs>
                <a:gs pos="100000">
                  <a:srgbClr val="72DC72"/>
                </a:gs>
              </a:gsLst>
              <a:path path="shape">
                <a:fillToRect l="50000" t="50000" r="50000" b="50000"/>
              </a:path>
            </a:gradFill>
            <a:ln w="9525">
              <a:solidFill>
                <a:schemeClr val="tx1"/>
              </a:solidFill>
              <a:round/>
              <a:headEnd/>
              <a:tailEnd/>
            </a:ln>
          </p:spPr>
          <p:txBody>
            <a:bodyPr anchor="ctr"/>
            <a:lstStyle/>
            <a:p>
              <a:pPr algn="ctr" rtl="0"/>
              <a:r>
                <a:rPr lang="en-US" b="1">
                  <a:solidFill>
                    <a:schemeClr val="tx2"/>
                  </a:solidFill>
                  <a:latin typeface="Calibri" pitchFamily="34" charset="0"/>
                </a:rPr>
                <a:t>Translation to executable</a:t>
              </a:r>
            </a:p>
          </p:txBody>
        </p:sp>
        <p:sp>
          <p:nvSpPr>
            <p:cNvPr id="18443" name="AutoShape 41"/>
            <p:cNvSpPr>
              <a:spLocks noChangeArrowheads="1"/>
            </p:cNvSpPr>
            <p:nvPr/>
          </p:nvSpPr>
          <p:spPr bwMode="auto">
            <a:xfrm>
              <a:off x="1680" y="3264"/>
              <a:ext cx="1344" cy="480"/>
            </a:xfrm>
            <a:prstGeom prst="roundRect">
              <a:avLst>
                <a:gd name="adj" fmla="val 16667"/>
              </a:avLst>
            </a:prstGeom>
            <a:gradFill rotWithShape="0">
              <a:gsLst>
                <a:gs pos="0">
                  <a:schemeClr val="bg1"/>
                </a:gs>
                <a:gs pos="100000">
                  <a:srgbClr val="00CCFF"/>
                </a:gs>
              </a:gsLst>
              <a:path path="shape">
                <a:fillToRect l="50000" t="50000" r="50000" b="50000"/>
              </a:path>
            </a:gradFill>
            <a:ln w="9525">
              <a:solidFill>
                <a:schemeClr val="tx1"/>
              </a:solidFill>
              <a:round/>
              <a:headEnd/>
              <a:tailEnd/>
            </a:ln>
          </p:spPr>
          <p:txBody>
            <a:bodyPr anchor="ctr"/>
            <a:lstStyle/>
            <a:p>
              <a:pPr algn="ctr" rtl="0"/>
              <a:r>
                <a:rPr lang="en-US" b="1">
                  <a:solidFill>
                    <a:schemeClr val="tx2"/>
                  </a:solidFill>
                  <a:latin typeface="Calibri" pitchFamily="34" charset="0"/>
                </a:rPr>
                <a:t>Run-time environment</a:t>
              </a:r>
            </a:p>
          </p:txBody>
        </p:sp>
      </p:grpSp>
      <p:sp>
        <p:nvSpPr>
          <p:cNvPr id="18438" name="Title 17"/>
          <p:cNvSpPr>
            <a:spLocks noGrp="1"/>
          </p:cNvSpPr>
          <p:nvPr>
            <p:ph type="title"/>
          </p:nvPr>
        </p:nvSpPr>
        <p:spPr>
          <a:xfrm>
            <a:off x="457200" y="76200"/>
            <a:ext cx="8229600" cy="838200"/>
          </a:xfrm>
        </p:spPr>
        <p:txBody>
          <a:bodyPr/>
          <a:lstStyle/>
          <a:p>
            <a:r>
              <a:rPr lang="en-US"/>
              <a:t>About the course: what is it about?</a:t>
            </a:r>
          </a:p>
        </p:txBody>
      </p:sp>
      <p:sp>
        <p:nvSpPr>
          <p:cNvPr id="19" name="Date Placeholder 18"/>
          <p:cNvSpPr>
            <a:spLocks noGrp="1"/>
          </p:cNvSpPr>
          <p:nvPr>
            <p:ph type="dt" sz="quarter" idx="10"/>
          </p:nvPr>
        </p:nvSpPr>
        <p:spPr/>
        <p:txBody>
          <a:bodyPr/>
          <a:lstStyle/>
          <a:p>
            <a:pPr>
              <a:defRPr/>
            </a:pPr>
            <a:fld id="{8E8E24B6-08F4-41A7-9D73-64CFD6BF41FB}" type="datetime1">
              <a:rPr lang="en-US"/>
              <a:pPr>
                <a:defRPr/>
              </a:pPr>
              <a:t>10/21/2022</a:t>
            </a:fld>
            <a:endParaRPr lang="en-US"/>
          </a:p>
        </p:txBody>
      </p:sp>
      <p:sp>
        <p:nvSpPr>
          <p:cNvPr id="20" name="Footer Placeholder 19"/>
          <p:cNvSpPr>
            <a:spLocks noGrp="1"/>
          </p:cNvSpPr>
          <p:nvPr>
            <p:ph type="ftr" sz="quarter" idx="11"/>
          </p:nvPr>
        </p:nvSpPr>
        <p:spPr/>
        <p:txBody>
          <a:bodyPr/>
          <a:lstStyle/>
          <a:p>
            <a:pPr>
              <a:defRPr/>
            </a:pPr>
            <a:r>
              <a:rPr lang="en-US"/>
              <a:t>Principles of Programming Languages</a:t>
            </a:r>
          </a:p>
        </p:txBody>
      </p:sp>
      <p:pic>
        <p:nvPicPr>
          <p:cNvPr id="3074" name="Picture 2" descr="https://encrypted-tbn3.gstatic.com/images?q=tbn:ANd9GcRzNzaYsHDBoM8quP0RA1Z1xv9YutK2EcqCr_VUA7cu4YFoBc4Yo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1371600"/>
            <a:ext cx="1670755" cy="11871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ox(in)">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67974">
                                            <p:txEl>
                                              <p:pRg st="0" end="0"/>
                                            </p:txEl>
                                          </p:spTgt>
                                        </p:tgtEl>
                                        <p:attrNameLst>
                                          <p:attrName>style.visibility</p:attrName>
                                        </p:attrNameLst>
                                      </p:cBhvr>
                                      <p:to>
                                        <p:strVal val="visible"/>
                                      </p:to>
                                    </p:set>
                                    <p:animEffect transition="in" filter="box(in)">
                                      <p:cBhvr>
                                        <p:cTn id="21" dur="500"/>
                                        <p:tgtEl>
                                          <p:spTgt spid="167974">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67974">
                                            <p:txEl>
                                              <p:pRg st="1" end="1"/>
                                            </p:txEl>
                                          </p:spTgt>
                                        </p:tgtEl>
                                        <p:attrNameLst>
                                          <p:attrName>style.visibility</p:attrName>
                                        </p:attrNameLst>
                                      </p:cBhvr>
                                      <p:to>
                                        <p:strVal val="visible"/>
                                      </p:to>
                                    </p:set>
                                    <p:animEffect transition="in" filter="box(in)">
                                      <p:cBhvr>
                                        <p:cTn id="26" dur="500"/>
                                        <p:tgtEl>
                                          <p:spTgt spid="16797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74"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9986</TotalTime>
  <Words>2857</Words>
  <Application>Microsoft Office PowerPoint</Application>
  <PresentationFormat>On-screen Show (4:3)</PresentationFormat>
  <Paragraphs>866</Paragraphs>
  <Slides>63</Slides>
  <Notes>5</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Arial</vt:lpstr>
      <vt:lpstr>Calibri</vt:lpstr>
      <vt:lpstr>Consolas</vt:lpstr>
      <vt:lpstr>Tahoma</vt:lpstr>
      <vt:lpstr>Times New Roman</vt:lpstr>
      <vt:lpstr>Webdings</vt:lpstr>
      <vt:lpstr>Wingdings</vt:lpstr>
      <vt:lpstr>Office Theme</vt:lpstr>
      <vt:lpstr>Principles of Programming Languages</vt:lpstr>
      <vt:lpstr>About lecturer</vt:lpstr>
      <vt:lpstr>PowerPoint Presentation</vt:lpstr>
      <vt:lpstr>Some recent statistics</vt:lpstr>
      <vt:lpstr>PowerPoint Presentation</vt:lpstr>
      <vt:lpstr>How is programmer’s quality measured?</vt:lpstr>
      <vt:lpstr>Syntax - English sentence structure</vt:lpstr>
      <vt:lpstr>PLs and NLs are similar but different</vt:lpstr>
      <vt:lpstr>About the course: what is it about?</vt:lpstr>
      <vt:lpstr>Compiler vs. Interpreter</vt:lpstr>
      <vt:lpstr>PowerPoint Presentation</vt:lpstr>
      <vt:lpstr>Compiler vs. Interpreter</vt:lpstr>
      <vt:lpstr>Compiler</vt:lpstr>
      <vt:lpstr>From C to Assembler</vt:lpstr>
      <vt:lpstr>Compiler + Interpreter</vt:lpstr>
      <vt:lpstr>PowerPoint Presentation</vt:lpstr>
      <vt:lpstr>About the course: What we will learn</vt:lpstr>
      <vt:lpstr>Interesting facts</vt:lpstr>
      <vt:lpstr>PowerPoint Presentation</vt:lpstr>
      <vt:lpstr>About the course: Main topics</vt:lpstr>
      <vt:lpstr>About the course: Main topics</vt:lpstr>
      <vt:lpstr>About the course: Main topics</vt:lpstr>
      <vt:lpstr>About the course: What it is NOT about</vt:lpstr>
      <vt:lpstr>Why Python?</vt:lpstr>
      <vt:lpstr>לדוגמה</vt:lpstr>
      <vt:lpstr>יתרונות נוספים</vt:lpstr>
      <vt:lpstr>סיווג שפות תוכנה לפי מודלים (פרדיגמות)</vt:lpstr>
      <vt:lpstr>PowerPoint Presentation</vt:lpstr>
      <vt:lpstr>PowerPoint Presentation</vt:lpstr>
      <vt:lpstr>Grading policy</vt:lpstr>
      <vt:lpstr>About the course: Why to learn?</vt:lpstr>
      <vt:lpstr>Gantt chart</vt:lpstr>
      <vt:lpstr>Lab sessions</vt:lpstr>
      <vt:lpstr>Lab sessions</vt:lpstr>
      <vt:lpstr>  The secret of success  המלצות להצלחה </vt:lpstr>
      <vt:lpstr>Let’s start…</vt:lpstr>
      <vt:lpstr>Computing</vt:lpstr>
      <vt:lpstr>Computational Process</vt:lpstr>
      <vt:lpstr>In Python, we distinguish between</vt:lpstr>
      <vt:lpstr>In Python, we distinguish between</vt:lpstr>
      <vt:lpstr>First example in Python</vt:lpstr>
      <vt:lpstr>First example in Python</vt:lpstr>
      <vt:lpstr>First example in Python</vt:lpstr>
      <vt:lpstr>First example in Python</vt:lpstr>
      <vt:lpstr>First example in Python</vt:lpstr>
      <vt:lpstr>Principles of debugging</vt:lpstr>
      <vt:lpstr>The Elements Of programming Language</vt:lpstr>
      <vt:lpstr>The Elements Of programming Language</vt:lpstr>
      <vt:lpstr>Expression (in Python)</vt:lpstr>
      <vt:lpstr>Compound expressions  (or Combinations)</vt:lpstr>
      <vt:lpstr>Call Expressions</vt:lpstr>
      <vt:lpstr>Call Expressions</vt:lpstr>
      <vt:lpstr>Call Expressions</vt:lpstr>
      <vt:lpstr>Abstraction - Naming and Environment</vt:lpstr>
      <vt:lpstr>השמה Assignment</vt:lpstr>
      <vt:lpstr>PowerPoint Presentation</vt:lpstr>
      <vt:lpstr>Environment</vt:lpstr>
      <vt:lpstr>Evaluation</vt:lpstr>
      <vt:lpstr>Evaluation</vt:lpstr>
      <vt:lpstr>read-eval-print loop</vt:lpstr>
      <vt:lpstr>Evaluation Nested Expressions</vt:lpstr>
      <vt:lpstr>כללי הערכה של הרכבות</vt:lpstr>
      <vt:lpstr>דוגמה להערכה של הרכבה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Programming Languages</dc:title>
  <dc:creator>User</dc:creator>
  <cp:lastModifiedBy>Marina Litvak</cp:lastModifiedBy>
  <cp:revision>432</cp:revision>
  <dcterms:created xsi:type="dcterms:W3CDTF">2006-08-16T00:00:00Z</dcterms:created>
  <dcterms:modified xsi:type="dcterms:W3CDTF">2022-10-21T19:03:38Z</dcterms:modified>
</cp:coreProperties>
</file>