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2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316" r:id="rId2"/>
    <p:sldId id="257" r:id="rId3"/>
    <p:sldId id="406" r:id="rId4"/>
    <p:sldId id="403" r:id="rId5"/>
    <p:sldId id="400" r:id="rId6"/>
    <p:sldId id="407" r:id="rId7"/>
    <p:sldId id="256" r:id="rId8"/>
    <p:sldId id="258" r:id="rId9"/>
    <p:sldId id="317" r:id="rId10"/>
    <p:sldId id="259" r:id="rId11"/>
    <p:sldId id="260" r:id="rId12"/>
    <p:sldId id="318" r:id="rId13"/>
    <p:sldId id="263" r:id="rId14"/>
    <p:sldId id="320" r:id="rId15"/>
    <p:sldId id="319" r:id="rId16"/>
    <p:sldId id="266" r:id="rId17"/>
    <p:sldId id="392" r:id="rId18"/>
    <p:sldId id="322" r:id="rId19"/>
    <p:sldId id="404" r:id="rId20"/>
    <p:sldId id="39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405" r:id="rId35"/>
    <p:sldId id="337" r:id="rId36"/>
    <p:sldId id="338" r:id="rId37"/>
    <p:sldId id="339" r:id="rId38"/>
    <p:sldId id="341" r:id="rId39"/>
    <p:sldId id="342" r:id="rId40"/>
    <p:sldId id="344" r:id="rId41"/>
    <p:sldId id="345" r:id="rId42"/>
    <p:sldId id="401" r:id="rId43"/>
    <p:sldId id="394" r:id="rId44"/>
    <p:sldId id="346" r:id="rId45"/>
    <p:sldId id="347" r:id="rId46"/>
    <p:sldId id="348" r:id="rId47"/>
    <p:sldId id="349" r:id="rId48"/>
    <p:sldId id="395" r:id="rId49"/>
    <p:sldId id="350" r:id="rId50"/>
    <p:sldId id="396" r:id="rId51"/>
    <p:sldId id="397" r:id="rId52"/>
    <p:sldId id="358" r:id="rId53"/>
    <p:sldId id="359" r:id="rId54"/>
    <p:sldId id="360" r:id="rId55"/>
    <p:sldId id="361" r:id="rId56"/>
    <p:sldId id="398" r:id="rId57"/>
    <p:sldId id="399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4513" autoAdjust="0"/>
    <p:restoredTop sz="94660"/>
  </p:normalViewPr>
  <p:slideViewPr>
    <p:cSldViewPr>
      <p:cViewPr varScale="1">
        <p:scale>
          <a:sx n="78" d="100"/>
          <a:sy n="78" d="100"/>
        </p:scale>
        <p:origin x="2059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מתן אטיאס" userId="78bfdfffd6c05980" providerId="LiveId" clId="{5D85ACE9-CC26-4EDF-8EFA-EA965C942B29}"/>
    <pc:docChg chg="modSld">
      <pc:chgData name="מתן אטיאס" userId="78bfdfffd6c05980" providerId="LiveId" clId="{5D85ACE9-CC26-4EDF-8EFA-EA965C942B29}" dt="2022-11-23T13:23:15.762" v="0" actId="1036"/>
      <pc:docMkLst>
        <pc:docMk/>
      </pc:docMkLst>
      <pc:sldChg chg="modSp mod">
        <pc:chgData name="מתן אטיאס" userId="78bfdfffd6c05980" providerId="LiveId" clId="{5D85ACE9-CC26-4EDF-8EFA-EA965C942B29}" dt="2022-11-23T13:23:15.762" v="0" actId="1036"/>
        <pc:sldMkLst>
          <pc:docMk/>
          <pc:sldMk cId="0" sldId="333"/>
        </pc:sldMkLst>
        <pc:picChg chg="mod">
          <ac:chgData name="מתן אטיאס" userId="78bfdfffd6c05980" providerId="LiveId" clId="{5D85ACE9-CC26-4EDF-8EFA-EA965C942B29}" dt="2022-11-23T13:23:15.762" v="0" actId="1036"/>
          <ac:picMkLst>
            <pc:docMk/>
            <pc:sldMk cId="0" sldId="333"/>
            <ac:picMk id="613380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44E15-77D8-485F-A6AB-287DF58B7B12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6B3D9-0505-465E-A8D9-4B2587EE8E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68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fix order, fix animation, add nonlocal </a:t>
            </a:r>
            <a:r>
              <a:rPr lang="en-US"/>
              <a:t>and global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6B3D9-0505-465E-A8D9-4B2587EE8E9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3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instance of a function application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its own independent local frame!!!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6B3D9-0505-465E-A8D9-4B2587EE8E9B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5378-8475-414A-B549-B846A69DF3CA}" type="datetime1">
              <a:rPr lang="en-US" smtClean="0"/>
              <a:pPr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1E04A-4F65-4C5E-B176-1BCF7B87E8B8}" type="datetime1">
              <a:rPr lang="en-US" smtClean="0"/>
              <a:pPr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61B1-4253-4EC4-8175-19746B5A5FAA}" type="datetime1">
              <a:rPr lang="en-US" smtClean="0"/>
              <a:pPr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224A-82C5-4932-B25D-F47A0B75C7F8}" type="datetime1">
              <a:rPr lang="en-US" smtClean="0"/>
              <a:pPr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D884D-B8BD-4577-8291-36BAA5FD8EF4}" type="datetime1">
              <a:rPr lang="en-US" smtClean="0"/>
              <a:pPr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335D-A18E-44CA-B1E2-178C0071D3C8}" type="datetime1">
              <a:rPr lang="en-US" smtClean="0"/>
              <a:pPr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0BB5-EE67-40F2-8C33-26965AC9A8FC}" type="datetime1">
              <a:rPr lang="en-US" smtClean="0"/>
              <a:pPr/>
              <a:t>11/23/2022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86F7-CC80-4E81-9180-9D8DECAACD4D}" type="datetime1">
              <a:rPr lang="en-US" smtClean="0"/>
              <a:pPr/>
              <a:t>11/23/2022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E489-0E5B-4E33-8AE0-3564978A40C1}" type="datetime1">
              <a:rPr lang="en-US" smtClean="0"/>
              <a:pPr/>
              <a:t>11/23/2022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FDFB-BCEE-447D-BBB0-6A759181972B}" type="datetime1">
              <a:rPr lang="en-US" smtClean="0"/>
              <a:pPr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AB2A-CCFB-4F88-B50E-E652CEC44A7C}" type="datetime1">
              <a:rPr lang="en-US" smtClean="0"/>
              <a:pPr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AC20B-0F1B-4CA2-8EB4-2A5F938BB32F}" type="datetime1">
              <a:rPr lang="en-US" smtClean="0"/>
              <a:pPr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Principles of Programming Languages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# 2</a:t>
            </a:r>
          </a:p>
          <a:p>
            <a:r>
              <a:rPr lang="en-US" dirty="0"/>
              <a:t>Functions</a:t>
            </a:r>
            <a:r>
              <a:rPr lang="en-US"/>
              <a:t>, Environment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New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 lnSpcReduction="10000"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i="1" dirty="0"/>
              <a:t>square</a:t>
            </a:r>
            <a:r>
              <a:rPr lang="en-US" dirty="0"/>
              <a:t> is the </a:t>
            </a:r>
            <a:r>
              <a:rPr lang="en-US" b="1" dirty="0"/>
              <a:t>name</a:t>
            </a:r>
            <a:r>
              <a:rPr lang="en-US" dirty="0"/>
              <a:t> of the procedure</a:t>
            </a:r>
          </a:p>
          <a:p>
            <a:pPr lvl="1"/>
            <a:r>
              <a:rPr lang="en-US" i="1" dirty="0"/>
              <a:t>x</a:t>
            </a:r>
            <a:r>
              <a:rPr lang="en-US" dirty="0"/>
              <a:t> is the </a:t>
            </a:r>
            <a:r>
              <a:rPr lang="en-US" b="1" dirty="0"/>
              <a:t>formal parameter</a:t>
            </a:r>
          </a:p>
          <a:p>
            <a:pPr lvl="1"/>
            <a:r>
              <a:rPr lang="en-US" dirty="0"/>
              <a:t>return</a:t>
            </a:r>
            <a:r>
              <a:rPr lang="en-US" i="1" dirty="0"/>
              <a:t> </a:t>
            </a:r>
            <a:r>
              <a:rPr lang="en-US" i="1" dirty="0" err="1"/>
              <a:t>mul</a:t>
            </a:r>
            <a:r>
              <a:rPr lang="en-US" i="1" dirty="0"/>
              <a:t>(x, x)</a:t>
            </a:r>
            <a:r>
              <a:rPr lang="en-US" dirty="0"/>
              <a:t> is the </a:t>
            </a:r>
            <a:r>
              <a:rPr lang="en-US" b="1" dirty="0"/>
              <a:t>function body</a:t>
            </a:r>
          </a:p>
          <a:p>
            <a:pPr lvl="1"/>
            <a:r>
              <a:rPr lang="en-US" i="1" dirty="0" err="1"/>
              <a:t>mul</a:t>
            </a:r>
            <a:r>
              <a:rPr lang="en-US" i="1" dirty="0"/>
              <a:t>(x, x)</a:t>
            </a:r>
            <a:r>
              <a:rPr lang="en-US" dirty="0"/>
              <a:t> is the expression to be evaluated whenever the function is applied</a:t>
            </a:r>
          </a:p>
          <a:p>
            <a:pPr lvl="3"/>
            <a:r>
              <a:rPr lang="en-US" dirty="0"/>
              <a:t>What we want to do with x</a:t>
            </a:r>
          </a:p>
          <a:p>
            <a:pPr lvl="3"/>
            <a:r>
              <a:rPr lang="en-US" dirty="0"/>
              <a:t>The </a:t>
            </a:r>
            <a:r>
              <a:rPr lang="en-US" b="1" dirty="0"/>
              <a:t>value of the return expr </a:t>
            </a:r>
            <a:r>
              <a:rPr lang="en-US" dirty="0"/>
              <a:t>of the procedure is the </a:t>
            </a:r>
            <a:r>
              <a:rPr lang="en-US" b="1" dirty="0"/>
              <a:t>return value </a:t>
            </a:r>
            <a:r>
              <a:rPr lang="en-US" dirty="0"/>
              <a:t>of the function call.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1600200"/>
            <a:ext cx="5562600" cy="11430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marL="0" lvl="1"/>
            <a:r>
              <a:rPr lang="en-US" sz="2800" dirty="0">
                <a:solidFill>
                  <a:schemeClr val="tx1"/>
                </a:solidFill>
              </a:rPr>
              <a:t>&gt;&gt;&gt; def square(x):</a:t>
            </a:r>
          </a:p>
          <a:p>
            <a:pPr marL="0" lvl="1"/>
            <a:r>
              <a:rPr lang="en-US" sz="2800" dirty="0">
                <a:solidFill>
                  <a:schemeClr val="tx1"/>
                </a:solidFill>
              </a:rPr>
              <a:t>            return </a:t>
            </a:r>
            <a:r>
              <a:rPr lang="en-US" sz="2800" dirty="0" err="1">
                <a:solidFill>
                  <a:schemeClr val="tx1"/>
                </a:solidFill>
              </a:rPr>
              <a:t>mul</a:t>
            </a:r>
            <a:r>
              <a:rPr lang="en-US" sz="2800" dirty="0">
                <a:solidFill>
                  <a:schemeClr val="tx1"/>
                </a:solidFill>
              </a:rPr>
              <a:t>(x, x)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382000" cy="990600"/>
          </a:xfrm>
        </p:spPr>
        <p:txBody>
          <a:bodyPr/>
          <a:lstStyle/>
          <a:p>
            <a:pPr rtl="1"/>
            <a:r>
              <a:rPr lang="he-IL" b="1" dirty="0"/>
              <a:t>הגדרת פונקציה באמצעות </a:t>
            </a:r>
            <a:r>
              <a:rPr lang="en-US" b="1" dirty="0"/>
              <a:t>def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153400" cy="32766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b="1" i="1">
                <a:latin typeface="Bookman Old Style" pitchFamily="18" charset="0"/>
              </a:rPr>
              <a:t>f</a:t>
            </a:r>
            <a:r>
              <a:rPr lang="en-US" b="1">
                <a:latin typeface="Bookman Old Style" pitchFamily="18" charset="0"/>
              </a:rPr>
              <a:t> </a:t>
            </a:r>
            <a:r>
              <a:rPr lang="en-US" b="1"/>
              <a:t>( </a:t>
            </a:r>
            <a:r>
              <a:rPr lang="en-US" b="1" i="1"/>
              <a:t>x</a:t>
            </a:r>
            <a:r>
              <a:rPr lang="en-US" b="1"/>
              <a:t> ) = </a:t>
            </a:r>
            <a:r>
              <a:rPr lang="en-US" b="1" i="1"/>
              <a:t>x</a:t>
            </a:r>
            <a:r>
              <a:rPr lang="en-US" b="1"/>
              <a:t> + 5</a:t>
            </a:r>
          </a:p>
          <a:p>
            <a:pPr>
              <a:lnSpc>
                <a:spcPct val="130000"/>
              </a:lnSpc>
              <a:buFontTx/>
              <a:buNone/>
            </a:pPr>
            <a:endParaRPr lang="en-US" b="1"/>
          </a:p>
          <a:p>
            <a:pPr algn="ctr">
              <a:buFontTx/>
              <a:buNone/>
            </a:pPr>
            <a:endParaRPr lang="en-US" b="1"/>
          </a:p>
        </p:txBody>
      </p:sp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1600200" y="3352800"/>
            <a:ext cx="508323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rtl="0"/>
            <a:r>
              <a:rPr lang="en-US" sz="3200" b="1" dirty="0"/>
              <a:t>  </a:t>
            </a:r>
            <a:r>
              <a:rPr lang="en-US" sz="3200" b="1" dirty="0">
                <a:solidFill>
                  <a:schemeClr val="accent2"/>
                </a:solidFill>
              </a:rPr>
              <a:t>def   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FF6600"/>
                </a:solidFill>
              </a:rPr>
              <a:t>f  ( x</a:t>
            </a:r>
            <a:r>
              <a:rPr lang="en-US" sz="3200" b="1" dirty="0"/>
              <a:t>  </a:t>
            </a:r>
            <a:r>
              <a:rPr lang="en-US" sz="3200" b="1" dirty="0">
                <a:solidFill>
                  <a:srgbClr val="FF6600"/>
                </a:solidFill>
              </a:rPr>
              <a:t>): return (x + 5)</a:t>
            </a:r>
            <a:r>
              <a:rPr lang="en-US" sz="3200" b="1" dirty="0"/>
              <a:t>    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648200" y="2514600"/>
            <a:ext cx="1143000" cy="914400"/>
            <a:chOff x="3024" y="1924"/>
            <a:chExt cx="720" cy="576"/>
          </a:xfrm>
        </p:grpSpPr>
        <p:sp>
          <p:nvSpPr>
            <p:cNvPr id="193544" name="AutoShape 8"/>
            <p:cNvSpPr>
              <a:spLocks/>
            </p:cNvSpPr>
            <p:nvPr/>
          </p:nvSpPr>
          <p:spPr bwMode="auto">
            <a:xfrm rot="-5518185">
              <a:off x="3263" y="1685"/>
              <a:ext cx="241" cy="720"/>
            </a:xfrm>
            <a:prstGeom prst="leftBrace">
              <a:avLst>
                <a:gd name="adj1" fmla="val 24896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545" name="Line 9"/>
            <p:cNvSpPr>
              <a:spLocks noChangeShapeType="1"/>
            </p:cNvSpPr>
            <p:nvPr/>
          </p:nvSpPr>
          <p:spPr bwMode="auto">
            <a:xfrm>
              <a:off x="3408" y="2208"/>
              <a:ext cx="288" cy="2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352800" y="2590800"/>
            <a:ext cx="1143000" cy="838200"/>
            <a:chOff x="3024" y="1924"/>
            <a:chExt cx="720" cy="528"/>
          </a:xfrm>
        </p:grpSpPr>
        <p:sp>
          <p:nvSpPr>
            <p:cNvPr id="193547" name="AutoShape 11"/>
            <p:cNvSpPr>
              <a:spLocks/>
            </p:cNvSpPr>
            <p:nvPr/>
          </p:nvSpPr>
          <p:spPr bwMode="auto">
            <a:xfrm rot="-5518185">
              <a:off x="3263" y="1685"/>
              <a:ext cx="241" cy="720"/>
            </a:xfrm>
            <a:prstGeom prst="leftBrace">
              <a:avLst>
                <a:gd name="adj1" fmla="val 24896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548" name="Line 12"/>
            <p:cNvSpPr>
              <a:spLocks noChangeShapeType="1"/>
            </p:cNvSpPr>
            <p:nvPr/>
          </p:nvSpPr>
          <p:spPr bwMode="auto">
            <a:xfrm flipH="1">
              <a:off x="3072" y="2208"/>
              <a:ext cx="336" cy="2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3549" name="AutoShape 13"/>
          <p:cNvSpPr>
            <a:spLocks noChangeArrowheads="1"/>
          </p:cNvSpPr>
          <p:nvPr/>
        </p:nvSpPr>
        <p:spPr bwMode="auto">
          <a:xfrm>
            <a:off x="1752600" y="4191000"/>
            <a:ext cx="1600200" cy="838200"/>
          </a:xfrm>
          <a:prstGeom prst="wedgeRoundRectCallout">
            <a:avLst>
              <a:gd name="adj1" fmla="val 19230"/>
              <a:gd name="adj2" fmla="val -91178"/>
              <a:gd name="adj3" fmla="val 16667"/>
            </a:avLst>
          </a:prstGeom>
          <a:solidFill>
            <a:srgbClr val="FFFFCC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he-IL" b="1" dirty="0"/>
              <a:t>שם הפונקציה</a:t>
            </a:r>
            <a:endParaRPr lang="en-US" b="1" dirty="0"/>
          </a:p>
        </p:txBody>
      </p:sp>
      <p:sp>
        <p:nvSpPr>
          <p:cNvPr id="193550" name="AutoShape 14"/>
          <p:cNvSpPr>
            <a:spLocks noChangeArrowheads="1"/>
          </p:cNvSpPr>
          <p:nvPr/>
        </p:nvSpPr>
        <p:spPr bwMode="auto">
          <a:xfrm>
            <a:off x="3657600" y="4191000"/>
            <a:ext cx="2057400" cy="838200"/>
          </a:xfrm>
          <a:prstGeom prst="wedgeRoundRectCallout">
            <a:avLst>
              <a:gd name="adj1" fmla="val -58420"/>
              <a:gd name="adj2" fmla="val -88475"/>
              <a:gd name="adj3" fmla="val 16667"/>
            </a:avLst>
          </a:prstGeom>
          <a:solidFill>
            <a:srgbClr val="FFFFCC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he-IL" b="1"/>
              <a:t>הארגומנט של הפונקציה</a:t>
            </a:r>
            <a:endParaRPr lang="en-US" b="1"/>
          </a:p>
        </p:txBody>
      </p:sp>
      <p:sp>
        <p:nvSpPr>
          <p:cNvPr id="193551" name="AutoShape 15"/>
          <p:cNvSpPr>
            <a:spLocks noChangeArrowheads="1"/>
          </p:cNvSpPr>
          <p:nvPr/>
        </p:nvSpPr>
        <p:spPr bwMode="auto">
          <a:xfrm>
            <a:off x="6324600" y="4191000"/>
            <a:ext cx="1600200" cy="838200"/>
          </a:xfrm>
          <a:prstGeom prst="wedgeRoundRectCallout">
            <a:avLst>
              <a:gd name="adj1" fmla="val -84467"/>
              <a:gd name="adj2" fmla="val -59850"/>
              <a:gd name="adj3" fmla="val 16667"/>
            </a:avLst>
          </a:prstGeom>
          <a:solidFill>
            <a:srgbClr val="FFFFCC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he-IL" b="1"/>
              <a:t>פעולת הפונקציה</a:t>
            </a:r>
            <a:endParaRPr lang="en-US" b="1"/>
          </a:p>
        </p:txBody>
      </p:sp>
      <p:sp>
        <p:nvSpPr>
          <p:cNvPr id="193553" name="AutoShape 17"/>
          <p:cNvSpPr>
            <a:spLocks/>
          </p:cNvSpPr>
          <p:nvPr/>
        </p:nvSpPr>
        <p:spPr bwMode="auto">
          <a:xfrm rot="-5518185">
            <a:off x="5526311" y="3463097"/>
            <a:ext cx="382588" cy="1074024"/>
          </a:xfrm>
          <a:prstGeom prst="leftBrace">
            <a:avLst>
              <a:gd name="adj1" fmla="val 2489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555" name="Rectangle 19"/>
          <p:cNvSpPr>
            <a:spLocks noChangeArrowheads="1"/>
          </p:cNvSpPr>
          <p:nvPr/>
        </p:nvSpPr>
        <p:spPr bwMode="auto">
          <a:xfrm>
            <a:off x="375885" y="5486400"/>
            <a:ext cx="81585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def &lt;name&gt;(&lt;formal parameters&gt;): return &lt;return expression&gt;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3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93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9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93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9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build="p" autoUpdateAnimBg="0"/>
      <p:bldP spid="193540" grpId="0" autoUpdateAnimBg="0"/>
      <p:bldP spid="193549" grpId="0" animBg="1" autoUpdateAnimBg="0"/>
      <p:bldP spid="193550" grpId="0" animBg="1" autoUpdateAnimBg="0"/>
      <p:bldP spid="193551" grpId="0" animBg="1" autoUpdateAnimBg="0"/>
      <p:bldP spid="193553" grpId="0" animBg="1"/>
      <p:bldP spid="19355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382000" cy="990600"/>
          </a:xfrm>
        </p:spPr>
        <p:txBody>
          <a:bodyPr/>
          <a:lstStyle/>
          <a:p>
            <a:pPr rtl="1"/>
            <a:r>
              <a:rPr lang="he-IL" b="1" dirty="0"/>
              <a:t>הגדרת פונקציה באמצעות </a:t>
            </a:r>
            <a:r>
              <a:rPr lang="en-US" b="1" dirty="0"/>
              <a:t>def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153400" cy="3276600"/>
          </a:xfrm>
        </p:spPr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endParaRPr lang="en-US" b="1" dirty="0"/>
          </a:p>
          <a:p>
            <a:pPr algn="ctr">
              <a:buFontTx/>
              <a:buNone/>
            </a:pPr>
            <a:endParaRPr lang="en-US" b="1" dirty="0"/>
          </a:p>
        </p:txBody>
      </p:sp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1600200" y="2362200"/>
            <a:ext cx="508323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rtl="0"/>
            <a:r>
              <a:rPr lang="en-US" sz="3200" b="1" dirty="0"/>
              <a:t>  </a:t>
            </a:r>
            <a:r>
              <a:rPr lang="en-US" sz="3200" b="1" dirty="0">
                <a:solidFill>
                  <a:schemeClr val="accent2"/>
                </a:solidFill>
              </a:rPr>
              <a:t>def   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FF6600"/>
                </a:solidFill>
              </a:rPr>
              <a:t>f  ( x</a:t>
            </a:r>
            <a:r>
              <a:rPr lang="en-US" sz="3200" b="1" dirty="0"/>
              <a:t>  </a:t>
            </a:r>
            <a:r>
              <a:rPr lang="en-US" sz="3200" b="1" dirty="0">
                <a:solidFill>
                  <a:srgbClr val="FF6600"/>
                </a:solidFill>
              </a:rPr>
              <a:t>): </a:t>
            </a:r>
          </a:p>
          <a:p>
            <a:pPr algn="l" rtl="0"/>
            <a:r>
              <a:rPr lang="en-US" sz="3200" b="1" dirty="0">
                <a:solidFill>
                  <a:srgbClr val="FF6600"/>
                </a:solidFill>
              </a:rPr>
              <a:t>	return (x + 5)</a:t>
            </a:r>
            <a:r>
              <a:rPr lang="en-US" sz="3200" b="1" dirty="0"/>
              <a:t>    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3505200" y="4572000"/>
            <a:ext cx="51816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 sz="2800" b="1" dirty="0"/>
              <a:t>הפרסה המקובלת  לכתיבה</a:t>
            </a:r>
          </a:p>
          <a:p>
            <a:pPr algn="r" rtl="1">
              <a:spcBef>
                <a:spcPct val="50000"/>
              </a:spcBef>
            </a:pPr>
            <a:r>
              <a:rPr lang="he-IL" sz="2800" b="1" dirty="0"/>
              <a:t> הזחה (4 רווחים) במקום סוגריים</a:t>
            </a:r>
            <a:endParaRPr lang="en-US" sz="2800" b="1" dirty="0"/>
          </a:p>
        </p:txBody>
      </p:sp>
      <p:sp>
        <p:nvSpPr>
          <p:cNvPr id="21" name="Rounded Rectangular Callout 20"/>
          <p:cNvSpPr/>
          <p:nvPr/>
        </p:nvSpPr>
        <p:spPr>
          <a:xfrm>
            <a:off x="6858000" y="1981200"/>
            <a:ext cx="2057400" cy="1527048"/>
          </a:xfrm>
          <a:prstGeom prst="wedgeRoundRectCallout">
            <a:avLst>
              <a:gd name="adj1" fmla="val -148610"/>
              <a:gd name="adj2" fmla="val 256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evaluated only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when the function is applied!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0" grpId="0" autoUpdateAnimBg="0"/>
      <p:bldP spid="20" grpId="0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382000" cy="990600"/>
          </a:xfrm>
        </p:spPr>
        <p:txBody>
          <a:bodyPr/>
          <a:lstStyle/>
          <a:p>
            <a:r>
              <a:rPr lang="he-IL" b="1" dirty="0"/>
              <a:t>הפעלת הפונקציה על ארגומנטים</a:t>
            </a:r>
            <a:endParaRPr lang="en-US" b="1" dirty="0"/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153400" cy="3276600"/>
          </a:xfrm>
        </p:spPr>
        <p:txBody>
          <a:bodyPr/>
          <a:lstStyle/>
          <a:p>
            <a:pPr algn="ctr">
              <a:buFontTx/>
              <a:buNone/>
            </a:pPr>
            <a:endParaRPr lang="en-US" b="1" dirty="0"/>
          </a:p>
          <a:p>
            <a:pPr>
              <a:lnSpc>
                <a:spcPct val="130000"/>
              </a:lnSpc>
              <a:buFontTx/>
              <a:buNone/>
            </a:pPr>
            <a:endParaRPr lang="en-US" b="1" dirty="0"/>
          </a:p>
          <a:p>
            <a:pPr algn="ctr">
              <a:buFontTx/>
              <a:buNone/>
            </a:pPr>
            <a:endParaRPr lang="en-US" b="1" dirty="0"/>
          </a:p>
        </p:txBody>
      </p:sp>
      <p:sp>
        <p:nvSpPr>
          <p:cNvPr id="289797" name="Text Box 5"/>
          <p:cNvSpPr txBox="1">
            <a:spLocks noChangeArrowheads="1"/>
          </p:cNvSpPr>
          <p:nvPr/>
        </p:nvSpPr>
        <p:spPr bwMode="auto">
          <a:xfrm>
            <a:off x="381000" y="5562600"/>
            <a:ext cx="8458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 dirty="0"/>
              <a:t>הפונקציה הופעלה על ערך מסוים של הארגומנט  (</a:t>
            </a:r>
            <a:r>
              <a:rPr lang="en-US" dirty="0"/>
              <a:t>procedure is </a:t>
            </a:r>
            <a:r>
              <a:rPr lang="en-US" b="1" dirty="0">
                <a:solidFill>
                  <a:srgbClr val="CC3300"/>
                </a:solidFill>
              </a:rPr>
              <a:t>applied</a:t>
            </a:r>
            <a:r>
              <a:rPr lang="en-US" dirty="0"/>
              <a:t> to arguments</a:t>
            </a:r>
            <a:r>
              <a:rPr lang="he-IL" dirty="0"/>
              <a:t>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28800" y="2667000"/>
            <a:ext cx="5562600" cy="22098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it-IT" sz="2000" dirty="0">
                <a:solidFill>
                  <a:schemeClr val="tx1"/>
                </a:solidFill>
              </a:rPr>
              <a:t>&gt;&gt;&gt; square(21)</a:t>
            </a:r>
          </a:p>
          <a:p>
            <a:pPr marL="0" lvl="1"/>
            <a:r>
              <a:rPr lang="it-IT" sz="2000" dirty="0">
                <a:solidFill>
                  <a:schemeClr val="tx1"/>
                </a:solidFill>
              </a:rPr>
              <a:t>441</a:t>
            </a:r>
          </a:p>
          <a:p>
            <a:pPr marL="0" lvl="1"/>
            <a:r>
              <a:rPr lang="it-IT" sz="2000" dirty="0">
                <a:solidFill>
                  <a:schemeClr val="tx1"/>
                </a:solidFill>
              </a:rPr>
              <a:t>&gt;&gt;&gt; square(add(2, 5))</a:t>
            </a:r>
          </a:p>
          <a:p>
            <a:pPr marL="0" lvl="1"/>
            <a:r>
              <a:rPr lang="it-IT" sz="2000" dirty="0">
                <a:solidFill>
                  <a:schemeClr val="tx1"/>
                </a:solidFill>
              </a:rPr>
              <a:t>49</a:t>
            </a:r>
          </a:p>
          <a:p>
            <a:pPr marL="0" lvl="1"/>
            <a:r>
              <a:rPr lang="it-IT" sz="2000" dirty="0">
                <a:solidFill>
                  <a:schemeClr val="tx1"/>
                </a:solidFill>
              </a:rPr>
              <a:t>&gt;&gt;&gt; square(square(3))</a:t>
            </a:r>
          </a:p>
          <a:p>
            <a:pPr marL="0" lvl="1"/>
            <a:r>
              <a:rPr lang="it-IT" sz="2000" dirty="0">
                <a:solidFill>
                  <a:schemeClr val="tx1"/>
                </a:solidFill>
              </a:rPr>
              <a:t>81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15240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Having defined square, we can apply it with a call expression: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Algebra vs Scheme vs Pascal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114800" y="1752600"/>
            <a:ext cx="4348163" cy="4419600"/>
            <a:chOff x="2592" y="1104"/>
            <a:chExt cx="2739" cy="2784"/>
          </a:xfrm>
        </p:grpSpPr>
        <p:sp>
          <p:nvSpPr>
            <p:cNvPr id="367620" name="Rectangle 4"/>
            <p:cNvSpPr>
              <a:spLocks noChangeArrowheads="1"/>
            </p:cNvSpPr>
            <p:nvPr/>
          </p:nvSpPr>
          <p:spPr bwMode="auto">
            <a:xfrm>
              <a:off x="2596" y="1444"/>
              <a:ext cx="2540" cy="24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21" name="Rectangle 5"/>
            <p:cNvSpPr>
              <a:spLocks noChangeArrowheads="1"/>
            </p:cNvSpPr>
            <p:nvPr/>
          </p:nvSpPr>
          <p:spPr bwMode="auto">
            <a:xfrm>
              <a:off x="2592" y="1488"/>
              <a:ext cx="2739" cy="23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rtl="0" eaLnBrk="0" hangingPunct="0">
                <a:spcBef>
                  <a:spcPct val="50000"/>
                </a:spcBef>
              </a:pPr>
              <a:r>
                <a:rPr lang="en-US" b="1">
                  <a:solidFill>
                    <a:schemeClr val="tx2"/>
                  </a:solidFill>
                  <a:cs typeface="Times New Roman" charset="0"/>
                </a:rPr>
                <a:t>Program  f  (Input, Output) ;</a:t>
              </a:r>
            </a:p>
            <a:p>
              <a:pPr algn="l" rtl="0" eaLnBrk="0" hangingPunct="0">
                <a:spcBef>
                  <a:spcPct val="50000"/>
                </a:spcBef>
              </a:pPr>
              <a:r>
                <a:rPr lang="en-US" b="1">
                  <a:solidFill>
                    <a:schemeClr val="tx2"/>
                  </a:solidFill>
                  <a:cs typeface="Times New Roman" charset="0"/>
                </a:rPr>
                <a:t>Var</a:t>
              </a:r>
            </a:p>
            <a:p>
              <a:pPr algn="l" rtl="0" eaLnBrk="0" hangingPunct="0">
                <a:spcBef>
                  <a:spcPct val="50000"/>
                </a:spcBef>
              </a:pPr>
              <a:r>
                <a:rPr lang="en-US" b="1">
                  <a:solidFill>
                    <a:schemeClr val="tx2"/>
                  </a:solidFill>
                  <a:cs typeface="Times New Roman" charset="0"/>
                </a:rPr>
                <a:t>    x :  Integer ;</a:t>
              </a:r>
            </a:p>
            <a:p>
              <a:pPr algn="l" rtl="0" eaLnBrk="0" hangingPunct="0">
                <a:spcBef>
                  <a:spcPct val="50000"/>
                </a:spcBef>
              </a:pPr>
              <a:r>
                <a:rPr lang="en-US" b="1">
                  <a:solidFill>
                    <a:schemeClr val="tx2"/>
                  </a:solidFill>
                  <a:cs typeface="Times New Roman" charset="0"/>
                </a:rPr>
                <a:t>Begin</a:t>
              </a:r>
            </a:p>
            <a:p>
              <a:pPr algn="l" rtl="0" eaLnBrk="0" hangingPunct="0">
                <a:spcBef>
                  <a:spcPct val="50000"/>
                </a:spcBef>
              </a:pPr>
              <a:r>
                <a:rPr lang="en-US" b="1">
                  <a:solidFill>
                    <a:schemeClr val="tx2"/>
                  </a:solidFill>
                  <a:cs typeface="Times New Roman" charset="0"/>
                </a:rPr>
                <a:t>    Readln ( x ) ;</a:t>
              </a:r>
            </a:p>
            <a:p>
              <a:pPr algn="l" rtl="0" eaLnBrk="0" hangingPunct="0">
                <a:spcBef>
                  <a:spcPct val="50000"/>
                </a:spcBef>
              </a:pPr>
              <a:r>
                <a:rPr lang="en-US" b="1">
                  <a:solidFill>
                    <a:schemeClr val="tx2"/>
                  </a:solidFill>
                  <a:cs typeface="Times New Roman" charset="0"/>
                </a:rPr>
                <a:t>    Writeln ( x + 5 )</a:t>
              </a:r>
            </a:p>
            <a:p>
              <a:pPr algn="l" rtl="0" eaLnBrk="0" hangingPunct="0">
                <a:spcBef>
                  <a:spcPct val="50000"/>
                </a:spcBef>
              </a:pPr>
              <a:r>
                <a:rPr lang="en-US" b="1">
                  <a:solidFill>
                    <a:schemeClr val="tx2"/>
                  </a:solidFill>
                  <a:cs typeface="Times New Roman" charset="0"/>
                </a:rPr>
                <a:t>End .</a:t>
              </a:r>
            </a:p>
          </p:txBody>
        </p:sp>
        <p:sp>
          <p:nvSpPr>
            <p:cNvPr id="367622" name="Rectangle 6"/>
            <p:cNvSpPr>
              <a:spLocks noChangeArrowheads="1"/>
            </p:cNvSpPr>
            <p:nvPr/>
          </p:nvSpPr>
          <p:spPr bwMode="auto">
            <a:xfrm>
              <a:off x="2832" y="1104"/>
              <a:ext cx="867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rtl="0" eaLnBrk="0" hangingPunct="0"/>
              <a:r>
                <a:rPr lang="en-US" b="1">
                  <a:solidFill>
                    <a:schemeClr val="tx2"/>
                  </a:solidFill>
                  <a:cs typeface="Times New Roman" charset="0"/>
                </a:rPr>
                <a:t>Pascal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066800" y="1752600"/>
            <a:ext cx="2133600" cy="1219200"/>
            <a:chOff x="672" y="1104"/>
            <a:chExt cx="1344" cy="768"/>
          </a:xfrm>
        </p:grpSpPr>
        <p:sp>
          <p:nvSpPr>
            <p:cNvPr id="367624" name="Rectangle 8"/>
            <p:cNvSpPr>
              <a:spLocks noChangeArrowheads="1"/>
            </p:cNvSpPr>
            <p:nvPr/>
          </p:nvSpPr>
          <p:spPr bwMode="auto">
            <a:xfrm>
              <a:off x="672" y="1453"/>
              <a:ext cx="1296" cy="41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25" name="Rectangle 9"/>
            <p:cNvSpPr>
              <a:spLocks noChangeArrowheads="1"/>
            </p:cNvSpPr>
            <p:nvPr/>
          </p:nvSpPr>
          <p:spPr bwMode="auto">
            <a:xfrm>
              <a:off x="672" y="1536"/>
              <a:ext cx="134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rtl="0" eaLnBrk="0" hangingPunct="0">
                <a:spcBef>
                  <a:spcPct val="50000"/>
                </a:spcBef>
              </a:pPr>
              <a:r>
                <a:rPr lang="en-US" b="1" i="1">
                  <a:cs typeface="Times New Roman" charset="0"/>
                </a:rPr>
                <a:t>f </a:t>
              </a:r>
              <a:r>
                <a:rPr lang="en-US" b="1">
                  <a:cs typeface="Times New Roman" charset="0"/>
                </a:rPr>
                <a:t>(</a:t>
              </a:r>
              <a:r>
                <a:rPr lang="en-US" b="1" i="1">
                  <a:cs typeface="Times New Roman" charset="0"/>
                </a:rPr>
                <a:t>x</a:t>
              </a:r>
              <a:r>
                <a:rPr lang="en-US" b="1">
                  <a:cs typeface="Times New Roman" charset="0"/>
                </a:rPr>
                <a:t>) =  </a:t>
              </a:r>
              <a:r>
                <a:rPr lang="en-US" b="1" i="1">
                  <a:cs typeface="Times New Roman" charset="0"/>
                </a:rPr>
                <a:t>x</a:t>
              </a:r>
              <a:r>
                <a:rPr lang="en-US" b="1">
                  <a:cs typeface="Times New Roman" charset="0"/>
                </a:rPr>
                <a:t> + 5</a:t>
              </a:r>
            </a:p>
          </p:txBody>
        </p:sp>
        <p:sp>
          <p:nvSpPr>
            <p:cNvPr id="367626" name="Rectangle 10"/>
            <p:cNvSpPr>
              <a:spLocks noChangeArrowheads="1"/>
            </p:cNvSpPr>
            <p:nvPr/>
          </p:nvSpPr>
          <p:spPr bwMode="auto">
            <a:xfrm>
              <a:off x="851" y="1104"/>
              <a:ext cx="775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rtl="0" eaLnBrk="0" hangingPunct="0"/>
              <a:r>
                <a:rPr lang="en-US" b="1">
                  <a:cs typeface="Times New Roman" charset="0"/>
                </a:rPr>
                <a:t>Algebra</a:t>
              </a: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charset="0"/>
              </a:endParaRP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066800" y="3124200"/>
            <a:ext cx="2438400" cy="1610021"/>
            <a:chOff x="672" y="2592"/>
            <a:chExt cx="1536" cy="1005"/>
          </a:xfrm>
        </p:grpSpPr>
        <p:sp>
          <p:nvSpPr>
            <p:cNvPr id="367628" name="Rectangle 12"/>
            <p:cNvSpPr>
              <a:spLocks noChangeArrowheads="1"/>
            </p:cNvSpPr>
            <p:nvPr/>
          </p:nvSpPr>
          <p:spPr bwMode="auto">
            <a:xfrm>
              <a:off x="672" y="2966"/>
              <a:ext cx="1536" cy="6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rtl="0" eaLnBrk="0" hangingPunct="0">
                <a:spcBef>
                  <a:spcPct val="50000"/>
                </a:spcBef>
              </a:pPr>
              <a:r>
                <a:rPr lang="en-US" b="1">
                  <a:solidFill>
                    <a:schemeClr val="tx2"/>
                  </a:solidFill>
                  <a:cs typeface="Times New Roman" charset="0"/>
                </a:rPr>
                <a:t>( define  ( f   x )</a:t>
              </a:r>
            </a:p>
            <a:p>
              <a:pPr algn="l" rtl="0" eaLnBrk="0" hangingPunct="0">
                <a:spcBef>
                  <a:spcPct val="50000"/>
                </a:spcBef>
              </a:pPr>
              <a:r>
                <a:rPr lang="en-US" b="1">
                  <a:solidFill>
                    <a:schemeClr val="tx2"/>
                  </a:solidFill>
                  <a:cs typeface="Times New Roman" charset="0"/>
                </a:rPr>
                <a:t>   ( + x  5 ) ) </a:t>
              </a:r>
            </a:p>
          </p:txBody>
        </p:sp>
        <p:sp>
          <p:nvSpPr>
            <p:cNvPr id="367629" name="Rectangle 13"/>
            <p:cNvSpPr>
              <a:spLocks noChangeArrowheads="1"/>
            </p:cNvSpPr>
            <p:nvPr/>
          </p:nvSpPr>
          <p:spPr bwMode="auto">
            <a:xfrm>
              <a:off x="672" y="2918"/>
              <a:ext cx="1488" cy="6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30" name="Rectangle 14"/>
            <p:cNvSpPr>
              <a:spLocks noChangeArrowheads="1"/>
            </p:cNvSpPr>
            <p:nvPr/>
          </p:nvSpPr>
          <p:spPr bwMode="auto">
            <a:xfrm>
              <a:off x="861" y="2592"/>
              <a:ext cx="96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rtl="0" eaLnBrk="0" hangingPunct="0"/>
              <a:r>
                <a:rPr lang="en-US" b="1" dirty="0">
                  <a:solidFill>
                    <a:schemeClr val="tx2"/>
                  </a:solidFill>
                  <a:cs typeface="Times New Roman" charset="0"/>
                </a:rPr>
                <a:t>Scheme</a:t>
              </a: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1066800" y="4816475"/>
            <a:ext cx="2438400" cy="1355107"/>
            <a:chOff x="672" y="2592"/>
            <a:chExt cx="1536" cy="983"/>
          </a:xfrm>
        </p:grpSpPr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672" y="2966"/>
              <a:ext cx="1536" cy="4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def   </a:t>
              </a:r>
              <a:r>
                <a:rPr lang="en-US" b="1" dirty="0"/>
                <a:t> </a:t>
              </a:r>
              <a:r>
                <a:rPr lang="en-US" b="1" dirty="0">
                  <a:solidFill>
                    <a:srgbClr val="FF6600"/>
                  </a:solidFill>
                </a:rPr>
                <a:t>f  ( x</a:t>
              </a:r>
              <a:r>
                <a:rPr lang="en-US" b="1" dirty="0"/>
                <a:t>  </a:t>
              </a:r>
              <a:r>
                <a:rPr lang="en-US" b="1" dirty="0">
                  <a:solidFill>
                    <a:srgbClr val="FF6600"/>
                  </a:solidFill>
                </a:rPr>
                <a:t>): </a:t>
              </a:r>
            </a:p>
            <a:p>
              <a:r>
                <a:rPr lang="en-US" b="1" dirty="0">
                  <a:solidFill>
                    <a:srgbClr val="FF6600"/>
                  </a:solidFill>
                </a:rPr>
                <a:t>    return (x + 5)</a:t>
              </a:r>
              <a:r>
                <a:rPr lang="en-US" b="1" dirty="0"/>
                <a:t>    </a:t>
              </a:r>
            </a:p>
          </p:txBody>
        </p:sp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672" y="2918"/>
              <a:ext cx="1488" cy="65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4"/>
            <p:cNvSpPr>
              <a:spLocks noChangeArrowheads="1"/>
            </p:cNvSpPr>
            <p:nvPr/>
          </p:nvSpPr>
          <p:spPr bwMode="auto">
            <a:xfrm>
              <a:off x="861" y="2592"/>
              <a:ext cx="963" cy="2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rtl="0" eaLnBrk="0" hangingPunct="0"/>
              <a:r>
                <a:rPr lang="en-US" b="1" dirty="0">
                  <a:solidFill>
                    <a:schemeClr val="tx2"/>
                  </a:solidFill>
                  <a:cs typeface="Times New Roman" charset="0"/>
                </a:rPr>
                <a:t>Python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הפעלת הפונקציה  על ארגומנטים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use square as a building block in defining other (compound) functions</a:t>
            </a:r>
            <a:r>
              <a:rPr lang="he-IL" dirty="0"/>
              <a:t>: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2819400"/>
            <a:ext cx="6934200" cy="35814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&gt;&gt;&gt; def </a:t>
            </a:r>
            <a:r>
              <a:rPr lang="en-US" sz="2800" dirty="0" err="1">
                <a:solidFill>
                  <a:schemeClr val="tx1"/>
                </a:solidFill>
              </a:rPr>
              <a:t>sum_squares</a:t>
            </a:r>
            <a:r>
              <a:rPr lang="en-US" sz="2800" dirty="0">
                <a:solidFill>
                  <a:schemeClr val="tx1"/>
                </a:solidFill>
              </a:rPr>
              <a:t>(x, y):</a:t>
            </a:r>
          </a:p>
          <a:p>
            <a:r>
              <a:rPr lang="he-IL" sz="2800" dirty="0">
                <a:solidFill>
                  <a:schemeClr val="tx1"/>
                </a:solidFill>
              </a:rPr>
              <a:t>          </a:t>
            </a:r>
            <a:r>
              <a:rPr lang="en-US" sz="2800" dirty="0">
                <a:solidFill>
                  <a:schemeClr val="tx1"/>
                </a:solidFill>
              </a:rPr>
              <a:t>return add(square(x), square(y))</a:t>
            </a:r>
          </a:p>
          <a:p>
            <a:r>
              <a:rPr lang="en-US" sz="2800" dirty="0">
                <a:solidFill>
                  <a:schemeClr val="tx1"/>
                </a:solidFill>
              </a:rPr>
              <a:t>&gt;&gt;&gt; </a:t>
            </a:r>
            <a:r>
              <a:rPr lang="en-US" sz="2800" dirty="0" err="1">
                <a:solidFill>
                  <a:schemeClr val="tx1"/>
                </a:solidFill>
              </a:rPr>
              <a:t>sum_squares</a:t>
            </a:r>
            <a:r>
              <a:rPr lang="en-US" sz="2800" dirty="0">
                <a:solidFill>
                  <a:schemeClr val="tx1"/>
                </a:solidFill>
              </a:rPr>
              <a:t>(3, 4)</a:t>
            </a:r>
          </a:p>
          <a:p>
            <a:r>
              <a:rPr lang="en-US" sz="2800" dirty="0">
                <a:solidFill>
                  <a:schemeClr val="tx1"/>
                </a:solidFill>
              </a:rPr>
              <a:t>25</a:t>
            </a:r>
          </a:p>
          <a:p>
            <a:r>
              <a:rPr lang="en-US" sz="2800" dirty="0">
                <a:solidFill>
                  <a:schemeClr val="tx1"/>
                </a:solidFill>
              </a:rPr>
              <a:t>&gt;&gt;&gt; </a:t>
            </a:r>
            <a:r>
              <a:rPr lang="en-US" sz="2800" dirty="0" err="1">
                <a:solidFill>
                  <a:schemeClr val="tx1"/>
                </a:solidFill>
              </a:rPr>
              <a:t>def</a:t>
            </a:r>
            <a:r>
              <a:rPr lang="en-US" sz="2800" dirty="0">
                <a:solidFill>
                  <a:schemeClr val="tx1"/>
                </a:solidFill>
              </a:rPr>
              <a:t> f (a):</a:t>
            </a:r>
          </a:p>
          <a:p>
            <a:r>
              <a:rPr lang="en-US" sz="2800" dirty="0">
                <a:solidFill>
                  <a:schemeClr val="tx1"/>
                </a:solidFill>
              </a:rPr>
              <a:t>	return </a:t>
            </a:r>
            <a:r>
              <a:rPr lang="en-US" sz="2800" dirty="0" err="1">
                <a:solidFill>
                  <a:schemeClr val="tx1"/>
                </a:solidFill>
              </a:rPr>
              <a:t>sum_squares</a:t>
            </a:r>
            <a:r>
              <a:rPr lang="en-US" sz="2800" dirty="0">
                <a:solidFill>
                  <a:schemeClr val="tx1"/>
                </a:solidFill>
              </a:rPr>
              <a:t> (a * 2, 6 - a)</a:t>
            </a:r>
          </a:p>
          <a:p>
            <a:r>
              <a:rPr lang="en-US" sz="2800" dirty="0">
                <a:solidFill>
                  <a:schemeClr val="tx1"/>
                </a:solidFill>
              </a:rPr>
              <a:t>&gt;&gt;&gt; f(3) </a:t>
            </a:r>
          </a:p>
          <a:p>
            <a:r>
              <a:rPr lang="en-US" sz="28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0D96-7D5F-4B90-B9A9-645F89E2533A}" type="slidenum">
              <a:rPr lang="en-US"/>
              <a:pPr/>
              <a:t>16</a:t>
            </a:fld>
            <a:endParaRPr lang="en-US"/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שלבי ההערכה</a:t>
            </a:r>
            <a:endParaRPr lang="en-US" dirty="0"/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Tx/>
              <a:buNone/>
            </a:pPr>
            <a:r>
              <a:rPr lang="en-US" sz="2800" b="1" dirty="0" err="1"/>
              <a:t>sum_squares</a:t>
            </a:r>
            <a:r>
              <a:rPr lang="en-US" sz="2800" b="1" dirty="0"/>
              <a:t>(</a:t>
            </a:r>
          </a:p>
          <a:p>
            <a:pPr algn="l" rtl="0">
              <a:buFontTx/>
              <a:buNone/>
            </a:pPr>
            <a:r>
              <a:rPr lang="en-US" sz="2800" b="1" dirty="0"/>
              <a:t>  (3  * 2),</a:t>
            </a:r>
          </a:p>
          <a:p>
            <a:pPr algn="l" rtl="0">
              <a:buFontTx/>
              <a:buNone/>
            </a:pPr>
            <a:r>
              <a:rPr lang="en-US" sz="2800" b="1" dirty="0"/>
              <a:t>  (6  - 3))</a:t>
            </a:r>
          </a:p>
        </p:txBody>
      </p:sp>
      <p:sp>
        <p:nvSpPr>
          <p:cNvPr id="291844" name="Rectangle 4"/>
          <p:cNvSpPr>
            <a:spLocks noChangeArrowheads="1"/>
          </p:cNvSpPr>
          <p:nvPr/>
        </p:nvSpPr>
        <p:spPr bwMode="auto">
          <a:xfrm>
            <a:off x="609600" y="3810000"/>
            <a:ext cx="3352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000" b="1" dirty="0" err="1"/>
              <a:t>sum_squares</a:t>
            </a:r>
            <a:r>
              <a:rPr lang="en-US" sz="2000" b="1" dirty="0"/>
              <a:t> </a:t>
            </a:r>
            <a:r>
              <a:rPr lang="he-IL" sz="2000" b="1" dirty="0"/>
              <a:t>  </a:t>
            </a:r>
            <a:r>
              <a:rPr lang="en-US" sz="2000" b="1" dirty="0"/>
              <a:t>(</a:t>
            </a:r>
            <a:r>
              <a:rPr lang="he-IL" sz="2000" b="1" dirty="0"/>
              <a:t>6</a:t>
            </a:r>
            <a:r>
              <a:rPr lang="en-US" sz="2000" b="1" dirty="0"/>
              <a:t>, 3)</a:t>
            </a:r>
          </a:p>
        </p:txBody>
      </p:sp>
      <p:sp>
        <p:nvSpPr>
          <p:cNvPr id="291845" name="Rectangle 5"/>
          <p:cNvSpPr>
            <a:spLocks noChangeArrowheads="1"/>
          </p:cNvSpPr>
          <p:nvPr/>
        </p:nvSpPr>
        <p:spPr bwMode="auto">
          <a:xfrm>
            <a:off x="4495800" y="2133600"/>
            <a:ext cx="1983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b="1" dirty="0" err="1"/>
              <a:t>sum_squares</a:t>
            </a:r>
            <a:r>
              <a:rPr lang="en-US" b="1" dirty="0"/>
              <a:t> (6, 3)</a:t>
            </a:r>
          </a:p>
        </p:txBody>
      </p:sp>
      <p:sp>
        <p:nvSpPr>
          <p:cNvPr id="291846" name="Rectangle 6"/>
          <p:cNvSpPr>
            <a:spLocks noChangeArrowheads="1"/>
          </p:cNvSpPr>
          <p:nvPr/>
        </p:nvSpPr>
        <p:spPr bwMode="auto">
          <a:xfrm>
            <a:off x="4495800" y="2590800"/>
            <a:ext cx="3657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/>
            <a:r>
              <a:rPr lang="en-US" b="1" dirty="0"/>
              <a:t>add (square (6), square (3))</a:t>
            </a:r>
          </a:p>
        </p:txBody>
      </p:sp>
      <p:sp>
        <p:nvSpPr>
          <p:cNvPr id="291847" name="Rectangle 7"/>
          <p:cNvSpPr>
            <a:spLocks noChangeArrowheads="1"/>
          </p:cNvSpPr>
          <p:nvPr/>
        </p:nvSpPr>
        <p:spPr bwMode="auto">
          <a:xfrm>
            <a:off x="4495800" y="3124200"/>
            <a:ext cx="3657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/>
              <a:t>add (</a:t>
            </a:r>
            <a:r>
              <a:rPr lang="en-US" b="1" dirty="0" err="1"/>
              <a:t>mul</a:t>
            </a:r>
            <a:r>
              <a:rPr lang="en-US" b="1" dirty="0"/>
              <a:t>(6, 6), </a:t>
            </a:r>
            <a:r>
              <a:rPr lang="en-US" b="1" dirty="0" err="1"/>
              <a:t>mul</a:t>
            </a:r>
            <a:r>
              <a:rPr lang="en-US" b="1" dirty="0"/>
              <a:t>(3, 3))</a:t>
            </a:r>
          </a:p>
        </p:txBody>
      </p:sp>
      <p:sp>
        <p:nvSpPr>
          <p:cNvPr id="291848" name="Rectangle 8"/>
          <p:cNvSpPr>
            <a:spLocks noChangeArrowheads="1"/>
          </p:cNvSpPr>
          <p:nvPr/>
        </p:nvSpPr>
        <p:spPr bwMode="auto">
          <a:xfrm>
            <a:off x="4495800" y="3733800"/>
            <a:ext cx="3657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/>
              <a:t>add (36, 9)</a:t>
            </a:r>
          </a:p>
        </p:txBody>
      </p:sp>
      <p:sp>
        <p:nvSpPr>
          <p:cNvPr id="291852" name="Rectangle 12"/>
          <p:cNvSpPr>
            <a:spLocks noChangeArrowheads="1"/>
          </p:cNvSpPr>
          <p:nvPr/>
        </p:nvSpPr>
        <p:spPr bwMode="auto">
          <a:xfrm>
            <a:off x="4495800" y="42672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/>
            <a:r>
              <a:rPr lang="en-US" b="1" dirty="0"/>
              <a:t>45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9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9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9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4" grpId="0" autoUpdateAnimBg="0"/>
      <p:bldP spid="291845" grpId="0" autoUpdateAnimBg="0"/>
      <p:bldP spid="291846" grpId="0" autoUpdateAnimBg="0"/>
      <p:bldP spid="291847" grpId="0" autoUpdateAnimBg="0"/>
      <p:bldP spid="291848" grpId="0" autoUpdateAnimBg="0"/>
      <p:bldP spid="29185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functions are evaluated?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What if a formal parameter has the same name as a built-in function?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Can two functions share names without confusion?</a:t>
            </a:r>
          </a:p>
          <a:p>
            <a:pPr marL="571500" indent="-514350"/>
            <a:endParaRPr lang="en-US" dirty="0"/>
          </a:p>
          <a:p>
            <a:pPr marL="571500" indent="-514350"/>
            <a:r>
              <a:rPr lang="en-US" dirty="0"/>
              <a:t>Answer: ENVIRONMENT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1459-C630-4119-9130-10E57CA7646B}" type="slidenum">
              <a:rPr lang="en-US"/>
              <a:pPr/>
              <a:t>18</a:t>
            </a:fld>
            <a:endParaRPr lang="en-US"/>
          </a:p>
        </p:txBody>
      </p:sp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31825" y="358775"/>
            <a:ext cx="7772400" cy="1143000"/>
          </a:xfrm>
        </p:spPr>
        <p:txBody>
          <a:bodyPr>
            <a:normAutofit fontScale="90000"/>
          </a:bodyPr>
          <a:lstStyle/>
          <a:p>
            <a:pPr rtl="1"/>
            <a:r>
              <a:rPr lang="he-IL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מודל סביבות</a:t>
            </a:r>
            <a:br>
              <a:rPr lang="he-IL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rgbClr val="FF0000"/>
                </a:solidFill>
              </a:rPr>
              <a:t>The Environment Model</a:t>
            </a:r>
          </a:p>
        </p:txBody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488" y="1828800"/>
            <a:ext cx="8256587" cy="4305300"/>
          </a:xfrm>
        </p:spPr>
        <p:txBody>
          <a:bodyPr>
            <a:normAutofit fontScale="92500" lnSpcReduction="20000"/>
          </a:bodyPr>
          <a:lstStyle/>
          <a:p>
            <a:pPr algn="r" rtl="1"/>
            <a:r>
              <a:rPr lang="he-IL" b="1" dirty="0">
                <a:latin typeface="Times New Roman" pitchFamily="18" charset="0"/>
                <a:cs typeface="Times New Roman" pitchFamily="18" charset="0"/>
              </a:rPr>
              <a:t>מיועד לשמירת מצב הנוכחי של התוכנית (הרצה)</a:t>
            </a:r>
          </a:p>
          <a:p>
            <a:pPr lvl="1" algn="r" rtl="1"/>
            <a:r>
              <a:rPr lang="he-IL" b="1" dirty="0">
                <a:latin typeface="Times New Roman" pitchFamily="18" charset="0"/>
                <a:cs typeface="Times New Roman" pitchFamily="18" charset="0"/>
              </a:rPr>
              <a:t>משתנים יחד עם ערכיהם</a:t>
            </a:r>
          </a:p>
          <a:p>
            <a:pPr lvl="1" algn="r" rtl="1"/>
            <a:r>
              <a:rPr lang="he-IL" b="1" dirty="0">
                <a:latin typeface="Times New Roman" pitchFamily="18" charset="0"/>
                <a:cs typeface="Times New Roman" pitchFamily="18" charset="0"/>
              </a:rPr>
              <a:t>כולל פונקציות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r" rtl="1"/>
            <a:endParaRPr lang="he-IL" sz="2800" b="1" dirty="0">
              <a:latin typeface="Times New Roman" pitchFamily="18" charset="0"/>
              <a:cs typeface="Times New Roman" pitchFamily="18" charset="0"/>
            </a:endParaRPr>
          </a:p>
          <a:p>
            <a:pPr algn="r" rtl="1"/>
            <a:r>
              <a:rPr lang="he-IL" b="1" dirty="0">
                <a:latin typeface="Times New Roman" pitchFamily="18" charset="0"/>
                <a:cs typeface="Times New Roman" pitchFamily="18" charset="0"/>
              </a:rPr>
              <a:t>חיוני עבור הערכת ביטוי</a:t>
            </a:r>
          </a:p>
          <a:p>
            <a:pPr lvl="1" algn="r" rtl="1"/>
            <a:r>
              <a:rPr lang="he-IL" b="1" dirty="0">
                <a:latin typeface="Times New Roman" pitchFamily="18" charset="0"/>
                <a:cs typeface="Times New Roman" pitchFamily="18" charset="0"/>
              </a:rPr>
              <a:t>לכל ביטוי יש ערך אך ורק ביחס לסביבה הנוכחית!!!</a:t>
            </a:r>
          </a:p>
          <a:p>
            <a:pPr algn="r" rtl="1">
              <a:buNone/>
            </a:pPr>
            <a:endParaRPr lang="en-US" sz="28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 rtl="1"/>
            <a:r>
              <a:rPr lang="he-IL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כל מפרש מנהל סביבה לפי מודל הסביבה. </a:t>
            </a:r>
          </a:p>
          <a:p>
            <a:pPr algn="r" rtl="1"/>
            <a:r>
              <a:rPr lang="he-IL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מתכנת חייב להבין את מודל סביבה בשפה כדי להבין למה תוכניות מתנהגות כמו שהן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67" grpId="0" build="p" bldLvl="3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1459-C630-4119-9130-10E57CA7646B}" type="slidenum">
              <a:rPr lang="en-US"/>
              <a:pPr/>
              <a:t>19</a:t>
            </a:fld>
            <a:endParaRPr lang="en-US"/>
          </a:p>
        </p:txBody>
      </p:sp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31825" y="358775"/>
            <a:ext cx="7772400" cy="1143000"/>
          </a:xfrm>
        </p:spPr>
        <p:txBody>
          <a:bodyPr>
            <a:normAutofit fontScale="90000"/>
          </a:bodyPr>
          <a:lstStyle/>
          <a:p>
            <a:pPr rtl="1"/>
            <a:r>
              <a:rPr lang="he-IL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מודל סביבות</a:t>
            </a:r>
            <a:br>
              <a:rPr lang="he-IL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rgbClr val="FF0000"/>
                </a:solidFill>
              </a:rPr>
              <a:t>The Environment Model</a:t>
            </a:r>
          </a:p>
        </p:txBody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488" y="1828800"/>
            <a:ext cx="8256587" cy="4305300"/>
          </a:xfrm>
        </p:spPr>
        <p:txBody>
          <a:bodyPr/>
          <a:lstStyle/>
          <a:p>
            <a:pPr algn="r" rtl="1"/>
            <a:r>
              <a:rPr lang="he-IL" b="1" dirty="0">
                <a:latin typeface="Times New Roman" pitchFamily="18" charset="0"/>
                <a:cs typeface="Times New Roman" pitchFamily="18" charset="0"/>
              </a:rPr>
              <a:t>מתייחס למשתנים לפי מיקומם (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location</a:t>
            </a:r>
            <a:r>
              <a:rPr lang="he-IL" b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lvl="1" algn="r" rtl="1"/>
            <a:r>
              <a:rPr lang="he-IL" b="1" dirty="0">
                <a:latin typeface="Times New Roman" pitchFamily="18" charset="0"/>
                <a:cs typeface="Times New Roman" pitchFamily="18" charset="0"/>
              </a:rPr>
              <a:t>יוצר שיוך (קשירה) של ערך לשם המשתנה</a:t>
            </a:r>
          </a:p>
          <a:p>
            <a:pPr algn="r" rtl="1"/>
            <a:endParaRPr lang="he-IL" sz="2800" b="1" dirty="0">
              <a:latin typeface="Times New Roman" pitchFamily="18" charset="0"/>
              <a:cs typeface="Times New Roman" pitchFamily="18" charset="0"/>
            </a:endParaRPr>
          </a:p>
          <a:p>
            <a:pPr algn="r" rtl="1"/>
            <a:r>
              <a:rPr lang="he-IL" b="1" dirty="0">
                <a:latin typeface="Times New Roman" pitchFamily="18" charset="0"/>
                <a:cs typeface="Times New Roman" pitchFamily="18" charset="0"/>
              </a:rPr>
              <a:t>לביטוי המוערך יש </a:t>
            </a:r>
            <a:r>
              <a:rPr lang="he-IL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סביבה הנוכחית </a:t>
            </a:r>
            <a:r>
              <a:rPr lang="he-IL" b="1" dirty="0">
                <a:latin typeface="Times New Roman" pitchFamily="18" charset="0"/>
                <a:cs typeface="Times New Roman" pitchFamily="18" charset="0"/>
              </a:rPr>
              <a:t>אחת בלבד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0470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67" grpId="0" build="p" bldLvl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5946-E0CD-4C4C-A630-8038B4CECE84}" type="slidenum">
              <a:rPr lang="en-US"/>
              <a:pPr/>
              <a:t>2</a:t>
            </a:fld>
            <a:endParaRPr lang="en-US"/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sz="4800" b="1" dirty="0">
                <a:cs typeface="Times New Roman" charset="0"/>
              </a:rPr>
              <a:t>סיכום ביניים</a:t>
            </a:r>
            <a:endParaRPr lang="en-US" sz="4800" b="1" dirty="0">
              <a:cs typeface="Times New Roman" charset="0"/>
            </a:endParaRP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r" rtl="1">
              <a:buFontTx/>
              <a:buNone/>
            </a:pPr>
            <a:r>
              <a:rPr lang="he-IL" dirty="0"/>
              <a:t>השפה מכילה שלושה סוגים של ביטוים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he-IL" dirty="0"/>
              <a:t>ביטויים בסיסיים (</a:t>
            </a:r>
            <a:r>
              <a:rPr lang="en-US" dirty="0"/>
              <a:t>Primitive expressions</a:t>
            </a:r>
            <a:r>
              <a:rPr lang="he-IL" dirty="0"/>
              <a:t>)</a:t>
            </a:r>
            <a:endParaRPr lang="en-US" dirty="0"/>
          </a:p>
          <a:p>
            <a:pPr marL="514350" indent="-514350" algn="r" rtl="1">
              <a:buFont typeface="+mj-lt"/>
              <a:buAutoNum type="arabicPeriod"/>
            </a:pPr>
            <a:r>
              <a:rPr lang="he-IL" dirty="0"/>
              <a:t>הרכבות (</a:t>
            </a:r>
            <a:r>
              <a:rPr lang="en-US" dirty="0"/>
              <a:t>Combinations</a:t>
            </a:r>
            <a:r>
              <a:rPr lang="he-IL" dirty="0"/>
              <a:t>) </a:t>
            </a:r>
          </a:p>
          <a:p>
            <a:pPr lvl="1" algn="r" rtl="1"/>
            <a:r>
              <a:rPr lang="en-US" dirty="0"/>
              <a:t>Call expressions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he-IL" dirty="0"/>
              <a:t>הפשטות (</a:t>
            </a:r>
            <a:r>
              <a:rPr lang="en-US" dirty="0"/>
              <a:t>Abstractions</a:t>
            </a:r>
            <a:r>
              <a:rPr lang="he-IL" dirty="0"/>
              <a:t>)</a:t>
            </a:r>
            <a:endParaRPr lang="en-US" dirty="0"/>
          </a:p>
          <a:p>
            <a:pPr algn="r" rtl="1"/>
            <a:endParaRPr lang="en-US" dirty="0"/>
          </a:p>
          <a:p>
            <a:pPr algn="r" rtl="1">
              <a:buFont typeface="Wingdings" panose="05000000000000000000" pitchFamily="2" charset="2"/>
              <a:buChar char="v"/>
            </a:pPr>
            <a:r>
              <a:rPr lang="he-IL" dirty="0"/>
              <a:t>הצהרה לא מוערכת אלא </a:t>
            </a:r>
            <a:r>
              <a:rPr lang="he-IL" u="sng" dirty="0"/>
              <a:t>מתבצעת </a:t>
            </a:r>
            <a:endParaRPr lang="en-US" u="sng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5257800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Binding (</a:t>
            </a:r>
            <a:r>
              <a:rPr lang="he-IL" sz="2800" b="1" dirty="0"/>
              <a:t>קשירה</a:t>
            </a:r>
            <a:r>
              <a:rPr lang="en-US" sz="2800" b="1" dirty="0"/>
              <a:t>) </a:t>
            </a:r>
            <a:r>
              <a:rPr lang="en-US" sz="2800" dirty="0"/>
              <a:t>associates a </a:t>
            </a:r>
            <a:r>
              <a:rPr lang="en-US" sz="2800" b="1" dirty="0"/>
              <a:t>name</a:t>
            </a:r>
            <a:r>
              <a:rPr lang="en-US" sz="2800" dirty="0"/>
              <a:t> with its corresponding </a:t>
            </a:r>
            <a:r>
              <a:rPr lang="en-US" sz="2800" b="1" dirty="0"/>
              <a:t>value</a:t>
            </a:r>
            <a:r>
              <a:rPr lang="en-US" sz="2800" dirty="0"/>
              <a:t> </a:t>
            </a:r>
          </a:p>
          <a:p>
            <a:endParaRPr lang="en-US" sz="2800" dirty="0"/>
          </a:p>
          <a:p>
            <a:r>
              <a:rPr lang="en-US" sz="2800" dirty="0"/>
              <a:t>Each </a:t>
            </a:r>
            <a:r>
              <a:rPr lang="en-US" sz="2800" b="1" dirty="0"/>
              <a:t>frame</a:t>
            </a:r>
            <a:r>
              <a:rPr lang="en-US" sz="2800" dirty="0"/>
              <a:t> contains set of </a:t>
            </a:r>
            <a:r>
              <a:rPr lang="en-US" sz="2800" b="1" dirty="0"/>
              <a:t>bindings</a:t>
            </a:r>
            <a:r>
              <a:rPr lang="he-IL" sz="2800" b="1" dirty="0"/>
              <a:t> (קשירות) </a:t>
            </a:r>
            <a:endParaRPr lang="en-US" sz="2800" b="1" dirty="0"/>
          </a:p>
          <a:p>
            <a:endParaRPr lang="en-US" sz="2800" dirty="0"/>
          </a:p>
          <a:p>
            <a:r>
              <a:rPr lang="en-US" sz="2800" dirty="0"/>
              <a:t>There is a single </a:t>
            </a:r>
            <a:r>
              <a:rPr lang="en-US" sz="2800" b="1" dirty="0"/>
              <a:t>global frame </a:t>
            </a:r>
            <a:r>
              <a:rPr lang="en-US" sz="2800" dirty="0"/>
              <a:t>that contains name bindings for all built-in functions</a:t>
            </a:r>
          </a:p>
          <a:p>
            <a:endParaRPr lang="en-US" sz="2800" dirty="0"/>
          </a:p>
          <a:p>
            <a:r>
              <a:rPr lang="en-US" sz="2800" b="1" dirty="0"/>
              <a:t>Environment (</a:t>
            </a:r>
            <a:r>
              <a:rPr lang="he-IL" sz="2800" b="1" dirty="0"/>
              <a:t>סביבה</a:t>
            </a:r>
            <a:r>
              <a:rPr lang="en-US" sz="2800" b="1" dirty="0"/>
              <a:t>) </a:t>
            </a:r>
            <a:r>
              <a:rPr lang="en-US" sz="2800" dirty="0"/>
              <a:t>consists of a sequence of </a:t>
            </a:r>
            <a:r>
              <a:rPr lang="en-US" sz="2800" b="1" dirty="0"/>
              <a:t>frames</a:t>
            </a:r>
            <a:r>
              <a:rPr lang="he-IL" sz="2800" b="1" dirty="0"/>
              <a:t> (מסגרת) </a:t>
            </a:r>
            <a:r>
              <a:rPr lang="en-US" sz="2800" dirty="0"/>
              <a:t>starting at some frame and ending at the  </a:t>
            </a:r>
            <a:r>
              <a:rPr lang="en-US" sz="2800" b="1" dirty="0"/>
              <a:t>global frame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5928-6F29-4D1E-AB65-167A34FCEFAD}" type="slidenum">
              <a:rPr lang="en-US"/>
              <a:pPr/>
              <a:t>21</a:t>
            </a:fld>
            <a:endParaRPr lang="en-US"/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b="1">
                <a:latin typeface="Times New Roman" pitchFamily="18" charset="0"/>
                <a:cs typeface="Times New Roman" pitchFamily="18" charset="0"/>
              </a:rPr>
              <a:t>מסגרות</a:t>
            </a:r>
            <a:r>
              <a:rPr lang="he-IL">
                <a:cs typeface="Arial" charset="0"/>
              </a:rPr>
              <a:t> - </a:t>
            </a:r>
            <a:r>
              <a:rPr lang="en-US"/>
              <a:t>Frames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4363" y="1784350"/>
            <a:ext cx="7772400" cy="2651125"/>
          </a:xfrm>
        </p:spPr>
        <p:txBody>
          <a:bodyPr>
            <a:normAutofit fontScale="85000" lnSpcReduction="20000"/>
          </a:bodyPr>
          <a:lstStyle/>
          <a:p>
            <a:pPr algn="r" rtl="1">
              <a:lnSpc>
                <a:spcPct val="90000"/>
              </a:lnSpc>
              <a:buFontTx/>
              <a:buNone/>
            </a:pPr>
            <a:r>
              <a:rPr lang="he-IL" sz="2800" b="1" dirty="0">
                <a:latin typeface="Times New Roman" pitchFamily="18" charset="0"/>
                <a:cs typeface="Times New Roman" pitchFamily="18" charset="0"/>
              </a:rPr>
              <a:t>טבלת השיוך מכונה מסגרת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frame</a:t>
            </a:r>
          </a:p>
          <a:p>
            <a:pPr algn="r" rtl="1">
              <a:lnSpc>
                <a:spcPct val="90000"/>
              </a:lnSpc>
              <a:buFontTx/>
              <a:buNone/>
            </a:pPr>
            <a:r>
              <a:rPr lang="he-IL" sz="2800" b="1" dirty="0">
                <a:latin typeface="Times New Roman" pitchFamily="18" charset="0"/>
                <a:cs typeface="Times New Roman" pitchFamily="18" charset="0"/>
              </a:rPr>
              <a:t>מסגרת מכילה שיוכים (קשירות) של ערכים לשם משתנה</a:t>
            </a:r>
          </a:p>
          <a:p>
            <a:pPr algn="r" rtl="1">
              <a:lnSpc>
                <a:spcPct val="90000"/>
              </a:lnSpc>
              <a:buFontTx/>
              <a:buNone/>
            </a:pPr>
            <a:endParaRPr lang="he-IL" sz="2800" b="1" dirty="0">
              <a:latin typeface="Times New Roman" pitchFamily="18" charset="0"/>
              <a:cs typeface="Times New Roman" pitchFamily="18" charset="0"/>
            </a:endParaRPr>
          </a:p>
          <a:p>
            <a:pPr algn="r" rtl="1">
              <a:lnSpc>
                <a:spcPct val="90000"/>
              </a:lnSpc>
              <a:buFontTx/>
              <a:buNone/>
            </a:pPr>
            <a:r>
              <a:rPr lang="he-IL" sz="2800" b="1" dirty="0">
                <a:latin typeface="Times New Roman" pitchFamily="18" charset="0"/>
                <a:cs typeface="Times New Roman" pitchFamily="18" charset="0"/>
              </a:rPr>
              <a:t>לדוגמה:</a:t>
            </a:r>
          </a:p>
          <a:p>
            <a:pPr lvl="1" algn="r" rtl="1">
              <a:lnSpc>
                <a:spcPct val="9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he-IL" sz="2400" b="1" dirty="0">
                <a:latin typeface="Times New Roman" pitchFamily="18" charset="0"/>
                <a:cs typeface="Times New Roman" pitchFamily="18" charset="0"/>
              </a:rPr>
              <a:t> הוא כעת 1</a:t>
            </a:r>
          </a:p>
          <a:p>
            <a:pPr lvl="1" algn="r" rtl="1">
              <a:lnSpc>
                <a:spcPct val="9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he-IL" sz="2400" b="1" dirty="0">
                <a:latin typeface="Times New Roman" pitchFamily="18" charset="0"/>
                <a:cs typeface="Times New Roman" pitchFamily="18" charset="0"/>
              </a:rPr>
              <a:t> הוא כעת 2</a:t>
            </a:r>
          </a:p>
          <a:p>
            <a:pPr lvl="1" algn="r" rtl="1">
              <a:lnSpc>
                <a:spcPct val="90000"/>
              </a:lnSpc>
              <a:buFontTx/>
              <a:buNone/>
            </a:pPr>
            <a:endParaRPr lang="he-IL" sz="2400" b="1" dirty="0">
              <a:latin typeface="Times New Roman" pitchFamily="18" charset="0"/>
              <a:cs typeface="Times New Roman" pitchFamily="18" charset="0"/>
            </a:endParaRPr>
          </a:p>
          <a:p>
            <a:pPr algn="r" rtl="1">
              <a:lnSpc>
                <a:spcPct val="90000"/>
              </a:lnSpc>
              <a:buFontTx/>
              <a:buNone/>
            </a:pPr>
            <a:r>
              <a:rPr lang="he-IL" sz="2800" b="1" dirty="0">
                <a:latin typeface="Times New Roman" pitchFamily="18" charset="0"/>
                <a:cs typeface="Times New Roman" pitchFamily="18" charset="0"/>
              </a:rPr>
              <a:t>מה לגבי חץ?</a:t>
            </a:r>
          </a:p>
        </p:txBody>
      </p:sp>
      <p:pic>
        <p:nvPicPr>
          <p:cNvPr id="604164" name="Picture 4" descr="day13fram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30375" y="3949700"/>
            <a:ext cx="1863725" cy="2220913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3" grpId="0" build="p" bldLvl="3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97D4-F9EA-4BAD-8632-F748D5BC91AE}" type="slidenum">
              <a:rPr lang="en-US"/>
              <a:pPr/>
              <a:t>22</a:t>
            </a:fld>
            <a:endParaRPr lang="en-US"/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60388" y="304800"/>
            <a:ext cx="7772400" cy="1143000"/>
          </a:xfrm>
        </p:spPr>
        <p:txBody>
          <a:bodyPr>
            <a:normAutofit fontScale="90000"/>
          </a:bodyPr>
          <a:lstStyle/>
          <a:p>
            <a:pPr rtl="1"/>
            <a:r>
              <a:rPr lang="he-IL" b="1">
                <a:latin typeface="Times New Roman" pitchFamily="18" charset="0"/>
                <a:cs typeface="Times New Roman" pitchFamily="18" charset="0"/>
              </a:rPr>
              <a:t>סביבה כוללת</a:t>
            </a:r>
            <a:br>
              <a:rPr lang="he-IL" b="1">
                <a:latin typeface="Times New Roman" pitchFamily="18" charset="0"/>
                <a:cs typeface="Times New Roman" pitchFamily="18" charset="0"/>
              </a:rPr>
            </a:br>
            <a:r>
              <a:rPr lang="en-US" sz="3200">
                <a:solidFill>
                  <a:schemeClr val="accent2"/>
                </a:solidFill>
              </a:rPr>
              <a:t>Enclosing environment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1944688"/>
            <a:ext cx="4267200" cy="4114800"/>
          </a:xfrm>
        </p:spPr>
        <p:txBody>
          <a:bodyPr/>
          <a:lstStyle/>
          <a:p>
            <a:pPr algn="r" rtl="1">
              <a:buFontTx/>
              <a:buNone/>
            </a:pPr>
            <a:r>
              <a:rPr lang="he-IL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מסגרות</a:t>
            </a:r>
          </a:p>
          <a:p>
            <a:pPr algn="r" rtl="1"/>
            <a:r>
              <a:rPr lang="he-IL" b="1" dirty="0">
                <a:latin typeface="Times New Roman" pitchFamily="18" charset="0"/>
                <a:cs typeface="Times New Roman" pitchFamily="18" charset="0"/>
              </a:rPr>
              <a:t>מכילות מצביע לסביבה כוללת שלהן</a:t>
            </a:r>
          </a:p>
          <a:p>
            <a:pPr algn="r" rtl="1"/>
            <a:r>
              <a:rPr lang="he-IL" b="1" dirty="0">
                <a:latin typeface="Times New Roman" pitchFamily="18" charset="0"/>
                <a:cs typeface="Times New Roman" pitchFamily="18" charset="0"/>
              </a:rPr>
              <a:t>פרט למסגרת מיוחדת המכונה סביבה גלובלית</a:t>
            </a:r>
          </a:p>
          <a:p>
            <a:pPr algn="r" rtl="1"/>
            <a:r>
              <a:rPr lang="he-IL" b="1" dirty="0">
                <a:latin typeface="Times New Roman" pitchFamily="18" charset="0"/>
                <a:cs typeface="Times New Roman" pitchFamily="18" charset="0"/>
              </a:rPr>
              <a:t>רצף של מסגרות = </a:t>
            </a:r>
            <a:r>
              <a:rPr lang="he-IL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סביבה</a:t>
            </a:r>
          </a:p>
        </p:txBody>
      </p:sp>
      <p:pic>
        <p:nvPicPr>
          <p:cNvPr id="605188" name="Picture 4" descr="day13en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68863" y="1676400"/>
            <a:ext cx="3810000" cy="4905375"/>
          </a:xfrm>
          <a:prstGeom prst="rect">
            <a:avLst/>
          </a:prstGeom>
          <a:noFill/>
        </p:spPr>
      </p:pic>
      <p:sp>
        <p:nvSpPr>
          <p:cNvPr id="605189" name="Rectangle 5"/>
          <p:cNvSpPr>
            <a:spLocks noChangeArrowheads="1"/>
          </p:cNvSpPr>
          <p:nvPr/>
        </p:nvSpPr>
        <p:spPr bwMode="auto">
          <a:xfrm>
            <a:off x="5461000" y="4710113"/>
            <a:ext cx="438150" cy="8763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5190" name="Rectangle 6"/>
          <p:cNvSpPr>
            <a:spLocks noChangeArrowheads="1"/>
          </p:cNvSpPr>
          <p:nvPr/>
        </p:nvSpPr>
        <p:spPr bwMode="auto">
          <a:xfrm>
            <a:off x="5424488" y="3268663"/>
            <a:ext cx="525462" cy="78898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5191" name="Rectangle 7"/>
          <p:cNvSpPr>
            <a:spLocks noChangeArrowheads="1"/>
          </p:cNvSpPr>
          <p:nvPr/>
        </p:nvSpPr>
        <p:spPr bwMode="auto">
          <a:xfrm>
            <a:off x="7216775" y="3219450"/>
            <a:ext cx="525463" cy="788988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87" grpId="0" build="p" bldLvl="5"/>
      <p:bldP spid="605189" grpId="0" animBg="1"/>
      <p:bldP spid="605190" grpId="0" animBg="1"/>
      <p:bldP spid="60519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B550-E8E1-497D-9371-C8E699E8AB3F}" type="slidenum">
              <a:rPr lang="en-US"/>
              <a:pPr/>
              <a:t>23</a:t>
            </a:fld>
            <a:endParaRPr lang="en-US"/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75" y="376238"/>
            <a:ext cx="7772400" cy="1143000"/>
          </a:xfrm>
        </p:spPr>
        <p:txBody>
          <a:bodyPr/>
          <a:lstStyle/>
          <a:p>
            <a:pPr rtl="1"/>
            <a:r>
              <a:rPr lang="he-IL">
                <a:cs typeface="Arial" charset="0"/>
              </a:rPr>
              <a:t> </a:t>
            </a:r>
            <a:r>
              <a:rPr lang="he-IL" b="1">
                <a:latin typeface="Times New Roman" pitchFamily="18" charset="0"/>
                <a:cs typeface="Times New Roman" pitchFamily="18" charset="0"/>
              </a:rPr>
              <a:t>סביבה</a:t>
            </a:r>
            <a:r>
              <a:rPr lang="he-IL">
                <a:cs typeface="Arial" charset="0"/>
              </a:rPr>
              <a:t> - </a:t>
            </a:r>
            <a:r>
              <a:rPr lang="en-US"/>
              <a:t>Environment</a:t>
            </a:r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463" y="2000250"/>
            <a:ext cx="3581400" cy="4114800"/>
          </a:xfrm>
        </p:spPr>
        <p:txBody>
          <a:bodyPr/>
          <a:lstStyle/>
          <a:p>
            <a:pPr algn="r" rtl="1"/>
            <a:r>
              <a:rPr lang="he-IL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סביבה</a:t>
            </a:r>
            <a:r>
              <a:rPr lang="he-IL" b="1" dirty="0">
                <a:latin typeface="Times New Roman" pitchFamily="18" charset="0"/>
                <a:cs typeface="Times New Roman" pitchFamily="18" charset="0"/>
              </a:rPr>
              <a:t> היא רצף של מסגרות מקושרות</a:t>
            </a:r>
          </a:p>
          <a:p>
            <a:pPr algn="r" rtl="1"/>
            <a:r>
              <a:rPr lang="he-IL" b="1" dirty="0">
                <a:latin typeface="Times New Roman" pitchFamily="18" charset="0"/>
                <a:cs typeface="Times New Roman" pitchFamily="18" charset="0"/>
              </a:rPr>
              <a:t>שמתחילות ממסגרת ספציפית </a:t>
            </a:r>
          </a:p>
          <a:p>
            <a:pPr algn="r" rtl="1"/>
            <a:r>
              <a:rPr lang="he-IL" b="1" dirty="0">
                <a:latin typeface="Times New Roman" pitchFamily="18" charset="0"/>
                <a:cs typeface="Times New Roman" pitchFamily="18" charset="0"/>
              </a:rPr>
              <a:t>ומסתימות בסביבה גלובלית</a:t>
            </a:r>
          </a:p>
        </p:txBody>
      </p:sp>
      <p:pic>
        <p:nvPicPr>
          <p:cNvPr id="606212" name="Picture 4" descr="day13en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68863" y="1676400"/>
            <a:ext cx="3810000" cy="4905375"/>
          </a:xfrm>
          <a:prstGeom prst="rect">
            <a:avLst/>
          </a:prstGeom>
          <a:noFill/>
        </p:spPr>
      </p:pic>
      <p:sp>
        <p:nvSpPr>
          <p:cNvPr id="606213" name="Rectangle 5"/>
          <p:cNvSpPr>
            <a:spLocks noChangeArrowheads="1"/>
          </p:cNvSpPr>
          <p:nvPr/>
        </p:nvSpPr>
        <p:spPr bwMode="auto">
          <a:xfrm>
            <a:off x="4572000" y="5186363"/>
            <a:ext cx="2105025" cy="15017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6214" name="Rectangle 6"/>
          <p:cNvSpPr>
            <a:spLocks noChangeArrowheads="1"/>
          </p:cNvSpPr>
          <p:nvPr/>
        </p:nvSpPr>
        <p:spPr bwMode="auto">
          <a:xfrm>
            <a:off x="4848225" y="3670300"/>
            <a:ext cx="1590675" cy="139065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6215" name="Rectangle 7"/>
          <p:cNvSpPr>
            <a:spLocks noChangeArrowheads="1"/>
          </p:cNvSpPr>
          <p:nvPr/>
        </p:nvSpPr>
        <p:spPr bwMode="auto">
          <a:xfrm>
            <a:off x="4784725" y="1979613"/>
            <a:ext cx="3883025" cy="16033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6216" name="Text Box 8"/>
          <p:cNvSpPr txBox="1">
            <a:spLocks noChangeArrowheads="1"/>
          </p:cNvSpPr>
          <p:nvPr/>
        </p:nvSpPr>
        <p:spPr bwMode="auto">
          <a:xfrm>
            <a:off x="6507163" y="5667375"/>
            <a:ext cx="1576387" cy="5794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FF0000"/>
                </a:solidFill>
                <a:latin typeface="Arial" charset="0"/>
              </a:rPr>
              <a:t>Env 1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06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1" grpId="0" build="p" bldLvl="3" autoUpdateAnimBg="0"/>
      <p:bldP spid="606213" grpId="0" animBg="1"/>
      <p:bldP spid="606214" grpId="0" animBg="1"/>
      <p:bldP spid="606215" grpId="0" animBg="1"/>
      <p:bldP spid="60621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116DD-D86A-4F8F-9392-E8DE027609E0}" type="slidenum">
              <a:rPr lang="en-US"/>
              <a:pPr/>
              <a:t>24</a:t>
            </a:fld>
            <a:endParaRPr lang="en-US"/>
          </a:p>
        </p:txBody>
      </p:sp>
      <p:pic>
        <p:nvPicPr>
          <p:cNvPr id="607236" name="Picture 4" descr="day13en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68863" y="1676400"/>
            <a:ext cx="3810000" cy="4905375"/>
          </a:xfrm>
          <a:prstGeom prst="rect">
            <a:avLst/>
          </a:prstGeom>
          <a:noFill/>
        </p:spPr>
      </p:pic>
      <p:sp>
        <p:nvSpPr>
          <p:cNvPr id="607237" name="Rectangle 5"/>
          <p:cNvSpPr>
            <a:spLocks noChangeArrowheads="1"/>
          </p:cNvSpPr>
          <p:nvPr/>
        </p:nvSpPr>
        <p:spPr bwMode="auto">
          <a:xfrm>
            <a:off x="6623050" y="3670300"/>
            <a:ext cx="1590675" cy="139065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7238" name="Rectangle 6"/>
          <p:cNvSpPr>
            <a:spLocks noChangeArrowheads="1"/>
          </p:cNvSpPr>
          <p:nvPr/>
        </p:nvSpPr>
        <p:spPr bwMode="auto">
          <a:xfrm>
            <a:off x="4784725" y="1979613"/>
            <a:ext cx="3883025" cy="16033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7239" name="Text Box 7"/>
          <p:cNvSpPr txBox="1">
            <a:spLocks noChangeArrowheads="1"/>
          </p:cNvSpPr>
          <p:nvPr/>
        </p:nvSpPr>
        <p:spPr bwMode="auto">
          <a:xfrm>
            <a:off x="7169150" y="5176838"/>
            <a:ext cx="1576388" cy="57943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FF0000"/>
                </a:solidFill>
                <a:latin typeface="Arial" charset="0"/>
              </a:rPr>
              <a:t>Env 2</a:t>
            </a:r>
          </a:p>
        </p:txBody>
      </p:sp>
      <p:sp>
        <p:nvSpPr>
          <p:cNvPr id="607241" name="Rectangle 9"/>
          <p:cNvSpPr>
            <a:spLocks noGrp="1" noChangeArrowheads="1"/>
          </p:cNvSpPr>
          <p:nvPr>
            <p:ph type="title"/>
          </p:nvPr>
        </p:nvSpPr>
        <p:spPr>
          <a:xfrm>
            <a:off x="650875" y="376238"/>
            <a:ext cx="7772400" cy="1143000"/>
          </a:xfrm>
          <a:noFill/>
          <a:ln/>
        </p:spPr>
        <p:txBody>
          <a:bodyPr/>
          <a:lstStyle/>
          <a:p>
            <a:pPr rtl="1"/>
            <a:r>
              <a:rPr lang="he-IL">
                <a:cs typeface="Arial" charset="0"/>
              </a:rPr>
              <a:t> </a:t>
            </a:r>
            <a:r>
              <a:rPr lang="he-IL" b="1">
                <a:latin typeface="Times New Roman" pitchFamily="18" charset="0"/>
                <a:cs typeface="Times New Roman" pitchFamily="18" charset="0"/>
              </a:rPr>
              <a:t>סביבה</a:t>
            </a:r>
            <a:r>
              <a:rPr lang="he-IL">
                <a:cs typeface="Arial" charset="0"/>
              </a:rPr>
              <a:t> - </a:t>
            </a:r>
            <a:r>
              <a:rPr lang="en-US"/>
              <a:t>Environment</a:t>
            </a:r>
          </a:p>
        </p:txBody>
      </p:sp>
      <p:sp>
        <p:nvSpPr>
          <p:cNvPr id="60724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25463" y="2000250"/>
            <a:ext cx="3581400" cy="4114800"/>
          </a:xfrm>
          <a:noFill/>
          <a:ln/>
        </p:spPr>
        <p:txBody>
          <a:bodyPr/>
          <a:lstStyle/>
          <a:p>
            <a:pPr algn="r" rtl="1"/>
            <a:r>
              <a:rPr lang="he-IL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סביבה</a:t>
            </a:r>
            <a:r>
              <a:rPr lang="he-IL" b="1" dirty="0">
                <a:latin typeface="Times New Roman" pitchFamily="18" charset="0"/>
                <a:cs typeface="Times New Roman" pitchFamily="18" charset="0"/>
              </a:rPr>
              <a:t> היא רצף של מסגרות מקושרות</a:t>
            </a:r>
          </a:p>
          <a:p>
            <a:pPr algn="r" rtl="1"/>
            <a:r>
              <a:rPr lang="he-IL" b="1" dirty="0">
                <a:latin typeface="Times New Roman" pitchFamily="18" charset="0"/>
                <a:cs typeface="Times New Roman" pitchFamily="18" charset="0"/>
              </a:rPr>
              <a:t>שמתחילות ממסגרת ספציפית </a:t>
            </a:r>
          </a:p>
          <a:p>
            <a:pPr algn="r" rtl="1"/>
            <a:r>
              <a:rPr lang="he-IL" b="1" dirty="0">
                <a:latin typeface="Times New Roman" pitchFamily="18" charset="0"/>
                <a:cs typeface="Times New Roman" pitchFamily="18" charset="0"/>
              </a:rPr>
              <a:t>ומסתימות בסביבה גלובלית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0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7" grpId="0" animBg="1"/>
      <p:bldP spid="607238" grpId="0" animBg="1"/>
      <p:bldP spid="6072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E9FC-F8AB-4837-B552-B7E086DDAB89}" type="slidenum">
              <a:rPr lang="en-US"/>
              <a:pPr/>
              <a:t>25</a:t>
            </a:fld>
            <a:endParaRPr lang="en-US"/>
          </a:p>
        </p:txBody>
      </p:sp>
      <p:pic>
        <p:nvPicPr>
          <p:cNvPr id="608260" name="Picture 4" descr="day13en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68863" y="1676400"/>
            <a:ext cx="3810000" cy="4905375"/>
          </a:xfrm>
          <a:prstGeom prst="rect">
            <a:avLst/>
          </a:prstGeom>
          <a:noFill/>
        </p:spPr>
      </p:pic>
      <p:sp>
        <p:nvSpPr>
          <p:cNvPr id="608261" name="Rectangle 5"/>
          <p:cNvSpPr>
            <a:spLocks noChangeArrowheads="1"/>
          </p:cNvSpPr>
          <p:nvPr/>
        </p:nvSpPr>
        <p:spPr bwMode="auto">
          <a:xfrm>
            <a:off x="4781550" y="3736975"/>
            <a:ext cx="1590675" cy="139065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8262" name="Rectangle 6"/>
          <p:cNvSpPr>
            <a:spLocks noChangeArrowheads="1"/>
          </p:cNvSpPr>
          <p:nvPr/>
        </p:nvSpPr>
        <p:spPr bwMode="auto">
          <a:xfrm>
            <a:off x="4784725" y="1979613"/>
            <a:ext cx="3883025" cy="16033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8263" name="Text Box 7"/>
          <p:cNvSpPr txBox="1">
            <a:spLocks noChangeArrowheads="1"/>
          </p:cNvSpPr>
          <p:nvPr/>
        </p:nvSpPr>
        <p:spPr bwMode="auto">
          <a:xfrm>
            <a:off x="6159500" y="4979988"/>
            <a:ext cx="1576388" cy="57943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FF0000"/>
                </a:solidFill>
                <a:latin typeface="Arial" charset="0"/>
              </a:rPr>
              <a:t>Env 3</a:t>
            </a:r>
          </a:p>
        </p:txBody>
      </p:sp>
      <p:sp>
        <p:nvSpPr>
          <p:cNvPr id="60826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525463" y="2000250"/>
            <a:ext cx="3581400" cy="4114800"/>
          </a:xfrm>
          <a:noFill/>
          <a:ln/>
        </p:spPr>
        <p:txBody>
          <a:bodyPr/>
          <a:lstStyle/>
          <a:p>
            <a:pPr algn="r" rtl="1"/>
            <a:r>
              <a:rPr lang="he-IL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סביבה</a:t>
            </a:r>
            <a:r>
              <a:rPr lang="he-IL" b="1" dirty="0">
                <a:latin typeface="Times New Roman" pitchFamily="18" charset="0"/>
                <a:cs typeface="Times New Roman" pitchFamily="18" charset="0"/>
              </a:rPr>
              <a:t> היא רצף של מסגרות מקושרות</a:t>
            </a:r>
          </a:p>
          <a:p>
            <a:pPr algn="r" rtl="1"/>
            <a:r>
              <a:rPr lang="he-IL" b="1" dirty="0">
                <a:latin typeface="Times New Roman" pitchFamily="18" charset="0"/>
                <a:cs typeface="Times New Roman" pitchFamily="18" charset="0"/>
              </a:rPr>
              <a:t>שמתחילות ממסגרת ספציפית </a:t>
            </a:r>
          </a:p>
          <a:p>
            <a:pPr algn="r" rtl="1"/>
            <a:r>
              <a:rPr lang="he-IL" b="1" dirty="0">
                <a:latin typeface="Times New Roman" pitchFamily="18" charset="0"/>
                <a:cs typeface="Times New Roman" pitchFamily="18" charset="0"/>
              </a:rPr>
              <a:t>ומסתימות בסביבה גלובלית</a:t>
            </a:r>
          </a:p>
        </p:txBody>
      </p:sp>
      <p:sp>
        <p:nvSpPr>
          <p:cNvPr id="608267" name="Rectangle 1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rtl="1"/>
            <a:r>
              <a:rPr lang="he-IL">
                <a:cs typeface="Arial" charset="0"/>
              </a:rPr>
              <a:t> </a:t>
            </a:r>
            <a:r>
              <a:rPr lang="he-IL" b="1">
                <a:latin typeface="Times New Roman" pitchFamily="18" charset="0"/>
                <a:cs typeface="Times New Roman" pitchFamily="18" charset="0"/>
              </a:rPr>
              <a:t>סביבה</a:t>
            </a:r>
            <a:r>
              <a:rPr lang="he-IL">
                <a:cs typeface="Arial" charset="0"/>
              </a:rPr>
              <a:t> - </a:t>
            </a:r>
            <a:r>
              <a:rPr lang="en-US"/>
              <a:t>Environment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08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1" grpId="0" animBg="1"/>
      <p:bldP spid="608262" grpId="0" animBg="1"/>
      <p:bldP spid="60826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C9FAF-E6AA-4BEB-AF31-5129B3274968}" type="slidenum">
              <a:rPr lang="en-US"/>
              <a:pPr/>
              <a:t>26</a:t>
            </a:fld>
            <a:endParaRPr lang="en-US"/>
          </a:p>
        </p:txBody>
      </p:sp>
      <p:pic>
        <p:nvPicPr>
          <p:cNvPr id="609284" name="Picture 4" descr="day13en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68863" y="1676400"/>
            <a:ext cx="3810000" cy="4905375"/>
          </a:xfrm>
          <a:prstGeom prst="rect">
            <a:avLst/>
          </a:prstGeom>
          <a:noFill/>
        </p:spPr>
      </p:pic>
      <p:sp>
        <p:nvSpPr>
          <p:cNvPr id="609285" name="Rectangle 5"/>
          <p:cNvSpPr>
            <a:spLocks noChangeArrowheads="1"/>
          </p:cNvSpPr>
          <p:nvPr/>
        </p:nvSpPr>
        <p:spPr bwMode="auto">
          <a:xfrm>
            <a:off x="4784725" y="1979613"/>
            <a:ext cx="3883025" cy="16033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9286" name="Text Box 6"/>
          <p:cNvSpPr txBox="1">
            <a:spLocks noChangeArrowheads="1"/>
          </p:cNvSpPr>
          <p:nvPr/>
        </p:nvSpPr>
        <p:spPr bwMode="auto">
          <a:xfrm>
            <a:off x="7756525" y="1435100"/>
            <a:ext cx="1222375" cy="5794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FF0000"/>
                </a:solidFill>
                <a:latin typeface="Arial" charset="0"/>
              </a:rPr>
              <a:t>Env 4</a:t>
            </a:r>
          </a:p>
        </p:txBody>
      </p:sp>
      <p:sp>
        <p:nvSpPr>
          <p:cNvPr id="609290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rtl="1"/>
            <a:r>
              <a:rPr lang="he-IL">
                <a:cs typeface="Arial" charset="0"/>
              </a:rPr>
              <a:t> </a:t>
            </a:r>
            <a:r>
              <a:rPr lang="he-IL" b="1">
                <a:latin typeface="Times New Roman" pitchFamily="18" charset="0"/>
                <a:cs typeface="Times New Roman" pitchFamily="18" charset="0"/>
              </a:rPr>
              <a:t>סביבה</a:t>
            </a:r>
            <a:r>
              <a:rPr lang="he-IL">
                <a:cs typeface="Arial" charset="0"/>
              </a:rPr>
              <a:t> - </a:t>
            </a:r>
            <a:r>
              <a:rPr lang="en-US"/>
              <a:t>Environment</a:t>
            </a:r>
          </a:p>
        </p:txBody>
      </p:sp>
      <p:sp>
        <p:nvSpPr>
          <p:cNvPr id="60929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525463" y="2000250"/>
            <a:ext cx="3581400" cy="4114800"/>
          </a:xfrm>
          <a:noFill/>
          <a:ln/>
        </p:spPr>
        <p:txBody>
          <a:bodyPr/>
          <a:lstStyle/>
          <a:p>
            <a:pPr algn="r" rtl="1"/>
            <a:r>
              <a:rPr lang="he-IL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סביבה</a:t>
            </a:r>
            <a:r>
              <a:rPr lang="he-IL" b="1" dirty="0">
                <a:latin typeface="Times New Roman" pitchFamily="18" charset="0"/>
                <a:cs typeface="Times New Roman" pitchFamily="18" charset="0"/>
              </a:rPr>
              <a:t> היא רצף של מסגרות מקושרות</a:t>
            </a:r>
          </a:p>
          <a:p>
            <a:pPr algn="r" rtl="1"/>
            <a:r>
              <a:rPr lang="he-IL" b="1" dirty="0">
                <a:latin typeface="Times New Roman" pitchFamily="18" charset="0"/>
                <a:cs typeface="Times New Roman" pitchFamily="18" charset="0"/>
              </a:rPr>
              <a:t>שמתחילות ממסגרת ספציפית </a:t>
            </a:r>
          </a:p>
          <a:p>
            <a:pPr algn="r" rtl="1"/>
            <a:r>
              <a:rPr lang="he-IL" b="1" dirty="0">
                <a:latin typeface="Times New Roman" pitchFamily="18" charset="0"/>
                <a:cs typeface="Times New Roman" pitchFamily="18" charset="0"/>
              </a:rPr>
              <a:t>ומסתימות בסביבה גלובלית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0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85" grpId="0" animBg="1"/>
      <p:bldP spid="60928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690E-8E47-4689-BBA4-129640DB3A2B}" type="slidenum">
              <a:rPr lang="en-US"/>
              <a:pPr/>
              <a:t>27</a:t>
            </a:fld>
            <a:endParaRPr lang="en-US"/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927975" cy="4114800"/>
          </a:xfrm>
        </p:spPr>
        <p:txBody>
          <a:bodyPr/>
          <a:lstStyle/>
          <a:p>
            <a:pPr algn="r" rtl="1"/>
            <a:r>
              <a:rPr lang="he-IL" b="1" dirty="0">
                <a:latin typeface="Times New Roman" pitchFamily="18" charset="0"/>
                <a:cs typeface="Times New Roman" pitchFamily="18" charset="0"/>
              </a:rPr>
              <a:t>דיאגראמות אלה מכונות "דיאגראמות סביבה"</a:t>
            </a:r>
          </a:p>
          <a:p>
            <a:pPr algn="r" rtl="1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r" rtl="1"/>
            <a:r>
              <a:rPr lang="he-IL" b="1" dirty="0">
                <a:latin typeface="Times New Roman" pitchFamily="18" charset="0"/>
                <a:cs typeface="Times New Roman" pitchFamily="18" charset="0"/>
              </a:rPr>
              <a:t>הן יכולות להכיל מספר חופשי של סביבות (4 בדוגמה שלנו)</a:t>
            </a:r>
          </a:p>
          <a:p>
            <a:pPr algn="r" rtl="1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r" rtl="1"/>
            <a:r>
              <a:rPr lang="he-IL" b="1" dirty="0">
                <a:latin typeface="Times New Roman" pitchFamily="18" charset="0"/>
                <a:cs typeface="Times New Roman" pitchFamily="18" charset="0"/>
              </a:rPr>
              <a:t>כל מסגרת היא נקודת התחלה של סביבה מסוימת</a:t>
            </a:r>
          </a:p>
        </p:txBody>
      </p:sp>
      <p:sp>
        <p:nvSpPr>
          <p:cNvPr id="610309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rtl="1"/>
            <a:r>
              <a:rPr lang="he-IL">
                <a:cs typeface="Arial" charset="0"/>
              </a:rPr>
              <a:t> </a:t>
            </a:r>
            <a:r>
              <a:rPr lang="he-IL" b="1">
                <a:latin typeface="Times New Roman" pitchFamily="18" charset="0"/>
                <a:cs typeface="Times New Roman" pitchFamily="18" charset="0"/>
              </a:rPr>
              <a:t>סביבה</a:t>
            </a:r>
            <a:r>
              <a:rPr lang="he-IL">
                <a:cs typeface="Arial" charset="0"/>
              </a:rPr>
              <a:t> - </a:t>
            </a:r>
            <a:r>
              <a:rPr lang="en-US"/>
              <a:t>Environment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0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0450-6313-4D39-8E0D-CBC596BBF7CD}" type="slidenum">
              <a:rPr lang="en-US"/>
              <a:pPr/>
              <a:t>28</a:t>
            </a:fld>
            <a:endParaRPr lang="en-US"/>
          </a:p>
        </p:txBody>
      </p:sp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b="1">
                <a:latin typeface="Times New Roman" pitchFamily="18" charset="0"/>
                <a:cs typeface="Times New Roman" pitchFamily="18" charset="0"/>
              </a:rPr>
              <a:t>מטרות של סביבה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981200"/>
            <a:ext cx="8340725" cy="4114800"/>
          </a:xfrm>
        </p:spPr>
        <p:txBody>
          <a:bodyPr/>
          <a:lstStyle/>
          <a:p>
            <a:pPr algn="r" rtl="1"/>
            <a:r>
              <a:rPr lang="he-IL" b="1" dirty="0">
                <a:latin typeface="Times New Roman" pitchFamily="18" charset="0"/>
                <a:cs typeface="Times New Roman" pitchFamily="18" charset="0"/>
              </a:rPr>
              <a:t>לאפשר לעקוב אחרי כל ערך של כל משתנה בביטוים המוערכים</a:t>
            </a:r>
          </a:p>
          <a:p>
            <a:pPr algn="r" rtl="1"/>
            <a:endParaRPr lang="he-IL" b="1" dirty="0">
              <a:latin typeface="Times New Roman" pitchFamily="18" charset="0"/>
              <a:cs typeface="Times New Roman" pitchFamily="18" charset="0"/>
            </a:endParaRPr>
          </a:p>
          <a:p>
            <a:pPr algn="r" rtl="1"/>
            <a:r>
              <a:rPr lang="he-IL" b="1" dirty="0">
                <a:latin typeface="Times New Roman" pitchFamily="18" charset="0"/>
                <a:cs typeface="Times New Roman" pitchFamily="18" charset="0"/>
              </a:rPr>
              <a:t>לביטוים יש משמעות אך ורק ביחס לסביבה מסוימת</a:t>
            </a:r>
          </a:p>
          <a:p>
            <a:pPr lvl="1" algn="r" rtl="1"/>
            <a:r>
              <a:rPr lang="he-IL" b="1" dirty="0">
                <a:latin typeface="Times New Roman" pitchFamily="18" charset="0"/>
                <a:cs typeface="Times New Roman" pitchFamily="18" charset="0"/>
              </a:rPr>
              <a:t>שמכונה הסביבה הנוכחית 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environment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he-IL" b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08F0-E070-44DD-90DB-288FA7C70634}" type="slidenum">
              <a:rPr lang="en-US"/>
              <a:pPr/>
              <a:t>29</a:t>
            </a:fld>
            <a:endParaRPr lang="en-US"/>
          </a:p>
        </p:txBody>
      </p:sp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322263"/>
            <a:ext cx="7772400" cy="1143000"/>
          </a:xfrm>
        </p:spPr>
        <p:txBody>
          <a:bodyPr/>
          <a:lstStyle/>
          <a:p>
            <a:r>
              <a:rPr lang="he-IL" b="1">
                <a:latin typeface="Times New Roman" pitchFamily="18" charset="0"/>
                <a:cs typeface="Times New Roman" pitchFamily="18" charset="0"/>
              </a:rPr>
              <a:t>משתנים וערכיהם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1981200"/>
            <a:ext cx="4078287" cy="4495800"/>
          </a:xfrm>
        </p:spPr>
        <p:txBody>
          <a:bodyPr/>
          <a:lstStyle/>
          <a:p>
            <a:pPr algn="r" rtl="1"/>
            <a:r>
              <a:rPr lang="he-IL" b="1" dirty="0">
                <a:latin typeface="Times New Roman" pitchFamily="18" charset="0"/>
                <a:cs typeface="Times New Roman" pitchFamily="18" charset="0"/>
              </a:rPr>
              <a:t>אם שם המשתנה נמצא במסגרת הנוכחית, אז ערכו נלקח מהשיוך במסגרת זו </a:t>
            </a:r>
          </a:p>
        </p:txBody>
      </p:sp>
      <p:pic>
        <p:nvPicPr>
          <p:cNvPr id="612356" name="Picture 4" descr="day13en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00600" y="1676400"/>
            <a:ext cx="3810000" cy="4905375"/>
          </a:xfrm>
          <a:prstGeom prst="rect">
            <a:avLst/>
          </a:prstGeom>
          <a:noFill/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19800" y="5976938"/>
            <a:ext cx="1168400" cy="457200"/>
            <a:chOff x="3792" y="3765"/>
            <a:chExt cx="736" cy="288"/>
          </a:xfrm>
        </p:grpSpPr>
        <p:sp>
          <p:nvSpPr>
            <p:cNvPr id="612358" name="Line 6"/>
            <p:cNvSpPr>
              <a:spLocks noChangeShapeType="1"/>
            </p:cNvSpPr>
            <p:nvPr/>
          </p:nvSpPr>
          <p:spPr bwMode="auto">
            <a:xfrm>
              <a:off x="3792" y="3936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lg" len="lg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2359" name="Text Box 7"/>
            <p:cNvSpPr txBox="1">
              <a:spLocks noChangeArrowheads="1"/>
            </p:cNvSpPr>
            <p:nvPr/>
          </p:nvSpPr>
          <p:spPr bwMode="auto">
            <a:xfrm>
              <a:off x="4166" y="3765"/>
              <a:ext cx="3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FF0000"/>
                  </a:solidFill>
                  <a:latin typeface="Tahoma" pitchFamily="34" charset="0"/>
                </a:rPr>
                <a:t>x ?</a:t>
              </a:r>
            </a:p>
          </p:txBody>
        </p:sp>
      </p:grpSp>
      <p:sp>
        <p:nvSpPr>
          <p:cNvPr id="612360" name="Text Box 8"/>
          <p:cNvSpPr txBox="1">
            <a:spLocks noChangeArrowheads="1"/>
          </p:cNvSpPr>
          <p:nvPr/>
        </p:nvSpPr>
        <p:spPr bwMode="auto">
          <a:xfrm>
            <a:off x="7162800" y="6240463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612361" name="Text Box 9"/>
          <p:cNvSpPr txBox="1">
            <a:spLocks noChangeArrowheads="1"/>
          </p:cNvSpPr>
          <p:nvPr/>
        </p:nvSpPr>
        <p:spPr bwMode="auto">
          <a:xfrm>
            <a:off x="6781800" y="5249863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  <a:latin typeface="Tahoma" pitchFamily="34" charset="0"/>
              </a:rPr>
              <a:t>10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7696200" y="4648200"/>
            <a:ext cx="965200" cy="838200"/>
            <a:chOff x="4848" y="2928"/>
            <a:chExt cx="608" cy="528"/>
          </a:xfrm>
        </p:grpSpPr>
        <p:sp>
          <p:nvSpPr>
            <p:cNvPr id="612363" name="Line 11"/>
            <p:cNvSpPr>
              <a:spLocks noChangeShapeType="1"/>
            </p:cNvSpPr>
            <p:nvPr/>
          </p:nvSpPr>
          <p:spPr bwMode="auto">
            <a:xfrm>
              <a:off x="4848" y="2928"/>
              <a:ext cx="310" cy="31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triangle" w="lg" len="lg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2364" name="Text Box 12"/>
            <p:cNvSpPr txBox="1">
              <a:spLocks noChangeArrowheads="1"/>
            </p:cNvSpPr>
            <p:nvPr/>
          </p:nvSpPr>
          <p:spPr bwMode="auto">
            <a:xfrm>
              <a:off x="5088" y="3168"/>
              <a:ext cx="3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>
                  <a:solidFill>
                    <a:srgbClr val="008000"/>
                  </a:solidFill>
                  <a:latin typeface="Tahoma" pitchFamily="34" charset="0"/>
                </a:rPr>
                <a:t>x ?</a:t>
              </a:r>
            </a:p>
          </p:txBody>
        </p:sp>
      </p:grpSp>
      <p:sp>
        <p:nvSpPr>
          <p:cNvPr id="612365" name="Text Box 13"/>
          <p:cNvSpPr txBox="1">
            <a:spLocks noChangeArrowheads="1"/>
          </p:cNvSpPr>
          <p:nvPr/>
        </p:nvSpPr>
        <p:spPr bwMode="auto">
          <a:xfrm>
            <a:off x="8382000" y="54102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008000"/>
                </a:solidFill>
                <a:latin typeface="Tahoma" pitchFamily="34" charset="0"/>
              </a:rPr>
              <a:t>100</a:t>
            </a: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5975350" y="4759325"/>
            <a:ext cx="1041400" cy="754063"/>
            <a:chOff x="3764" y="2998"/>
            <a:chExt cx="656" cy="475"/>
          </a:xfrm>
        </p:grpSpPr>
        <p:sp>
          <p:nvSpPr>
            <p:cNvPr id="612367" name="Line 15"/>
            <p:cNvSpPr>
              <a:spLocks noChangeShapeType="1"/>
            </p:cNvSpPr>
            <p:nvPr/>
          </p:nvSpPr>
          <p:spPr bwMode="auto">
            <a:xfrm>
              <a:off x="3764" y="2998"/>
              <a:ext cx="284" cy="27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lg" len="lg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8" name="Text Box 16"/>
            <p:cNvSpPr txBox="1">
              <a:spLocks noChangeArrowheads="1"/>
            </p:cNvSpPr>
            <p:nvPr/>
          </p:nvSpPr>
          <p:spPr bwMode="auto">
            <a:xfrm>
              <a:off x="3986" y="3185"/>
              <a:ext cx="434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Arial" charset="0"/>
                </a:rPr>
                <a:t>x?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252268" y="1307068"/>
            <a:ext cx="3815532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NameError</a:t>
            </a:r>
            <a:r>
              <a:rPr lang="en-US" sz="2000" dirty="0">
                <a:solidFill>
                  <a:srgbClr val="FF0000"/>
                </a:solidFill>
              </a:rPr>
              <a:t>: name 'x' is not defined</a:t>
            </a:r>
            <a:endParaRPr lang="he-IL" sz="2000" dirty="0">
              <a:solidFill>
                <a:srgbClr val="FF0000"/>
              </a:solidFill>
            </a:endParaRPr>
          </a:p>
        </p:txBody>
      </p:sp>
      <p:grpSp>
        <p:nvGrpSpPr>
          <p:cNvPr id="19" name="Group 10"/>
          <p:cNvGrpSpPr>
            <a:grpSpLocks/>
          </p:cNvGrpSpPr>
          <p:nvPr/>
        </p:nvGrpSpPr>
        <p:grpSpPr bwMode="auto">
          <a:xfrm>
            <a:off x="8112442" y="3429003"/>
            <a:ext cx="965200" cy="750888"/>
            <a:chOff x="4848" y="2928"/>
            <a:chExt cx="608" cy="473"/>
          </a:xfrm>
        </p:grpSpPr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4848" y="2928"/>
              <a:ext cx="310" cy="31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lg" len="lg"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>
              <a:off x="5088" y="3168"/>
              <a:ext cx="36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>
                  <a:solidFill>
                    <a:srgbClr val="FF0000"/>
                  </a:solidFill>
                  <a:latin typeface="Tahoma" pitchFamily="34" charset="0"/>
                </a:rPr>
                <a:t>x ?</a:t>
              </a:r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55" grpId="0" build="p" bldLvl="3"/>
      <p:bldP spid="612361" grpId="0"/>
      <p:bldP spid="612365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>
                <a:cs typeface="Times New Roman" charset="0"/>
              </a:rPr>
              <a:t>סיכום ביניים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Applicative</a:t>
            </a:r>
            <a:r>
              <a:rPr lang="en-US" dirty="0"/>
              <a:t> order</a:t>
            </a:r>
          </a:p>
          <a:p>
            <a:endParaRPr lang="en-US" dirty="0"/>
          </a:p>
          <a:p>
            <a:r>
              <a:rPr lang="en-US" b="1" dirty="0"/>
              <a:t>Normal</a:t>
            </a:r>
            <a:r>
              <a:rPr lang="en-US" dirty="0"/>
              <a:t> order</a:t>
            </a:r>
          </a:p>
          <a:p>
            <a:endParaRPr lang="en-US" dirty="0"/>
          </a:p>
          <a:p>
            <a:r>
              <a:rPr lang="en-US" dirty="0"/>
              <a:t>Python supports …?... order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596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10D6-86F0-4409-93DC-47A0CD370229}" type="slidenum">
              <a:rPr lang="en-US"/>
              <a:pPr/>
              <a:t>30</a:t>
            </a:fld>
            <a:endParaRPr lang="en-US"/>
          </a:p>
        </p:txBody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025" y="1963738"/>
            <a:ext cx="3810000" cy="4495800"/>
          </a:xfrm>
        </p:spPr>
        <p:txBody>
          <a:bodyPr/>
          <a:lstStyle/>
          <a:p>
            <a:pPr algn="r" rtl="1"/>
            <a:r>
              <a:rPr lang="he-IL" b="1">
                <a:latin typeface="Times New Roman" pitchFamily="18" charset="0"/>
                <a:cs typeface="Times New Roman" pitchFamily="18" charset="0"/>
              </a:rPr>
              <a:t>אם השיוך של ערך לשם המשתנה לא נמצא במסגרת הנוכחית,</a:t>
            </a:r>
          </a:p>
          <a:p>
            <a:pPr algn="r" rtl="1"/>
            <a:r>
              <a:rPr lang="he-IL" b="1">
                <a:latin typeface="Times New Roman" pitchFamily="18" charset="0"/>
                <a:cs typeface="Times New Roman" pitchFamily="18" charset="0"/>
              </a:rPr>
              <a:t>חפשו אותו במסגרת אחת למעלה (</a:t>
            </a:r>
            <a:r>
              <a:rPr 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parent</a:t>
            </a:r>
            <a:r>
              <a:rPr lang="en-US" sz="3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frame</a:t>
            </a:r>
            <a:r>
              <a:rPr lang="he-IL" b="1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613380" name="Picture 4" descr="day13en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00600" y="1724025"/>
            <a:ext cx="3810000" cy="4905375"/>
          </a:xfrm>
          <a:prstGeom prst="rect">
            <a:avLst/>
          </a:prstGeom>
          <a:noFill/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19800" y="5976938"/>
            <a:ext cx="1185863" cy="457200"/>
            <a:chOff x="3792" y="3765"/>
            <a:chExt cx="747" cy="288"/>
          </a:xfrm>
        </p:grpSpPr>
        <p:sp>
          <p:nvSpPr>
            <p:cNvPr id="613382" name="Line 6"/>
            <p:cNvSpPr>
              <a:spLocks noChangeShapeType="1"/>
            </p:cNvSpPr>
            <p:nvPr/>
          </p:nvSpPr>
          <p:spPr bwMode="auto">
            <a:xfrm flipV="1">
              <a:off x="3792" y="3936"/>
              <a:ext cx="37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lg" len="lg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3383" name="Text Box 7"/>
            <p:cNvSpPr txBox="1">
              <a:spLocks noChangeArrowheads="1"/>
            </p:cNvSpPr>
            <p:nvPr/>
          </p:nvSpPr>
          <p:spPr bwMode="auto">
            <a:xfrm>
              <a:off x="4166" y="3765"/>
              <a:ext cx="3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FF0000"/>
                  </a:solidFill>
                  <a:latin typeface="Tahoma" pitchFamily="34" charset="0"/>
                </a:rPr>
                <a:t>q ?</a:t>
              </a:r>
            </a:p>
          </p:txBody>
        </p:sp>
      </p:grpSp>
      <p:sp>
        <p:nvSpPr>
          <p:cNvPr id="613384" name="Text Box 8"/>
          <p:cNvSpPr txBox="1">
            <a:spLocks noChangeArrowheads="1"/>
          </p:cNvSpPr>
          <p:nvPr/>
        </p:nvSpPr>
        <p:spPr bwMode="auto">
          <a:xfrm>
            <a:off x="7023100" y="6240463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  <a:latin typeface="Tahoma" pitchFamily="34" charset="0"/>
              </a:rPr>
              <a:t>12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943600" y="4724400"/>
            <a:ext cx="1193800" cy="804863"/>
            <a:chOff x="3744" y="2976"/>
            <a:chExt cx="752" cy="507"/>
          </a:xfrm>
        </p:grpSpPr>
        <p:sp>
          <p:nvSpPr>
            <p:cNvPr id="613386" name="Line 10"/>
            <p:cNvSpPr>
              <a:spLocks noChangeShapeType="1"/>
            </p:cNvSpPr>
            <p:nvPr/>
          </p:nvSpPr>
          <p:spPr bwMode="auto">
            <a:xfrm>
              <a:off x="3744" y="2976"/>
              <a:ext cx="367" cy="31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lg" len="lg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3387" name="Text Box 11"/>
            <p:cNvSpPr txBox="1">
              <a:spLocks noChangeArrowheads="1"/>
            </p:cNvSpPr>
            <p:nvPr/>
          </p:nvSpPr>
          <p:spPr bwMode="auto">
            <a:xfrm>
              <a:off x="4060" y="3195"/>
              <a:ext cx="4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>
                  <a:solidFill>
                    <a:schemeClr val="accent2"/>
                  </a:solidFill>
                  <a:latin typeface="Tahoma" pitchFamily="34" charset="0"/>
                </a:rPr>
                <a:t>q ?</a:t>
              </a:r>
            </a:p>
          </p:txBody>
        </p:sp>
      </p:grpSp>
      <p:sp>
        <p:nvSpPr>
          <p:cNvPr id="613388" name="Text Box 12"/>
          <p:cNvSpPr txBox="1">
            <a:spLocks noChangeArrowheads="1"/>
          </p:cNvSpPr>
          <p:nvPr/>
        </p:nvSpPr>
        <p:spPr bwMode="auto">
          <a:xfrm>
            <a:off x="6781800" y="5402263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  <a:latin typeface="Tahoma" pitchFamily="34" charset="0"/>
              </a:rPr>
              <a:t>12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7696200" y="4648200"/>
            <a:ext cx="1016000" cy="838200"/>
            <a:chOff x="4848" y="2928"/>
            <a:chExt cx="640" cy="528"/>
          </a:xfrm>
        </p:grpSpPr>
        <p:sp>
          <p:nvSpPr>
            <p:cNvPr id="613390" name="Line 14"/>
            <p:cNvSpPr>
              <a:spLocks noChangeShapeType="1"/>
            </p:cNvSpPr>
            <p:nvPr/>
          </p:nvSpPr>
          <p:spPr bwMode="auto">
            <a:xfrm>
              <a:off x="4848" y="2928"/>
              <a:ext cx="310" cy="31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triangle" w="lg" len="lg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3391" name="Text Box 15"/>
            <p:cNvSpPr txBox="1">
              <a:spLocks noChangeArrowheads="1"/>
            </p:cNvSpPr>
            <p:nvPr/>
          </p:nvSpPr>
          <p:spPr bwMode="auto">
            <a:xfrm>
              <a:off x="5120" y="3168"/>
              <a:ext cx="3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>
                  <a:solidFill>
                    <a:srgbClr val="008000"/>
                  </a:solidFill>
                  <a:latin typeface="Tahoma" pitchFamily="34" charset="0"/>
                </a:rPr>
                <a:t>z ?</a:t>
              </a:r>
            </a:p>
          </p:txBody>
        </p:sp>
      </p:grpSp>
      <p:sp>
        <p:nvSpPr>
          <p:cNvPr id="613392" name="Text Box 16"/>
          <p:cNvSpPr txBox="1">
            <a:spLocks noChangeArrowheads="1"/>
          </p:cNvSpPr>
          <p:nvPr/>
        </p:nvSpPr>
        <p:spPr bwMode="auto">
          <a:xfrm>
            <a:off x="8502650" y="5410200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008000"/>
                </a:solidFill>
                <a:latin typeface="Tahoma" pitchFamily="34" charset="0"/>
              </a:rPr>
              <a:t>3</a:t>
            </a:r>
          </a:p>
        </p:txBody>
      </p:sp>
      <p:sp>
        <p:nvSpPr>
          <p:cNvPr id="613394" name="Rectangle 18"/>
          <p:cNvSpPr>
            <a:spLocks noGrp="1" noChangeArrowheads="1"/>
          </p:cNvSpPr>
          <p:nvPr>
            <p:ph type="title"/>
          </p:nvPr>
        </p:nvSpPr>
        <p:spPr>
          <a:xfrm>
            <a:off x="668338" y="322263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he-IL" b="1" dirty="0">
                <a:latin typeface="Times New Roman" pitchFamily="18" charset="0"/>
                <a:cs typeface="Times New Roman" pitchFamily="18" charset="0"/>
              </a:rPr>
              <a:t>חיפוש של משתנים וערכיהם               (או פשוט "הערכת ביטוי עם הפשטה")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79" grpId="0" build="p" bldLvl="3" autoUpdateAnimBg="0"/>
      <p:bldP spid="613384" grpId="0" autoUpdateAnimBg="0"/>
      <p:bldP spid="613388" grpId="0" autoUpdateAnimBg="0"/>
      <p:bldP spid="613392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2396-5815-4265-9AD4-8E99696B52CE}" type="slidenum">
              <a:rPr lang="en-US"/>
              <a:pPr/>
              <a:t>31</a:t>
            </a:fld>
            <a:endParaRPr lang="en-US"/>
          </a:p>
        </p:txBody>
      </p:sp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75" y="268288"/>
            <a:ext cx="7772400" cy="1143000"/>
          </a:xfrm>
        </p:spPr>
        <p:txBody>
          <a:bodyPr/>
          <a:lstStyle/>
          <a:p>
            <a:r>
              <a:rPr lang="he-IL" b="1">
                <a:latin typeface="Times New Roman" pitchFamily="18" charset="0"/>
                <a:cs typeface="Times New Roman" pitchFamily="18" charset="0"/>
              </a:rPr>
              <a:t>דיאגרמות סביבה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050" y="1981200"/>
            <a:ext cx="4095750" cy="4495800"/>
          </a:xfrm>
        </p:spPr>
        <p:txBody>
          <a:bodyPr/>
          <a:lstStyle/>
          <a:p>
            <a:pPr algn="r" rtl="1"/>
            <a:r>
              <a:rPr lang="he-IL" b="1">
                <a:latin typeface="Times New Roman" pitchFamily="18" charset="0"/>
                <a:cs typeface="Times New Roman" pitchFamily="18" charset="0"/>
              </a:rPr>
              <a:t>הן עצים הבנויים מרשימות מקושרות</a:t>
            </a:r>
          </a:p>
          <a:p>
            <a:pPr algn="r" rtl="1"/>
            <a:r>
              <a:rPr lang="he-IL" b="1">
                <a:latin typeface="Times New Roman" pitchFamily="18" charset="0"/>
                <a:cs typeface="Times New Roman" pitchFamily="18" charset="0"/>
              </a:rPr>
              <a:t>מנקודת מבט של כל מסגרת אפשר לראות את סביבה כרשימה מקושרת (</a:t>
            </a:r>
            <a:r>
              <a:rPr lang="en-US" b="1" i="1">
                <a:latin typeface="Times New Roman" pitchFamily="18" charset="0"/>
                <a:cs typeface="Times New Roman" pitchFamily="18" charset="0"/>
              </a:rPr>
              <a:t>linked list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b="1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404" name="Picture 4" descr="day13en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00600" y="1676400"/>
            <a:ext cx="3810000" cy="4905375"/>
          </a:xfrm>
          <a:prstGeom prst="rect">
            <a:avLst/>
          </a:prstGeom>
          <a:noFill/>
        </p:spPr>
      </p:pic>
      <p:sp>
        <p:nvSpPr>
          <p:cNvPr id="614405" name="Text Box 5"/>
          <p:cNvSpPr txBox="1">
            <a:spLocks noChangeArrowheads="1"/>
          </p:cNvSpPr>
          <p:nvPr/>
        </p:nvSpPr>
        <p:spPr bwMode="auto">
          <a:xfrm>
            <a:off x="5715000" y="5943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614406" name="Text Box 6"/>
          <p:cNvSpPr txBox="1">
            <a:spLocks noChangeArrowheads="1"/>
          </p:cNvSpPr>
          <p:nvPr/>
        </p:nvSpPr>
        <p:spPr bwMode="auto">
          <a:xfrm>
            <a:off x="5715000" y="4419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614407" name="Text Box 7"/>
          <p:cNvSpPr txBox="1">
            <a:spLocks noChangeArrowheads="1"/>
          </p:cNvSpPr>
          <p:nvPr/>
        </p:nvSpPr>
        <p:spPr bwMode="auto">
          <a:xfrm>
            <a:off x="5715000" y="2895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Tahoma" pitchFamily="34" charset="0"/>
              </a:rPr>
              <a:t>3</a:t>
            </a:r>
          </a:p>
        </p:txBody>
      </p:sp>
      <p:sp>
        <p:nvSpPr>
          <p:cNvPr id="614408" name="Line 8"/>
          <p:cNvSpPr>
            <a:spLocks noChangeShapeType="1"/>
          </p:cNvSpPr>
          <p:nvPr/>
        </p:nvSpPr>
        <p:spPr bwMode="auto">
          <a:xfrm flipH="1">
            <a:off x="6426200" y="60198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409" name="Rectangle 9"/>
          <p:cNvSpPr>
            <a:spLocks noChangeArrowheads="1"/>
          </p:cNvSpPr>
          <p:nvPr/>
        </p:nvSpPr>
        <p:spPr bwMode="auto">
          <a:xfrm>
            <a:off x="4759325" y="5299075"/>
            <a:ext cx="1579563" cy="135255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4410" name="Rectangle 10"/>
          <p:cNvSpPr>
            <a:spLocks noChangeArrowheads="1"/>
          </p:cNvSpPr>
          <p:nvPr/>
        </p:nvSpPr>
        <p:spPr bwMode="auto">
          <a:xfrm>
            <a:off x="4572000" y="1989138"/>
            <a:ext cx="4135438" cy="160655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4411" name="Rectangle 11"/>
          <p:cNvSpPr>
            <a:spLocks noChangeArrowheads="1"/>
          </p:cNvSpPr>
          <p:nvPr/>
        </p:nvSpPr>
        <p:spPr bwMode="auto">
          <a:xfrm>
            <a:off x="4789488" y="3725863"/>
            <a:ext cx="1579562" cy="135255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3" grpId="0" build="p" bldLvl="3"/>
      <p:bldP spid="614405" grpId="0"/>
      <p:bldP spid="614406" grpId="0"/>
      <p:bldP spid="614407" grpId="0"/>
      <p:bldP spid="614408" grpId="0" animBg="1"/>
      <p:bldP spid="614409" grpId="0" animBg="1"/>
      <p:bldP spid="614410" grpId="0" animBg="1"/>
      <p:bldP spid="6144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4166-81D5-4111-BC0B-C011DFD6AFFE}" type="slidenum">
              <a:rPr lang="en-US"/>
              <a:pPr/>
              <a:t>32</a:t>
            </a:fld>
            <a:endParaRPr lang="en-US"/>
          </a:p>
        </p:txBody>
      </p:sp>
      <p:pic>
        <p:nvPicPr>
          <p:cNvPr id="615428" name="Picture 4" descr="day13en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00600" y="1676400"/>
            <a:ext cx="3810000" cy="4905375"/>
          </a:xfrm>
          <a:prstGeom prst="rect">
            <a:avLst/>
          </a:prstGeom>
          <a:noFill/>
        </p:spPr>
      </p:pic>
      <p:sp>
        <p:nvSpPr>
          <p:cNvPr id="615429" name="Text Box 5"/>
          <p:cNvSpPr txBox="1">
            <a:spLocks noChangeArrowheads="1"/>
          </p:cNvSpPr>
          <p:nvPr/>
        </p:nvSpPr>
        <p:spPr bwMode="auto">
          <a:xfrm>
            <a:off x="7280275" y="44069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615430" name="Text Box 6"/>
          <p:cNvSpPr txBox="1">
            <a:spLocks noChangeArrowheads="1"/>
          </p:cNvSpPr>
          <p:nvPr/>
        </p:nvSpPr>
        <p:spPr bwMode="auto">
          <a:xfrm>
            <a:off x="5740400" y="272256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615431" name="Line 7"/>
          <p:cNvSpPr>
            <a:spLocks noChangeShapeType="1"/>
          </p:cNvSpPr>
          <p:nvPr/>
        </p:nvSpPr>
        <p:spPr bwMode="auto">
          <a:xfrm flipH="1">
            <a:off x="8197850" y="4495800"/>
            <a:ext cx="83185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432" name="Rectangle 8"/>
          <p:cNvSpPr>
            <a:spLocks noChangeArrowheads="1"/>
          </p:cNvSpPr>
          <p:nvPr/>
        </p:nvSpPr>
        <p:spPr bwMode="auto">
          <a:xfrm>
            <a:off x="4572000" y="1989138"/>
            <a:ext cx="4135438" cy="160655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5433" name="Rectangle 9"/>
          <p:cNvSpPr>
            <a:spLocks noChangeArrowheads="1"/>
          </p:cNvSpPr>
          <p:nvPr/>
        </p:nvSpPr>
        <p:spPr bwMode="auto">
          <a:xfrm>
            <a:off x="6591300" y="3765550"/>
            <a:ext cx="1473200" cy="133985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543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00050" y="1981200"/>
            <a:ext cx="4095750" cy="4495800"/>
          </a:xfrm>
          <a:noFill/>
          <a:ln/>
        </p:spPr>
        <p:txBody>
          <a:bodyPr/>
          <a:lstStyle/>
          <a:p>
            <a:pPr algn="r" rtl="1"/>
            <a:r>
              <a:rPr lang="he-IL" b="1">
                <a:latin typeface="Times New Roman" pitchFamily="18" charset="0"/>
                <a:cs typeface="Times New Roman" pitchFamily="18" charset="0"/>
              </a:rPr>
              <a:t>הן עצים הבנויים מרשימות מקושרות</a:t>
            </a:r>
          </a:p>
          <a:p>
            <a:pPr algn="r" rtl="1"/>
            <a:r>
              <a:rPr lang="he-IL" b="1">
                <a:latin typeface="Times New Roman" pitchFamily="18" charset="0"/>
                <a:cs typeface="Times New Roman" pitchFamily="18" charset="0"/>
              </a:rPr>
              <a:t>מנקודת מבט של כל מסגרת אפשר לראות את סביבה כרשימה מקושרת (</a:t>
            </a:r>
            <a:r>
              <a:rPr lang="en-US" b="1" i="1">
                <a:latin typeface="Times New Roman" pitchFamily="18" charset="0"/>
                <a:cs typeface="Times New Roman" pitchFamily="18" charset="0"/>
              </a:rPr>
              <a:t>linked list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b="1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5437" name="Rectangle 13"/>
          <p:cNvSpPr>
            <a:spLocks noGrp="1" noChangeArrowheads="1"/>
          </p:cNvSpPr>
          <p:nvPr>
            <p:ph type="title"/>
          </p:nvPr>
        </p:nvSpPr>
        <p:spPr>
          <a:xfrm>
            <a:off x="650875" y="268288"/>
            <a:ext cx="7772400" cy="1143000"/>
          </a:xfrm>
          <a:noFill/>
          <a:ln/>
        </p:spPr>
        <p:txBody>
          <a:bodyPr/>
          <a:lstStyle/>
          <a:p>
            <a:r>
              <a:rPr lang="he-IL" b="1">
                <a:latin typeface="Times New Roman" pitchFamily="18" charset="0"/>
                <a:cs typeface="Times New Roman" pitchFamily="18" charset="0"/>
              </a:rPr>
              <a:t>דיאגרמות סביבה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29" grpId="0"/>
      <p:bldP spid="615430" grpId="0"/>
      <p:bldP spid="615431" grpId="0" animBg="1"/>
      <p:bldP spid="615432" grpId="0" animBg="1"/>
      <p:bldP spid="61543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5E20-09A5-46DF-8303-D3CB55C02F8C}" type="slidenum">
              <a:rPr lang="en-US"/>
              <a:pPr/>
              <a:t>33</a:t>
            </a:fld>
            <a:endParaRPr lang="en-US"/>
          </a:p>
        </p:txBody>
      </p:sp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1"/>
            <a:r>
              <a:rPr lang="he-IL" b="1" dirty="0">
                <a:latin typeface="Times New Roman" pitchFamily="18" charset="0"/>
                <a:cs typeface="Times New Roman" pitchFamily="18" charset="0"/>
              </a:rPr>
              <a:t>מודל סביבות להערכה</a:t>
            </a:r>
            <a:br>
              <a:rPr lang="he-IL" b="1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/>
              <a:t>Environment model evaluation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4488" indent="-344488" algn="r" rtl="1">
              <a:buFontTx/>
              <a:buNone/>
              <a:tabLst>
                <a:tab pos="338138" algn="l"/>
              </a:tabLst>
            </a:pPr>
            <a:r>
              <a:rPr lang="he-IL" sz="3600" b="1">
                <a:latin typeface="Times New Roman" pitchFamily="18" charset="0"/>
                <a:cs typeface="Times New Roman" pitchFamily="18" charset="0"/>
              </a:rPr>
              <a:t>לפי מודל סביבות</a:t>
            </a:r>
          </a:p>
          <a:p>
            <a:pPr marL="344488" indent="-344488" algn="r" rtl="1">
              <a:tabLst>
                <a:tab pos="338138" algn="l"/>
              </a:tabLst>
            </a:pPr>
            <a:r>
              <a:rPr lang="he-IL" sz="3600" b="1">
                <a:latin typeface="Times New Roman" pitchFamily="18" charset="0"/>
                <a:cs typeface="Times New Roman" pitchFamily="18" charset="0"/>
              </a:rPr>
              <a:t>הערכה של כל ביטוי נעשית ביחס לסביבה מסוימת המכונה "</a:t>
            </a:r>
            <a:r>
              <a:rPr lang="he-IL" sz="3600" b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סביבה נוכחית</a:t>
            </a:r>
            <a:r>
              <a:rPr lang="he-IL" sz="3600" b="1">
                <a:latin typeface="Times New Roman" pitchFamily="18" charset="0"/>
                <a:cs typeface="Times New Roman" pitchFamily="18" charset="0"/>
              </a:rPr>
              <a:t>" לביטוי זה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51" grpId="0" build="p" bldLvl="3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4000" b="1" dirty="0">
                <a:latin typeface="Times New Roman" pitchFamily="18" charset="0"/>
                <a:cs typeface="Times New Roman" pitchFamily="18" charset="0"/>
              </a:rPr>
              <a:t>עידכון</a:t>
            </a:r>
            <a:r>
              <a:rPr lang="he-IL" dirty="0"/>
              <a:t> </a:t>
            </a:r>
            <a:r>
              <a:rPr lang="he-IL" sz="4000" b="1" dirty="0">
                <a:latin typeface="Times New Roman" pitchFamily="18" charset="0"/>
                <a:cs typeface="Times New Roman" pitchFamily="18" charset="0"/>
              </a:rPr>
              <a:t>של</a:t>
            </a:r>
            <a:r>
              <a:rPr lang="he-IL" dirty="0"/>
              <a:t> </a:t>
            </a:r>
            <a:r>
              <a:rPr lang="he-IL" sz="4000" b="1" dirty="0">
                <a:latin typeface="Times New Roman" pitchFamily="18" charset="0"/>
                <a:cs typeface="Times New Roman" pitchFamily="18" charset="0"/>
              </a:rPr>
              <a:t>מודל</a:t>
            </a:r>
            <a:r>
              <a:rPr lang="he-IL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איך ומתי קשירות מעודכנות?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איך ומתי סביבה מתרחבת (מסגרות חדשות נוצרות)?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איך מפרש יודע איזה סביבה היא הסביבה הנוכחית?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93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he-IL" b="1" dirty="0">
                <a:latin typeface="Times New Roman" pitchFamily="18" charset="0"/>
                <a:cs typeface="Times New Roman" pitchFamily="18" charset="0"/>
              </a:rPr>
              <a:t>מודל סביבות: השמה 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(assignment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61747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2819400"/>
            <a:ext cx="4038600" cy="3733800"/>
          </a:xfrm>
        </p:spPr>
        <p:txBody>
          <a:bodyPr>
            <a:normAutofit fontScale="92500" lnSpcReduction="20000"/>
          </a:bodyPr>
          <a:lstStyle/>
          <a:p>
            <a:pPr marL="0" indent="0" algn="ctr" rtl="1">
              <a:buNone/>
            </a:pPr>
            <a:r>
              <a:rPr lang="he-IL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משתנה קיים במסגרת</a:t>
            </a:r>
            <a:r>
              <a:rPr lang="he-IL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התחתונה</a:t>
            </a:r>
            <a:r>
              <a:rPr lang="he-IL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של הסביבה הנוכחית</a:t>
            </a:r>
          </a:p>
          <a:p>
            <a:pPr marL="0" indent="0" algn="ctr" rtl="1">
              <a:buNone/>
            </a:pPr>
            <a:r>
              <a:rPr lang="he-IL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||</a:t>
            </a:r>
          </a:p>
          <a:p>
            <a:pPr marL="0" indent="0" algn="ctr" rtl="1">
              <a:buNone/>
            </a:pPr>
            <a:r>
              <a:rPr lang="he-IL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עדכון המשתנה הקיים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 rtl="1"/>
            <a:r>
              <a:rPr lang="he-IL" b="1" dirty="0">
                <a:latin typeface="Times New Roman" pitchFamily="18" charset="0"/>
                <a:cs typeface="Times New Roman" pitchFamily="18" charset="0"/>
              </a:rPr>
              <a:t>מאתרת את הקשירה של המשתנה במסגרת </a:t>
            </a:r>
            <a:r>
              <a:rPr lang="he-IL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התחתונה</a:t>
            </a:r>
            <a:r>
              <a:rPr lang="he-IL" b="1" dirty="0">
                <a:latin typeface="Times New Roman" pitchFamily="18" charset="0"/>
                <a:cs typeface="Times New Roman" pitchFamily="18" charset="0"/>
              </a:rPr>
              <a:t> של הסביבה הנוכחית</a:t>
            </a:r>
          </a:p>
          <a:p>
            <a:pPr lvl="1" algn="r" rtl="1"/>
            <a:r>
              <a:rPr lang="he-IL" sz="2800" b="1" dirty="0">
                <a:latin typeface="Times New Roman" pitchFamily="18" charset="0"/>
                <a:cs typeface="Times New Roman" pitchFamily="18" charset="0"/>
              </a:rPr>
              <a:t>משנה את הקשירה של שם המשתנה לערך חדש</a:t>
            </a:r>
          </a:p>
          <a:p>
            <a:pPr lvl="1" algn="r" rtl="1"/>
            <a:r>
              <a:rPr lang="he-IL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לא יוצרת קשירה נוספת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2819400"/>
            <a:ext cx="4038600" cy="3581400"/>
          </a:xfrm>
        </p:spPr>
        <p:txBody>
          <a:bodyPr>
            <a:normAutofit fontScale="92500" lnSpcReduction="20000"/>
          </a:bodyPr>
          <a:lstStyle/>
          <a:p>
            <a:pPr marL="0" indent="0" algn="ctr" rtl="1">
              <a:buNone/>
            </a:pPr>
            <a:r>
              <a:rPr lang="he-IL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משתנה </a:t>
            </a:r>
            <a:r>
              <a:rPr lang="he-IL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לא</a:t>
            </a:r>
            <a:r>
              <a:rPr lang="he-IL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קיים במסגרת</a:t>
            </a:r>
            <a:r>
              <a:rPr lang="he-IL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התחתונה</a:t>
            </a:r>
            <a:r>
              <a:rPr lang="he-IL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של הסביבה הנוכחית</a:t>
            </a:r>
          </a:p>
          <a:p>
            <a:pPr marL="0" indent="0" algn="ctr" rtl="1">
              <a:buNone/>
            </a:pPr>
            <a:r>
              <a:rPr lang="he-IL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||</a:t>
            </a:r>
          </a:p>
          <a:p>
            <a:pPr marL="0" indent="0" algn="ctr" rtl="1">
              <a:buNone/>
            </a:pPr>
            <a:r>
              <a:rPr lang="he-IL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הגדרת משתנה חדש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 rtl="1"/>
            <a:r>
              <a:rPr lang="he-IL" b="1" dirty="0">
                <a:latin typeface="Times New Roman" pitchFamily="18" charset="0"/>
                <a:cs typeface="Times New Roman" pitchFamily="18" charset="0"/>
              </a:rPr>
              <a:t>יוצרת קשירה (שיוך) חדשה</a:t>
            </a:r>
            <a:r>
              <a:rPr lang="he-IL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he-IL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binding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he-IL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b="1" dirty="0">
                <a:latin typeface="Times New Roman" pitchFamily="18" charset="0"/>
                <a:cs typeface="Times New Roman" pitchFamily="18" charset="0"/>
              </a:rPr>
              <a:t>במסגרת </a:t>
            </a:r>
            <a:r>
              <a:rPr lang="he-IL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התחתונה</a:t>
            </a:r>
            <a:r>
              <a:rPr lang="he-IL" b="1" dirty="0">
                <a:latin typeface="Times New Roman" pitchFamily="18" charset="0"/>
                <a:cs typeface="Times New Roman" pitchFamily="18" charset="0"/>
              </a:rPr>
              <a:t> של הסביבה הנוכחית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B6F8-8D74-46AE-B7DF-0811DBCB4B2C}" type="slidenum">
              <a:rPr lang="en-US"/>
              <a:pPr/>
              <a:t>35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177824" y="1417638"/>
            <a:ext cx="909322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2800" b="1" dirty="0">
                <a:solidFill>
                  <a:srgbClr val="FF0000"/>
                </a:solidFill>
              </a:rPr>
              <a:t>השמה </a:t>
            </a:r>
            <a:r>
              <a:rPr lang="he-IL" sz="2800" b="1" i="1" dirty="0">
                <a:solidFill>
                  <a:srgbClr val="FF0000"/>
                </a:solidFill>
              </a:rPr>
              <a:t>לפי ברירת מחדל </a:t>
            </a:r>
            <a:r>
              <a:rPr lang="he-IL" sz="2800" b="1" dirty="0">
                <a:solidFill>
                  <a:srgbClr val="FF0000"/>
                </a:solidFill>
              </a:rPr>
              <a:t>ב-</a:t>
            </a:r>
            <a:r>
              <a:rPr lang="en-US" sz="2800" b="1" dirty="0">
                <a:solidFill>
                  <a:srgbClr val="FF0000"/>
                </a:solidFill>
              </a:rPr>
              <a:t>Python</a:t>
            </a:r>
            <a:r>
              <a:rPr lang="he-IL" sz="2800" b="1" dirty="0">
                <a:solidFill>
                  <a:srgbClr val="FF0000"/>
                </a:solidFill>
              </a:rPr>
              <a:t> היא תמיד לוקלית!!!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2400" b="1" dirty="0">
                <a:solidFill>
                  <a:srgbClr val="FF0000"/>
                </a:solidFill>
              </a:rPr>
              <a:t>אין הבדל תחבירי בין הכרזת משתנה חדש לבין פ' השמה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2400" b="1" dirty="0">
                <a:solidFill>
                  <a:srgbClr val="FF0000"/>
                </a:solidFill>
              </a:rPr>
              <a:t>לכן, לא מעדכנים מסגרות מעל מסגרת הנוכחית עם פ' השמה רגילה!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5" grpId="0" uiExpand="1" build="p" bldLvl="3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C281-B3E4-481C-886B-C49C155209BE}" type="slidenum">
              <a:rPr lang="en-US"/>
              <a:pPr/>
              <a:t>36</a:t>
            </a:fld>
            <a:endParaRPr lang="en-US"/>
          </a:p>
        </p:txBody>
      </p:sp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>
                <a:cs typeface="Arial" charset="0"/>
              </a:rPr>
              <a:t>כלל 1: </a:t>
            </a:r>
            <a:r>
              <a:rPr lang="he-IL" dirty="0">
                <a:solidFill>
                  <a:srgbClr val="FF0000"/>
                </a:solidFill>
              </a:rPr>
              <a:t>משתנה חדש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676650" cy="4114800"/>
          </a:xfrm>
        </p:spPr>
        <p:txBody>
          <a:bodyPr/>
          <a:lstStyle/>
          <a:p>
            <a:pPr algn="r" rtl="1"/>
            <a:r>
              <a:rPr lang="he-IL" b="1" dirty="0">
                <a:latin typeface="Times New Roman" pitchFamily="18" charset="0"/>
                <a:cs typeface="Times New Roman" pitchFamily="18" charset="0"/>
              </a:rPr>
              <a:t>דוגמה:</a:t>
            </a:r>
          </a:p>
          <a:p>
            <a:pPr>
              <a:buFontTx/>
              <a:buNone/>
            </a:pPr>
            <a:r>
              <a:rPr lang="en-US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he-IL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10</a:t>
            </a:r>
          </a:p>
          <a:p>
            <a:pPr algn="r" rtl="1"/>
            <a:r>
              <a:rPr lang="he-IL" b="1" dirty="0">
                <a:latin typeface="Times New Roman" pitchFamily="18" charset="0"/>
                <a:cs typeface="Times New Roman" pitchFamily="18" charset="0"/>
              </a:rPr>
              <a:t>נניח שהסביבה הנוכחית היא הגלובלית</a:t>
            </a:r>
          </a:p>
          <a:p>
            <a:pPr algn="r" rtl="1"/>
            <a:endParaRPr lang="he-IL" b="1" dirty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8500" name="Rectangle 4"/>
          <p:cNvSpPr>
            <a:spLocks noChangeArrowheads="1"/>
          </p:cNvSpPr>
          <p:nvPr/>
        </p:nvSpPr>
        <p:spPr bwMode="auto">
          <a:xfrm>
            <a:off x="4572000" y="2724150"/>
            <a:ext cx="4191000" cy="1981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501" name="Text Box 5"/>
          <p:cNvSpPr txBox="1">
            <a:spLocks noChangeArrowheads="1"/>
          </p:cNvSpPr>
          <p:nvPr/>
        </p:nvSpPr>
        <p:spPr bwMode="auto">
          <a:xfrm>
            <a:off x="4572000" y="2035175"/>
            <a:ext cx="3200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Tahoma" pitchFamily="34" charset="0"/>
              </a:rPr>
              <a:t>(global environment)</a:t>
            </a:r>
          </a:p>
        </p:txBody>
      </p:sp>
      <p:sp>
        <p:nvSpPr>
          <p:cNvPr id="618502" name="Text Box 6"/>
          <p:cNvSpPr txBox="1">
            <a:spLocks noChangeArrowheads="1"/>
          </p:cNvSpPr>
          <p:nvPr/>
        </p:nvSpPr>
        <p:spPr bwMode="auto">
          <a:xfrm>
            <a:off x="5562600" y="3370263"/>
            <a:ext cx="2133600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chemeClr val="accent2"/>
                </a:solidFill>
                <a:latin typeface="Tahoma" pitchFamily="34" charset="0"/>
              </a:rPr>
              <a:t>x: 10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502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6191-6E9D-4046-9B14-CB745F7A498F}" type="slidenum">
              <a:rPr lang="en-US"/>
              <a:pPr/>
              <a:t>37</a:t>
            </a:fld>
            <a:endParaRPr lang="en-US"/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584575" cy="4114800"/>
          </a:xfrm>
        </p:spPr>
        <p:txBody>
          <a:bodyPr/>
          <a:lstStyle/>
          <a:p>
            <a:pPr algn="r" rtl="1"/>
            <a:r>
              <a:rPr lang="he-IL" b="1" dirty="0">
                <a:latin typeface="Times New Roman" pitchFamily="18" charset="0"/>
                <a:cs typeface="Times New Roman" pitchFamily="18" charset="0"/>
              </a:rPr>
              <a:t>דוגמה נוספת:</a:t>
            </a:r>
          </a:p>
          <a:p>
            <a:pPr>
              <a:buFontTx/>
              <a:buNone/>
            </a:pPr>
            <a:r>
              <a:rPr lang="en-US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y = 42</a:t>
            </a:r>
          </a:p>
          <a:p>
            <a:pPr algn="r" rtl="1"/>
            <a:endParaRPr lang="he-IL" b="1" dirty="0">
              <a:latin typeface="Times New Roman" pitchFamily="18" charset="0"/>
              <a:cs typeface="Times New Roman" pitchFamily="18" charset="0"/>
            </a:endParaRPr>
          </a:p>
          <a:p>
            <a:pPr algn="r" rtl="1"/>
            <a:r>
              <a:rPr lang="he-IL" b="1" dirty="0">
                <a:latin typeface="Times New Roman" pitchFamily="18" charset="0"/>
                <a:cs typeface="Times New Roman" pitchFamily="18" charset="0"/>
              </a:rPr>
              <a:t>נניח שהסביבה הנוכחית היא לא הסביבה הגלובלית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0548" name="Rectangle 4"/>
          <p:cNvSpPr>
            <a:spLocks noChangeArrowheads="1"/>
          </p:cNvSpPr>
          <p:nvPr/>
        </p:nvSpPr>
        <p:spPr bwMode="auto">
          <a:xfrm>
            <a:off x="4572000" y="2154238"/>
            <a:ext cx="4191000" cy="100012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0549" name="Text Box 5"/>
          <p:cNvSpPr txBox="1">
            <a:spLocks noChangeArrowheads="1"/>
          </p:cNvSpPr>
          <p:nvPr/>
        </p:nvSpPr>
        <p:spPr bwMode="auto">
          <a:xfrm>
            <a:off x="4864100" y="1649413"/>
            <a:ext cx="3200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Tahoma" pitchFamily="34" charset="0"/>
              </a:rPr>
              <a:t>(global environment)</a:t>
            </a:r>
          </a:p>
        </p:txBody>
      </p:sp>
      <p:sp>
        <p:nvSpPr>
          <p:cNvPr id="620550" name="Rectangle 6"/>
          <p:cNvSpPr>
            <a:spLocks noChangeArrowheads="1"/>
          </p:cNvSpPr>
          <p:nvPr/>
        </p:nvSpPr>
        <p:spPr bwMode="auto">
          <a:xfrm>
            <a:off x="4572000" y="3937000"/>
            <a:ext cx="4191000" cy="1041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0551" name="Line 7"/>
          <p:cNvSpPr>
            <a:spLocks noChangeShapeType="1"/>
          </p:cNvSpPr>
          <p:nvPr/>
        </p:nvSpPr>
        <p:spPr bwMode="auto">
          <a:xfrm flipV="1">
            <a:off x="6665913" y="3140075"/>
            <a:ext cx="12700" cy="7953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0552" name="Text Box 8"/>
          <p:cNvSpPr txBox="1">
            <a:spLocks noChangeArrowheads="1"/>
          </p:cNvSpPr>
          <p:nvPr/>
        </p:nvSpPr>
        <p:spPr bwMode="auto">
          <a:xfrm>
            <a:off x="5043488" y="5127625"/>
            <a:ext cx="3200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Tahoma" pitchFamily="34" charset="0"/>
              </a:rPr>
              <a:t>(current environment)</a:t>
            </a:r>
          </a:p>
        </p:txBody>
      </p:sp>
      <p:sp>
        <p:nvSpPr>
          <p:cNvPr id="620554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rtl="1"/>
            <a:r>
              <a:rPr lang="he-IL" dirty="0">
                <a:cs typeface="Arial" charset="0"/>
              </a:rPr>
              <a:t>כלל 1: </a:t>
            </a:r>
            <a:r>
              <a:rPr lang="he-IL" dirty="0">
                <a:solidFill>
                  <a:srgbClr val="FF0000"/>
                </a:solidFill>
              </a:rPr>
              <a:t>משתנה חדש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0555" name="Text Box 11"/>
          <p:cNvSpPr txBox="1">
            <a:spLocks noChangeArrowheads="1"/>
          </p:cNvSpPr>
          <p:nvPr/>
        </p:nvSpPr>
        <p:spPr bwMode="auto">
          <a:xfrm>
            <a:off x="5600700" y="4157663"/>
            <a:ext cx="2133600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chemeClr val="accent2"/>
                </a:solidFill>
                <a:latin typeface="Tahoma" pitchFamily="34" charset="0"/>
              </a:rPr>
              <a:t>y: 42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555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2320-2A68-4912-8190-3DDC51C9352C}" type="slidenum">
              <a:rPr lang="en-US"/>
              <a:pPr/>
              <a:t>38</a:t>
            </a:fld>
            <a:endParaRPr lang="en-US"/>
          </a:p>
        </p:txBody>
      </p:sp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>
                <a:cs typeface="Arial" charset="0"/>
              </a:rPr>
              <a:t>כלל 2: </a:t>
            </a:r>
            <a:r>
              <a:rPr lang="en-US" dirty="0"/>
              <a:t> </a:t>
            </a:r>
            <a:r>
              <a:rPr lang="he-IL" dirty="0">
                <a:solidFill>
                  <a:srgbClr val="FF0000"/>
                </a:solidFill>
              </a:rPr>
              <a:t>משתנה קיים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598863" cy="4340225"/>
          </a:xfrm>
        </p:spPr>
        <p:txBody>
          <a:bodyPr/>
          <a:lstStyle/>
          <a:p>
            <a:pPr algn="r" rtl="1">
              <a:lnSpc>
                <a:spcPct val="90000"/>
              </a:lnSpc>
            </a:pPr>
            <a:r>
              <a:rPr lang="he-IL" b="1" dirty="0">
                <a:latin typeface="Times New Roman" pitchFamily="18" charset="0"/>
                <a:cs typeface="Times New Roman" pitchFamily="18" charset="0"/>
              </a:rPr>
              <a:t>דוגמה: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he-IL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= 30</a:t>
            </a:r>
          </a:p>
          <a:p>
            <a:pPr algn="r" rtl="1">
              <a:lnSpc>
                <a:spcPct val="90000"/>
              </a:lnSpc>
            </a:pPr>
            <a:r>
              <a:rPr lang="he-IL" b="1" dirty="0">
                <a:latin typeface="Times New Roman" pitchFamily="18" charset="0"/>
                <a:cs typeface="Times New Roman" pitchFamily="18" charset="0"/>
              </a:rPr>
              <a:t>נניח שהסביבה הנוכחית היא הגלובלית</a:t>
            </a:r>
          </a:p>
          <a:p>
            <a:pPr algn="r" rtl="1">
              <a:lnSpc>
                <a:spcPct val="90000"/>
              </a:lnSpc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r" rtl="1">
              <a:lnSpc>
                <a:spcPct val="90000"/>
              </a:lnSpc>
            </a:pPr>
            <a:r>
              <a:rPr lang="he-IL" b="1" dirty="0">
                <a:latin typeface="Times New Roman" pitchFamily="18" charset="0"/>
                <a:cs typeface="Times New Roman" pitchFamily="18" charset="0"/>
              </a:rPr>
              <a:t>נניח שהערך של 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b="1" dirty="0">
                <a:latin typeface="Times New Roman" pitchFamily="18" charset="0"/>
                <a:cs typeface="Times New Roman" pitchFamily="18" charset="0"/>
              </a:rPr>
              <a:t> היה לפני כן  </a:t>
            </a:r>
            <a:r>
              <a:rPr lang="he-IL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ct val="90000"/>
              </a:lnSpc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4644" name="Rectangle 4"/>
          <p:cNvSpPr>
            <a:spLocks noChangeArrowheads="1"/>
          </p:cNvSpPr>
          <p:nvPr/>
        </p:nvSpPr>
        <p:spPr bwMode="auto">
          <a:xfrm>
            <a:off x="4572000" y="2451100"/>
            <a:ext cx="4191000" cy="1981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645" name="Text Box 5"/>
          <p:cNvSpPr txBox="1">
            <a:spLocks noChangeArrowheads="1"/>
          </p:cNvSpPr>
          <p:nvPr/>
        </p:nvSpPr>
        <p:spPr bwMode="auto">
          <a:xfrm>
            <a:off x="4800600" y="1887538"/>
            <a:ext cx="3200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Tahoma" pitchFamily="34" charset="0"/>
              </a:rPr>
              <a:t>(global environment)</a:t>
            </a:r>
          </a:p>
        </p:txBody>
      </p:sp>
      <p:sp>
        <p:nvSpPr>
          <p:cNvPr id="624646" name="Text Box 6"/>
          <p:cNvSpPr txBox="1">
            <a:spLocks noChangeArrowheads="1"/>
          </p:cNvSpPr>
          <p:nvPr/>
        </p:nvSpPr>
        <p:spPr bwMode="auto">
          <a:xfrm>
            <a:off x="5581650" y="3113088"/>
            <a:ext cx="2133600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chemeClr val="accent2"/>
                </a:solidFill>
                <a:latin typeface="Tahoma" pitchFamily="34" charset="0"/>
              </a:rPr>
              <a:t>x: 10</a:t>
            </a:r>
          </a:p>
        </p:txBody>
      </p:sp>
      <p:sp>
        <p:nvSpPr>
          <p:cNvPr id="624647" name="Text Box 7"/>
          <p:cNvSpPr txBox="1">
            <a:spLocks noChangeArrowheads="1"/>
          </p:cNvSpPr>
          <p:nvPr/>
        </p:nvSpPr>
        <p:spPr bwMode="auto">
          <a:xfrm>
            <a:off x="5067300" y="4624388"/>
            <a:ext cx="3379788" cy="6413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>
                <a:solidFill>
                  <a:schemeClr val="accent2"/>
                </a:solidFill>
                <a:cs typeface="Times New Roman" pitchFamily="18" charset="0"/>
              </a:rPr>
              <a:t>(</a:t>
            </a:r>
            <a:r>
              <a:rPr lang="he-IL" sz="3600" b="1">
                <a:solidFill>
                  <a:schemeClr val="accent2"/>
                </a:solidFill>
                <a:cs typeface="Times New Roman" pitchFamily="18" charset="0"/>
              </a:rPr>
              <a:t>לפני</a:t>
            </a:r>
            <a:r>
              <a:rPr lang="en-US" sz="3600" b="1">
                <a:solidFill>
                  <a:schemeClr val="accent2"/>
                </a:solidFill>
                <a:cs typeface="Times New Roman" pitchFamily="18" charset="0"/>
              </a:rPr>
              <a:t>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43" grpId="0" build="p"/>
      <p:bldP spid="624644" grpId="0" animBg="1"/>
      <p:bldP spid="624645" grpId="0"/>
      <p:bldP spid="624646" grpId="0"/>
      <p:bldP spid="62464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63EA-3944-4332-9675-D9341D604C36}" type="slidenum">
              <a:rPr lang="en-US"/>
              <a:pPr/>
              <a:t>39</a:t>
            </a:fld>
            <a:endParaRPr lang="en-US"/>
          </a:p>
        </p:txBody>
      </p:sp>
      <p:sp>
        <p:nvSpPr>
          <p:cNvPr id="625668" name="Rectangle 4"/>
          <p:cNvSpPr>
            <a:spLocks noChangeArrowheads="1"/>
          </p:cNvSpPr>
          <p:nvPr/>
        </p:nvSpPr>
        <p:spPr bwMode="auto">
          <a:xfrm>
            <a:off x="4572000" y="2451100"/>
            <a:ext cx="4191000" cy="1981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669" name="Text Box 5"/>
          <p:cNvSpPr txBox="1">
            <a:spLocks noChangeArrowheads="1"/>
          </p:cNvSpPr>
          <p:nvPr/>
        </p:nvSpPr>
        <p:spPr bwMode="auto">
          <a:xfrm>
            <a:off x="4800600" y="1887538"/>
            <a:ext cx="3200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Tahoma" pitchFamily="34" charset="0"/>
              </a:rPr>
              <a:t>(global environment)</a:t>
            </a:r>
          </a:p>
        </p:txBody>
      </p:sp>
      <p:sp>
        <p:nvSpPr>
          <p:cNvPr id="625670" name="Text Box 6"/>
          <p:cNvSpPr txBox="1">
            <a:spLocks noChangeArrowheads="1"/>
          </p:cNvSpPr>
          <p:nvPr/>
        </p:nvSpPr>
        <p:spPr bwMode="auto">
          <a:xfrm>
            <a:off x="5581650" y="3113088"/>
            <a:ext cx="2133600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rgbClr val="008000"/>
                </a:solidFill>
                <a:latin typeface="Tahoma" pitchFamily="34" charset="0"/>
              </a:rPr>
              <a:t>x: 30</a:t>
            </a:r>
          </a:p>
        </p:txBody>
      </p:sp>
      <p:sp>
        <p:nvSpPr>
          <p:cNvPr id="625671" name="Text Box 7"/>
          <p:cNvSpPr txBox="1">
            <a:spLocks noChangeArrowheads="1"/>
          </p:cNvSpPr>
          <p:nvPr/>
        </p:nvSpPr>
        <p:spPr bwMode="auto">
          <a:xfrm>
            <a:off x="5029200" y="4624388"/>
            <a:ext cx="3379788" cy="6413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>
                <a:solidFill>
                  <a:srgbClr val="008000"/>
                </a:solidFill>
                <a:cs typeface="Times New Roman" pitchFamily="18" charset="0"/>
              </a:rPr>
              <a:t>(</a:t>
            </a:r>
            <a:r>
              <a:rPr lang="he-IL" sz="3600" b="1">
                <a:solidFill>
                  <a:srgbClr val="008000"/>
                </a:solidFill>
                <a:cs typeface="Times New Roman" pitchFamily="18" charset="0"/>
              </a:rPr>
              <a:t>אחרי</a:t>
            </a:r>
            <a:r>
              <a:rPr lang="en-US" sz="3600" b="1">
                <a:solidFill>
                  <a:srgbClr val="008000"/>
                </a:solidFill>
                <a:cs typeface="Times New Roman" pitchFamily="18" charset="0"/>
              </a:rPr>
              <a:t>)</a:t>
            </a:r>
          </a:p>
        </p:txBody>
      </p:sp>
      <p:sp>
        <p:nvSpPr>
          <p:cNvPr id="62567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598863" cy="4340225"/>
          </a:xfrm>
          <a:noFill/>
          <a:ln/>
        </p:spPr>
        <p:txBody>
          <a:bodyPr/>
          <a:lstStyle/>
          <a:p>
            <a:pPr algn="r" rtl="1">
              <a:lnSpc>
                <a:spcPct val="90000"/>
              </a:lnSpc>
            </a:pPr>
            <a:r>
              <a:rPr lang="he-IL" b="1" dirty="0">
                <a:latin typeface="Times New Roman" pitchFamily="18" charset="0"/>
                <a:cs typeface="Times New Roman" pitchFamily="18" charset="0"/>
              </a:rPr>
              <a:t>דוגמה: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he-IL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= 30</a:t>
            </a:r>
          </a:p>
          <a:p>
            <a:pPr algn="r" rtl="1">
              <a:lnSpc>
                <a:spcPct val="90000"/>
              </a:lnSpc>
            </a:pPr>
            <a:r>
              <a:rPr lang="he-IL" b="1" dirty="0">
                <a:latin typeface="Times New Roman" pitchFamily="18" charset="0"/>
                <a:cs typeface="Times New Roman" pitchFamily="18" charset="0"/>
              </a:rPr>
              <a:t>נניח שהסביבה הנוכחית היא הגלובלית</a:t>
            </a:r>
          </a:p>
          <a:p>
            <a:pPr algn="r" rtl="1">
              <a:lnSpc>
                <a:spcPct val="90000"/>
              </a:lnSpc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r" rtl="1">
              <a:lnSpc>
                <a:spcPct val="90000"/>
              </a:lnSpc>
            </a:pPr>
            <a:r>
              <a:rPr lang="he-IL" b="1" dirty="0">
                <a:latin typeface="Times New Roman" pitchFamily="18" charset="0"/>
                <a:cs typeface="Times New Roman" pitchFamily="18" charset="0"/>
              </a:rPr>
              <a:t>נניח שהערך של 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b="1" dirty="0">
                <a:latin typeface="Times New Roman" pitchFamily="18" charset="0"/>
                <a:cs typeface="Times New Roman" pitchFamily="18" charset="0"/>
              </a:rPr>
              <a:t> היה לפני כן </a:t>
            </a:r>
            <a:r>
              <a:rPr lang="he-IL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ct val="90000"/>
              </a:lnSpc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5675" name="Rectangle 1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rtl="1"/>
            <a:r>
              <a:rPr lang="he-IL" dirty="0">
                <a:cs typeface="Arial" charset="0"/>
              </a:rPr>
              <a:t>כלל 2: </a:t>
            </a:r>
            <a:r>
              <a:rPr lang="he-IL" dirty="0">
                <a:solidFill>
                  <a:srgbClr val="FF0000"/>
                </a:solidFill>
              </a:rPr>
              <a:t>משתנה קיים</a:t>
            </a:r>
            <a:endParaRPr 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5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signature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0" y="2065615"/>
            <a:ext cx="8382000" cy="37240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A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function signature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(or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signature, or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method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signature) defines input and output of functions or methods.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/>
            </a:endParaRP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/>
            </a:endParaRPr>
          </a:p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A signature can include: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00050" lvl="1" indent="0"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parameters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and their types</a:t>
            </a:r>
          </a:p>
          <a:p>
            <a:pPr marL="400050" lvl="1" indent="0"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return value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and type</a:t>
            </a:r>
          </a:p>
          <a:p>
            <a:pPr marL="400050" lvl="1" indent="0"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exceptions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that might be thrown or passed back</a:t>
            </a:r>
          </a:p>
          <a:p>
            <a:pPr marL="400050" lvl="1" indent="0"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information about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availability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of the method (public/static/..)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7499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F750-62E1-47FE-81FA-0C95FA29BA30}" type="slidenum">
              <a:rPr lang="en-US"/>
              <a:pPr/>
              <a:t>40</a:t>
            </a:fld>
            <a:endParaRPr lang="en-US"/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2182812"/>
            <a:ext cx="5064125" cy="3913187"/>
          </a:xfrm>
        </p:spPr>
        <p:txBody>
          <a:bodyPr>
            <a:normAutofit/>
          </a:bodyPr>
          <a:lstStyle/>
          <a:p>
            <a:pPr algn="r" rtl="1">
              <a:lnSpc>
                <a:spcPct val="90000"/>
              </a:lnSpc>
            </a:pPr>
            <a:r>
              <a:rPr lang="he-IL" b="1" dirty="0">
                <a:latin typeface="Times New Roman" pitchFamily="18" charset="0"/>
                <a:cs typeface="Times New Roman" pitchFamily="18" charset="0"/>
              </a:rPr>
              <a:t>השמה</a:t>
            </a:r>
            <a:r>
              <a:rPr lang="he-IL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לא </a:t>
            </a:r>
            <a:r>
              <a:rPr lang="he-IL" b="1" dirty="0">
                <a:latin typeface="Times New Roman" pitchFamily="18" charset="0"/>
                <a:cs typeface="Times New Roman" pitchFamily="18" charset="0"/>
              </a:rPr>
              <a:t>יכולה לשנות את הקשירה בסביבה כוללת </a:t>
            </a:r>
            <a:endParaRPr lang="he-IL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 rtl="1">
              <a:lnSpc>
                <a:spcPct val="90000"/>
              </a:lnSpc>
            </a:pPr>
            <a:r>
              <a:rPr lang="he-IL" b="1" dirty="0">
                <a:latin typeface="Times New Roman" pitchFamily="18" charset="0"/>
                <a:cs typeface="Times New Roman" pitchFamily="18" charset="0"/>
              </a:rPr>
              <a:t>דוגמה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x = 24</a:t>
            </a:r>
          </a:p>
          <a:p>
            <a:pPr lvl="1" algn="r" rtl="1">
              <a:lnSpc>
                <a:spcPct val="90000"/>
              </a:lnSpc>
            </a:pPr>
            <a:r>
              <a:rPr lang="he-IL" b="1" dirty="0">
                <a:latin typeface="Times New Roman" pitchFamily="18" charset="0"/>
                <a:cs typeface="Times New Roman" pitchFamily="18" charset="0"/>
              </a:rPr>
              <a:t>אין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he-IL" b="1" dirty="0">
                <a:latin typeface="Times New Roman" pitchFamily="18" charset="0"/>
                <a:cs typeface="Times New Roman" pitchFamily="18" charset="0"/>
              </a:rPr>
              <a:t> במסגרת הנוכחית</a:t>
            </a:r>
          </a:p>
          <a:p>
            <a:pPr lvl="1" algn="r" rtl="1">
              <a:lnSpc>
                <a:spcPct val="90000"/>
              </a:lnSpc>
            </a:pPr>
            <a:r>
              <a:rPr lang="he-IL" b="1" dirty="0">
                <a:latin typeface="Times New Roman" pitchFamily="18" charset="0"/>
                <a:cs typeface="Times New Roman" pitchFamily="18" charset="0"/>
              </a:rPr>
              <a:t>לכן </a:t>
            </a:r>
            <a:r>
              <a:rPr lang="he-IL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נוצר שיוך חדש </a:t>
            </a:r>
            <a:r>
              <a:rPr lang="he-IL" b="1" dirty="0">
                <a:latin typeface="Times New Roman" pitchFamily="18" charset="0"/>
                <a:cs typeface="Times New Roman" pitchFamily="18" charset="0"/>
              </a:rPr>
              <a:t>במסגרת </a:t>
            </a:r>
            <a:r>
              <a:rPr lang="he-IL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התחתונה</a:t>
            </a:r>
            <a:r>
              <a:rPr lang="he-IL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8740" name="Rectangle 4"/>
          <p:cNvSpPr>
            <a:spLocks noChangeArrowheads="1"/>
          </p:cNvSpPr>
          <p:nvPr/>
        </p:nvSpPr>
        <p:spPr bwMode="auto">
          <a:xfrm>
            <a:off x="5916613" y="2640013"/>
            <a:ext cx="2286000" cy="6096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8741" name="Text Box 5"/>
          <p:cNvSpPr txBox="1">
            <a:spLocks noChangeArrowheads="1"/>
          </p:cNvSpPr>
          <p:nvPr/>
        </p:nvSpPr>
        <p:spPr bwMode="auto">
          <a:xfrm>
            <a:off x="5459413" y="2182813"/>
            <a:ext cx="3200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Tahoma" pitchFamily="34" charset="0"/>
              </a:rPr>
              <a:t>(global environment)</a:t>
            </a:r>
          </a:p>
        </p:txBody>
      </p:sp>
      <p:sp>
        <p:nvSpPr>
          <p:cNvPr id="628742" name="Text Box 6"/>
          <p:cNvSpPr txBox="1">
            <a:spLocks noChangeArrowheads="1"/>
          </p:cNvSpPr>
          <p:nvPr/>
        </p:nvSpPr>
        <p:spPr bwMode="auto">
          <a:xfrm>
            <a:off x="5916613" y="2640013"/>
            <a:ext cx="2133600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chemeClr val="accent2"/>
                </a:solidFill>
                <a:latin typeface="Tahoma" pitchFamily="34" charset="0"/>
              </a:rPr>
              <a:t>x: 10</a:t>
            </a:r>
          </a:p>
        </p:txBody>
      </p:sp>
      <p:sp>
        <p:nvSpPr>
          <p:cNvPr id="628743" name="Text Box 7"/>
          <p:cNvSpPr txBox="1">
            <a:spLocks noChangeArrowheads="1"/>
          </p:cNvSpPr>
          <p:nvPr/>
        </p:nvSpPr>
        <p:spPr bwMode="auto">
          <a:xfrm>
            <a:off x="5992813" y="4117975"/>
            <a:ext cx="21336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chemeClr val="accent2"/>
                </a:solidFill>
                <a:latin typeface="Tahoma" pitchFamily="34" charset="0"/>
              </a:rPr>
              <a:t>y: 13</a:t>
            </a:r>
          </a:p>
        </p:txBody>
      </p:sp>
      <p:sp>
        <p:nvSpPr>
          <p:cNvPr id="628744" name="Rectangle 8"/>
          <p:cNvSpPr>
            <a:spLocks noChangeArrowheads="1"/>
          </p:cNvSpPr>
          <p:nvPr/>
        </p:nvSpPr>
        <p:spPr bwMode="auto">
          <a:xfrm>
            <a:off x="5916613" y="4164012"/>
            <a:ext cx="2286000" cy="1093787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8745" name="Line 9"/>
          <p:cNvSpPr>
            <a:spLocks noChangeShapeType="1"/>
          </p:cNvSpPr>
          <p:nvPr/>
        </p:nvSpPr>
        <p:spPr bwMode="auto">
          <a:xfrm flipV="1">
            <a:off x="7059613" y="3249613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8746" name="Text Box 10"/>
          <p:cNvSpPr txBox="1">
            <a:spLocks noChangeArrowheads="1"/>
          </p:cNvSpPr>
          <p:nvPr/>
        </p:nvSpPr>
        <p:spPr bwMode="auto">
          <a:xfrm>
            <a:off x="5459413" y="5334000"/>
            <a:ext cx="3200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Tahoma" pitchFamily="34" charset="0"/>
              </a:rPr>
              <a:t>(current environment)</a:t>
            </a:r>
          </a:p>
        </p:txBody>
      </p:sp>
      <p:sp>
        <p:nvSpPr>
          <p:cNvPr id="628750" name="Rectangle 1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pPr rtl="1"/>
            <a:r>
              <a:rPr lang="he-IL" dirty="0">
                <a:cs typeface="Arial" charset="0"/>
              </a:rPr>
              <a:t>כלל 2: </a:t>
            </a:r>
            <a:r>
              <a:rPr lang="he-IL" dirty="0">
                <a:solidFill>
                  <a:srgbClr val="FF0000"/>
                </a:solidFill>
              </a:rPr>
              <a:t>משתנה קיים רק בסביבה כוללת</a:t>
            </a:r>
            <a:br>
              <a:rPr lang="he-IL" dirty="0">
                <a:solidFill>
                  <a:srgbClr val="FF0000"/>
                </a:solidFill>
              </a:rPr>
            </a:br>
            <a:r>
              <a:rPr lang="he-IL" dirty="0">
                <a:solidFill>
                  <a:srgbClr val="FF0000"/>
                </a:solidFill>
              </a:rPr>
              <a:t>||</a:t>
            </a:r>
            <a:br>
              <a:rPr lang="he-IL" dirty="0">
                <a:solidFill>
                  <a:srgbClr val="FF0000"/>
                </a:solidFill>
              </a:rPr>
            </a:br>
            <a:r>
              <a:rPr lang="he-IL" dirty="0">
                <a:solidFill>
                  <a:srgbClr val="FF0000"/>
                </a:solidFill>
              </a:rPr>
              <a:t>משתנה חדש</a:t>
            </a:r>
            <a:endParaRPr 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9" grpId="0" uiExpand="1" build="p" bldLvl="5"/>
      <p:bldP spid="628740" grpId="0" animBg="1"/>
      <p:bldP spid="628741" grpId="0"/>
      <p:bldP spid="628742" grpId="0"/>
      <p:bldP spid="628743" grpId="0"/>
      <p:bldP spid="628744" grpId="0" animBg="1"/>
      <p:bldP spid="628745" grpId="0" animBg="1"/>
      <p:bldP spid="62874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5DC91-02BC-4F85-99B1-4DB6F87F3DE6}" type="slidenum">
              <a:rPr lang="en-US"/>
              <a:pPr/>
              <a:t>41</a:t>
            </a:fld>
            <a:endParaRPr lang="en-US"/>
          </a:p>
        </p:txBody>
      </p:sp>
      <p:sp>
        <p:nvSpPr>
          <p:cNvPr id="67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7513" y="2182812"/>
            <a:ext cx="5064125" cy="3913187"/>
          </a:xfrm>
        </p:spPr>
        <p:txBody>
          <a:bodyPr>
            <a:normAutofit/>
          </a:bodyPr>
          <a:lstStyle/>
          <a:p>
            <a:pPr algn="r" rtl="1">
              <a:lnSpc>
                <a:spcPct val="90000"/>
              </a:lnSpc>
            </a:pPr>
            <a:r>
              <a:rPr lang="he-IL" b="1" dirty="0">
                <a:latin typeface="Times New Roman" pitchFamily="18" charset="0"/>
                <a:cs typeface="Times New Roman" pitchFamily="18" charset="0"/>
              </a:rPr>
              <a:t>השמה</a:t>
            </a:r>
            <a:r>
              <a:rPr lang="he-IL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לא </a:t>
            </a:r>
            <a:r>
              <a:rPr lang="he-IL" b="1" dirty="0">
                <a:latin typeface="Times New Roman" pitchFamily="18" charset="0"/>
                <a:cs typeface="Times New Roman" pitchFamily="18" charset="0"/>
              </a:rPr>
              <a:t>יכולה לשנות את הקשירה בסביבה כוללת </a:t>
            </a:r>
            <a:endParaRPr lang="he-IL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 rtl="1">
              <a:lnSpc>
                <a:spcPct val="90000"/>
              </a:lnSpc>
            </a:pPr>
            <a:r>
              <a:rPr lang="he-IL" b="1" dirty="0">
                <a:latin typeface="Times New Roman" pitchFamily="18" charset="0"/>
                <a:cs typeface="Times New Roman" pitchFamily="18" charset="0"/>
              </a:rPr>
              <a:t>דוגמה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x = 24</a:t>
            </a:r>
          </a:p>
          <a:p>
            <a:pPr lvl="1" algn="r" rtl="1">
              <a:lnSpc>
                <a:spcPct val="90000"/>
              </a:lnSpc>
            </a:pPr>
            <a:r>
              <a:rPr lang="he-IL" b="1" dirty="0">
                <a:latin typeface="Times New Roman" pitchFamily="18" charset="0"/>
                <a:cs typeface="Times New Roman" pitchFamily="18" charset="0"/>
              </a:rPr>
              <a:t>אין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he-IL" b="1" dirty="0">
                <a:latin typeface="Times New Roman" pitchFamily="18" charset="0"/>
                <a:cs typeface="Times New Roman" pitchFamily="18" charset="0"/>
              </a:rPr>
              <a:t> במסגרת הנוכחית</a:t>
            </a:r>
          </a:p>
          <a:p>
            <a:pPr lvl="1" algn="r" rtl="1">
              <a:lnSpc>
                <a:spcPct val="90000"/>
              </a:lnSpc>
            </a:pPr>
            <a:r>
              <a:rPr lang="he-IL" b="1" dirty="0">
                <a:latin typeface="Times New Roman" pitchFamily="18" charset="0"/>
                <a:cs typeface="Times New Roman" pitchFamily="18" charset="0"/>
              </a:rPr>
              <a:t>לכן </a:t>
            </a:r>
            <a:r>
              <a:rPr lang="he-IL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נוצר שיוך חדש </a:t>
            </a:r>
            <a:r>
              <a:rPr lang="he-IL" b="1" dirty="0">
                <a:latin typeface="Times New Roman" pitchFamily="18" charset="0"/>
                <a:cs typeface="Times New Roman" pitchFamily="18" charset="0"/>
              </a:rPr>
              <a:t>במסגרת </a:t>
            </a:r>
            <a:r>
              <a:rPr lang="he-IL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התחתונה</a:t>
            </a:r>
            <a:r>
              <a:rPr lang="he-IL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2771" name="Rectangle 3"/>
          <p:cNvSpPr>
            <a:spLocks noChangeArrowheads="1"/>
          </p:cNvSpPr>
          <p:nvPr/>
        </p:nvSpPr>
        <p:spPr bwMode="auto">
          <a:xfrm>
            <a:off x="5916613" y="2640013"/>
            <a:ext cx="2286000" cy="6096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2772" name="Text Box 4"/>
          <p:cNvSpPr txBox="1">
            <a:spLocks noChangeArrowheads="1"/>
          </p:cNvSpPr>
          <p:nvPr/>
        </p:nvSpPr>
        <p:spPr bwMode="auto">
          <a:xfrm>
            <a:off x="5459413" y="2182813"/>
            <a:ext cx="3200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Tahoma" pitchFamily="34" charset="0"/>
              </a:rPr>
              <a:t>(global environment)</a:t>
            </a:r>
          </a:p>
        </p:txBody>
      </p:sp>
      <p:sp>
        <p:nvSpPr>
          <p:cNvPr id="672774" name="Text Box 6"/>
          <p:cNvSpPr txBox="1">
            <a:spLocks noChangeArrowheads="1"/>
          </p:cNvSpPr>
          <p:nvPr/>
        </p:nvSpPr>
        <p:spPr bwMode="auto">
          <a:xfrm>
            <a:off x="5992813" y="4117975"/>
            <a:ext cx="2133600" cy="190821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accent2"/>
                </a:solidFill>
                <a:latin typeface="Tahoma" pitchFamily="34" charset="0"/>
              </a:rPr>
              <a:t>y: 13</a:t>
            </a:r>
            <a:endParaRPr lang="he-IL" sz="2800" dirty="0">
              <a:solidFill>
                <a:schemeClr val="accent2"/>
              </a:solidFill>
              <a:latin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008000"/>
                </a:solidFill>
                <a:latin typeface="Tahoma" pitchFamily="34" charset="0"/>
              </a:rPr>
              <a:t>x: 24</a:t>
            </a:r>
          </a:p>
          <a:p>
            <a:pPr>
              <a:spcBef>
                <a:spcPct val="50000"/>
              </a:spcBef>
            </a:pPr>
            <a:endParaRPr lang="en-US" sz="3200" dirty="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672775" name="Rectangle 7"/>
          <p:cNvSpPr>
            <a:spLocks noChangeArrowheads="1"/>
          </p:cNvSpPr>
          <p:nvPr/>
        </p:nvSpPr>
        <p:spPr bwMode="auto">
          <a:xfrm>
            <a:off x="5916613" y="4164012"/>
            <a:ext cx="2286000" cy="1169987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2776" name="Line 8"/>
          <p:cNvSpPr>
            <a:spLocks noChangeShapeType="1"/>
          </p:cNvSpPr>
          <p:nvPr/>
        </p:nvSpPr>
        <p:spPr bwMode="auto">
          <a:xfrm flipV="1">
            <a:off x="7059613" y="3249613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2777" name="Text Box 9"/>
          <p:cNvSpPr txBox="1">
            <a:spLocks noChangeArrowheads="1"/>
          </p:cNvSpPr>
          <p:nvPr/>
        </p:nvSpPr>
        <p:spPr bwMode="auto">
          <a:xfrm>
            <a:off x="5459413" y="5410200"/>
            <a:ext cx="3200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Tahoma" pitchFamily="34" charset="0"/>
              </a:rPr>
              <a:t>(current environment)</a:t>
            </a:r>
          </a:p>
        </p:txBody>
      </p:sp>
      <p:sp>
        <p:nvSpPr>
          <p:cNvPr id="672778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rtl="1"/>
            <a:r>
              <a:rPr lang="he-IL" dirty="0">
                <a:cs typeface="Arial" charset="0"/>
              </a:rPr>
              <a:t>כלל 2: </a:t>
            </a:r>
            <a:r>
              <a:rPr lang="en-US" dirty="0"/>
              <a:t> </a:t>
            </a:r>
            <a:r>
              <a:rPr lang="he-IL" dirty="0">
                <a:solidFill>
                  <a:srgbClr val="FF0000"/>
                </a:solidFill>
              </a:rPr>
              <a:t>משתנה קיים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2779" name="Text Box 11"/>
          <p:cNvSpPr txBox="1">
            <a:spLocks noChangeArrowheads="1"/>
          </p:cNvSpPr>
          <p:nvPr/>
        </p:nvSpPr>
        <p:spPr bwMode="auto">
          <a:xfrm>
            <a:off x="5953125" y="2674938"/>
            <a:ext cx="21336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chemeClr val="accent2"/>
                </a:solidFill>
                <a:latin typeface="Tahoma" pitchFamily="34" charset="0"/>
              </a:rPr>
              <a:t>x: 10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2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למה השמה לוקאלית?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/>
              <a:t>"הגנה" של מתכנת ממתכנת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אין הבדל בין הכרזת משתנה לבין פ' השמה</a:t>
            </a:r>
          </a:p>
          <a:p>
            <a:pPr lvl="1" algn="r" rtl="1"/>
            <a:r>
              <a:rPr lang="he-IL" dirty="0"/>
              <a:t>ללא השמה לוקאלית, הכרזת משתנה לוקאלי עלול לעדכן ערך של משתנה גלובאלי קיים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אי-אפשר לזכור כל משתנים גלובליים, לכן חשוב להגן על ערכיהם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AutoShape 2" descr="data:image/jpeg;base64,/9j/4AAQSkZJRgABAQAAAQABAAD/2wCEAAkGBxAQEA8ODw8QEA0NEA4NDw8NEA8ODQ8QFBEWFhQRFxQYHSghGBolHRUUITEiJyotLy4zFx8zODMuNygtLisBCgoKDg0OGhAQGiwfHB8vLDcsLCssKywuKzIsMC0uLCwsLCwrLCwsLCwsLCwsLCwsLCwsLCwrLCwsKywrLCwuK//AABEIAOEA4QMBIgACEQEDEQH/xAAcAAEAAQUBAQAAAAAAAAAAAAAAAwIEBQYHAQj/xABLEAACAgACBQYFDwoGAwAAAAAAAQIDBBEFBhIhMRMiQVFxkTJhcoGhByMkQlJUYnN0gpKisrPSFDM0U5OjscHD0UNEY2SDwhYl4v/EABoBAQACAwEAAAAAAAAAAAAAAAABAwIEBgX/xAArEQEAAgEBBwQCAQUAAAAAAAAAAQIDEQQFITFBodESFTJRUmFxIjNCgfD/2gAMAwEAAhEDEQA/AO4gAAAAAAAAAAAAAAAAAAAAAAAAAAAAAAAAAAAAAAAAAAAAAAAAAAAAABTZNRWcmopcXJpLvAqBaTxq9pFy+FLmQ73vfmTIZKU/Dk2vcxzhDu4vzvLxAZEGOjW4eA3DxcYfR/tkSwxjXhwflV5zj3eEu5rxgXgKKrYyWcZKS64tMrAAAAAAAAAAAAAAAAAAAAAABE8RBcZxXbJFtpl+tbObXKTqg8t2cXNba88dpectOQrivBhFL4MUkBkZY2lcba12ziv5lK0jS+FsJeKElN9yMc76o+3hH50UWWK1hwdf5zGYePl31r0NgZ14+HRGx/8AHOC75JL0kcsfL2taXxk0vsbRqlmuuj14F0rn0LDU3YjPzwi16SL/AMounuw+jcXPqliHVha33ycvqkjbJX2PjPL4uKj6ZbWfoI2ox58mls73ZZLNxXlSe5Gr/wDuL+nC4KL/AFcZYq5dkp5R+qyuvUquxqeNuuxs1k8sTNyqT61UsoLuAmxWuuGzcMJGzH3cMsIs6E/hXvmLzNvxFpPR+k8evZN6wmHl/lsE5Rk11TufOl2LZXiNowmAqqSjXCMUtyUUlkXcVvRA4RoTWfH4Dm1Wu2iL/MYjOytL4Lzzh5nl4mb/AKE9UrB35RxClg7enlXt0N+K1LcvKSOb2V732shswsXxR6t9iraNY4Ofx7zvS0xbjDvcJQsSsg4zUlzbK5Z5rxWReeXYyWN048JvssirF6Mn3tnz/gniMNLbwt9lLbzfJzcYy7Y8JedGxYH1QdI1ZK6FOJiumUXTa/nQ5v1TUvsmSvTV6WPeGC/XT+XY44+XTCL8ie9+aSSXeSLSEemNi7ISs9MM0cywvqoUPJX4W+t9Lrdd0F3uL9BmcLr7oyz/ADOw+q2u2v0tZek15paOcNuuStuUxLdXpGlcbIx+MfJ/ayKo46l8Lqn2WQf8zXsNrFg7PzeMw8vFG+vPuzL2OJql/iQl86LMWbLrE1+7h9KJKYeNVcuCg/MmTaG5vLVrdGFicI9EYyhF5LxbW0/OBkgAAAAAAAAAAAAGN0091Hju/hVY/wCRg9bd+FshxVnJVtdanbCMvQ2ZnTj52HXw5S7oNf8AYwusj5lUfd30x9Epf9CRa4TUnR2zFvB0Z5LN8nD+xf0as4OHgYaqPkwiv4GVpW5diJlEgWlWArj4MIrzFxGtLgiVRKlECNRPVEkyPcgKFEqit6Ksj2K3oDgM4b32sp2C5mt7KWjqK14Q4S9v6pW7gUOBctFDQmpFlrKtdRb2YeL9qi+kiKaKrVW1vLG2YSHUWl2Dis9xlbEWl64mtekfTdx5r/cup+pBiHLAbL/wr7q15OUZL7TN50W/Xr18Ch+mxfyOb+oxb7HxUPcYiD+nX/8AB0TRcvZFi66ofVk/xHk5I0tLpcU60iWZABWsAAAAAAAAAABhdPS9dw68Vz7tj+5h9Ob3hl/uYPuqt/uZTWF+vYbyb/tVGL0nvnhvjl93Iy6DYK1uRNFEVZNExHqRWkeIqQHmR7kegDzI9SPQgODz4vtZQyuzi+1lDOqryhwN/lLxlDK2USEkI5EMyaRFMrlbVbzLS4u7C1uNa7axt29Rqe7HR+HhpfVtR0rRkvZTXXTN904f3OY+o++dju3Df1DpWiX7L/4Lft1HkZflLqNn/tVbEACleAAAAAAAAAADBayLn4d/Grv2H/IxGkZb8O/9xBd9Vv8AYzOtK5tMuq3Z8zrm/wDqjA6UlzIS9xdTP0uH9Qy6DaK+CJokGHecU/ETxMRWitFCKkB6egAD1A9QHBbOL7WUMrs4vtZQzqq8ocDf5S8ZRIqZRISQokRTJJEUyuy2qCwtbi5sLW9mtdtY26epCt2Ol8PCr0Ws6ToTfiZPqpmu+cP7HPfUnhlhsTP9ZiVH9nUn/UOh6tLO299UKkvPKef2UePk5y6nZ40x1bCACpcAAAAAAAAAADFazQzw7fTCyprzzUH6JM1TSsl+TXN8IV8s+ndVKNr+wbtpWl2UXQXhSrmo+VlzX35GnUbM1sv83YnB+RNZP0MyhD3R+vejeThnikpZLNcliPwF7HXnRvvpfscR+A4LRXKDlXNZTrlKua6pReTXei9rZu02Wlo11l4+TeOWk6aR38u4rXfRvvpfscR+ArWu2jvfS/ZYj8BxODJ4l0bBjnrLXne+WP8AGO/l2da6aO98/usR+A9WumjvfP7rEfgONxZJEsjd2P7nt4VzvnN+Md/LsP8A5no/3z+6v/AerXPR/vn91f8AgOQI9J9tx/c9vDH3vN+Md/LKx1fxk0pww1soTSnGSjucXvT7g9Wcd71u+idb0H+i4X5PR93EvTW9xyRw0jv5b3s2G3H1Tx/jw4s9Wcd70u+iUPVjHe9Lvona2Usj3LJ9R38p9lw/lPbw4lLVjHe9LvokM9WMd70u+idvkRSMZ3hknpH/AH+2Ubnwx1nt4cOnqxjvel30S0xGq+PyfsS76J3aZjtJ2qFc5Poi2YTtl56QsruzFHWe3hp+oOElTgIRnFxnO3EWyi+Ke3yf9M3jVWPNun12KHmUFL+M2a5hU401RaylycJSXVOa25r6UpG26uV7OGg/dudmfXGU24/V2TXtOvF6Fa+mIiOjJgAwZAAAAAAAAAAAGhXV8nZZVw5OcoJdUU+Z9RwfnN9NR1qo2LlYuFsM/nQajJvtTr+iyYHHtcMLyWkL92UcRs4qPj5RZzf01YvMWVbNq9UbB7VeHxaW+mbw9jy38nPOUH2KSn57EalUz09mtrVz+34/Tkn9ruDJ4stoMngzerLy7QniySLIYskiy2FFoSo9KUz0shXLuOg/0XC/J6Pu4l6WOg/0XC/J6Pu4l6crbnLva/GA8Z6UshkokRSJZEcgLewwGsj2oRo/XzhVLLioN89+aO0/MZ61mq4+7bxEn0YeGS+MtzjmuyCsT8tAMRZKTez4c3zV0OcnlFd7SN8w9KhCFcfBhGMF2RWSNN0DRymIr9zDO2XVlDLLz7UoPzM3YykAAYgAAAAAAAAAABidZsLymHlJLnUvlllveSTU1l0vZcsl15GWAHL8bhI4iq7DTaSug69p71GeacJ+aajLzHLKVKLcJpxsrlKE4vjGUXk4vxppo6/pXCchdOrhGOTh8W89juycfmM0HXfAcndHFxXreK5tuXtb4re35UcpeNqZt7PfS2n28/b8Xrp6o5wxEGTwZbQZPBnqVlz14XEWSRZDFksWXRKi0JUVojTKkyyFUw7joT9Fwvyej7uJelhoR+xcL8no+7iXuZy9ubu6/GFR4zzMNkMlMiCyRLNlrbICy0nilXXKcnkopvN8DVas1BbW6djd1ifFSmllF9TUVCLXXFl7p3EKyxU8a68rbU+DSfNrfXtPJNdSn1Frh65W2RhF8+ySim972nm3Lx5JSl81mUIltWqOE2a53Nb7ZbEfIrbX2nPf0rZM+R4emNcIVwWUK4xhFdUYrJIkMUgAAAAAAAAAAAAAAAMFrbo/lKuViufQm3lxdb8LuyUvM0uJoeNwsb6rMPY8o2LZ2uPJzTzhZu6n3pyXSdZOeax6M/JreavWZ5yry4RXTD5uay8TjxyZlWUTGrkrqnVOdNq2bapOE49TX8V4+kngzZNa9F8tD8pqXr9EfXEuNtEV4XjlBfV8k1ameazPWwZPVH7c3tmzziv+p5LuLJYst4slizbrLzrQnTKkRxZWmWwqmHb9CP2Lhfk9H3cS9zMfoR+xcL8no+7iX2ZzE83dV5QrTPJSKcyicyEvLJGJ0xjlTXKb45blxbfYXt9qSbfBGn6QxnKz5T2kG1SuuaeTt7IvcvheRvC3bcU9r85J7dvTz+iHZFbu3aa4m06naPyUsRJb3nXX2Z8+XelFeS3wka5ofAyxFsa45qPGUl7SK4y7eCXja4pM6RTVGEYwglGEIqMYrcoxSySRlP0hWADFIAAAAAAAAAAAAAAAAWeldHxxFUqpbs98JZZuE1wkv4NdKbXBl4AOVYiqyi11zWxOuW7Lfk+KafSulPpXHfmlqGsWieRbxNMcsPNrla48MPNvoX6uT4dT5vU32rWXQaxUM45K+C5knuU17iT6up9D602nztuUJSrnHKS2q5wsimmsudXOPSsms1400+DLsWSazrCjPhrlr6ZaPXImiy70xobkM7qE5YbPOcG9qzDNvg/dQ6peZ78s7CuWe9Hr4skXjWHM7RgtitpZcxZWmQxZKmbMS05h2zQkvYuF+T0fdxL3aMZoSXsXC/J6Pu4l7tHNTzdxXlCWUyCywpttS4muaW0ttZwhLKKezOxb3n7iC6Z+hcX0Jwl5prSO23XFtVxeVkovJt9FcX7p9fQt/UnhM5WSUIxzlLZhGMFwXCMIruS9L4siuuzaill0Ris5bOb75SbfHi2+xG9ap6v8gldcvX5LmxeT5JPjn8N9PUty6XLPkhkdAaJWGq2Xk7Z5OyS3rPogn7lZvtzb4tmTAMEgAAAAAAAAAAAAAAAAAAAAAYLWXVyGLjtwyhiYrKM34M0uEJ5dG95Pis+lNp50Acdt5Six12p12w3NSS3p5reuEotZ9ae/jvMNj9CKTc8KlGx75YXPmzfXS30/6b3+5b4LtGnNB04yGxbHKUc+TthkrK2+p9K4bnueS6kcx0/oXEYFvlo8ph28o3wT5N57kpL2j8T69zZdjyTWdY5qcuGuSvptGrTa7d7TzUk8nGSykmuKaLiLMpinVf8An1KUkso4irL8piuhSz3WrxS39UktxY2aKvinOrLFUx3ueHTdkF/qVPnQ7svGeni2us8LcJeBtO7clONOMOuaEl7Fw3yej7uJNisZCuLlOSSW9tvJGsYTTjjhcPsw2Ixppg7sRnVTtKtJpZram/FFNmGxml3J7Sk5SXC2xKKj8XXvUfKlnLpWyzyNNZdJHCGb0pphz3c6MXvUFzbZrob/AFcPG976Fk9pYSV0pyjCK2rJcyEK02lnm9mMV531ve30so0RgsRjZuGGg2k/XbptquDe9uU+mW/gs3v6t50zV3VunBxzXrl8llO6Syll0xivax8XF5LNvInhBzWWq2rCoyvvyliHvjHjGnNdfTPe9/BZ5LpctnAMEgAAAAAAAAAAAAAAAB5melLiA2jx2HjgeOsA7Sl3h1FLpApliSOWNy6SuWHI5YJMCOWk4riy3v05Tk4zacWmmpZNNPimulEtmik+gtbdXoS4oDRNY9EYGWdmEuWGs4uqWcsNLsXGvzZrxGkW6RdNizlsWQfNsqnvT64yi81/E7LdqhVLjFdxYX+p1hZ+FVF9qJi0jlNmmnZPalOVt0t23bNyll1bUnuRs2r+BwkmrMZfynSqKXKNfzp8X2LLtZt1Pqb4SG+NUV2Iv6tTao8Eu4eo0XeB0/hoQjXVGNdcFlGEIqMIrqSRfQ0zB8GWNerUEXUNCxRAuo6QT6SSOLIIaOSJo4RASrEFauI1QVKoCRWFSkRqsqUAK8z0pUSoAAAAAAAAAAAAAAAAAAAAyAAZDIABkMgAGQAAAAAAAAAAAAAAAAAAAAAAAAAAAAAAAAAAAAAAAAAAAAAAAAAAAAAAAAA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jpeg;base64,/9j/4AAQSkZJRgABAQAAAQABAAD/2wCEAAkGBxAQEA8ODw8QEA0NEA4NDw8NEA8ODQ8QFBEWFhQRFxQYHSghGBolHRUUITEiJyotLy4zFx8zODMuNygtLisBCgoKDg0OGhAQGiwfHB8vLDcsLCssKywuKzIsMC0uLCwsLCwrLCwsLCwsLCwsLCwsLCwsLCwrLCwsKywrLCwuK//AABEIAOEA4QMBIgACEQEDEQH/xAAcAAEAAQUBAQAAAAAAAAAAAAAAAwIEBQYHAQj/xABLEAACAgACBQYFDwoGAwAAAAAAAQIDBBEFBhIhMRMiQVFxkTJhcoGhByMkQlJUYnN0gpKisrPSFDM0U5OjscHD0UNEY2SDwhYl4v/EABoBAQACAwEAAAAAAAAAAAAAAAABAwIEBgX/xAArEQEAAgEBBwQCAQUAAAAAAAAAAQIDEQQFITFBodESFTJRUmFxIjNCgfD/2gAMAwEAAhEDEQA/AO4gAAAAAAAAAAAAAAAAAAAAAAAAAAAAAAAAAAAAAAAAAAAAAAAAAAAAABTZNRWcmopcXJpLvAqBaTxq9pFy+FLmQ73vfmTIZKU/Dk2vcxzhDu4vzvLxAZEGOjW4eA3DxcYfR/tkSwxjXhwflV5zj3eEu5rxgXgKKrYyWcZKS64tMrAAAAAAAAAAAAAAAAAAAAAABE8RBcZxXbJFtpl+tbObXKTqg8t2cXNba88dpectOQrivBhFL4MUkBkZY2lcba12ziv5lK0jS+FsJeKElN9yMc76o+3hH50UWWK1hwdf5zGYePl31r0NgZ14+HRGx/8AHOC75JL0kcsfL2taXxk0vsbRqlmuuj14F0rn0LDU3YjPzwi16SL/AMounuw+jcXPqliHVha33ycvqkjbJX2PjPL4uKj6ZbWfoI2ox58mls73ZZLNxXlSe5Gr/wDuL+nC4KL/AFcZYq5dkp5R+qyuvUquxqeNuuxs1k8sTNyqT61UsoLuAmxWuuGzcMJGzH3cMsIs6E/hXvmLzNvxFpPR+k8evZN6wmHl/lsE5Rk11TufOl2LZXiNowmAqqSjXCMUtyUUlkXcVvRA4RoTWfH4Dm1Wu2iL/MYjOytL4Lzzh5nl4mb/AKE9UrB35RxClg7enlXt0N+K1LcvKSOb2V732shswsXxR6t9iraNY4Ofx7zvS0xbjDvcJQsSsg4zUlzbK5Z5rxWReeXYyWN048JvssirF6Mn3tnz/gniMNLbwt9lLbzfJzcYy7Y8JedGxYH1QdI1ZK6FOJiumUXTa/nQ5v1TUvsmSvTV6WPeGC/XT+XY44+XTCL8ie9+aSSXeSLSEemNi7ISs9MM0cywvqoUPJX4W+t9Lrdd0F3uL9BmcLr7oyz/ADOw+q2u2v0tZek15paOcNuuStuUxLdXpGlcbIx+MfJ/ayKo46l8Lqn2WQf8zXsNrFg7PzeMw8vFG+vPuzL2OJql/iQl86LMWbLrE1+7h9KJKYeNVcuCg/MmTaG5vLVrdGFicI9EYyhF5LxbW0/OBkgAAAAAAAAAAAAGN0091Hju/hVY/wCRg9bd+FshxVnJVtdanbCMvQ2ZnTj52HXw5S7oNf8AYwusj5lUfd30x9Epf9CRa4TUnR2zFvB0Z5LN8nD+xf0as4OHgYaqPkwiv4GVpW5diJlEgWlWArj4MIrzFxGtLgiVRKlECNRPVEkyPcgKFEqit6Ksj2K3oDgM4b32sp2C5mt7KWjqK14Q4S9v6pW7gUOBctFDQmpFlrKtdRb2YeL9qi+kiKaKrVW1vLG2YSHUWl2Dis9xlbEWl64mtekfTdx5r/cup+pBiHLAbL/wr7q15OUZL7TN50W/Xr18Ch+mxfyOb+oxb7HxUPcYiD+nX/8AB0TRcvZFi66ofVk/xHk5I0tLpcU60iWZABWsAAAAAAAAAABhdPS9dw68Vz7tj+5h9Ob3hl/uYPuqt/uZTWF+vYbyb/tVGL0nvnhvjl93Iy6DYK1uRNFEVZNExHqRWkeIqQHmR7kegDzI9SPQgODz4vtZQyuzi+1lDOqryhwN/lLxlDK2USEkI5EMyaRFMrlbVbzLS4u7C1uNa7axt29Rqe7HR+HhpfVtR0rRkvZTXXTN904f3OY+o++dju3Df1DpWiX7L/4Lft1HkZflLqNn/tVbEACleAAAAAAAAAADBayLn4d/Grv2H/IxGkZb8O/9xBd9Vv8AYzOtK5tMuq3Z8zrm/wDqjA6UlzIS9xdTP0uH9Qy6DaK+CJokGHecU/ETxMRWitFCKkB6egAD1A9QHBbOL7WUMrs4vtZQzqq8ocDf5S8ZRIqZRISQokRTJJEUyuy2qCwtbi5sLW9mtdtY26epCt2Ol8PCr0Ws6ToTfiZPqpmu+cP7HPfUnhlhsTP9ZiVH9nUn/UOh6tLO299UKkvPKef2UePk5y6nZ40x1bCACpcAAAAAAAAAADFazQzw7fTCyprzzUH6JM1TSsl+TXN8IV8s+ndVKNr+wbtpWl2UXQXhSrmo+VlzX35GnUbM1sv83YnB+RNZP0MyhD3R+vejeThnikpZLNcliPwF7HXnRvvpfscR+A4LRXKDlXNZTrlKua6pReTXei9rZu02Wlo11l4+TeOWk6aR38u4rXfRvvpfscR+ArWu2jvfS/ZYj8BxODJ4l0bBjnrLXne+WP8AGO/l2da6aO98/usR+A9WumjvfP7rEfgONxZJEsjd2P7nt4VzvnN+Md/LsP8A5no/3z+6v/AerXPR/vn91f8AgOQI9J9tx/c9vDH3vN+Md/LKx1fxk0pww1soTSnGSjucXvT7g9Wcd71u+idb0H+i4X5PR93EvTW9xyRw0jv5b3s2G3H1Tx/jw4s9Wcd70u+iUPVjHe9Lvona2Usj3LJ9R38p9lw/lPbw4lLVjHe9LvokM9WMd70u+idvkRSMZ3hknpH/AH+2Ubnwx1nt4cOnqxjvel30S0xGq+PyfsS76J3aZjtJ2qFc5Poi2YTtl56QsruzFHWe3hp+oOElTgIRnFxnO3EWyi+Ke3yf9M3jVWPNun12KHmUFL+M2a5hU401RaylycJSXVOa25r6UpG26uV7OGg/dudmfXGU24/V2TXtOvF6Fa+mIiOjJgAwZAAAAAAAAAAAGhXV8nZZVw5OcoJdUU+Z9RwfnN9NR1qo2LlYuFsM/nQajJvtTr+iyYHHtcMLyWkL92UcRs4qPj5RZzf01YvMWVbNq9UbB7VeHxaW+mbw9jy38nPOUH2KSn57EalUz09mtrVz+34/Tkn9ruDJ4stoMngzerLy7QniySLIYskiy2FFoSo9KUz0shXLuOg/0XC/J6Pu4l6WOg/0XC/J6Pu4l6crbnLva/GA8Z6UshkokRSJZEcgLewwGsj2oRo/XzhVLLioN89+aO0/MZ61mq4+7bxEn0YeGS+MtzjmuyCsT8tAMRZKTez4c3zV0OcnlFd7SN8w9KhCFcfBhGMF2RWSNN0DRymIr9zDO2XVlDLLz7UoPzM3YykAAYgAAAAAAAAAABidZsLymHlJLnUvlllveSTU1l0vZcsl15GWAHL8bhI4iq7DTaSug69p71GeacJ+aajLzHLKVKLcJpxsrlKE4vjGUXk4vxppo6/pXCchdOrhGOTh8W89juycfmM0HXfAcndHFxXreK5tuXtb4re35UcpeNqZt7PfS2n28/b8Xrp6o5wxEGTwZbQZPBnqVlz14XEWSRZDFksWXRKi0JUVojTKkyyFUw7joT9Fwvyej7uJelhoR+xcL8no+7iXuZy9ubu6/GFR4zzMNkMlMiCyRLNlrbICy0nilXXKcnkopvN8DVas1BbW6djd1ifFSmllF9TUVCLXXFl7p3EKyxU8a68rbU+DSfNrfXtPJNdSn1Frh65W2RhF8+ySim972nm3Lx5JSl81mUIltWqOE2a53Nb7ZbEfIrbX2nPf0rZM+R4emNcIVwWUK4xhFdUYrJIkMUgAAAAAAAAAAAAAAAMFrbo/lKuViufQm3lxdb8LuyUvM0uJoeNwsb6rMPY8o2LZ2uPJzTzhZu6n3pyXSdZOeax6M/JreavWZ5yry4RXTD5uay8TjxyZlWUTGrkrqnVOdNq2bapOE49TX8V4+kngzZNa9F8tD8pqXr9EfXEuNtEV4XjlBfV8k1ameazPWwZPVH7c3tmzziv+p5LuLJYst4slizbrLzrQnTKkRxZWmWwqmHb9CP2Lhfk9H3cS9zMfoR+xcL8no+7iX2ZzE83dV5QrTPJSKcyicyEvLJGJ0xjlTXKb45blxbfYXt9qSbfBGn6QxnKz5T2kG1SuuaeTt7IvcvheRvC3bcU9r85J7dvTz+iHZFbu3aa4m06naPyUsRJb3nXX2Z8+XelFeS3wka5ofAyxFsa45qPGUl7SK4y7eCXja4pM6RTVGEYwglGEIqMYrcoxSySRlP0hWADFIAAAAAAAAAAAAAAAAWeldHxxFUqpbs98JZZuE1wkv4NdKbXBl4AOVYiqyi11zWxOuW7Lfk+KafSulPpXHfmlqGsWieRbxNMcsPNrla48MPNvoX6uT4dT5vU32rWXQaxUM45K+C5knuU17iT6up9D602nztuUJSrnHKS2q5wsimmsudXOPSsms1400+DLsWSazrCjPhrlr6ZaPXImiy70xobkM7qE5YbPOcG9qzDNvg/dQ6peZ78s7CuWe9Hr4skXjWHM7RgtitpZcxZWmQxZKmbMS05h2zQkvYuF+T0fdxL3aMZoSXsXC/J6Pu4l7tHNTzdxXlCWUyCywpttS4muaW0ttZwhLKKezOxb3n7iC6Z+hcX0Jwl5prSO23XFtVxeVkovJt9FcX7p9fQt/UnhM5WSUIxzlLZhGMFwXCMIruS9L4siuuzaill0Ris5bOb75SbfHi2+xG9ap6v8gldcvX5LmxeT5JPjn8N9PUty6XLPkhkdAaJWGq2Xk7Z5OyS3rPogn7lZvtzb4tmTAMEgAAAAAAAAAAAAAAAAAAAAAYLWXVyGLjtwyhiYrKM34M0uEJ5dG95Pis+lNp50Acdt5Six12p12w3NSS3p5reuEotZ9ae/jvMNj9CKTc8KlGx75YXPmzfXS30/6b3+5b4LtGnNB04yGxbHKUc+TthkrK2+p9K4bnueS6kcx0/oXEYFvlo8ph28o3wT5N57kpL2j8T69zZdjyTWdY5qcuGuSvptGrTa7d7TzUk8nGSykmuKaLiLMpinVf8An1KUkso4irL8piuhSz3WrxS39UktxY2aKvinOrLFUx3ueHTdkF/qVPnQ7svGeni2us8LcJeBtO7clONOMOuaEl7Fw3yej7uJNisZCuLlOSSW9tvJGsYTTjjhcPsw2Ixppg7sRnVTtKtJpZram/FFNmGxml3J7Sk5SXC2xKKj8XXvUfKlnLpWyzyNNZdJHCGb0pphz3c6MXvUFzbZrob/AFcPG976Fk9pYSV0pyjCK2rJcyEK02lnm9mMV531ve30so0RgsRjZuGGg2k/XbptquDe9uU+mW/gs3v6t50zV3VunBxzXrl8llO6Syll0xivax8XF5LNvInhBzWWq2rCoyvvyliHvjHjGnNdfTPe9/BZ5LpctnAMEgAAAAAAAAAAAAAAAB5melLiA2jx2HjgeOsA7Sl3h1FLpApliSOWNy6SuWHI5YJMCOWk4riy3v05Tk4zacWmmpZNNPimulEtmik+gtbdXoS4oDRNY9EYGWdmEuWGs4uqWcsNLsXGvzZrxGkW6RdNizlsWQfNsqnvT64yi81/E7LdqhVLjFdxYX+p1hZ+FVF9qJi0jlNmmnZPalOVt0t23bNyll1bUnuRs2r+BwkmrMZfynSqKXKNfzp8X2LLtZt1Pqb4SG+NUV2Iv6tTao8Eu4eo0XeB0/hoQjXVGNdcFlGEIqMIrqSRfQ0zB8GWNerUEXUNCxRAuo6QT6SSOLIIaOSJo4RASrEFauI1QVKoCRWFSkRqsqUAK8z0pUSoAAAAAAAAAAAAAAAAAAAAyAAZDIABkMgAGQAAAAAAAAAAAAAAAAAAAAAAAAAAAAAAAAAAAAAAAAAAAAAAAAAAAAAAAAAA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://www.bizfilings.com/blog/wp-content/uploads/2012/01/Limited-Liability-Protection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8382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3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&gt;&gt;&gt; from math import pi</a:t>
            </a:r>
          </a:p>
          <a:p>
            <a:pPr>
              <a:buNone/>
            </a:pPr>
            <a:r>
              <a:rPr lang="en-US" dirty="0"/>
              <a:t>&gt;&gt;&gt; tau = 2 * 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45463-5F8E-4916-BDE9-67C4FC7F5BCA}" type="slidenum">
              <a:rPr lang="en-US"/>
              <a:pPr/>
              <a:t>44</a:t>
            </a:fld>
            <a:endParaRPr lang="en-US"/>
          </a:p>
        </p:txBody>
      </p:sp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31825" y="287338"/>
            <a:ext cx="7772400" cy="1143000"/>
          </a:xfrm>
        </p:spPr>
        <p:txBody>
          <a:bodyPr>
            <a:normAutofit/>
          </a:bodyPr>
          <a:lstStyle/>
          <a:p>
            <a:pPr rtl="1"/>
            <a:r>
              <a:rPr lang="he-IL" b="1" dirty="0">
                <a:latin typeface="Times New Roman" pitchFamily="18" charset="0"/>
                <a:cs typeface="Times New Roman" pitchFamily="18" charset="0"/>
              </a:rPr>
              <a:t>כלל 3 : יצירת פונקציה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39125" cy="4495800"/>
          </a:xfrm>
        </p:spPr>
        <p:txBody>
          <a:bodyPr/>
          <a:lstStyle/>
          <a:p>
            <a:pPr algn="r" rtl="1"/>
            <a:r>
              <a:rPr lang="he-IL" b="1" dirty="0">
                <a:latin typeface="Times New Roman" pitchFamily="18" charset="0"/>
                <a:cs typeface="Times New Roman" pitchFamily="18" charset="0"/>
              </a:rPr>
              <a:t>פונקציה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b="1" dirty="0">
                <a:latin typeface="Times New Roman" pitchFamily="18" charset="0"/>
                <a:cs typeface="Times New Roman" pitchFamily="18" charset="0"/>
              </a:rPr>
              <a:t>היא צמד (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pair</a:t>
            </a:r>
            <a:r>
              <a:rPr lang="he-IL" b="1" dirty="0">
                <a:latin typeface="Times New Roman" pitchFamily="18" charset="0"/>
                <a:cs typeface="Times New Roman" pitchFamily="18" charset="0"/>
              </a:rPr>
              <a:t>) שמכיל את</a:t>
            </a:r>
          </a:p>
          <a:p>
            <a:pPr lvl="1" algn="r" rtl="1"/>
            <a:r>
              <a:rPr lang="he-IL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הטקסט</a:t>
            </a:r>
            <a:r>
              <a:rPr lang="he-IL" b="1" dirty="0">
                <a:latin typeface="Times New Roman" pitchFamily="18" charset="0"/>
                <a:cs typeface="Times New Roman" pitchFamily="18" charset="0"/>
              </a:rPr>
              <a:t> הפונקציה </a:t>
            </a:r>
          </a:p>
          <a:p>
            <a:pPr lvl="2" algn="r" rtl="1"/>
            <a:r>
              <a:rPr lang="he-IL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פרמטרים </a:t>
            </a:r>
          </a:p>
          <a:p>
            <a:pPr lvl="2" algn="r" rtl="1"/>
            <a:r>
              <a:rPr lang="he-IL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גוף  </a:t>
            </a:r>
          </a:p>
          <a:p>
            <a:pPr lvl="1" algn="r" rtl="1"/>
            <a:r>
              <a:rPr lang="he-IL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המצביע</a:t>
            </a:r>
            <a:r>
              <a:rPr lang="he-IL" b="1" dirty="0">
                <a:latin typeface="Times New Roman" pitchFamily="18" charset="0"/>
                <a:cs typeface="Times New Roman" pitchFamily="18" charset="0"/>
              </a:rPr>
              <a:t> לסביבה בה היא הוגדרה</a:t>
            </a:r>
          </a:p>
          <a:p>
            <a:pPr algn="r" rtl="1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he-IL" b="1" dirty="0">
                <a:latin typeface="Times New Roman" pitchFamily="18" charset="0"/>
                <a:cs typeface="Times New Roman" pitchFamily="18" charset="0"/>
              </a:rPr>
              <a:t> יוצר קשירה (שיוך) חדשה</a:t>
            </a:r>
            <a:r>
              <a:rPr lang="he-IL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he-IL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binding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b="1" dirty="0">
                <a:latin typeface="Times New Roman" pitchFamily="18" charset="0"/>
                <a:cs typeface="Times New Roman" pitchFamily="18" charset="0"/>
              </a:rPr>
              <a:t>) בסביבה הנוכחית בין שם</a:t>
            </a:r>
            <a:r>
              <a:rPr lang="he-IL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b="1" dirty="0">
                <a:latin typeface="Times New Roman" pitchFamily="18" charset="0"/>
                <a:cs typeface="Times New Roman" pitchFamily="18" charset="0"/>
              </a:rPr>
              <a:t>הפונקציה</a:t>
            </a:r>
            <a:r>
              <a:rPr lang="he-IL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b="1" dirty="0">
                <a:latin typeface="Times New Roman" pitchFamily="18" charset="0"/>
                <a:cs typeface="Times New Roman" pitchFamily="18" charset="0"/>
              </a:rPr>
              <a:t>לבין פונקציה עצמה</a:t>
            </a:r>
          </a:p>
          <a:p>
            <a:pPr algn="r" rtl="1">
              <a:buNone/>
            </a:pPr>
            <a:endParaRPr lang="en-US" b="1" dirty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7" grpId="0" build="p" bldLvl="3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F848-4E13-441A-90DF-ABD0AC605317}" type="slidenum">
              <a:rPr lang="en-US"/>
              <a:pPr/>
              <a:t>45</a:t>
            </a:fld>
            <a:endParaRPr lang="en-US"/>
          </a:p>
        </p:txBody>
      </p:sp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69875"/>
            <a:ext cx="7772400" cy="1143000"/>
          </a:xfrm>
        </p:spPr>
        <p:txBody>
          <a:bodyPr/>
          <a:lstStyle/>
          <a:p>
            <a:r>
              <a:rPr lang="he-IL" b="1" dirty="0">
                <a:latin typeface="Times New Roman" pitchFamily="18" charset="0"/>
                <a:cs typeface="Times New Roman" pitchFamily="18" charset="0"/>
              </a:rPr>
              <a:t>פונקציות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3657600" cy="4114800"/>
          </a:xfrm>
        </p:spPr>
        <p:txBody>
          <a:bodyPr/>
          <a:lstStyle/>
          <a:p>
            <a:pPr algn="r" rtl="1">
              <a:buFontTx/>
              <a:buNone/>
            </a:pPr>
            <a:r>
              <a:rPr lang="he-IL" b="1" dirty="0">
                <a:latin typeface="Times New Roman" pitchFamily="18" charset="0"/>
                <a:cs typeface="Times New Roman" pitchFamily="18" charset="0"/>
              </a:rPr>
              <a:t>דוגמה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he-IL" sz="2800" dirty="0">
                <a:solidFill>
                  <a:schemeClr val="accent2"/>
                </a:solidFill>
              </a:rPr>
              <a:t>	</a:t>
            </a:r>
            <a:r>
              <a:rPr lang="en-US" sz="2800" dirty="0">
                <a:solidFill>
                  <a:schemeClr val="accent2"/>
                </a:solidFill>
              </a:rPr>
              <a:t>x = 3</a:t>
            </a:r>
          </a:p>
          <a:p>
            <a:pPr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	y = 100</a:t>
            </a:r>
          </a:p>
          <a:p>
            <a:pPr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	def </a:t>
            </a:r>
            <a:r>
              <a:rPr lang="en-US" sz="2800" dirty="0" err="1">
                <a:solidFill>
                  <a:schemeClr val="accent2"/>
                </a:solidFill>
              </a:rPr>
              <a:t>foo</a:t>
            </a:r>
            <a:r>
              <a:rPr lang="en-US" sz="2800" dirty="0">
                <a:solidFill>
                  <a:schemeClr val="accent2"/>
                </a:solidFill>
              </a:rPr>
              <a:t> (x, y):</a:t>
            </a:r>
          </a:p>
          <a:p>
            <a:pPr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        return add(x, y)</a:t>
            </a:r>
          </a:p>
          <a:p>
            <a:pPr lvl="1">
              <a:buFontTx/>
              <a:buNone/>
            </a:pPr>
            <a:endParaRPr lang="en-US" sz="3200" dirty="0">
              <a:solidFill>
                <a:schemeClr val="accent2"/>
              </a:solidFill>
            </a:endParaRPr>
          </a:p>
        </p:txBody>
      </p:sp>
      <p:pic>
        <p:nvPicPr>
          <p:cNvPr id="631812" name="Picture 4" descr="day13proc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0" y="1423988"/>
            <a:ext cx="4397375" cy="5276850"/>
          </a:xfrm>
          <a:prstGeom prst="rect">
            <a:avLst/>
          </a:prstGeom>
          <a:noFill/>
        </p:spPr>
      </p:pic>
      <p:sp>
        <p:nvSpPr>
          <p:cNvPr id="631817" name="Text Box 9"/>
          <p:cNvSpPr txBox="1">
            <a:spLocks noChangeArrowheads="1"/>
          </p:cNvSpPr>
          <p:nvPr/>
        </p:nvSpPr>
        <p:spPr bwMode="auto">
          <a:xfrm>
            <a:off x="6965950" y="4567238"/>
            <a:ext cx="1882775" cy="207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rtl="1"/>
            <a:r>
              <a:rPr lang="he-IL" b="1" dirty="0">
                <a:solidFill>
                  <a:schemeClr val="accent2"/>
                </a:solidFill>
                <a:latin typeface="Arial" charset="0"/>
                <a:cs typeface="Arial" charset="0"/>
              </a:rPr>
              <a:t>מצביע לסביבה בה </a:t>
            </a:r>
            <a:r>
              <a:rPr lang="he-IL" b="1">
                <a:solidFill>
                  <a:schemeClr val="accent2"/>
                </a:solidFill>
                <a:latin typeface="Arial" charset="0"/>
                <a:cs typeface="Arial" charset="0"/>
              </a:rPr>
              <a:t>נעשית הגדרה </a:t>
            </a:r>
            <a:r>
              <a:rPr lang="he-IL" b="1" dirty="0">
                <a:solidFill>
                  <a:schemeClr val="accent2"/>
                </a:solidFill>
                <a:latin typeface="Arial" charset="0"/>
                <a:cs typeface="Arial" charset="0"/>
              </a:rPr>
              <a:t>של פונקציה </a:t>
            </a:r>
            <a:endParaRPr lang="en-US" b="1" dirty="0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4800" y="6324600"/>
            <a:ext cx="22860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body: return add(x, y)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7F85-8EF3-41CA-BCC4-9B17A050685F}" type="slidenum">
              <a:rPr lang="en-US"/>
              <a:pPr/>
              <a:t>46</a:t>
            </a:fld>
            <a:endParaRPr lang="en-US"/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575" y="1957388"/>
            <a:ext cx="7832725" cy="4114800"/>
          </a:xfrm>
        </p:spPr>
        <p:txBody>
          <a:bodyPr>
            <a:normAutofit lnSpcReduction="10000"/>
          </a:bodyPr>
          <a:lstStyle/>
          <a:p>
            <a:pPr algn="r" rtl="1">
              <a:lnSpc>
                <a:spcPct val="90000"/>
              </a:lnSpc>
            </a:pPr>
            <a:r>
              <a:rPr lang="he-IL" sz="2800" b="1" dirty="0">
                <a:latin typeface="Times New Roman" pitchFamily="18" charset="0"/>
                <a:cs typeface="Times New Roman" pitchFamily="18" charset="0"/>
              </a:rPr>
              <a:t>טקסט של פונקציה מחולק לשני חלקים</a:t>
            </a:r>
          </a:p>
          <a:p>
            <a:pPr algn="r" rtl="1">
              <a:lnSpc>
                <a:spcPct val="90000"/>
              </a:lnSpc>
            </a:pPr>
            <a:r>
              <a:rPr lang="he-IL" sz="28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פרמטרים</a:t>
            </a:r>
            <a:r>
              <a:rPr lang="he-IL" sz="2800" b="1" dirty="0">
                <a:latin typeface="Times New Roman" pitchFamily="18" charset="0"/>
                <a:cs typeface="Times New Roman" pitchFamily="18" charset="0"/>
              </a:rPr>
              <a:t>: חתימת הפונקציה </a:t>
            </a:r>
          </a:p>
          <a:p>
            <a:pPr algn="r" rtl="1">
              <a:lnSpc>
                <a:spcPct val="90000"/>
              </a:lnSpc>
            </a:pPr>
            <a:r>
              <a:rPr lang="he-IL" sz="28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גוף</a:t>
            </a:r>
            <a:r>
              <a:rPr lang="he-IL" sz="2800" b="1" dirty="0">
                <a:latin typeface="Times New Roman" pitchFamily="18" charset="0"/>
                <a:cs typeface="Times New Roman" pitchFamily="18" charset="0"/>
              </a:rPr>
              <a:t>: תוכן הפונקציה </a:t>
            </a:r>
          </a:p>
          <a:p>
            <a:pPr algn="r" rtl="1">
              <a:lnSpc>
                <a:spcPct val="90000"/>
              </a:lnSpc>
            </a:pPr>
            <a:r>
              <a:rPr lang="he-IL" sz="2800" b="1" dirty="0">
                <a:latin typeface="Times New Roman" pitchFamily="18" charset="0"/>
                <a:cs typeface="Times New Roman" pitchFamily="18" charset="0"/>
              </a:rPr>
              <a:t>לדוגמה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def f(x, y): return add(x, y)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Parameters:</a:t>
            </a:r>
            <a:r>
              <a:rPr lang="en-US" sz="2800" dirty="0">
                <a:solidFill>
                  <a:schemeClr val="accent2"/>
                </a:solidFill>
              </a:rPr>
              <a:t> x, y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Body:</a:t>
            </a:r>
            <a:r>
              <a:rPr lang="en-US" sz="2800" dirty="0">
                <a:solidFill>
                  <a:schemeClr val="accent2"/>
                </a:solidFill>
              </a:rPr>
              <a:t> return add(x, y)</a:t>
            </a:r>
          </a:p>
          <a:p>
            <a:pPr algn="r" rtl="1">
              <a:lnSpc>
                <a:spcPct val="90000"/>
              </a:lnSpc>
            </a:pPr>
            <a:endParaRPr lang="he-IL" sz="2800" dirty="0">
              <a:cs typeface="Arial" charset="0"/>
            </a:endParaRPr>
          </a:p>
          <a:p>
            <a:pPr algn="r" rtl="1">
              <a:lnSpc>
                <a:spcPct val="90000"/>
              </a:lnSpc>
            </a:pPr>
            <a:r>
              <a:rPr lang="he-IL" sz="2800" b="1" dirty="0">
                <a:latin typeface="Times New Roman" pitchFamily="18" charset="0"/>
                <a:cs typeface="Times New Roman" pitchFamily="18" charset="0"/>
              </a:rPr>
              <a:t>שם לא נחשב כחלק מפונקציה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2837" name="Rectangle 5"/>
          <p:cNvSpPr>
            <a:spLocks noGrp="1" noChangeArrowheads="1"/>
          </p:cNvSpPr>
          <p:nvPr>
            <p:ph type="title"/>
          </p:nvPr>
        </p:nvSpPr>
        <p:spPr>
          <a:xfrm>
            <a:off x="612775" y="269875"/>
            <a:ext cx="7772400" cy="1143000"/>
          </a:xfrm>
          <a:noFill/>
          <a:ln/>
        </p:spPr>
        <p:txBody>
          <a:bodyPr/>
          <a:lstStyle/>
          <a:p>
            <a:r>
              <a:rPr lang="he-IL" b="1" dirty="0">
                <a:latin typeface="Times New Roman" pitchFamily="18" charset="0"/>
                <a:cs typeface="Times New Roman" pitchFamily="18" charset="0"/>
              </a:rPr>
              <a:t>פונקציות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319A-AA49-47F6-BBA4-20E485CD15D0}" type="slidenum">
              <a:rPr lang="en-US"/>
              <a:pPr/>
              <a:t>47</a:t>
            </a:fld>
            <a:endParaRPr lang="en-US"/>
          </a:p>
        </p:txBody>
      </p:sp>
      <p:pic>
        <p:nvPicPr>
          <p:cNvPr id="633859" name="Picture 3" descr="day13proc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49500" y="1441450"/>
            <a:ext cx="4397375" cy="5276850"/>
          </a:xfrm>
          <a:prstGeom prst="rect">
            <a:avLst/>
          </a:prstGeom>
          <a:noFill/>
        </p:spPr>
      </p:pic>
      <p:sp>
        <p:nvSpPr>
          <p:cNvPr id="633861" name="Text Box 5"/>
          <p:cNvSpPr txBox="1">
            <a:spLocks noChangeArrowheads="1"/>
          </p:cNvSpPr>
          <p:nvPr/>
        </p:nvSpPr>
        <p:spPr bwMode="auto">
          <a:xfrm>
            <a:off x="5008563" y="6048375"/>
            <a:ext cx="2744787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b="1">
                <a:solidFill>
                  <a:srgbClr val="FF0000"/>
                </a:solidFill>
                <a:latin typeface="Arial" charset="0"/>
                <a:cs typeface="Arial" charset="0"/>
              </a:rPr>
              <a:t>טקסט של פרוצדורה</a:t>
            </a:r>
            <a:endParaRPr lang="en-US" b="1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633863" name="Rectangle 7"/>
          <p:cNvSpPr>
            <a:spLocks noGrp="1" noChangeArrowheads="1"/>
          </p:cNvSpPr>
          <p:nvPr>
            <p:ph type="title"/>
          </p:nvPr>
        </p:nvSpPr>
        <p:spPr>
          <a:xfrm>
            <a:off x="612775" y="269875"/>
            <a:ext cx="7772400" cy="1143000"/>
          </a:xfrm>
          <a:noFill/>
          <a:ln/>
        </p:spPr>
        <p:txBody>
          <a:bodyPr/>
          <a:lstStyle/>
          <a:p>
            <a:r>
              <a:rPr lang="he-IL" b="1" dirty="0">
                <a:latin typeface="Times New Roman" pitchFamily="18" charset="0"/>
                <a:cs typeface="Times New Roman" pitchFamily="18" charset="0"/>
              </a:rPr>
              <a:t>פונקציות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6336268"/>
            <a:ext cx="1016625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add(x, y)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67000" y="6324600"/>
            <a:ext cx="22860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body: return add(x, y)</a:t>
            </a:r>
          </a:p>
        </p:txBody>
      </p:sp>
      <p:sp>
        <p:nvSpPr>
          <p:cNvPr id="8" name="Rectangle 7"/>
          <p:cNvSpPr/>
          <p:nvPr/>
        </p:nvSpPr>
        <p:spPr>
          <a:xfrm>
            <a:off x="2667000" y="6096000"/>
            <a:ext cx="2362200" cy="6096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אחרי הגדרת </a:t>
            </a:r>
            <a:r>
              <a:rPr lang="en-US" dirty="0"/>
              <a:t>square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26EA-FA47-4173-87ED-FE79CFDF5210}" type="slidenum">
              <a:rPr lang="en-US"/>
              <a:pPr/>
              <a:t>49</a:t>
            </a:fld>
            <a:endParaRPr lang="en-US"/>
          </a:p>
        </p:txBody>
      </p:sp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1"/>
            <a:r>
              <a:rPr lang="he-IL" b="1" dirty="0">
                <a:latin typeface="Times New Roman" pitchFamily="18" charset="0"/>
                <a:cs typeface="Times New Roman" pitchFamily="18" charset="0"/>
              </a:rPr>
              <a:t>כלל 4 : הפעלת פונקציה על האופרנדים שלה</a:t>
            </a:r>
            <a:endParaRPr lang="en-US" b="1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>
            <a:normAutofit/>
          </a:bodyPr>
          <a:lstStyle/>
          <a:p>
            <a:pPr marL="533400" indent="-533400" algn="r" rtl="1">
              <a:lnSpc>
                <a:spcPct val="90000"/>
              </a:lnSpc>
              <a:buFontTx/>
              <a:buAutoNum type="arabicPeriod"/>
            </a:pPr>
            <a:r>
              <a:rPr lang="he-IL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יצירת</a:t>
            </a:r>
            <a:r>
              <a:rPr lang="he-IL" b="1" dirty="0">
                <a:latin typeface="Times New Roman" pitchFamily="18" charset="0"/>
                <a:cs typeface="Times New Roman" pitchFamily="18" charset="0"/>
              </a:rPr>
              <a:t> מסגרת חדשה</a:t>
            </a:r>
          </a:p>
          <a:p>
            <a:pPr marL="533400" indent="-533400" algn="r" rtl="1">
              <a:lnSpc>
                <a:spcPct val="90000"/>
              </a:lnSpc>
              <a:buFontTx/>
              <a:buAutoNum type="arabicPeriod"/>
            </a:pPr>
            <a:r>
              <a:rPr lang="he-IL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קשירה</a:t>
            </a:r>
            <a:r>
              <a:rPr lang="he-IL" b="1" dirty="0">
                <a:latin typeface="Times New Roman" pitchFamily="18" charset="0"/>
                <a:cs typeface="Times New Roman" pitchFamily="18" charset="0"/>
              </a:rPr>
              <a:t> של פרמטרים פורמאליים לארגומנטים  המופיעים בקריאה לפונקציה –</a:t>
            </a:r>
            <a:r>
              <a:rPr lang="he-IL" b="1" dirty="0" err="1">
                <a:latin typeface="Times New Roman" pitchFamily="18" charset="0"/>
                <a:cs typeface="Times New Roman" pitchFamily="18" charset="0"/>
              </a:rPr>
              <a:t> במ</a:t>
            </a:r>
            <a:r>
              <a:rPr lang="he-IL" b="1" dirty="0">
                <a:latin typeface="Times New Roman" pitchFamily="18" charset="0"/>
                <a:cs typeface="Times New Roman" pitchFamily="18" charset="0"/>
              </a:rPr>
              <a:t>סגרת החדשה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1033463" lvl="1" indent="-457200" algn="r" rtl="1">
              <a:lnSpc>
                <a:spcPct val="90000"/>
              </a:lnSpc>
              <a:buFontTx/>
              <a:buNone/>
            </a:pPr>
            <a:r>
              <a:rPr lang="he-IL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לא להתבלבל</a:t>
            </a:r>
            <a:r>
              <a:rPr lang="he-IL" b="1" dirty="0">
                <a:latin typeface="Times New Roman" pitchFamily="18" charset="0"/>
                <a:cs typeface="Times New Roman" pitchFamily="18" charset="0"/>
              </a:rPr>
              <a:t>: המסגרת החדשה מצביעה לסביבה שבה הוגדרה פונקציה </a:t>
            </a:r>
            <a:r>
              <a:rPr lang="he-IL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המופעלת</a:t>
            </a:r>
            <a:r>
              <a:rPr lang="he-IL" b="1" dirty="0">
                <a:latin typeface="Times New Roman" pitchFamily="18" charset="0"/>
                <a:cs typeface="Times New Roman" pitchFamily="18" charset="0"/>
              </a:rPr>
              <a:t> ולא פונקציה שמפעילה אותה! </a:t>
            </a:r>
          </a:p>
          <a:p>
            <a:pPr marL="533400" indent="-533400" algn="r" rtl="1">
              <a:lnSpc>
                <a:spcPct val="90000"/>
              </a:lnSpc>
              <a:buFontTx/>
              <a:buAutoNum type="arabicPeriod"/>
            </a:pPr>
            <a:r>
              <a:rPr lang="he-IL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הערכת הגוף</a:t>
            </a:r>
            <a:r>
              <a:rPr lang="he-IL" b="1" dirty="0">
                <a:latin typeface="Times New Roman" pitchFamily="18" charset="0"/>
                <a:cs typeface="Times New Roman" pitchFamily="18" charset="0"/>
              </a:rPr>
              <a:t> של פונקציה ביחס לסביבה שמתחילה </a:t>
            </a:r>
            <a:r>
              <a:rPr lang="he-IL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מהמסגרת החדשה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 rtl="1"/>
            <a:endParaRPr lang="he-IL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3" grpId="0" build="p" bldLvl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5181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Different languages define different </a:t>
            </a:r>
            <a:r>
              <a:rPr lang="en-US" b="1" dirty="0"/>
              <a:t>signatures:</a:t>
            </a:r>
            <a:r>
              <a:rPr lang="en-US" dirty="0"/>
              <a:t> </a:t>
            </a:r>
          </a:p>
          <a:p>
            <a:r>
              <a:rPr lang="en-US" b="1" dirty="0"/>
              <a:t>C/C++</a:t>
            </a:r>
          </a:p>
          <a:p>
            <a:pPr marL="0" indent="0">
              <a:buNone/>
            </a:pPr>
            <a:r>
              <a:rPr lang="en-US" dirty="0"/>
              <a:t>    The method name and the number, order,  and type of its parameters:</a:t>
            </a:r>
          </a:p>
          <a:p>
            <a:pPr marL="0" indent="0">
              <a:buNone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  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int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printf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const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char*, ... ); </a:t>
            </a:r>
          </a:p>
          <a:p>
            <a:r>
              <a:rPr lang="en-US" b="1" dirty="0"/>
              <a:t>C#</a:t>
            </a:r>
          </a:p>
          <a:p>
            <a:pPr marL="0" indent="0">
              <a:buNone/>
            </a:pPr>
            <a:r>
              <a:rPr lang="en-US" dirty="0"/>
              <a:t>     The method name and the number, order, and type of its parameters:</a:t>
            </a:r>
          </a:p>
          <a:p>
            <a:pPr marL="0" indent="0">
              <a:buNone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    void Add(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int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sum,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int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[] value); </a:t>
            </a:r>
          </a:p>
          <a:p>
            <a:r>
              <a:rPr lang="en-US" b="1" dirty="0"/>
              <a:t>Java</a:t>
            </a:r>
          </a:p>
          <a:p>
            <a:pPr marL="0" indent="0">
              <a:buNone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    void insert(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int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ind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, String value);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  The method name and the number, order, and type of its parameters.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Return types and thrown exceptions are not a part of the signature.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(or method) signature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81300" y="4876800"/>
            <a:ext cx="3581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methodName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(parameters); </a:t>
            </a:r>
          </a:p>
        </p:txBody>
      </p:sp>
    </p:spTree>
    <p:extLst>
      <p:ext uri="{BB962C8B-B14F-4D97-AF65-F5344CB8AC3E}">
        <p14:creationId xmlns:p14="http://schemas.microsoft.com/office/powerpoint/2010/main" val="24562453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&gt;&gt;&gt; from operator import add, </a:t>
            </a:r>
            <a:r>
              <a:rPr lang="en-US" dirty="0" err="1"/>
              <a:t>mul</a:t>
            </a:r>
            <a:endParaRPr lang="en-US" dirty="0"/>
          </a:p>
          <a:p>
            <a:pPr>
              <a:buNone/>
            </a:pPr>
            <a:r>
              <a:rPr lang="en-US" dirty="0"/>
              <a:t>&gt;&gt;&gt; def square(x):</a:t>
            </a:r>
          </a:p>
          <a:p>
            <a:pPr>
              <a:buNone/>
            </a:pPr>
            <a:r>
              <a:rPr lang="en-US" dirty="0"/>
              <a:t>            return </a:t>
            </a:r>
            <a:r>
              <a:rPr lang="en-US" dirty="0" err="1"/>
              <a:t>mul</a:t>
            </a:r>
            <a:r>
              <a:rPr lang="en-US" dirty="0"/>
              <a:t>(x, x)</a:t>
            </a:r>
          </a:p>
          <a:p>
            <a:pPr>
              <a:buNone/>
            </a:pPr>
            <a:r>
              <a:rPr lang="en-US" dirty="0"/>
              <a:t>&gt;&gt;&gt; </a:t>
            </a:r>
            <a:r>
              <a:rPr lang="en-US" dirty="0">
                <a:solidFill>
                  <a:srgbClr val="C00000"/>
                </a:solidFill>
              </a:rPr>
              <a:t>square (-2)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&gt;&gt;&gt; from operator import add, </a:t>
            </a:r>
            <a:r>
              <a:rPr lang="en-US" sz="2000" dirty="0" err="1"/>
              <a:t>mul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&gt;&gt;&gt; def square(x):</a:t>
            </a:r>
          </a:p>
          <a:p>
            <a:pPr>
              <a:buNone/>
            </a:pPr>
            <a:r>
              <a:rPr lang="en-US" sz="2000" dirty="0"/>
              <a:t>            return </a:t>
            </a:r>
            <a:r>
              <a:rPr lang="en-US" sz="2000" dirty="0" err="1"/>
              <a:t>mul</a:t>
            </a:r>
            <a:r>
              <a:rPr lang="en-US" sz="2000" dirty="0"/>
              <a:t>(x, x)</a:t>
            </a:r>
          </a:p>
          <a:p>
            <a:pPr>
              <a:buNone/>
            </a:pPr>
            <a:r>
              <a:rPr lang="en-US" sz="2000" dirty="0"/>
              <a:t>&gt;&gt;&gt; def </a:t>
            </a:r>
            <a:r>
              <a:rPr lang="en-US" sz="2000" dirty="0" err="1"/>
              <a:t>sum_squares</a:t>
            </a:r>
            <a:r>
              <a:rPr lang="en-US" sz="2000" dirty="0"/>
              <a:t>(x, y):</a:t>
            </a:r>
          </a:p>
          <a:p>
            <a:pPr>
              <a:buNone/>
            </a:pPr>
            <a:r>
              <a:rPr lang="en-US" sz="2000" dirty="0"/>
              <a:t>            return add(square(x), square(y))</a:t>
            </a:r>
          </a:p>
          <a:p>
            <a:pPr>
              <a:buNone/>
            </a:pPr>
            <a:r>
              <a:rPr lang="en-US" sz="2000" dirty="0"/>
              <a:t>&gt;&gt;&gt; </a:t>
            </a:r>
            <a:r>
              <a:rPr lang="en-US" sz="2000" dirty="0" err="1">
                <a:solidFill>
                  <a:srgbClr val="C00000"/>
                </a:solidFill>
              </a:rPr>
              <a:t>sum_squares</a:t>
            </a:r>
            <a:r>
              <a:rPr lang="en-US" sz="2000" dirty="0">
                <a:solidFill>
                  <a:srgbClr val="C00000"/>
                </a:solidFill>
              </a:rPr>
              <a:t>(5, 12)</a:t>
            </a:r>
          </a:p>
          <a:p>
            <a:pPr>
              <a:buNone/>
            </a:pPr>
            <a:r>
              <a:rPr lang="en-US" sz="2000" dirty="0"/>
              <a:t>169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34A1-669C-4208-96CE-52BCD795DC3D}" type="slidenum">
              <a:rPr lang="en-US"/>
              <a:pPr/>
              <a:t>52</a:t>
            </a:fld>
            <a:endParaRPr lang="en-US"/>
          </a:p>
        </p:txBody>
      </p:sp>
      <p:pic>
        <p:nvPicPr>
          <p:cNvPr id="644098" name="Picture 2" descr="day13fx_init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67200" y="1905000"/>
            <a:ext cx="4429125" cy="4378325"/>
          </a:xfrm>
          <a:prstGeom prst="rect">
            <a:avLst/>
          </a:prstGeom>
          <a:noFill/>
        </p:spPr>
      </p:pic>
      <p:sp>
        <p:nvSpPr>
          <p:cNvPr id="644099" name="Rectangle 3"/>
          <p:cNvSpPr>
            <a:spLocks noGrp="1" noChangeArrowheads="1"/>
          </p:cNvSpPr>
          <p:nvPr>
            <p:ph type="title"/>
          </p:nvPr>
        </p:nvSpPr>
        <p:spPr>
          <a:xfrm>
            <a:off x="668338" y="304800"/>
            <a:ext cx="7772400" cy="569913"/>
          </a:xfrm>
        </p:spPr>
        <p:txBody>
          <a:bodyPr>
            <a:normAutofit fontScale="90000"/>
          </a:bodyPr>
          <a:lstStyle/>
          <a:p>
            <a:r>
              <a:rPr lang="he-IL" sz="4000">
                <a:latin typeface="Times New Roman" pitchFamily="18" charset="0"/>
                <a:cs typeface="Times New Roman" pitchFamily="18" charset="0"/>
              </a:rPr>
              <a:t>דוגמה נוספת</a:t>
            </a:r>
            <a:endParaRPr lang="en-US" sz="4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41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&gt;&gt;&gt; x, y = 20, 100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&gt;&gt;&gt; def f (x):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            return add(x, y)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&gt;&gt;&gt; f (1)</a:t>
            </a:r>
          </a:p>
        </p:txBody>
      </p:sp>
      <p:sp>
        <p:nvSpPr>
          <p:cNvPr id="644101" name="Text Box 5"/>
          <p:cNvSpPr txBox="1">
            <a:spLocks noChangeArrowheads="1"/>
          </p:cNvSpPr>
          <p:nvPr/>
        </p:nvSpPr>
        <p:spPr bwMode="auto">
          <a:xfrm>
            <a:off x="7772400" y="838200"/>
            <a:ext cx="895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0000"/>
                </a:solidFill>
                <a:latin typeface="Arial" charset="0"/>
              </a:rPr>
              <a:t>current</a:t>
            </a:r>
          </a:p>
          <a:p>
            <a:pPr algn="l"/>
            <a:r>
              <a:rPr lang="en-US" sz="1800">
                <a:solidFill>
                  <a:srgbClr val="FF0000"/>
                </a:solidFill>
                <a:latin typeface="Arial" charset="0"/>
              </a:rPr>
              <a:t>env</a:t>
            </a:r>
          </a:p>
        </p:txBody>
      </p:sp>
      <p:sp>
        <p:nvSpPr>
          <p:cNvPr id="644102" name="Line 6"/>
          <p:cNvSpPr>
            <a:spLocks noChangeShapeType="1"/>
          </p:cNvSpPr>
          <p:nvPr/>
        </p:nvSpPr>
        <p:spPr bwMode="auto">
          <a:xfrm flipH="1">
            <a:off x="7696200" y="1524000"/>
            <a:ext cx="3048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101" grpId="0" autoUpdateAnimBg="0"/>
      <p:bldP spid="64410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9FFD-65AD-483F-81D4-79214D9A8962}" type="slidenum">
              <a:rPr lang="en-US"/>
              <a:pPr/>
              <a:t>53</a:t>
            </a:fld>
            <a:endParaRPr lang="en-US"/>
          </a:p>
        </p:txBody>
      </p:sp>
      <p:pic>
        <p:nvPicPr>
          <p:cNvPr id="645122" name="Picture 2" descr="day13fx_f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33900" y="1809750"/>
            <a:ext cx="4610100" cy="5048250"/>
          </a:xfrm>
          <a:prstGeom prst="rect">
            <a:avLst/>
          </a:prstGeom>
          <a:noFill/>
        </p:spPr>
      </p:pic>
      <p:sp>
        <p:nvSpPr>
          <p:cNvPr id="645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625600"/>
            <a:ext cx="4545013" cy="482917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&gt;&gt;&gt; x, y = 20, 100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&gt;&gt;&gt; def f (x):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            return add(x, y)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&gt;&gt;&gt; f (1)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Create new frame</a:t>
            </a:r>
            <a:endParaRPr lang="en-US" sz="2800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and bind </a:t>
            </a:r>
            <a:r>
              <a:rPr lang="en-US" dirty="0" err="1">
                <a:solidFill>
                  <a:schemeClr val="accent2"/>
                </a:solidFill>
              </a:rPr>
              <a:t>f</a:t>
            </a:r>
            <a:r>
              <a:rPr lang="en-US" dirty="0" err="1"/>
              <a:t>'s</a:t>
            </a:r>
            <a:r>
              <a:rPr lang="en-US" dirty="0"/>
              <a:t> formal parameter (</a:t>
            </a:r>
            <a:r>
              <a:rPr lang="en-US" dirty="0">
                <a:solidFill>
                  <a:schemeClr val="accent2"/>
                </a:solidFill>
              </a:rPr>
              <a:t>x</a:t>
            </a:r>
            <a:r>
              <a:rPr lang="en-US" dirty="0"/>
              <a:t>) to argument (</a:t>
            </a:r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Parent frame: global </a:t>
            </a:r>
            <a:r>
              <a:rPr lang="en-US" sz="2800" dirty="0" err="1"/>
              <a:t>env</a:t>
            </a:r>
            <a:endParaRPr lang="en-US" sz="2800" dirty="0"/>
          </a:p>
        </p:txBody>
      </p:sp>
      <p:sp>
        <p:nvSpPr>
          <p:cNvPr id="645125" name="Text Box 5"/>
          <p:cNvSpPr txBox="1">
            <a:spLocks noChangeArrowheads="1"/>
          </p:cNvSpPr>
          <p:nvPr/>
        </p:nvSpPr>
        <p:spPr bwMode="auto">
          <a:xfrm>
            <a:off x="8001000" y="5911850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FF0000"/>
                </a:solidFill>
                <a:latin typeface="Arial" charset="0"/>
              </a:rPr>
              <a:t>current</a:t>
            </a:r>
          </a:p>
          <a:p>
            <a:pPr algn="l"/>
            <a:r>
              <a:rPr lang="en-US" sz="1800">
                <a:solidFill>
                  <a:srgbClr val="FF0000"/>
                </a:solidFill>
                <a:latin typeface="Arial" charset="0"/>
              </a:rPr>
              <a:t>env</a:t>
            </a:r>
          </a:p>
        </p:txBody>
      </p:sp>
      <p:sp>
        <p:nvSpPr>
          <p:cNvPr id="645126" name="Line 6"/>
          <p:cNvSpPr>
            <a:spLocks noChangeShapeType="1"/>
          </p:cNvSpPr>
          <p:nvPr/>
        </p:nvSpPr>
        <p:spPr bwMode="auto">
          <a:xfrm flipV="1">
            <a:off x="8305800" y="5257800"/>
            <a:ext cx="150813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5128" name="Rectangle 8"/>
          <p:cNvSpPr>
            <a:spLocks noGrp="1" noChangeArrowheads="1"/>
          </p:cNvSpPr>
          <p:nvPr>
            <p:ph type="title"/>
          </p:nvPr>
        </p:nvSpPr>
        <p:spPr>
          <a:xfrm>
            <a:off x="668338" y="304800"/>
            <a:ext cx="7772400" cy="569913"/>
          </a:xfrm>
          <a:noFill/>
          <a:ln/>
        </p:spPr>
        <p:txBody>
          <a:bodyPr>
            <a:normAutofit fontScale="90000"/>
          </a:bodyPr>
          <a:lstStyle/>
          <a:p>
            <a:r>
              <a:rPr lang="he-IL" sz="4000">
                <a:latin typeface="Times New Roman" pitchFamily="18" charset="0"/>
                <a:cs typeface="Times New Roman" pitchFamily="18" charset="0"/>
              </a:rPr>
              <a:t>דוגמה נוספת - 2</a:t>
            </a:r>
            <a:endParaRPr lang="en-US" sz="400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5" grpId="0" autoUpdateAnimBg="0"/>
      <p:bldP spid="64512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3958-C49D-4622-8EDA-B54881BCC3B6}" type="slidenum">
              <a:rPr lang="en-US"/>
              <a:pPr/>
              <a:t>54</a:t>
            </a:fld>
            <a:endParaRPr lang="en-US"/>
          </a:p>
        </p:txBody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46101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&gt;&gt;&gt; x, y = 20, 100</a:t>
            </a:r>
          </a:p>
          <a:p>
            <a:pPr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&gt;&gt;&gt; def f (x):</a:t>
            </a:r>
          </a:p>
          <a:p>
            <a:pPr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            return add(x, y)</a:t>
            </a:r>
          </a:p>
          <a:p>
            <a:pPr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&gt;&gt;&gt; f (1)</a:t>
            </a:r>
          </a:p>
          <a:p>
            <a:r>
              <a:rPr lang="en-US" sz="2800" dirty="0"/>
              <a:t>Create new frame</a:t>
            </a:r>
            <a:endParaRPr lang="en-US" sz="2800" dirty="0">
              <a:solidFill>
                <a:schemeClr val="accent2"/>
              </a:solidFill>
            </a:endParaRPr>
          </a:p>
          <a:p>
            <a:pPr lvl="1"/>
            <a:r>
              <a:rPr lang="en-US" dirty="0"/>
              <a:t>bind </a:t>
            </a:r>
            <a:r>
              <a:rPr lang="en-US" dirty="0">
                <a:solidFill>
                  <a:schemeClr val="accent2"/>
                </a:solidFill>
              </a:rPr>
              <a:t>x</a:t>
            </a:r>
            <a:r>
              <a:rPr lang="en-US" dirty="0"/>
              <a:t> to </a:t>
            </a:r>
            <a:r>
              <a:rPr lang="en-US" dirty="0">
                <a:solidFill>
                  <a:schemeClr val="accent2"/>
                </a:solidFill>
              </a:rPr>
              <a:t>1</a:t>
            </a:r>
          </a:p>
          <a:p>
            <a:r>
              <a:rPr lang="en-US" sz="2800" dirty="0"/>
              <a:t>Evaluate body: </a:t>
            </a:r>
            <a:r>
              <a:rPr lang="en-US" sz="2800" dirty="0">
                <a:solidFill>
                  <a:schemeClr val="accent2"/>
                </a:solidFill>
              </a:rPr>
              <a:t>add(x, y)</a:t>
            </a:r>
          </a:p>
        </p:txBody>
      </p:sp>
      <p:sp>
        <p:nvSpPr>
          <p:cNvPr id="646148" name="Text Box 4"/>
          <p:cNvSpPr txBox="1">
            <a:spLocks noChangeArrowheads="1"/>
          </p:cNvSpPr>
          <p:nvPr/>
        </p:nvSpPr>
        <p:spPr bwMode="auto">
          <a:xfrm>
            <a:off x="5851525" y="6213475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Call environment</a:t>
            </a:r>
          </a:p>
        </p:txBody>
      </p:sp>
      <p:pic>
        <p:nvPicPr>
          <p:cNvPr id="646149" name="Picture 5" descr="day13fx_f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33900" y="1600200"/>
            <a:ext cx="4610100" cy="5048250"/>
          </a:xfrm>
          <a:prstGeom prst="rect">
            <a:avLst/>
          </a:prstGeom>
          <a:noFill/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924800" y="4997450"/>
            <a:ext cx="990600" cy="1098550"/>
            <a:chOff x="5136" y="3408"/>
            <a:chExt cx="624" cy="692"/>
          </a:xfrm>
        </p:grpSpPr>
        <p:sp>
          <p:nvSpPr>
            <p:cNvPr id="646151" name="Text Box 7"/>
            <p:cNvSpPr txBox="1">
              <a:spLocks noChangeArrowheads="1"/>
            </p:cNvSpPr>
            <p:nvPr/>
          </p:nvSpPr>
          <p:spPr bwMode="auto">
            <a:xfrm>
              <a:off x="5136" y="3696"/>
              <a:ext cx="62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current</a:t>
              </a:r>
            </a:p>
            <a:p>
              <a:pPr algn="l"/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env</a:t>
              </a:r>
            </a:p>
          </p:txBody>
        </p:sp>
        <p:sp>
          <p:nvSpPr>
            <p:cNvPr id="646152" name="Line 8"/>
            <p:cNvSpPr>
              <a:spLocks noChangeShapeType="1"/>
            </p:cNvSpPr>
            <p:nvPr/>
          </p:nvSpPr>
          <p:spPr bwMode="auto">
            <a:xfrm flipV="1">
              <a:off x="5376" y="3408"/>
              <a:ext cx="47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6154" name="Rectangle 10"/>
          <p:cNvSpPr>
            <a:spLocks noGrp="1" noChangeArrowheads="1"/>
          </p:cNvSpPr>
          <p:nvPr>
            <p:ph type="title"/>
          </p:nvPr>
        </p:nvSpPr>
        <p:spPr>
          <a:xfrm>
            <a:off x="668338" y="304800"/>
            <a:ext cx="7772400" cy="569913"/>
          </a:xfrm>
          <a:noFill/>
          <a:ln/>
        </p:spPr>
        <p:txBody>
          <a:bodyPr>
            <a:normAutofit fontScale="90000"/>
          </a:bodyPr>
          <a:lstStyle/>
          <a:p>
            <a:r>
              <a:rPr lang="he-IL" sz="4000">
                <a:latin typeface="Times New Roman" pitchFamily="18" charset="0"/>
                <a:cs typeface="Times New Roman" pitchFamily="18" charset="0"/>
              </a:rPr>
              <a:t>דוגמה נוספת - 3</a:t>
            </a:r>
            <a:endParaRPr lang="en-US" sz="400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26EA-94BF-4273-9861-E4A34FECDDE4}" type="slidenum">
              <a:rPr lang="en-US"/>
              <a:pPr/>
              <a:t>55</a:t>
            </a:fld>
            <a:endParaRPr lang="en-US"/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4267200" cy="4419600"/>
          </a:xfrm>
        </p:spPr>
        <p:txBody>
          <a:bodyPr/>
          <a:lstStyle/>
          <a:p>
            <a:r>
              <a:rPr lang="en-US" dirty="0"/>
              <a:t>Evaluate: </a:t>
            </a:r>
            <a:r>
              <a:rPr lang="en-US" dirty="0">
                <a:solidFill>
                  <a:schemeClr val="accent2"/>
                </a:solidFill>
              </a:rPr>
              <a:t>add(x, y)</a:t>
            </a:r>
          </a:p>
          <a:p>
            <a:pPr lvl="1"/>
            <a:r>
              <a:rPr lang="en-US" dirty="0"/>
              <a:t>evaluate </a:t>
            </a:r>
            <a:r>
              <a:rPr lang="en-US" dirty="0">
                <a:solidFill>
                  <a:schemeClr val="accent2"/>
                </a:solidFill>
              </a:rPr>
              <a:t>x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1</a:t>
            </a:r>
          </a:p>
          <a:p>
            <a:pPr lvl="1"/>
            <a:r>
              <a:rPr lang="en-US" dirty="0">
                <a:sym typeface="Wingdings" pitchFamily="2" charset="2"/>
              </a:rPr>
              <a:t>evaluate 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y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100</a:t>
            </a:r>
          </a:p>
          <a:p>
            <a:pPr lvl="1"/>
            <a:r>
              <a:rPr lang="en-US" dirty="0">
                <a:sym typeface="Wingdings" pitchFamily="2" charset="2"/>
              </a:rPr>
              <a:t>evaluate 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add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+</a:t>
            </a:r>
          </a:p>
          <a:p>
            <a:pPr lvl="1"/>
            <a:r>
              <a:rPr lang="en-US" dirty="0">
                <a:sym typeface="Wingdings" pitchFamily="2" charset="2"/>
              </a:rPr>
              <a:t>(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add</a:t>
            </a:r>
            <a:r>
              <a:rPr lang="en-US" dirty="0">
                <a:sym typeface="Wingdings" pitchFamily="2" charset="2"/>
              </a:rPr>
              <a:t> is in global </a:t>
            </a:r>
            <a:r>
              <a:rPr lang="en-US" dirty="0" err="1">
                <a:sym typeface="Wingdings" pitchFamily="2" charset="2"/>
              </a:rPr>
              <a:t>env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r>
              <a:rPr lang="en-US" dirty="0">
                <a:solidFill>
                  <a:schemeClr val="accent2"/>
                </a:solidFill>
              </a:rPr>
              <a:t>(1 + 100)</a:t>
            </a:r>
          </a:p>
          <a:p>
            <a:r>
              <a:rPr lang="en-US" dirty="0"/>
              <a:t>result:</a:t>
            </a:r>
            <a:r>
              <a:rPr lang="en-US" dirty="0">
                <a:solidFill>
                  <a:schemeClr val="accent2"/>
                </a:solidFill>
              </a:rPr>
              <a:t> 101</a:t>
            </a:r>
          </a:p>
        </p:txBody>
      </p:sp>
      <p:sp>
        <p:nvSpPr>
          <p:cNvPr id="647172" name="Text Box 4"/>
          <p:cNvSpPr txBox="1">
            <a:spLocks noChangeArrowheads="1"/>
          </p:cNvSpPr>
          <p:nvPr/>
        </p:nvSpPr>
        <p:spPr bwMode="auto">
          <a:xfrm>
            <a:off x="5851525" y="6213475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Call environment</a:t>
            </a:r>
          </a:p>
        </p:txBody>
      </p:sp>
      <p:pic>
        <p:nvPicPr>
          <p:cNvPr id="647173" name="Picture 5" descr="day13fx_f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33900" y="1600200"/>
            <a:ext cx="4610100" cy="5048250"/>
          </a:xfrm>
          <a:prstGeom prst="rect">
            <a:avLst/>
          </a:prstGeom>
          <a:noFill/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848600" y="5029200"/>
            <a:ext cx="990600" cy="1098550"/>
            <a:chOff x="5136" y="3408"/>
            <a:chExt cx="624" cy="692"/>
          </a:xfrm>
        </p:grpSpPr>
        <p:sp>
          <p:nvSpPr>
            <p:cNvPr id="647175" name="Text Box 7"/>
            <p:cNvSpPr txBox="1">
              <a:spLocks noChangeArrowheads="1"/>
            </p:cNvSpPr>
            <p:nvPr/>
          </p:nvSpPr>
          <p:spPr bwMode="auto">
            <a:xfrm>
              <a:off x="5136" y="3696"/>
              <a:ext cx="62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current</a:t>
              </a:r>
            </a:p>
            <a:p>
              <a:pPr algn="l"/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env</a:t>
              </a:r>
            </a:p>
          </p:txBody>
        </p:sp>
        <p:sp>
          <p:nvSpPr>
            <p:cNvPr id="647176" name="Line 8"/>
            <p:cNvSpPr>
              <a:spLocks noChangeShapeType="1"/>
            </p:cNvSpPr>
            <p:nvPr/>
          </p:nvSpPr>
          <p:spPr bwMode="auto">
            <a:xfrm flipV="1">
              <a:off x="5376" y="3408"/>
              <a:ext cx="47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7178" name="Rectangle 10"/>
          <p:cNvSpPr>
            <a:spLocks noGrp="1" noChangeArrowheads="1"/>
          </p:cNvSpPr>
          <p:nvPr>
            <p:ph type="title"/>
          </p:nvPr>
        </p:nvSpPr>
        <p:spPr>
          <a:xfrm>
            <a:off x="668338" y="304800"/>
            <a:ext cx="7772400" cy="569913"/>
          </a:xfrm>
          <a:noFill/>
          <a:ln/>
        </p:spPr>
        <p:txBody>
          <a:bodyPr>
            <a:normAutofit fontScale="90000"/>
          </a:bodyPr>
          <a:lstStyle/>
          <a:p>
            <a:r>
              <a:rPr lang="he-IL" sz="4000">
                <a:latin typeface="Times New Roman" pitchFamily="18" charset="0"/>
                <a:cs typeface="Times New Roman" pitchFamily="18" charset="0"/>
              </a:rPr>
              <a:t>דוגמה נוספת - 4</a:t>
            </a:r>
            <a:endParaRPr lang="en-US" sz="400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&gt;&gt;&gt; def square(x):</a:t>
            </a:r>
          </a:p>
          <a:p>
            <a:pPr>
              <a:buNone/>
            </a:pPr>
            <a:r>
              <a:rPr lang="en-US" dirty="0"/>
              <a:t>	    return </a:t>
            </a:r>
            <a:r>
              <a:rPr lang="en-US" dirty="0" err="1"/>
              <a:t>mul</a:t>
            </a:r>
            <a:r>
              <a:rPr lang="en-US" dirty="0"/>
              <a:t>(x, x)</a:t>
            </a:r>
          </a:p>
          <a:p>
            <a:pPr>
              <a:buNone/>
            </a:pPr>
            <a:r>
              <a:rPr lang="en-US" dirty="0"/>
              <a:t>&gt;&gt;&gt; def square(y):</a:t>
            </a:r>
          </a:p>
          <a:p>
            <a:pPr>
              <a:buNone/>
            </a:pPr>
            <a:r>
              <a:rPr lang="en-US" dirty="0"/>
              <a:t>	    return </a:t>
            </a:r>
            <a:r>
              <a:rPr lang="en-US" dirty="0" err="1"/>
              <a:t>mul</a:t>
            </a:r>
            <a:r>
              <a:rPr lang="en-US" dirty="0"/>
              <a:t>(y, y)</a:t>
            </a:r>
          </a:p>
          <a:p>
            <a:r>
              <a:rPr lang="en-US" dirty="0"/>
              <a:t>The parameter names of a function are local to the body of the function.</a:t>
            </a:r>
          </a:p>
          <a:p>
            <a:pPr lvl="1"/>
            <a:r>
              <a:rPr lang="en-US" dirty="0"/>
              <a:t>The binding for x in different local frames (for example, square and </a:t>
            </a:r>
            <a:r>
              <a:rPr lang="en-US" dirty="0" err="1"/>
              <a:t>sum_squares</a:t>
            </a:r>
            <a:r>
              <a:rPr lang="en-US" dirty="0"/>
              <a:t>) are unrelated. </a:t>
            </a:r>
          </a:p>
          <a:p>
            <a:r>
              <a:rPr lang="en-US" dirty="0"/>
              <a:t>We say: “the scope of a local name is limited to the body of the user-defined function that defines it.” </a:t>
            </a:r>
          </a:p>
          <a:p>
            <a:r>
              <a:rPr lang="en-US" dirty="0"/>
              <a:t>When a name is no longer accessible, it is “out of scope.”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as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&gt;&gt;&gt; def square(x):</a:t>
            </a:r>
          </a:p>
          <a:p>
            <a:pPr>
              <a:buNone/>
            </a:pPr>
            <a:r>
              <a:rPr lang="en-US" dirty="0"/>
              <a:t>		return </a:t>
            </a:r>
            <a:r>
              <a:rPr lang="en-US" dirty="0" err="1"/>
              <a:t>mul</a:t>
            </a:r>
            <a:r>
              <a:rPr lang="en-US" dirty="0"/>
              <a:t>(x, x)</a:t>
            </a:r>
          </a:p>
          <a:p>
            <a:pPr>
              <a:buNone/>
            </a:pPr>
            <a:r>
              <a:rPr lang="en-US" dirty="0"/>
              <a:t>&gt;&gt;&gt; def square(x):</a:t>
            </a:r>
          </a:p>
          <a:p>
            <a:pPr>
              <a:buNone/>
            </a:pPr>
            <a:r>
              <a:rPr lang="en-US" dirty="0"/>
              <a:t>		return </a:t>
            </a:r>
            <a:r>
              <a:rPr lang="en-US" dirty="0" err="1"/>
              <a:t>mul</a:t>
            </a:r>
            <a:r>
              <a:rPr lang="en-US" dirty="0"/>
              <a:t>(x, x-1) + x</a:t>
            </a:r>
          </a:p>
          <a:p>
            <a:r>
              <a:rPr lang="en-US" dirty="0"/>
              <a:t>A function definition should be able to suppress details. </a:t>
            </a:r>
          </a:p>
          <a:p>
            <a:r>
              <a:rPr lang="en-US" dirty="0"/>
              <a:t>The users may </a:t>
            </a:r>
            <a:r>
              <a:rPr lang="en-US"/>
              <a:t>obtain function </a:t>
            </a:r>
            <a:r>
              <a:rPr lang="en-US" dirty="0"/>
              <a:t>from another programmer as a “black box”.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signature,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Java: </a:t>
            </a:r>
          </a:p>
          <a:p>
            <a:r>
              <a:rPr lang="en-US" sz="2800" dirty="0" err="1"/>
              <a:t>doSomething</a:t>
            </a:r>
            <a:r>
              <a:rPr lang="en-US" sz="2800" dirty="0"/>
              <a:t>(</a:t>
            </a:r>
            <a:r>
              <a:rPr lang="en-US" sz="2800" b="1" dirty="0" err="1"/>
              <a:t>int</a:t>
            </a:r>
            <a:r>
              <a:rPr lang="en-US" sz="2800" dirty="0"/>
              <a:t> y); </a:t>
            </a:r>
            <a:r>
              <a:rPr lang="en-US" sz="2800" dirty="0" err="1"/>
              <a:t>doSomething</a:t>
            </a:r>
            <a:r>
              <a:rPr lang="en-US" sz="2800" dirty="0"/>
              <a:t>(</a:t>
            </a:r>
            <a:r>
              <a:rPr lang="en-US" sz="2800" b="1" dirty="0"/>
              <a:t>String</a:t>
            </a:r>
            <a:r>
              <a:rPr lang="en-US" sz="2800" dirty="0"/>
              <a:t> y);  </a:t>
            </a:r>
          </a:p>
          <a:p>
            <a:endParaRPr lang="en-US" sz="2800" b="1" dirty="0"/>
          </a:p>
          <a:p>
            <a:r>
              <a:rPr lang="en-US" sz="2800" b="1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doSomething</a:t>
            </a:r>
            <a:r>
              <a:rPr lang="en-US" sz="2800" dirty="0"/>
              <a:t>(</a:t>
            </a:r>
            <a:r>
              <a:rPr lang="en-US" sz="2800" b="1" dirty="0" err="1"/>
              <a:t>int</a:t>
            </a:r>
            <a:r>
              <a:rPr lang="en-US" sz="2800" dirty="0"/>
              <a:t> y); </a:t>
            </a:r>
          </a:p>
          <a:p>
            <a:pPr marL="0" indent="0">
              <a:buNone/>
            </a:pPr>
            <a:r>
              <a:rPr lang="en-US" sz="2800" b="1" dirty="0"/>
              <a:t>    String</a:t>
            </a:r>
            <a:r>
              <a:rPr lang="en-US" sz="2800" dirty="0"/>
              <a:t> </a:t>
            </a:r>
            <a:r>
              <a:rPr lang="en-US" sz="2800" dirty="0" err="1"/>
              <a:t>doSomething</a:t>
            </a:r>
            <a:r>
              <a:rPr lang="en-US" sz="2800" dirty="0"/>
              <a:t>(</a:t>
            </a:r>
            <a:r>
              <a:rPr lang="en-US" sz="2800" b="1" dirty="0" err="1"/>
              <a:t>int</a:t>
            </a:r>
            <a:r>
              <a:rPr lang="en-US" sz="2800" dirty="0"/>
              <a:t> x);  </a:t>
            </a:r>
          </a:p>
          <a:p>
            <a:pPr marL="0" indent="0">
              <a:buNone/>
            </a:pPr>
            <a:r>
              <a:rPr lang="en-US" sz="2800" b="1" dirty="0"/>
              <a:t>    </a:t>
            </a:r>
            <a:r>
              <a:rPr lang="en-US" sz="2800" b="1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doSomething</a:t>
            </a:r>
            <a:r>
              <a:rPr lang="en-US" sz="2800" dirty="0"/>
              <a:t>(</a:t>
            </a:r>
            <a:r>
              <a:rPr lang="en-US" sz="2800" b="1" dirty="0" err="1"/>
              <a:t>int</a:t>
            </a:r>
            <a:r>
              <a:rPr lang="en-US" sz="2800" dirty="0"/>
              <a:t> z) </a:t>
            </a:r>
            <a:r>
              <a:rPr lang="en-US" sz="2800" b="1" dirty="0"/>
              <a:t>throws</a:t>
            </a:r>
            <a:r>
              <a:rPr lang="en-US" sz="2800" dirty="0"/>
              <a:t> </a:t>
            </a:r>
            <a:r>
              <a:rPr lang="en-US" sz="2800" dirty="0" err="1"/>
              <a:t>java.lang.Exception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6629400" y="2133600"/>
            <a:ext cx="2133600" cy="384048"/>
          </a:xfrm>
          <a:prstGeom prst="wedgeRoundRectCallout">
            <a:avLst>
              <a:gd name="adj1" fmla="val -104185"/>
              <a:gd name="adj2" fmla="val 12405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distinct signatures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096000" y="3665753"/>
            <a:ext cx="2133600" cy="384048"/>
          </a:xfrm>
          <a:prstGeom prst="wedgeRoundRectCallout">
            <a:avLst>
              <a:gd name="adj1" fmla="val -112941"/>
              <a:gd name="adj2" fmla="val 9589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same signatures</a:t>
            </a:r>
          </a:p>
        </p:txBody>
      </p:sp>
    </p:spTree>
    <p:extLst>
      <p:ext uri="{BB962C8B-B14F-4D97-AF65-F5344CB8AC3E}">
        <p14:creationId xmlns:p14="http://schemas.microsoft.com/office/powerpoint/2010/main" val="1726177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212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b="1" i="1" dirty="0"/>
              <a:t>description of the arguments </a:t>
            </a:r>
            <a:r>
              <a:rPr lang="en-US" dirty="0"/>
              <a:t>that a function can take is called the function’s </a:t>
            </a:r>
            <a:r>
              <a:rPr lang="en-US" i="1" dirty="0"/>
              <a:t>signature</a:t>
            </a:r>
            <a:r>
              <a:rPr lang="en-US" dirty="0"/>
              <a:t>.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/>
              <a:t>The function </a:t>
            </a:r>
            <a:r>
              <a:rPr lang="en-US" b="1" dirty="0"/>
              <a:t>abs</a:t>
            </a:r>
            <a:r>
              <a:rPr lang="en-US" dirty="0"/>
              <a:t> takes only one argument called number; providing more or fewer will result in an error. </a:t>
            </a:r>
          </a:p>
          <a:p>
            <a:pPr lvl="1"/>
            <a:r>
              <a:rPr lang="en-US" dirty="0"/>
              <a:t>The function </a:t>
            </a:r>
            <a:r>
              <a:rPr lang="en-US" b="1" dirty="0"/>
              <a:t>print</a:t>
            </a:r>
            <a:r>
              <a:rPr lang="en-US" dirty="0"/>
              <a:t> can take an arbitrary number of arguments, hence its rendering as print(...). </a:t>
            </a:r>
          </a:p>
          <a:p>
            <a:r>
              <a:rPr lang="en-US" dirty="0"/>
              <a:t>As result:</a:t>
            </a:r>
          </a:p>
          <a:p>
            <a:pPr lvl="1"/>
            <a:r>
              <a:rPr lang="en-US" dirty="0"/>
              <a:t>You cannot apply function with wrong signature (parameters)</a:t>
            </a:r>
          </a:p>
          <a:p>
            <a:r>
              <a:rPr lang="en-US" dirty="0"/>
              <a:t>Note: </a:t>
            </a:r>
          </a:p>
          <a:p>
            <a:pPr lvl="1"/>
            <a:r>
              <a:rPr lang="en-US" dirty="0"/>
              <a:t>Name (=variable) points to a function in environment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Functions (in Python)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 in procedures: +, *</a:t>
            </a:r>
          </a:p>
          <a:p>
            <a:r>
              <a:rPr lang="en-US" dirty="0"/>
              <a:t>Functions can live in variables</a:t>
            </a:r>
          </a:p>
          <a:p>
            <a:pPr lvl="1"/>
            <a:r>
              <a:rPr lang="en-US" dirty="0"/>
              <a:t>This is different from Java, where</a:t>
            </a:r>
          </a:p>
          <a:p>
            <a:pPr lvl="2"/>
            <a:r>
              <a:rPr lang="en-US" dirty="0"/>
              <a:t>There are no procedures/functions, only methods</a:t>
            </a:r>
          </a:p>
          <a:p>
            <a:pPr lvl="2"/>
            <a:r>
              <a:rPr lang="en-US" dirty="0"/>
              <a:t>Names of methods in Java are important! You cannot re-assign them, you don’t ask for their values</a:t>
            </a:r>
          </a:p>
          <a:p>
            <a:pPr lvl="1"/>
            <a:r>
              <a:rPr lang="en-US" dirty="0"/>
              <a:t>But Python is simpler! Function names are just ordinary variables, like </a:t>
            </a:r>
            <a:r>
              <a:rPr lang="en-US" dirty="0" err="1"/>
              <a:t>int</a:t>
            </a:r>
            <a:r>
              <a:rPr lang="en-US" dirty="0"/>
              <a:t> x, y, z; in Java.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New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r>
              <a:rPr lang="en-US" dirty="0"/>
              <a:t>An abstraction technique by which a name can be bound to </a:t>
            </a:r>
            <a:r>
              <a:rPr lang="en-US" i="1" dirty="0"/>
              <a:t>compound operation.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1|19|5.1|10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7|3.8|4.5|4.5|12|3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7.1|7.8|2|7.9|0.9|4|0.8|1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8|4.2|13.2|10.6|4.9|1.6|6.5|4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5.1|5|2.9|4.2|1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5.1|5|2.9|4.2|1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1.1|3.5|1.6|2.1|9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9|5.3|12.7|14|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|14.8|0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|14.8|0.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9|1.3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1|19|5.1|10.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9|1.3|0.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2.5|0.6|17.5|3.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2.5|0.6|17.5|3.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6|15.2|2|6.8|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9|1.1|0.8|0.7|1.7|1.6|17.8|14.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9|1.1|0.8|0.7|1.7|1.6|17.8|14.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9|1.1|0.8|0.7|1.7|1.6|17.8|14.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9|5.3|12.7|14|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9|0.8|18.9|17.4|22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4.1|19.1|8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8.1|2.2|1.6|2.5|0.7|15.3|1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11.5|10.4|2.4|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3.8|5.7|7.4|6.5|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7|3.8|4.5|4.5|12|3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7|3.8|4.5|4.5|12|3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7|3.8|4.5|4.5|12|3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7|3.8|4.5|4.5|12|3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7|3.8|4.5|4.5|12|3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10224</TotalTime>
  <Words>2499</Words>
  <Application>Microsoft Office PowerPoint</Application>
  <PresentationFormat>‫הצגה על המסך (4:3)</PresentationFormat>
  <Paragraphs>497</Paragraphs>
  <Slides>57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57</vt:i4>
      </vt:variant>
    </vt:vector>
  </HeadingPairs>
  <TitlesOfParts>
    <vt:vector size="66" baseType="lpstr">
      <vt:lpstr>Aharoni</vt:lpstr>
      <vt:lpstr>Arial</vt:lpstr>
      <vt:lpstr>Bookman Old Style</vt:lpstr>
      <vt:lpstr>Calibri</vt:lpstr>
      <vt:lpstr>Open Sans</vt:lpstr>
      <vt:lpstr>Tahoma</vt:lpstr>
      <vt:lpstr>Times New Roman</vt:lpstr>
      <vt:lpstr>Wingdings</vt:lpstr>
      <vt:lpstr>Office Theme</vt:lpstr>
      <vt:lpstr>Principles of Programming Languages</vt:lpstr>
      <vt:lpstr>סיכום ביניים</vt:lpstr>
      <vt:lpstr>סיכום ביניים</vt:lpstr>
      <vt:lpstr>Function signature</vt:lpstr>
      <vt:lpstr>Function (or method) signature</vt:lpstr>
      <vt:lpstr>Function signature, example</vt:lpstr>
      <vt:lpstr>Signatures in Python</vt:lpstr>
      <vt:lpstr>Functions (in Python)</vt:lpstr>
      <vt:lpstr>Defining New Functions</vt:lpstr>
      <vt:lpstr>Defining New Functions</vt:lpstr>
      <vt:lpstr>הגדרת פונקציה באמצעות def</vt:lpstr>
      <vt:lpstr>הגדרת פונקציה באמצעות def</vt:lpstr>
      <vt:lpstr>הפעלת הפונקציה על ארגומנטים</vt:lpstr>
      <vt:lpstr>Algebra vs Scheme vs Pascal</vt:lpstr>
      <vt:lpstr>הפעלת הפונקציה  על ארגומנטים</vt:lpstr>
      <vt:lpstr>שלבי ההערכה</vt:lpstr>
      <vt:lpstr>How functions are evaluated?</vt:lpstr>
      <vt:lpstr>מודל סביבות The Environment Model</vt:lpstr>
      <vt:lpstr>מודל סביבות The Environment Model</vt:lpstr>
      <vt:lpstr>Environment Model</vt:lpstr>
      <vt:lpstr>מסגרות - Frames</vt:lpstr>
      <vt:lpstr>סביבה כוללת Enclosing environment</vt:lpstr>
      <vt:lpstr> סביבה - Environment</vt:lpstr>
      <vt:lpstr> סביבה - Environment</vt:lpstr>
      <vt:lpstr> סביבה - Environment</vt:lpstr>
      <vt:lpstr> סביבה - Environment</vt:lpstr>
      <vt:lpstr> סביבה - Environment</vt:lpstr>
      <vt:lpstr>מטרות של סביבה</vt:lpstr>
      <vt:lpstr>משתנים וערכיהם</vt:lpstr>
      <vt:lpstr>חיפוש של משתנים וערכיהם               (או פשוט "הערכת ביטוי עם הפשטה")</vt:lpstr>
      <vt:lpstr>דיאגרמות סביבה</vt:lpstr>
      <vt:lpstr>דיאגרמות סביבה</vt:lpstr>
      <vt:lpstr>מודל סביבות להערכה Environment model evaluation</vt:lpstr>
      <vt:lpstr>עידכון של מודל </vt:lpstr>
      <vt:lpstr>מודל סביבות: השמה ((assignment</vt:lpstr>
      <vt:lpstr>כלל 1: משתנה חדש</vt:lpstr>
      <vt:lpstr>כלל 1: משתנה חדש</vt:lpstr>
      <vt:lpstr>כלל 2:  משתנה קיים</vt:lpstr>
      <vt:lpstr>כלל 2: משתנה קיים</vt:lpstr>
      <vt:lpstr>כלל 2: משתנה קיים רק בסביבה כוללת || משתנה חדש</vt:lpstr>
      <vt:lpstr>כלל 2:  משתנה קיים</vt:lpstr>
      <vt:lpstr>למה השמה לוקאלית?</vt:lpstr>
      <vt:lpstr>דוגמה</vt:lpstr>
      <vt:lpstr>כלל 3 : יצירת פונקציה</vt:lpstr>
      <vt:lpstr>פונקציות</vt:lpstr>
      <vt:lpstr>פונקציות</vt:lpstr>
      <vt:lpstr>פונקציות</vt:lpstr>
      <vt:lpstr>דוגמה</vt:lpstr>
      <vt:lpstr>כלל 4 : הפעלת פונקציה על האופרנדים שלה</vt:lpstr>
      <vt:lpstr>דוגמה</vt:lpstr>
      <vt:lpstr>דוגמה</vt:lpstr>
      <vt:lpstr>דוגמה נוספת</vt:lpstr>
      <vt:lpstr>דוגמה נוספת - 2</vt:lpstr>
      <vt:lpstr>דוגמה נוספת - 3</vt:lpstr>
      <vt:lpstr>דוגמה נוספת - 4</vt:lpstr>
      <vt:lpstr>Local Names</vt:lpstr>
      <vt:lpstr>Functions as Abstractions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New Functions</dc:title>
  <dc:creator>User</dc:creator>
  <cp:lastModifiedBy>מתן אטיאס</cp:lastModifiedBy>
  <cp:revision>186</cp:revision>
  <dcterms:created xsi:type="dcterms:W3CDTF">2006-08-16T00:00:00Z</dcterms:created>
  <dcterms:modified xsi:type="dcterms:W3CDTF">2022-11-23T13:23:25Z</dcterms:modified>
</cp:coreProperties>
</file>