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82" r:id="rId3"/>
    <p:sldId id="257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26" r:id="rId24"/>
    <p:sldId id="327" r:id="rId25"/>
    <p:sldId id="328" r:id="rId26"/>
    <p:sldId id="358" r:id="rId27"/>
    <p:sldId id="331" r:id="rId28"/>
    <p:sldId id="332" r:id="rId29"/>
    <p:sldId id="359" r:id="rId30"/>
    <p:sldId id="333" r:id="rId31"/>
    <p:sldId id="334" r:id="rId32"/>
    <p:sldId id="341" r:id="rId33"/>
    <p:sldId id="342" r:id="rId34"/>
    <p:sldId id="335" r:id="rId35"/>
    <p:sldId id="343" r:id="rId36"/>
    <p:sldId id="344" r:id="rId37"/>
    <p:sldId id="360" r:id="rId38"/>
    <p:sldId id="361" r:id="rId39"/>
    <p:sldId id="336" r:id="rId40"/>
    <p:sldId id="345" r:id="rId41"/>
    <p:sldId id="346" r:id="rId42"/>
    <p:sldId id="347" r:id="rId43"/>
    <p:sldId id="348" r:id="rId44"/>
    <p:sldId id="349" r:id="rId45"/>
    <p:sldId id="350" r:id="rId46"/>
    <p:sldId id="386" r:id="rId47"/>
    <p:sldId id="387" r:id="rId48"/>
    <p:sldId id="388" r:id="rId49"/>
    <p:sldId id="258" r:id="rId50"/>
    <p:sldId id="259" r:id="rId51"/>
    <p:sldId id="260" r:id="rId52"/>
    <p:sldId id="362" r:id="rId53"/>
    <p:sldId id="261" r:id="rId54"/>
    <p:sldId id="356" r:id="rId55"/>
    <p:sldId id="262" r:id="rId56"/>
    <p:sldId id="351" r:id="rId57"/>
    <p:sldId id="384" r:id="rId58"/>
    <p:sldId id="263" r:id="rId59"/>
    <p:sldId id="352" r:id="rId60"/>
    <p:sldId id="264" r:id="rId61"/>
    <p:sldId id="265" r:id="rId62"/>
    <p:sldId id="266" r:id="rId63"/>
    <p:sldId id="267" r:id="rId64"/>
    <p:sldId id="269" r:id="rId65"/>
    <p:sldId id="270" r:id="rId66"/>
    <p:sldId id="353" r:id="rId67"/>
    <p:sldId id="272" r:id="rId68"/>
    <p:sldId id="271" r:id="rId69"/>
    <p:sldId id="274" r:id="rId70"/>
    <p:sldId id="273" r:id="rId71"/>
    <p:sldId id="275" r:id="rId72"/>
    <p:sldId id="385" r:id="rId73"/>
    <p:sldId id="276" r:id="rId74"/>
    <p:sldId id="354" r:id="rId75"/>
    <p:sldId id="355" r:id="rId76"/>
    <p:sldId id="383" r:id="rId7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8" autoAdjust="0"/>
  </p:normalViewPr>
  <p:slideViewPr>
    <p:cSldViewPr>
      <p:cViewPr varScale="1">
        <p:scale>
          <a:sx n="65" d="100"/>
          <a:sy n="65" d="100"/>
        </p:scale>
        <p:origin x="76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7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FB81265-B456-47CD-9B02-B1D3397A5F92}" type="datetimeFigureOut">
              <a:rPr lang="he-IL" smtClean="0"/>
              <a:t>ט"ז/כסלו/תשפ"ב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52016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7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F10465A-4171-470A-9059-E5D9C7CEC9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8190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79DF1-4B51-4663-A13B-4488C7D49B07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FF8F-72A6-4A85-92F1-511AB5920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0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remove</a:t>
            </a:r>
            <a:r>
              <a:rPr lang="en-US" baseline="0" dirty="0"/>
              <a:t> details about native </a:t>
            </a:r>
            <a:r>
              <a:rPr lang="en-US"/>
              <a:t>types</a:t>
            </a:r>
            <a:r>
              <a:rPr lang="en-US" baseline="0"/>
              <a:t> and </a:t>
            </a:r>
            <a:r>
              <a:rPr lang="en-US"/>
              <a:t>integrate with lesson</a:t>
            </a:r>
            <a:r>
              <a:rPr lang="en-US" baseline="0"/>
              <a:t>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5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במצטבר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Peel away each layer of nested pair until the end of the list (in </a:t>
            </a:r>
            <a:r>
              <a:rPr lang="en-US" dirty="0" err="1">
                <a:solidFill>
                  <a:schemeClr val="tx1"/>
                </a:solidFill>
              </a:rPr>
              <a:t>len_rlist</a:t>
            </a:r>
            <a:r>
              <a:rPr lang="en-US" dirty="0">
                <a:solidFill>
                  <a:schemeClr val="tx1"/>
                </a:solidFill>
              </a:rPr>
              <a:t>) or the desired element (in </a:t>
            </a:r>
            <a:r>
              <a:rPr lang="en-US" dirty="0" err="1">
                <a:solidFill>
                  <a:schemeClr val="tx1"/>
                </a:solidFill>
              </a:rPr>
              <a:t>getitem_rlist</a:t>
            </a:r>
            <a:r>
              <a:rPr lang="en-US" dirty="0">
                <a:solidFill>
                  <a:schemeClr val="tx1"/>
                </a:solidFill>
              </a:rPr>
              <a:t>) is reached.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השתיכות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כפייה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2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ממשקים מוסכמים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ראשי התיבות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0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6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פונקציות צבירה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5FF8F-72A6-4A85-92F1-511AB59208E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2E76-B5E8-43BE-9BC4-0CAED6D25E82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2019-90F3-49BA-8627-1AA5AC845F02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7D5E-23E5-48B5-94A5-35F49FBB1874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73E2-2966-4CCE-A76B-401C8E900754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663A-79C8-4C74-A365-4FC8D388B0F7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083-A223-4788-A9E9-784ECBC45C94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F497-943B-4D35-A8F2-3C3A4D364225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88AE-2F0F-4DD0-832D-ADF6CBD4E8F9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5410-2460-412A-9FD0-49564B5F2088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3D2B-A57F-4881-A47B-62987627C8A3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527-B363-4EB8-8DA6-C808DE2725CD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937C2-EF26-43AF-AE7A-A7D6CE842B43}" type="datetime1">
              <a:rPr lang="en-US" smtClean="0"/>
              <a:pPr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# 5</a:t>
            </a:r>
          </a:p>
          <a:p>
            <a:r>
              <a:rPr lang="en-US" dirty="0"/>
              <a:t>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ability for tuples to nest in this way – a </a:t>
            </a:r>
            <a:r>
              <a:rPr lang="en-US" b="1" i="1" dirty="0"/>
              <a:t>closure property </a:t>
            </a:r>
            <a:r>
              <a:rPr lang="en-US" dirty="0"/>
              <a:t>of the </a:t>
            </a:r>
            <a:r>
              <a:rPr lang="en-US" i="1" dirty="0"/>
              <a:t>tuple data type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Which type does have the same property? </a:t>
            </a:r>
          </a:p>
          <a:p>
            <a:endParaRPr lang="en-US" dirty="0"/>
          </a:p>
          <a:p>
            <a:r>
              <a:rPr lang="en-US" dirty="0"/>
              <a:t>A method for combining data values satisfies the </a:t>
            </a:r>
            <a:r>
              <a:rPr lang="en-US" i="1" dirty="0"/>
              <a:t>closure property </a:t>
            </a:r>
            <a:r>
              <a:rPr lang="en-US" dirty="0"/>
              <a:t>if the result of combination can itself be combined using the same method</a:t>
            </a:r>
          </a:p>
          <a:p>
            <a:endParaRPr lang="en-US" i="1" dirty="0"/>
          </a:p>
          <a:p>
            <a:r>
              <a:rPr lang="en-US" i="1" dirty="0"/>
              <a:t>Closure</a:t>
            </a:r>
            <a:r>
              <a:rPr lang="en-US" dirty="0"/>
              <a:t> is the key to power because it permits us to create </a:t>
            </a:r>
            <a:r>
              <a:rPr lang="en-US" b="1" dirty="0"/>
              <a:t>hierarchical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use </a:t>
            </a:r>
            <a:r>
              <a:rPr lang="en-US" sz="2800" i="1" dirty="0"/>
              <a:t>nested pairs </a:t>
            </a:r>
            <a:r>
              <a:rPr lang="en-US" sz="2800" dirty="0"/>
              <a:t>to form </a:t>
            </a:r>
            <a:r>
              <a:rPr lang="en-US" sz="2800" i="1" dirty="0"/>
              <a:t>lists of elements </a:t>
            </a:r>
            <a:r>
              <a:rPr lang="en-US" sz="2800" dirty="0"/>
              <a:t>of arbitrary length, which will allow us to implement the </a:t>
            </a:r>
            <a:r>
              <a:rPr lang="en-US" sz="2800" b="1" i="1" dirty="0"/>
              <a:t>sequence abstraction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structure of the recursive representation of a four-element list: 1, 2, 3, 4: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476750"/>
            <a:ext cx="740216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Python,</a:t>
            </a:r>
            <a:br>
              <a:rPr lang="en-US" dirty="0"/>
            </a:br>
            <a:r>
              <a:rPr lang="it-IT" sz="3600" dirty="0"/>
              <a:t>using tuple: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&gt;&gt;&gt; (1, (2, (3, (4, None))))</a:t>
            </a:r>
          </a:p>
          <a:p>
            <a:pPr>
              <a:buNone/>
            </a:pPr>
            <a:r>
              <a:rPr lang="it-IT" dirty="0"/>
              <a:t>(1, (2, (3, (4, None))))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04950"/>
            <a:ext cx="740216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371600" y="2286000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1295400"/>
            <a:ext cx="57912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3276600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element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3178" y="3288268"/>
            <a:ext cx="19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rest of the list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48600" y="1066800"/>
            <a:ext cx="228600" cy="533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1578" y="685800"/>
            <a:ext cx="141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empty list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youcanski.com/gallery/wp-content/uploads/2008/05/greg-sequence-1485-1494edit1opt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87" y="5088831"/>
            <a:ext cx="4332513" cy="176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view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/>
          </a:bodyPr>
          <a:lstStyle/>
          <a:p>
            <a:r>
              <a:rPr lang="en-US" dirty="0"/>
              <a:t>A non-empty sequence can be decomposed into: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its </a:t>
            </a:r>
            <a:r>
              <a:rPr lang="en-US" b="1" dirty="0"/>
              <a:t>first</a:t>
            </a:r>
            <a:r>
              <a:rPr lang="en-US" dirty="0"/>
              <a:t> element, and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rest</a:t>
            </a:r>
            <a:r>
              <a:rPr lang="en-US" dirty="0"/>
              <a:t> of the sequence</a:t>
            </a:r>
          </a:p>
          <a:p>
            <a:pPr lvl="2"/>
            <a:r>
              <a:rPr lang="en-US" dirty="0"/>
              <a:t>the rest of a sequence is itself a (possibly empty) sequence</a:t>
            </a:r>
          </a:p>
          <a:p>
            <a:r>
              <a:rPr lang="en-US" dirty="0"/>
              <a:t>Sequences contain other sequences as their </a:t>
            </a:r>
            <a:r>
              <a:rPr lang="en-US" b="1" dirty="0"/>
              <a:t>second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empty_rlist</a:t>
            </a:r>
            <a:r>
              <a:rPr lang="en-US" dirty="0"/>
              <a:t> = None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def </a:t>
            </a:r>
            <a:r>
              <a:rPr lang="en-US" b="1" dirty="0" err="1"/>
              <a:t>make_rlist</a:t>
            </a:r>
            <a:r>
              <a:rPr lang="en-US" dirty="0"/>
              <a:t>(first, rest):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300" i="1" dirty="0">
                <a:solidFill>
                  <a:schemeClr val="accent3">
                    <a:lumMod val="50000"/>
                  </a:schemeClr>
                </a:solidFill>
              </a:rPr>
              <a:t>"""Make a recursive list from its first element and the rest"""</a:t>
            </a:r>
          </a:p>
          <a:p>
            <a:pPr>
              <a:buNone/>
            </a:pPr>
            <a:r>
              <a:rPr lang="en-US" dirty="0"/>
              <a:t>		return (first, rest)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588" y="5181600"/>
            <a:ext cx="520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How to replace tuple by pair?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&gt;&gt;&gt; def </a:t>
            </a:r>
            <a:r>
              <a:rPr lang="en-US" b="1" dirty="0"/>
              <a:t>first</a:t>
            </a:r>
            <a:r>
              <a:rPr lang="en-US" dirty="0"/>
              <a:t>(s):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</a:rPr>
              <a:t>"""Return the first element of a recursive list s"""</a:t>
            </a:r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		return s[0]</a:t>
            </a:r>
          </a:p>
          <a:p>
            <a:pPr>
              <a:buNone/>
            </a:pPr>
            <a:r>
              <a:rPr lang="en-US" dirty="0"/>
              <a:t>&gt;&gt;&gt; def </a:t>
            </a:r>
            <a:r>
              <a:rPr lang="en-US" b="1" dirty="0"/>
              <a:t>rest</a:t>
            </a:r>
            <a:r>
              <a:rPr lang="en-US" dirty="0"/>
              <a:t>(s):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</a:rPr>
              <a:t>"""Return the rest of the elements of a recursive list s"""</a:t>
            </a:r>
          </a:p>
          <a:p>
            <a:pPr>
              <a:buNone/>
            </a:pPr>
            <a:r>
              <a:rPr lang="en-US" dirty="0"/>
              <a:t>		return s[1]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9588" y="5181600"/>
            <a:ext cx="5204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How to replace tuple by pair?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youcanski.com/gallery/wp-content/uploads/2008/04/greg-shorts-1flat-1-of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87" y="3429000"/>
            <a:ext cx="4898845" cy="329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dirty="0"/>
              <a:t>    If a recursive list </a:t>
            </a:r>
            <a:r>
              <a:rPr lang="en-US" b="1" i="1" dirty="0"/>
              <a:t>s</a:t>
            </a:r>
            <a:r>
              <a:rPr lang="en-US" dirty="0"/>
              <a:t> was constructed from </a:t>
            </a:r>
          </a:p>
          <a:p>
            <a:pPr>
              <a:buNone/>
            </a:pPr>
            <a:r>
              <a:rPr lang="en-US" dirty="0"/>
              <a:t>    element </a:t>
            </a:r>
            <a:r>
              <a:rPr lang="en-US" b="1" i="1" dirty="0"/>
              <a:t>f</a:t>
            </a:r>
            <a:r>
              <a:rPr lang="en-US" dirty="0"/>
              <a:t> and </a:t>
            </a:r>
            <a:r>
              <a:rPr lang="en-US" i="1" dirty="0"/>
              <a:t>list </a:t>
            </a:r>
            <a:r>
              <a:rPr lang="en-US" b="1" i="1" dirty="0"/>
              <a:t>r</a:t>
            </a:r>
            <a:r>
              <a:rPr lang="en-US" dirty="0"/>
              <a:t>       		</a:t>
            </a:r>
          </a:p>
          <a:p>
            <a:r>
              <a:rPr lang="en-US" dirty="0"/>
              <a:t>    </a:t>
            </a:r>
            <a:r>
              <a:rPr lang="en-US" i="1" dirty="0"/>
              <a:t>first(s)</a:t>
            </a:r>
            <a:r>
              <a:rPr lang="en-US" dirty="0"/>
              <a:t> returns </a:t>
            </a:r>
            <a:r>
              <a:rPr lang="en-US" b="1" i="1" dirty="0"/>
              <a:t>f</a:t>
            </a:r>
            <a:endParaRPr lang="en-US" dirty="0"/>
          </a:p>
          <a:p>
            <a:r>
              <a:rPr lang="en-US" dirty="0"/>
              <a:t>    </a:t>
            </a:r>
            <a:r>
              <a:rPr lang="en-US" i="1" dirty="0"/>
              <a:t>rest(s)</a:t>
            </a:r>
            <a:r>
              <a:rPr lang="en-US" dirty="0"/>
              <a:t> returns </a:t>
            </a:r>
            <a:r>
              <a:rPr lang="en-US" b="1" i="1" dirty="0"/>
              <a:t>r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419600" y="2514600"/>
            <a:ext cx="9784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724400" y="22098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5720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Can we use </a:t>
            </a:r>
            <a:r>
              <a:rPr lang="en-US" b="1" dirty="0">
                <a:solidFill>
                  <a:srgbClr val="C00000"/>
                </a:solidFill>
              </a:rPr>
              <a:t>pair</a:t>
            </a:r>
            <a:r>
              <a:rPr lang="en-US" dirty="0">
                <a:solidFill>
                  <a:srgbClr val="C00000"/>
                </a:solidFill>
              </a:rPr>
              <a:t> instead of </a:t>
            </a:r>
            <a:r>
              <a:rPr lang="en-US" b="1" dirty="0">
                <a:solidFill>
                  <a:srgbClr val="C00000"/>
                </a:solidFill>
              </a:rPr>
              <a:t>tuple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r>
              <a:rPr lang="en-US" dirty="0">
                <a:solidFill>
                  <a:srgbClr val="C00000"/>
                </a:solidFill>
              </a:rPr>
              <a:t>Please, do it by yourselves!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A0A8C36-3960-4146-B5C2-658CD261587E}"/>
              </a:ext>
            </a:extLst>
          </p:cNvPr>
          <p:cNvSpPr/>
          <p:nvPr/>
        </p:nvSpPr>
        <p:spPr>
          <a:xfrm>
            <a:off x="5715000" y="1104506"/>
            <a:ext cx="2057400" cy="612648"/>
          </a:xfrm>
          <a:prstGeom prst="wedgeRoundRectCallout">
            <a:avLst>
              <a:gd name="adj1" fmla="val -112311"/>
              <a:gd name="adj2" fmla="val 82787"/>
              <a:gd name="adj3" fmla="val 16667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s = </a:t>
            </a:r>
            <a:r>
              <a:rPr lang="en-US" sz="2000" i="1" dirty="0" err="1">
                <a:solidFill>
                  <a:schemeClr val="tx1"/>
                </a:solidFill>
              </a:rPr>
              <a:t>make_rlist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f,r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  <a:endParaRPr lang="en-IL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Manipulation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&gt;&gt;&gt; counts = </a:t>
            </a:r>
            <a:r>
              <a:rPr lang="en-US" dirty="0" err="1"/>
              <a:t>make_rlist</a:t>
            </a:r>
            <a:r>
              <a:rPr lang="en-US" dirty="0"/>
              <a:t>(1, </a:t>
            </a:r>
            <a:r>
              <a:rPr lang="en-US" dirty="0" err="1"/>
              <a:t>make_rlist</a:t>
            </a:r>
            <a:r>
              <a:rPr lang="en-US" dirty="0"/>
              <a:t>(2, </a:t>
            </a:r>
            <a:r>
              <a:rPr lang="en-US" dirty="0" err="1"/>
              <a:t>make_rlist</a:t>
            </a:r>
            <a:r>
              <a:rPr lang="en-US" dirty="0"/>
              <a:t>(3, </a:t>
            </a:r>
            <a:r>
              <a:rPr lang="en-US" dirty="0" err="1"/>
              <a:t>make_rlist</a:t>
            </a:r>
            <a:r>
              <a:rPr lang="en-US" dirty="0"/>
              <a:t>(4, </a:t>
            </a:r>
            <a:r>
              <a:rPr lang="en-US" dirty="0" err="1"/>
              <a:t>empty_rlist</a:t>
            </a:r>
            <a:r>
              <a:rPr lang="en-US" dirty="0"/>
              <a:t>))))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first(counts)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rest(counts)</a:t>
            </a:r>
          </a:p>
          <a:p>
            <a:pPr>
              <a:buNone/>
            </a:pPr>
            <a:r>
              <a:rPr lang="en-US" dirty="0"/>
              <a:t>(2, (3, (4, None)))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5493603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Which output will we get for a version with </a:t>
            </a:r>
            <a:r>
              <a:rPr lang="en-US" sz="2400" b="1" dirty="0" smtClean="0">
                <a:solidFill>
                  <a:srgbClr val="C00000"/>
                </a:solidFill>
              </a:rPr>
              <a:t>pair</a:t>
            </a:r>
            <a:r>
              <a:rPr lang="en-US" sz="2400" dirty="0" smtClean="0">
                <a:solidFill>
                  <a:srgbClr val="C00000"/>
                </a:solidFill>
              </a:rPr>
              <a:t>?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lists using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 Using the ADT we have defined, we can implement two characteristics of a sequence: </a:t>
            </a:r>
          </a:p>
          <a:p>
            <a:endParaRPr lang="en-US" b="1" dirty="0"/>
          </a:p>
          <a:p>
            <a:r>
              <a:rPr lang="en-US" b="1" dirty="0"/>
              <a:t>length</a:t>
            </a:r>
            <a:r>
              <a:rPr lang="en-US" dirty="0"/>
              <a:t> and </a:t>
            </a:r>
          </a:p>
          <a:p>
            <a:r>
              <a:rPr lang="en-US" b="1" dirty="0"/>
              <a:t>element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&gt;&gt;&gt; def </a:t>
            </a:r>
            <a:r>
              <a:rPr lang="en-US" b="1" dirty="0" err="1"/>
              <a:t>len_rlist</a:t>
            </a:r>
            <a:r>
              <a:rPr lang="en-US" dirty="0"/>
              <a:t>(s):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800" i="1" dirty="0">
                <a:solidFill>
                  <a:schemeClr val="accent3">
                    <a:lumMod val="50000"/>
                  </a:schemeClr>
                </a:solidFill>
              </a:rPr>
              <a:t>"""Return the length of recursive list s."""</a:t>
            </a:r>
          </a:p>
          <a:p>
            <a:pPr>
              <a:buNone/>
            </a:pPr>
            <a:r>
              <a:rPr lang="en-US" sz="2800" i="1" dirty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en-US" dirty="0"/>
              <a:t>length = 0</a:t>
            </a:r>
          </a:p>
          <a:p>
            <a:pPr>
              <a:buNone/>
            </a:pPr>
            <a:r>
              <a:rPr lang="en-US" dirty="0"/>
              <a:t>		while s != </a:t>
            </a:r>
            <a:r>
              <a:rPr lang="en-US" dirty="0" err="1"/>
              <a:t>empty_rlist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	s, length = rest(s), length + 1</a:t>
            </a:r>
          </a:p>
          <a:p>
            <a:pPr>
              <a:buNone/>
            </a:pPr>
            <a:r>
              <a:rPr lang="en-US" dirty="0"/>
              <a:t>		return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5493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Will it be different for a version implemented with </a:t>
            </a:r>
            <a:r>
              <a:rPr lang="en-US" sz="2400" b="1" dirty="0" smtClean="0">
                <a:solidFill>
                  <a:srgbClr val="C00000"/>
                </a:solidFill>
              </a:rPr>
              <a:t>pair</a:t>
            </a:r>
            <a:r>
              <a:rPr lang="en-US" sz="2400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Why?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remember???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types did we implement in the last lesson?</a:t>
            </a:r>
          </a:p>
          <a:p>
            <a:r>
              <a:rPr lang="en-US" dirty="0"/>
              <a:t>What were they composed of?</a:t>
            </a:r>
          </a:p>
          <a:p>
            <a:r>
              <a:rPr lang="en-US" dirty="0"/>
              <a:t>What were they based on?</a:t>
            </a:r>
          </a:p>
          <a:p>
            <a:r>
              <a:rPr lang="en-US" dirty="0"/>
              <a:t>What were they used for?</a:t>
            </a:r>
          </a:p>
          <a:p>
            <a:r>
              <a:rPr lang="en-US" dirty="0"/>
              <a:t>Which type is a part of OS in </a:t>
            </a:r>
            <a:r>
              <a:rPr lang="en-US" dirty="0" err="1"/>
              <a:t>Shmython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&gt;&gt;&gt; def </a:t>
            </a:r>
            <a:r>
              <a:rPr lang="en-US" b="1" dirty="0" err="1"/>
              <a:t>getitem_rlist</a:t>
            </a:r>
            <a:r>
              <a:rPr lang="en-US" dirty="0"/>
              <a:t>(s, </a:t>
            </a:r>
            <a:r>
              <a:rPr lang="en-US" dirty="0" err="1"/>
              <a:t>i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chemeClr val="accent3">
                    <a:lumMod val="50000"/>
                  </a:schemeClr>
                </a:solidFill>
              </a:rPr>
              <a:t>"""Return the element at index </a:t>
            </a:r>
            <a:r>
              <a:rPr lang="en-US" sz="2800" i="1" dirty="0" err="1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en-US" sz="2800" i="1" dirty="0">
                <a:solidFill>
                  <a:schemeClr val="accent3">
                    <a:lumMod val="50000"/>
                  </a:schemeClr>
                </a:solidFill>
              </a:rPr>
              <a:t> of recursive list s."""</a:t>
            </a:r>
          </a:p>
          <a:p>
            <a:pPr>
              <a:buNone/>
            </a:pPr>
            <a:r>
              <a:rPr lang="en-US" dirty="0"/>
              <a:t>		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>
              <a:buNone/>
            </a:pPr>
            <a:r>
              <a:rPr lang="en-US" dirty="0"/>
              <a:t>			s, </a:t>
            </a:r>
            <a:r>
              <a:rPr lang="en-US" dirty="0" err="1"/>
              <a:t>i</a:t>
            </a:r>
            <a:r>
              <a:rPr lang="en-US" dirty="0"/>
              <a:t> = rest(s), </a:t>
            </a:r>
            <a:r>
              <a:rPr lang="en-US" dirty="0" err="1"/>
              <a:t>i</a:t>
            </a:r>
            <a:r>
              <a:rPr lang="en-US" dirty="0"/>
              <a:t> - 1</a:t>
            </a:r>
          </a:p>
          <a:p>
            <a:pPr>
              <a:buNone/>
            </a:pPr>
            <a:r>
              <a:rPr lang="en-US" dirty="0"/>
              <a:t>		return first(s)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6400800" y="838200"/>
            <a:ext cx="2590800" cy="1219200"/>
          </a:xfrm>
          <a:prstGeom prst="wedgeEllipseCallout">
            <a:avLst>
              <a:gd name="adj1" fmla="val -26362"/>
              <a:gd name="adj2" fmla="val 6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Both implementations are iterative.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350520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Write recursive implementations for both functions!!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5493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Will it be different for a version implemented with </a:t>
            </a:r>
            <a:r>
              <a:rPr lang="en-US" sz="2400" b="1" dirty="0" smtClean="0">
                <a:solidFill>
                  <a:srgbClr val="C00000"/>
                </a:solidFill>
              </a:rPr>
              <a:t>pair</a:t>
            </a:r>
            <a:r>
              <a:rPr lang="en-US" sz="2400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Why?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Manipulating a recursive list as a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686800" cy="4068763"/>
          </a:xfrm>
        </p:spPr>
        <p:txBody>
          <a:bodyPr/>
          <a:lstStyle/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len_rlist</a:t>
            </a:r>
            <a:r>
              <a:rPr lang="en-US" dirty="0"/>
              <a:t>(counts)</a:t>
            </a:r>
          </a:p>
          <a:p>
            <a:pPr>
              <a:buNone/>
            </a:pPr>
            <a:r>
              <a:rPr lang="en-US" dirty="0"/>
              <a:t>4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getitem_rlist</a:t>
            </a:r>
            <a:r>
              <a:rPr lang="en-US" dirty="0"/>
              <a:t>(counts, 1) </a:t>
            </a:r>
            <a:r>
              <a:rPr lang="en-US" sz="2400" dirty="0"/>
              <a:t># The second item has index 1</a:t>
            </a:r>
            <a:endParaRPr lang="en-US" dirty="0"/>
          </a:p>
          <a:p>
            <a:pPr>
              <a:buNone/>
            </a:pP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in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&gt;&gt;&gt; def </a:t>
            </a:r>
            <a:r>
              <a:rPr lang="en-US" dirty="0" err="1"/>
              <a:t>make_rlist</a:t>
            </a: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&gt;&gt;&gt; def first…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&gt;&gt;&gt; def </a:t>
            </a:r>
            <a:r>
              <a:rPr lang="en-US" dirty="0" err="1"/>
              <a:t>getitem_rlist</a:t>
            </a: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&gt;&gt;&gt; counts = …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getitem_rlist</a:t>
            </a:r>
            <a:r>
              <a:rPr lang="en-US" dirty="0"/>
              <a:t>(counts,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Tuples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more functionality than our </a:t>
            </a:r>
            <a:r>
              <a:rPr lang="en-US" i="1" dirty="0"/>
              <a:t>pair</a:t>
            </a:r>
            <a:r>
              <a:rPr lang="en-US" dirty="0"/>
              <a:t> ADT</a:t>
            </a:r>
          </a:p>
          <a:p>
            <a:endParaRPr lang="en-US" dirty="0"/>
          </a:p>
          <a:p>
            <a:r>
              <a:rPr lang="en-US" b="1" i="1" dirty="0"/>
              <a:t>Tuple</a:t>
            </a:r>
            <a:r>
              <a:rPr lang="en-US" dirty="0"/>
              <a:t> type is itself a </a:t>
            </a:r>
            <a:r>
              <a:rPr lang="en-US" u="sng" dirty="0"/>
              <a:t>full sequence </a:t>
            </a:r>
            <a:r>
              <a:rPr lang="en-US" dirty="0"/>
              <a:t>type </a:t>
            </a:r>
          </a:p>
          <a:p>
            <a:endParaRPr lang="en-US" dirty="0"/>
          </a:p>
          <a:p>
            <a:r>
              <a:rPr lang="en-US" dirty="0"/>
              <a:t>Exhibit two </a:t>
            </a:r>
            <a:r>
              <a:rPr lang="en-US" i="1" u="sng" dirty="0"/>
              <a:t>principal behaviors </a:t>
            </a:r>
            <a:r>
              <a:rPr lang="en-US" dirty="0"/>
              <a:t>of the </a:t>
            </a:r>
            <a:r>
              <a:rPr lang="en-US" i="1" dirty="0"/>
              <a:t>sequence abstraction</a:t>
            </a:r>
            <a:r>
              <a:rPr lang="en-US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element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&gt;&gt;&gt; digits = (1, 8, 2, 8)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&gt;&gt;&gt; </a:t>
            </a:r>
            <a:r>
              <a:rPr lang="en-US" sz="3600" dirty="0" err="1"/>
              <a:t>len</a:t>
            </a:r>
            <a:r>
              <a:rPr lang="en-US" sz="3600" dirty="0"/>
              <a:t>(digits)</a:t>
            </a:r>
          </a:p>
          <a:p>
            <a:pPr>
              <a:buNone/>
            </a:pPr>
            <a:r>
              <a:rPr lang="en-US" sz="3600" dirty="0"/>
              <a:t>4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sz="3600" dirty="0"/>
              <a:t>&gt;&gt;&gt; digits[3]</a:t>
            </a:r>
          </a:p>
          <a:p>
            <a:pPr>
              <a:buNone/>
            </a:pPr>
            <a:r>
              <a:rPr lang="en-US" sz="3600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on </a:t>
            </a:r>
            <a:r>
              <a:rPr lang="en-US" dirty="0" err="1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i="1" dirty="0" err="1"/>
              <a:t>operator.add</a:t>
            </a:r>
            <a:r>
              <a:rPr lang="en-US" dirty="0"/>
              <a:t> (and the + operator) returns a </a:t>
            </a:r>
            <a:r>
              <a:rPr lang="en-US" u="sng" dirty="0"/>
              <a:t>new tuple </a:t>
            </a:r>
            <a:r>
              <a:rPr lang="en-US" dirty="0"/>
              <a:t>that is the </a:t>
            </a:r>
            <a:r>
              <a:rPr lang="en-US" i="1" dirty="0"/>
              <a:t>conjunction</a:t>
            </a:r>
            <a:r>
              <a:rPr lang="en-US" dirty="0"/>
              <a:t> of the added arguments.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 err="1"/>
              <a:t>operator.mul</a:t>
            </a:r>
            <a:r>
              <a:rPr lang="en-US" dirty="0"/>
              <a:t> (and the * operator) take an </a:t>
            </a:r>
            <a:r>
              <a:rPr lang="en-US" dirty="0" err="1"/>
              <a:t>int</a:t>
            </a:r>
            <a:r>
              <a:rPr lang="en-US" dirty="0"/>
              <a:t> k and a tuple and return a </a:t>
            </a:r>
            <a:r>
              <a:rPr lang="en-US" u="sng" dirty="0"/>
              <a:t>new tuple </a:t>
            </a:r>
            <a:r>
              <a:rPr lang="en-US" dirty="0"/>
              <a:t>that consists of </a:t>
            </a:r>
            <a:r>
              <a:rPr lang="en-US" i="1" dirty="0"/>
              <a:t>k copies </a:t>
            </a:r>
            <a:r>
              <a:rPr lang="en-US" dirty="0"/>
              <a:t>of the tuple argument.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(2, 7) + digits * 2</a:t>
            </a:r>
          </a:p>
          <a:p>
            <a:pPr>
              <a:buNone/>
            </a:pPr>
            <a:r>
              <a:rPr lang="en-US" dirty="0"/>
              <a:t>(2, 7, 1, 8, 2, 8, 1, 8, 2, 8)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Mapping is an instance of a general pattern of computation: </a:t>
            </a:r>
            <a:r>
              <a:rPr lang="en-US" b="1" i="1" dirty="0">
                <a:solidFill>
                  <a:srgbClr val="C00000"/>
                </a:solidFill>
              </a:rPr>
              <a:t>iterating</a:t>
            </a:r>
            <a:r>
              <a:rPr lang="en-US" dirty="0"/>
              <a:t> over all elements in a sequence. </a:t>
            </a:r>
          </a:p>
          <a:p>
            <a:endParaRPr lang="en-US" dirty="0"/>
          </a:p>
          <a:p>
            <a:r>
              <a:rPr lang="en-US" dirty="0"/>
              <a:t>To map a function over a sequence, we select </a:t>
            </a:r>
            <a:r>
              <a:rPr lang="en-US" i="1" dirty="0"/>
              <a:t>each element </a:t>
            </a:r>
            <a:r>
              <a:rPr lang="en-US" b="1" dirty="0"/>
              <a:t>in turn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 additional </a:t>
            </a:r>
            <a:r>
              <a:rPr lang="en-US" i="1" dirty="0"/>
              <a:t>control statement </a:t>
            </a:r>
            <a:r>
              <a:rPr lang="en-US" dirty="0"/>
              <a:t>to process sequential data: the </a:t>
            </a:r>
            <a:r>
              <a:rPr lang="en-US" b="1" i="1" dirty="0">
                <a:solidFill>
                  <a:srgbClr val="C00000"/>
                </a:solidFill>
              </a:rPr>
              <a:t>for</a:t>
            </a:r>
            <a:r>
              <a:rPr lang="en-US" dirty="0"/>
              <a:t> statement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Iteration with </a:t>
            </a:r>
            <a:r>
              <a:rPr lang="en-US" b="1" dirty="0"/>
              <a:t>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/>
              <a:t>Counting how many times a value appears in a sequence: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r>
              <a:rPr lang="en-US" sz="3400" dirty="0"/>
              <a:t>&gt;&gt;&gt; def count(s, value):</a:t>
            </a:r>
          </a:p>
          <a:p>
            <a:pPr>
              <a:buNone/>
            </a:pPr>
            <a:r>
              <a:rPr lang="en-US" sz="3400" dirty="0"/>
              <a:t>	</a:t>
            </a:r>
            <a:r>
              <a:rPr lang="en-US" sz="3400" dirty="0">
                <a:solidFill>
                  <a:schemeClr val="accent3">
                    <a:lumMod val="75000"/>
                  </a:schemeClr>
                </a:solidFill>
              </a:rPr>
              <a:t>"""Count the number of occurrences of value in sequence s."""</a:t>
            </a:r>
          </a:p>
          <a:p>
            <a:pPr>
              <a:buNone/>
            </a:pPr>
            <a:r>
              <a:rPr lang="en-US" sz="3400" dirty="0"/>
              <a:t>		total, index = 0, 0</a:t>
            </a:r>
          </a:p>
          <a:p>
            <a:pPr>
              <a:buNone/>
            </a:pPr>
            <a:r>
              <a:rPr lang="en-US" sz="3400" dirty="0"/>
              <a:t>		</a:t>
            </a:r>
            <a:r>
              <a:rPr lang="en-US" sz="3400" b="1" dirty="0"/>
              <a:t>while</a:t>
            </a:r>
            <a:r>
              <a:rPr lang="en-US" sz="3400" dirty="0"/>
              <a:t> </a:t>
            </a:r>
            <a:r>
              <a:rPr lang="en-US" sz="3400" i="1" dirty="0">
                <a:solidFill>
                  <a:srgbClr val="C00000"/>
                </a:solidFill>
              </a:rPr>
              <a:t>index</a:t>
            </a:r>
            <a:r>
              <a:rPr lang="en-US" sz="3400" dirty="0"/>
              <a:t> &lt; </a:t>
            </a:r>
            <a:r>
              <a:rPr lang="en-US" sz="3400" b="1" dirty="0" err="1">
                <a:solidFill>
                  <a:srgbClr val="C00000"/>
                </a:solidFill>
              </a:rPr>
              <a:t>len</a:t>
            </a:r>
            <a:r>
              <a:rPr lang="en-US" sz="3400" b="1" dirty="0">
                <a:solidFill>
                  <a:srgbClr val="C00000"/>
                </a:solidFill>
              </a:rPr>
              <a:t>(s)</a:t>
            </a:r>
            <a:r>
              <a:rPr lang="en-US" sz="3400" dirty="0"/>
              <a:t>:</a:t>
            </a:r>
          </a:p>
          <a:p>
            <a:pPr>
              <a:buNone/>
            </a:pPr>
            <a:r>
              <a:rPr lang="en-US" sz="3400" dirty="0"/>
              <a:t>		    if </a:t>
            </a:r>
            <a:r>
              <a:rPr lang="en-US" sz="3400" b="1" dirty="0">
                <a:solidFill>
                  <a:srgbClr val="C00000"/>
                </a:solidFill>
              </a:rPr>
              <a:t>s[</a:t>
            </a:r>
            <a:r>
              <a:rPr lang="en-US" sz="3400" i="1" dirty="0">
                <a:solidFill>
                  <a:srgbClr val="C00000"/>
                </a:solidFill>
              </a:rPr>
              <a:t>index</a:t>
            </a:r>
            <a:r>
              <a:rPr lang="en-US" sz="3400" b="1" dirty="0">
                <a:solidFill>
                  <a:srgbClr val="C00000"/>
                </a:solidFill>
              </a:rPr>
              <a:t>]</a:t>
            </a:r>
            <a:r>
              <a:rPr lang="en-US" sz="3400" dirty="0"/>
              <a:t> == value:</a:t>
            </a:r>
          </a:p>
          <a:p>
            <a:pPr>
              <a:buNone/>
            </a:pPr>
            <a:r>
              <a:rPr lang="en-US" sz="3400" dirty="0"/>
              <a:t>		        total = total + 1</a:t>
            </a:r>
          </a:p>
          <a:p>
            <a:pPr>
              <a:buNone/>
            </a:pPr>
            <a:r>
              <a:rPr lang="en-US" sz="3400" dirty="0"/>
              <a:t>		    index = index + 1</a:t>
            </a:r>
          </a:p>
          <a:p>
            <a:pPr>
              <a:buNone/>
            </a:pPr>
            <a:r>
              <a:rPr lang="en-US" sz="3400" dirty="0"/>
              <a:t>		return total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r>
              <a:rPr lang="en-US" sz="3400" dirty="0"/>
              <a:t>&gt;&gt;&gt; count(digits, 8)</a:t>
            </a:r>
          </a:p>
          <a:p>
            <a:pPr>
              <a:buNone/>
            </a:pPr>
            <a:r>
              <a:rPr lang="en-US" sz="34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/>
              <a:t>Sequence Iteration, much simpler...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Iterating over elements directly, without </a:t>
            </a:r>
            <a:r>
              <a:rPr lang="en-US" i="1" dirty="0"/>
              <a:t>index</a:t>
            </a:r>
            <a:r>
              <a:rPr lang="en-US" dirty="0"/>
              <a:t> variable: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def count(s, value):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"""Count the number of occurrences of value in sequence s."""</a:t>
            </a:r>
          </a:p>
          <a:p>
            <a:pPr>
              <a:buNone/>
            </a:pPr>
            <a:r>
              <a:rPr lang="en-US" dirty="0"/>
              <a:t>		total = 0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elem</a:t>
            </a:r>
            <a:r>
              <a:rPr lang="en-US" b="1" dirty="0">
                <a:solidFill>
                  <a:srgbClr val="C00000"/>
                </a:solidFill>
              </a:rPr>
              <a:t> in 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    if </a:t>
            </a:r>
            <a:r>
              <a:rPr lang="en-US" i="1" dirty="0" err="1">
                <a:solidFill>
                  <a:srgbClr val="C00000"/>
                </a:solidFill>
              </a:rPr>
              <a:t>elem</a:t>
            </a:r>
            <a:r>
              <a:rPr lang="en-US" dirty="0"/>
              <a:t> == value:</a:t>
            </a:r>
          </a:p>
          <a:p>
            <a:pPr>
              <a:buNone/>
            </a:pPr>
            <a:r>
              <a:rPr lang="en-US" dirty="0"/>
              <a:t>		        total = total + 1</a:t>
            </a:r>
          </a:p>
          <a:p>
            <a:pPr>
              <a:buNone/>
            </a:pPr>
            <a:r>
              <a:rPr lang="en-US" dirty="0"/>
              <a:t>		return total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count(digits, 8)</a:t>
            </a:r>
          </a:p>
          <a:p>
            <a:pPr>
              <a:buNone/>
            </a:pP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876800" y="3276600"/>
            <a:ext cx="2209800" cy="993648"/>
          </a:xfrm>
          <a:prstGeom prst="wedgeRoundRectCallout">
            <a:avLst>
              <a:gd name="adj1" fmla="val -106818"/>
              <a:gd name="adj2" fmla="val -1643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sz="1200" dirty="0">
                <a:solidFill>
                  <a:schemeClr val="tx1"/>
                </a:solidFill>
              </a:rPr>
              <a:t>מה חסכנו?</a:t>
            </a:r>
          </a:p>
          <a:p>
            <a:pPr algn="r"/>
            <a:r>
              <a:rPr lang="he-IL" sz="1200" dirty="0">
                <a:solidFill>
                  <a:schemeClr val="tx1"/>
                </a:solidFill>
              </a:rPr>
              <a:t>1. קידום מצביע לאלמנט הבא </a:t>
            </a:r>
          </a:p>
          <a:p>
            <a:pPr algn="r"/>
            <a:r>
              <a:rPr lang="he-IL" sz="1200" dirty="0">
                <a:solidFill>
                  <a:schemeClr val="tx1"/>
                </a:solidFill>
              </a:rPr>
              <a:t>2. בדיקת תנאי עצירה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Consists of a single clause with the form:</a:t>
            </a:r>
          </a:p>
          <a:p>
            <a:pPr marL="400050" lvl="1" indent="0">
              <a:buNone/>
            </a:pPr>
            <a:r>
              <a:rPr lang="en-US" sz="3000" dirty="0"/>
              <a:t>for </a:t>
            </a:r>
            <a:r>
              <a:rPr lang="en-US" sz="3000" i="1" dirty="0"/>
              <a:t>&lt;name&gt; </a:t>
            </a:r>
            <a:r>
              <a:rPr lang="en-US" sz="3000" dirty="0"/>
              <a:t>in </a:t>
            </a:r>
            <a:r>
              <a:rPr lang="en-US" sz="3000" i="1" dirty="0"/>
              <a:t>&lt;expression&gt;:</a:t>
            </a:r>
          </a:p>
          <a:p>
            <a:pPr marL="400050" lvl="1" indent="0">
              <a:buNone/>
            </a:pPr>
            <a:r>
              <a:rPr lang="en-US" sz="3000" dirty="0"/>
              <a:t>      </a:t>
            </a:r>
            <a:r>
              <a:rPr lang="en-US" sz="3000" i="1" dirty="0"/>
              <a:t>&lt;suite&gt;</a:t>
            </a:r>
          </a:p>
          <a:p>
            <a:endParaRPr lang="en-US" sz="3000" dirty="0"/>
          </a:p>
          <a:p>
            <a:r>
              <a:rPr lang="en-US" sz="3000" dirty="0"/>
              <a:t>Executed by the following procedure: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Evaluate the </a:t>
            </a:r>
            <a:r>
              <a:rPr lang="en-US" i="1" dirty="0"/>
              <a:t>&lt;expression&gt;, </a:t>
            </a:r>
            <a:r>
              <a:rPr lang="en-US" dirty="0"/>
              <a:t>which must yield an </a:t>
            </a:r>
            <a:r>
              <a:rPr lang="en-US" u="sng" dirty="0" err="1"/>
              <a:t>iterable</a:t>
            </a:r>
            <a:r>
              <a:rPr lang="en-US" u="sng" dirty="0"/>
              <a:t> value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each element in it, in order: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dirty="0"/>
              <a:t>Bind </a:t>
            </a:r>
            <a:r>
              <a:rPr lang="en-US" i="1" dirty="0"/>
              <a:t>&lt;name&gt; </a:t>
            </a:r>
            <a:r>
              <a:rPr lang="en-US" dirty="0"/>
              <a:t>to its value in the local environment</a:t>
            </a:r>
          </a:p>
          <a:p>
            <a:pPr marL="1314450" lvl="2" indent="-514350">
              <a:buFont typeface="+mj-lt"/>
              <a:buAutoNum type="alphaUcPeriod"/>
            </a:pPr>
            <a:r>
              <a:rPr lang="en-US" dirty="0"/>
              <a:t>Execute the </a:t>
            </a:r>
            <a:r>
              <a:rPr lang="en-US" i="1" dirty="0"/>
              <a:t>&lt;suite&gt;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858000" y="3124200"/>
            <a:ext cx="2057400" cy="765048"/>
          </a:xfrm>
          <a:prstGeom prst="wedgeRoundRectCallout">
            <a:avLst>
              <a:gd name="adj1" fmla="val -153450"/>
              <a:gd name="adj2" fmla="val 160692"/>
              <a:gd name="adj3" fmla="val 16667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Sequences are </a:t>
            </a:r>
            <a:r>
              <a:rPr lang="en-US" sz="2400" dirty="0" err="1">
                <a:solidFill>
                  <a:schemeClr val="tx1"/>
                </a:solidFill>
              </a:rPr>
              <a:t>iterable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Sequences</a:t>
            </a:r>
          </a:p>
          <a:p>
            <a:r>
              <a:rPr lang="en-US" dirty="0"/>
              <a:t>Conventional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unpacking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&gt;&gt;&gt; pairs = ((1, 2), (2, 2), (2, 3), (4, 4))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same_count</a:t>
            </a:r>
            <a:r>
              <a:rPr lang="en-US" dirty="0"/>
              <a:t> = 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for </a:t>
            </a:r>
            <a:r>
              <a:rPr lang="en-US" b="1" dirty="0"/>
              <a:t>x, y </a:t>
            </a:r>
            <a:r>
              <a:rPr lang="en-US" dirty="0"/>
              <a:t>in pairs:</a:t>
            </a:r>
          </a:p>
          <a:p>
            <a:pPr>
              <a:buNone/>
            </a:pPr>
            <a:r>
              <a:rPr lang="en-US" dirty="0"/>
              <a:t>		if x == y: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en-US" dirty="0" err="1"/>
              <a:t>same_count</a:t>
            </a:r>
            <a:r>
              <a:rPr lang="en-US" dirty="0"/>
              <a:t> = </a:t>
            </a:r>
            <a:r>
              <a:rPr lang="en-US" dirty="0" err="1"/>
              <a:t>same_count</a:t>
            </a:r>
            <a:r>
              <a:rPr lang="en-US" dirty="0"/>
              <a:t> + 1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same_count</a:t>
            </a:r>
            <a:endParaRPr lang="en-US" dirty="0"/>
          </a:p>
          <a:p>
            <a:pPr>
              <a:buNone/>
            </a:pP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248400" y="1219200"/>
            <a:ext cx="2819400" cy="1371600"/>
          </a:xfrm>
          <a:prstGeom prst="wedgeRoundRectCallout">
            <a:avLst>
              <a:gd name="adj1" fmla="val -67945"/>
              <a:gd name="adj2" fmla="val -5251"/>
              <a:gd name="adj3" fmla="val 16667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chemeClr val="tx1"/>
                </a:solidFill>
              </a:rPr>
              <a:t>A common pattern: sequence of</a:t>
            </a:r>
          </a:p>
          <a:p>
            <a:r>
              <a:rPr lang="en-US" sz="2400" dirty="0">
                <a:solidFill>
                  <a:schemeClr val="tx1"/>
                </a:solidFill>
              </a:rPr>
              <a:t>sequences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684206"/>
            <a:ext cx="1676400" cy="592394"/>
          </a:xfrm>
          <a:prstGeom prst="wedgeRoundRectCallout">
            <a:avLst>
              <a:gd name="adj1" fmla="val -198151"/>
              <a:gd name="adj2" fmla="val 54384"/>
              <a:gd name="adj3" fmla="val 16667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chemeClr val="tx1"/>
                </a:solidFill>
              </a:rPr>
              <a:t>Two names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Ranges</a:t>
            </a:r>
            <a:r>
              <a:rPr lang="en-US" dirty="0"/>
              <a:t> are sequences too!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&gt;&gt;&gt; range(1, 10)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 Includes 1, but not 10</a:t>
            </a:r>
          </a:p>
          <a:p>
            <a:pPr>
              <a:buNone/>
            </a:pPr>
            <a:r>
              <a:rPr lang="en-US" dirty="0"/>
              <a:t>range(1, 10)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(range(5, 8))</a:t>
            </a:r>
          </a:p>
          <a:p>
            <a:pPr>
              <a:buNone/>
            </a:pPr>
            <a:r>
              <a:rPr lang="en-US" dirty="0"/>
              <a:t>(5, 6, 7)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(range(4))</a:t>
            </a:r>
          </a:p>
          <a:p>
            <a:pPr>
              <a:buNone/>
            </a:pPr>
            <a:r>
              <a:rPr lang="en-US" dirty="0"/>
              <a:t>(0, 1, 2, 3)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in </a:t>
            </a:r>
            <a:r>
              <a:rPr lang="en-US" b="1" dirty="0"/>
              <a:t>for</a:t>
            </a:r>
            <a:r>
              <a:rPr lang="en-US" dirty="0"/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&gt;&gt;&gt; total = 0</a:t>
            </a:r>
          </a:p>
          <a:p>
            <a:pPr>
              <a:buNone/>
            </a:pPr>
            <a:r>
              <a:rPr lang="en-US" dirty="0"/>
              <a:t>&gt;&gt;&gt; for k in </a:t>
            </a:r>
            <a:r>
              <a:rPr lang="en-US" b="1" dirty="0"/>
              <a:t>range</a:t>
            </a:r>
            <a:r>
              <a:rPr lang="en-US" dirty="0"/>
              <a:t>(5, 8):</a:t>
            </a:r>
          </a:p>
          <a:p>
            <a:pPr>
              <a:buNone/>
            </a:pPr>
            <a:r>
              <a:rPr lang="en-US" dirty="0"/>
              <a:t>		  total = total + k</a:t>
            </a:r>
          </a:p>
          <a:p>
            <a:pPr>
              <a:buNone/>
            </a:pPr>
            <a:r>
              <a:rPr lang="en-US" dirty="0"/>
              <a:t>&gt;&gt;&gt; total</a:t>
            </a:r>
          </a:p>
          <a:p>
            <a:pPr>
              <a:buNone/>
            </a:pPr>
            <a:r>
              <a:rPr lang="en-US" dirty="0"/>
              <a:t>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in </a:t>
            </a:r>
            <a:r>
              <a:rPr lang="en-US" b="1" dirty="0"/>
              <a:t>for</a:t>
            </a:r>
            <a:r>
              <a:rPr lang="en-US" dirty="0"/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&gt;&gt;&gt; for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/>
              <a:t> in range(3):</a:t>
            </a:r>
          </a:p>
          <a:p>
            <a:pPr>
              <a:buNone/>
            </a:pPr>
            <a:r>
              <a:rPr lang="en-US" dirty="0"/>
              <a:t>		  print(’Go Bears!’)</a:t>
            </a:r>
          </a:p>
          <a:p>
            <a:pPr>
              <a:buNone/>
            </a:pPr>
            <a:r>
              <a:rPr lang="en-US" dirty="0"/>
              <a:t>Go Bears!</a:t>
            </a:r>
          </a:p>
          <a:p>
            <a:pPr>
              <a:buNone/>
            </a:pPr>
            <a:r>
              <a:rPr lang="en-US" dirty="0"/>
              <a:t>Go Bears!</a:t>
            </a:r>
          </a:p>
          <a:p>
            <a:pPr>
              <a:buNone/>
            </a:pPr>
            <a:r>
              <a:rPr lang="en-US" dirty="0"/>
              <a:t>Go Bears!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447800"/>
            <a:ext cx="3048000" cy="1981200"/>
          </a:xfrm>
          <a:prstGeom prst="wedgeRoundRectCallout">
            <a:avLst>
              <a:gd name="adj1" fmla="val -98429"/>
              <a:gd name="adj2" fmla="val -16938"/>
              <a:gd name="adj3" fmla="val 16667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chemeClr val="tx1"/>
                </a:solidFill>
              </a:rPr>
              <a:t>A common convention for the name that 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unused in the suite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>
              <a:buNone/>
            </a:pPr>
            <a:r>
              <a:rPr lang="en-US" dirty="0"/>
              <a:t>Two more behaviors extended sequence type:</a:t>
            </a:r>
          </a:p>
          <a:p>
            <a:r>
              <a:rPr lang="en-US" b="1" dirty="0"/>
              <a:t>Membership</a:t>
            </a:r>
          </a:p>
          <a:p>
            <a:r>
              <a:rPr lang="en-US" b="1" dirty="0"/>
              <a:t>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&gt;&gt;&gt; digits</a:t>
            </a:r>
          </a:p>
          <a:p>
            <a:pPr>
              <a:buNone/>
            </a:pPr>
            <a:r>
              <a:rPr lang="en-US" dirty="0"/>
              <a:t>(1, 8, 2, 8)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2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digits</a:t>
            </a:r>
          </a:p>
          <a:p>
            <a:pPr>
              <a:buNone/>
            </a:pPr>
            <a:r>
              <a:rPr lang="en-US" dirty="0"/>
              <a:t>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1828 </a:t>
            </a:r>
            <a:r>
              <a:rPr lang="en-US" dirty="0">
                <a:solidFill>
                  <a:srgbClr val="FF0000"/>
                </a:solidFill>
              </a:rPr>
              <a:t>not in </a:t>
            </a:r>
            <a:r>
              <a:rPr lang="en-US" dirty="0"/>
              <a:t>digits</a:t>
            </a:r>
          </a:p>
          <a:p>
            <a:pPr>
              <a:buNone/>
            </a:pPr>
            <a:r>
              <a:rPr lang="en-US" dirty="0"/>
              <a:t>True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digits.</a:t>
            </a:r>
            <a:r>
              <a:rPr lang="en-US" dirty="0" err="1">
                <a:solidFill>
                  <a:srgbClr val="FF0000"/>
                </a:solidFill>
              </a:rPr>
              <a:t>index</a:t>
            </a:r>
            <a:r>
              <a:rPr lang="en-US" dirty="0"/>
              <a:t>(8)</a:t>
            </a:r>
          </a:p>
          <a:p>
            <a:pPr>
              <a:buNone/>
            </a:pP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digits.</a:t>
            </a:r>
            <a:r>
              <a:rPr lang="en-US" dirty="0" err="1">
                <a:solidFill>
                  <a:srgbClr val="FF0000"/>
                </a:solidFill>
              </a:rPr>
              <a:t>index</a:t>
            </a:r>
            <a:r>
              <a:rPr lang="en-US" dirty="0"/>
              <a:t>(0)</a:t>
            </a:r>
          </a:p>
          <a:p>
            <a:pPr>
              <a:buNone/>
            </a:pPr>
            <a:r>
              <a:rPr lang="en-US" dirty="0" err="1"/>
              <a:t>ValueError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digits.</a:t>
            </a:r>
            <a:r>
              <a:rPr lang="en-US" dirty="0" err="1">
                <a:solidFill>
                  <a:srgbClr val="FF0000"/>
                </a:solidFill>
              </a:rPr>
              <a:t>count</a:t>
            </a:r>
            <a:r>
              <a:rPr lang="en-US" dirty="0"/>
              <a:t>(8)</a:t>
            </a:r>
          </a:p>
          <a:p>
            <a:pPr>
              <a:buNone/>
            </a:pPr>
            <a:r>
              <a:rPr lang="en-US" dirty="0"/>
              <a:t>2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digits.</a:t>
            </a:r>
            <a:r>
              <a:rPr lang="en-US" dirty="0" err="1">
                <a:solidFill>
                  <a:srgbClr val="FF0000"/>
                </a:solidFill>
              </a:rPr>
              <a:t>count</a:t>
            </a:r>
            <a:r>
              <a:rPr lang="en-US" dirty="0"/>
              <a:t>(0)</a:t>
            </a:r>
          </a:p>
          <a:p>
            <a:pPr>
              <a:buNone/>
            </a:pPr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slice</a:t>
            </a:r>
            <a:r>
              <a:rPr lang="en-US" dirty="0"/>
              <a:t> of a sequence is any span of the original sequence, designated by a pair of integers: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digits[0:2]</a:t>
            </a:r>
          </a:p>
          <a:p>
            <a:pPr>
              <a:buNone/>
            </a:pPr>
            <a:r>
              <a:rPr lang="en-US" dirty="0"/>
              <a:t>(1, 8)</a:t>
            </a:r>
          </a:p>
          <a:p>
            <a:pPr>
              <a:buNone/>
            </a:pPr>
            <a:r>
              <a:rPr lang="en-US" dirty="0"/>
              <a:t>&gt;&gt;&gt; digits[1:]</a:t>
            </a:r>
          </a:p>
          <a:p>
            <a:pPr>
              <a:buNone/>
            </a:pPr>
            <a:r>
              <a:rPr lang="en-US" dirty="0"/>
              <a:t>(8, 2, 8)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343400" y="3657600"/>
            <a:ext cx="3124200" cy="609600"/>
          </a:xfrm>
          <a:prstGeom prst="wedgeRoundRectCallout">
            <a:avLst>
              <a:gd name="adj1" fmla="val -93452"/>
              <a:gd name="adj2" fmla="val 420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= digits[0:2:] = digits[:2:] = digits[0:2:1]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Vote: Rich or Simple?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800" b="1" dirty="0"/>
              <a:t>Pros</a:t>
            </a:r>
            <a:r>
              <a:rPr lang="en-US" sz="2800" dirty="0"/>
              <a:t>: For users of an abstraction, additional behaviors can be helpful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Cons</a:t>
            </a:r>
            <a:r>
              <a:rPr lang="en-US" sz="2800" dirty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satisfying the requirements of a rich abstraction can be challenging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rich abstractions take longer for users to learn</a:t>
            </a:r>
            <a:endParaRPr lang="he-IL" sz="2400" dirty="0"/>
          </a:p>
          <a:p>
            <a:r>
              <a:rPr lang="en-US" sz="2800" i="1" dirty="0"/>
              <a:t>Sequences</a:t>
            </a:r>
            <a:r>
              <a:rPr lang="en-US" sz="2800" dirty="0"/>
              <a:t> have a rich abstraction!</a:t>
            </a:r>
          </a:p>
          <a:p>
            <a:r>
              <a:rPr lang="en-US" sz="2800" dirty="0"/>
              <a:t>In general, most </a:t>
            </a:r>
            <a:r>
              <a:rPr lang="en-US" sz="2800" i="1" dirty="0"/>
              <a:t>user-defined </a:t>
            </a:r>
            <a:r>
              <a:rPr lang="en-US" sz="2800" dirty="0"/>
              <a:t>abstractions should be kept as simple as possible.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710084" y="2209800"/>
            <a:ext cx="3281516" cy="1066800"/>
          </a:xfrm>
          <a:prstGeom prst="wedgeRoundRectCallout">
            <a:avLst>
              <a:gd name="adj1" fmla="val -76409"/>
              <a:gd name="adj2" fmla="val 84222"/>
              <a:gd name="adj3" fmla="val 16667"/>
            </a:avLst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i="1" dirty="0" err="1">
                <a:solidFill>
                  <a:schemeClr val="tx1"/>
                </a:solidFill>
              </a:rPr>
              <a:t>rlist</a:t>
            </a:r>
            <a:r>
              <a:rPr lang="en-US" sz="2400" dirty="0">
                <a:solidFill>
                  <a:schemeClr val="tx1"/>
                </a:solidFill>
              </a:rPr>
              <a:t> + additional behaviors = some work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more fundamental to CS than numbers </a:t>
            </a:r>
          </a:p>
          <a:p>
            <a:endParaRPr lang="en-US" dirty="0"/>
          </a:p>
          <a:p>
            <a:r>
              <a:rPr lang="en-US" i="1" dirty="0"/>
              <a:t>Python programs are written and stored as text!</a:t>
            </a:r>
          </a:p>
          <a:p>
            <a:endParaRPr lang="en-US" dirty="0"/>
          </a:p>
          <a:p>
            <a:r>
              <a:rPr lang="en-US" dirty="0"/>
              <a:t>The native data type for text – </a:t>
            </a:r>
            <a:r>
              <a:rPr lang="en-US" dirty="0">
                <a:solidFill>
                  <a:srgbClr val="C00000"/>
                </a:solidFill>
              </a:rPr>
              <a:t>string</a:t>
            </a:r>
          </a:p>
          <a:p>
            <a:pPr lvl="1"/>
            <a:r>
              <a:rPr lang="en-US" dirty="0"/>
              <a:t>Corresponds to the constructor </a:t>
            </a:r>
            <a:r>
              <a:rPr lang="en-US" b="1" dirty="0" err="1"/>
              <a:t>str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Another example of a </a:t>
            </a:r>
            <a:r>
              <a:rPr lang="en-US" i="1" dirty="0"/>
              <a:t>rich abstraction</a:t>
            </a:r>
            <a:endParaRPr lang="he-IL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Arbitrary text, surrounded by either single or double quotation marks: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'I am string!'</a:t>
            </a:r>
          </a:p>
          <a:p>
            <a:pPr>
              <a:buNone/>
            </a:pPr>
            <a:r>
              <a:rPr lang="en-US" dirty="0"/>
              <a:t>'I am string!' </a:t>
            </a:r>
          </a:p>
          <a:p>
            <a:pPr>
              <a:buNone/>
            </a:pPr>
            <a:r>
              <a:rPr lang="en-US" dirty="0"/>
              <a:t>&gt;&gt;&gt; "I’ve got an apostrophe"</a:t>
            </a:r>
          </a:p>
          <a:p>
            <a:pPr>
              <a:buNone/>
            </a:pPr>
            <a:r>
              <a:rPr lang="en-US" dirty="0"/>
              <a:t>'I’ve got an apostrophe' </a:t>
            </a:r>
          </a:p>
          <a:p>
            <a:pPr>
              <a:buNone/>
            </a:pPr>
            <a:r>
              <a:rPr lang="en-US" dirty="0"/>
              <a:t>&gt;&gt;&gt; '??'</a:t>
            </a:r>
          </a:p>
          <a:p>
            <a:pPr>
              <a:buNone/>
            </a:pPr>
            <a:r>
              <a:rPr lang="en-US" dirty="0"/>
              <a:t>'??'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Sequence – an ordered collection of data values</a:t>
            </a:r>
          </a:p>
          <a:p>
            <a:pPr lvl="1"/>
            <a:r>
              <a:rPr lang="en-US" dirty="0"/>
              <a:t>Can have an arbitrary (finite) number of ordered elements</a:t>
            </a:r>
          </a:p>
          <a:p>
            <a:endParaRPr lang="en-US" dirty="0"/>
          </a:p>
          <a:p>
            <a:r>
              <a:rPr lang="en-US" dirty="0"/>
              <a:t>A powerful, fundamental abstraction in computer science</a:t>
            </a:r>
          </a:p>
          <a:p>
            <a:pPr lvl="1"/>
            <a:r>
              <a:rPr lang="en-US" dirty="0"/>
              <a:t>list every student at Berkeley, or </a:t>
            </a:r>
          </a:p>
          <a:p>
            <a:pPr lvl="1"/>
            <a:r>
              <a:rPr lang="en-US" dirty="0"/>
              <a:t>every university in the world, or </a:t>
            </a:r>
          </a:p>
          <a:p>
            <a:pPr lvl="1"/>
            <a:r>
              <a:rPr lang="en-US" dirty="0"/>
              <a:t>every student in every university</a:t>
            </a:r>
          </a:p>
          <a:p>
            <a:endParaRPr lang="en-US" dirty="0"/>
          </a:p>
          <a:p>
            <a:r>
              <a:rPr lang="en-US" dirty="0"/>
              <a:t>Enables the thousands of data-driven programs that impact our lives every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http://scene7.targetimg1.com/is/image/Target/14583811?wid=410&amp;hei=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60" y="3429000"/>
            <a:ext cx="1902279" cy="190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3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strings sequences?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Strings satisfy the two basic conditions of a sequence: </a:t>
            </a:r>
            <a:r>
              <a:rPr lang="en-US" b="1" dirty="0"/>
              <a:t>length</a:t>
            </a:r>
            <a:r>
              <a:rPr lang="en-US" dirty="0"/>
              <a:t> and </a:t>
            </a:r>
            <a:r>
              <a:rPr lang="en-US" b="1" dirty="0"/>
              <a:t>element selection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city = ‘Beer </a:t>
            </a:r>
            <a:r>
              <a:rPr lang="en-US" dirty="0" err="1"/>
              <a:t>Sheva</a:t>
            </a:r>
            <a:r>
              <a:rPr lang="en-US" dirty="0"/>
              <a:t>’</a:t>
            </a:r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(city)</a:t>
            </a:r>
          </a:p>
          <a:p>
            <a:pPr>
              <a:buNone/>
            </a:pPr>
            <a:r>
              <a:rPr lang="en-US" dirty="0"/>
              <a:t>10</a:t>
            </a:r>
          </a:p>
          <a:p>
            <a:pPr>
              <a:buNone/>
            </a:pPr>
            <a:r>
              <a:rPr lang="en-US" dirty="0"/>
              <a:t>&gt;&gt;&gt; city[3]</a:t>
            </a:r>
          </a:p>
          <a:p>
            <a:pPr>
              <a:buNone/>
            </a:pPr>
            <a:r>
              <a:rPr lang="en-US" dirty="0"/>
              <a:t>‘r’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>
              <a:buNone/>
            </a:pPr>
            <a:r>
              <a:rPr lang="en-US" dirty="0"/>
              <a:t>&gt;&gt;&gt; "Beer </a:t>
            </a:r>
            <a:r>
              <a:rPr lang="en-US" dirty="0" err="1"/>
              <a:t>Sheva</a:t>
            </a:r>
            <a:r>
              <a:rPr lang="en-US" dirty="0"/>
              <a:t>" + " and "+ "Ashdod"</a:t>
            </a:r>
          </a:p>
          <a:p>
            <a:pPr>
              <a:buNone/>
            </a:pPr>
            <a:r>
              <a:rPr lang="en-US" dirty="0"/>
              <a:t>'Beer </a:t>
            </a:r>
            <a:r>
              <a:rPr lang="en-US" dirty="0" err="1"/>
              <a:t>Sheva</a:t>
            </a:r>
            <a:r>
              <a:rPr lang="en-US" dirty="0"/>
              <a:t> and Ashdod‘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'Bye ' * 2</a:t>
            </a:r>
          </a:p>
          <a:p>
            <a:pPr>
              <a:buNone/>
            </a:pPr>
            <a:r>
              <a:rPr lang="en-US" dirty="0"/>
              <a:t>'Bye </a:t>
            </a:r>
            <a:r>
              <a:rPr lang="en-US" dirty="0" err="1"/>
              <a:t>Bye</a:t>
            </a:r>
            <a:r>
              <a:rPr lang="en-US" dirty="0"/>
              <a:t> ‘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>
                <a:solidFill>
                  <a:srgbClr val="C00000"/>
                </a:solidFill>
              </a:rPr>
              <a:t>No</a:t>
            </a:r>
            <a:r>
              <a:rPr lang="en-US" dirty="0">
                <a:solidFill>
                  <a:srgbClr val="C00000"/>
                </a:solidFill>
              </a:rPr>
              <a:t> separate </a:t>
            </a:r>
            <a:r>
              <a:rPr lang="en-US" i="1" dirty="0">
                <a:solidFill>
                  <a:srgbClr val="C00000"/>
                </a:solidFill>
              </a:rPr>
              <a:t>character type </a:t>
            </a:r>
            <a:r>
              <a:rPr lang="en-US" dirty="0">
                <a:solidFill>
                  <a:srgbClr val="C00000"/>
                </a:solidFill>
              </a:rPr>
              <a:t>in Python!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Membership in strings</a:t>
            </a:r>
            <a:br>
              <a:rPr lang="en-US" dirty="0"/>
            </a:br>
            <a:r>
              <a:rPr lang="en-US" sz="3600" dirty="0"/>
              <a:t>different from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724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‘</a:t>
            </a:r>
            <a:r>
              <a:rPr lang="en-US" b="1" dirty="0"/>
              <a:t>in</a:t>
            </a:r>
            <a:r>
              <a:rPr lang="en-US" dirty="0"/>
              <a:t>’ operator matches </a:t>
            </a:r>
            <a:r>
              <a:rPr lang="en-US" b="1" i="1" dirty="0">
                <a:solidFill>
                  <a:srgbClr val="C00000"/>
                </a:solidFill>
              </a:rPr>
              <a:t>substrings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rather than elements</a:t>
            </a:r>
          </a:p>
          <a:p>
            <a:pPr>
              <a:buNone/>
            </a:pPr>
            <a:r>
              <a:rPr lang="en-US" dirty="0"/>
              <a:t>&gt;&gt;&gt; ’here’ in "Where’s Waldo?"</a:t>
            </a:r>
          </a:p>
          <a:p>
            <a:pPr>
              <a:buNone/>
            </a:pPr>
            <a:r>
              <a:rPr lang="en-US" dirty="0"/>
              <a:t>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‘</a:t>
            </a:r>
            <a:r>
              <a:rPr lang="en-US" b="1" dirty="0"/>
              <a:t>count</a:t>
            </a:r>
            <a:r>
              <a:rPr lang="en-US" dirty="0"/>
              <a:t>’ and ‘</a:t>
            </a:r>
            <a:r>
              <a:rPr lang="en-US" b="1" dirty="0"/>
              <a:t>index</a:t>
            </a:r>
            <a:r>
              <a:rPr lang="en-US" dirty="0"/>
              <a:t>’ take substrings as arguments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‘</a:t>
            </a:r>
            <a:r>
              <a:rPr lang="en-US" b="1" dirty="0"/>
              <a:t>count</a:t>
            </a:r>
            <a:r>
              <a:rPr lang="en-US" dirty="0"/>
              <a:t>’ counts the </a:t>
            </a:r>
            <a:r>
              <a:rPr lang="en-US" i="1" dirty="0"/>
              <a:t>non-overlapping</a:t>
            </a:r>
            <a:r>
              <a:rPr lang="en-US" dirty="0"/>
              <a:t> occurrences of a substring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’</a:t>
            </a:r>
            <a:r>
              <a:rPr lang="en-US" dirty="0" err="1"/>
              <a:t>Mississippi’.count</a:t>
            </a:r>
            <a:r>
              <a:rPr lang="en-US" dirty="0"/>
              <a:t>(’</a:t>
            </a:r>
            <a:r>
              <a:rPr lang="en-US" dirty="0" err="1"/>
              <a:t>i</a:t>
            </a:r>
            <a:r>
              <a:rPr lang="en-US" dirty="0"/>
              <a:t>’)</a:t>
            </a:r>
          </a:p>
          <a:p>
            <a:pPr>
              <a:buNone/>
            </a:pPr>
            <a:r>
              <a:rPr lang="en-US" dirty="0"/>
              <a:t>4</a:t>
            </a:r>
          </a:p>
          <a:p>
            <a:pPr>
              <a:buNone/>
            </a:pPr>
            <a:r>
              <a:rPr lang="en-US" dirty="0"/>
              <a:t>&gt;&gt;&gt; ’</a:t>
            </a:r>
            <a:r>
              <a:rPr lang="en-US" dirty="0" err="1"/>
              <a:t>Mississippi’.count</a:t>
            </a:r>
            <a:r>
              <a:rPr lang="en-US" dirty="0"/>
              <a:t>(’</a:t>
            </a:r>
            <a:r>
              <a:rPr lang="en-US" dirty="0" err="1"/>
              <a:t>issi</a:t>
            </a:r>
            <a:r>
              <a:rPr lang="en-US" dirty="0"/>
              <a:t>’)</a:t>
            </a:r>
          </a:p>
          <a:p>
            <a:pPr>
              <a:buNone/>
            </a:pP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Strings aren’t limited to a single line </a:t>
            </a:r>
          </a:p>
          <a:p>
            <a:pPr>
              <a:buNone/>
            </a:pPr>
            <a:r>
              <a:rPr lang="en-US" sz="2800" dirty="0"/>
              <a:t>Triple quotes delimit string literals that span multiple lines</a:t>
            </a: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&gt;&gt;&gt; """The Zen of Python</a:t>
            </a:r>
          </a:p>
          <a:p>
            <a:pPr>
              <a:buNone/>
            </a:pPr>
            <a:r>
              <a:rPr lang="en-US" sz="2400" dirty="0"/>
              <a:t>claims, Readability counts.</a:t>
            </a:r>
          </a:p>
          <a:p>
            <a:pPr>
              <a:buNone/>
            </a:pPr>
            <a:r>
              <a:rPr lang="en-US" sz="2400" dirty="0"/>
              <a:t>Read more: import this."""</a:t>
            </a: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</a:rPr>
              <a:t>'The Zen of Python\</a:t>
            </a:r>
            <a:r>
              <a:rPr lang="en-US" sz="2200" dirty="0" err="1">
                <a:solidFill>
                  <a:srgbClr val="002060"/>
                </a:solidFill>
              </a:rPr>
              <a:t>nclaims</a:t>
            </a:r>
            <a:r>
              <a:rPr lang="en-US" sz="2200" dirty="0">
                <a:solidFill>
                  <a:srgbClr val="002060"/>
                </a:solidFill>
              </a:rPr>
              <a:t>, Readability counts.\</a:t>
            </a:r>
            <a:r>
              <a:rPr lang="en-US" sz="2200" dirty="0" err="1">
                <a:solidFill>
                  <a:srgbClr val="002060"/>
                </a:solidFill>
              </a:rPr>
              <a:t>nRead</a:t>
            </a:r>
            <a:r>
              <a:rPr lang="en-US" sz="2200" dirty="0">
                <a:solidFill>
                  <a:srgbClr val="002060"/>
                </a:solidFill>
              </a:rPr>
              <a:t> more: import this.'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 string can be created from </a:t>
            </a:r>
            <a:r>
              <a:rPr lang="en-US" sz="2800" b="1" i="1" dirty="0">
                <a:solidFill>
                  <a:srgbClr val="C00000"/>
                </a:solidFill>
              </a:rPr>
              <a:t>any</a:t>
            </a:r>
            <a:r>
              <a:rPr lang="en-US" sz="2800" dirty="0"/>
              <a:t> object in Python by calling the </a:t>
            </a:r>
            <a:r>
              <a:rPr lang="en-US" sz="2800" b="1" dirty="0" err="1">
                <a:solidFill>
                  <a:srgbClr val="C00000"/>
                </a:solidFill>
              </a:rPr>
              <a:t>str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constructor with an object value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(2) + ’ is an element of ’ + </a:t>
            </a:r>
            <a:r>
              <a:rPr lang="en-US" dirty="0" err="1"/>
              <a:t>str</a:t>
            </a:r>
            <a:r>
              <a:rPr lang="en-US" dirty="0"/>
              <a:t>(digits)</a:t>
            </a:r>
          </a:p>
          <a:p>
            <a:pPr>
              <a:buNone/>
            </a:pPr>
            <a:r>
              <a:rPr lang="en-US" dirty="0"/>
              <a:t>’2 is an element of (1, 8, 2, 8)’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it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0" y="4572000"/>
            <a:ext cx="18288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generic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A few of a rich set of methods: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’1234’.isnumeric()</a:t>
            </a:r>
          </a:p>
          <a:p>
            <a:pPr>
              <a:buNone/>
            </a:pPr>
            <a:r>
              <a:rPr lang="en-US" sz="2800" dirty="0"/>
              <a:t>True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’</a:t>
            </a:r>
            <a:r>
              <a:rPr lang="en-US" sz="2800" dirty="0" err="1"/>
              <a:t>rOBERT</a:t>
            </a:r>
            <a:r>
              <a:rPr lang="en-US" sz="2800" dirty="0"/>
              <a:t> </a:t>
            </a:r>
            <a:r>
              <a:rPr lang="en-US" sz="2800" dirty="0" err="1"/>
              <a:t>dE</a:t>
            </a:r>
            <a:r>
              <a:rPr lang="en-US" sz="2800" dirty="0"/>
              <a:t> </a:t>
            </a:r>
            <a:r>
              <a:rPr lang="en-US" sz="2800" dirty="0" err="1"/>
              <a:t>nIRO</a:t>
            </a:r>
            <a:r>
              <a:rPr lang="en-US" sz="2800" dirty="0"/>
              <a:t>’.</a:t>
            </a:r>
            <a:r>
              <a:rPr lang="en-US" sz="2800" dirty="0" err="1"/>
              <a:t>swapcase</a:t>
            </a:r>
            <a:r>
              <a:rPr lang="en-US" sz="2800" dirty="0"/>
              <a:t>()</a:t>
            </a:r>
          </a:p>
          <a:p>
            <a:pPr>
              <a:buNone/>
            </a:pPr>
            <a:r>
              <a:rPr lang="en-US" sz="2800" dirty="0"/>
              <a:t>’Robert De </a:t>
            </a:r>
            <a:r>
              <a:rPr lang="en-US" sz="2800" dirty="0" err="1"/>
              <a:t>Niro</a:t>
            </a:r>
            <a:r>
              <a:rPr lang="en-US" sz="2800" dirty="0"/>
              <a:t>’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’</a:t>
            </a:r>
            <a:r>
              <a:rPr lang="en-US" sz="2800" dirty="0" err="1"/>
              <a:t>snakeyes</a:t>
            </a:r>
            <a:r>
              <a:rPr lang="en-US" sz="2800" dirty="0"/>
              <a:t>’.upper().</a:t>
            </a:r>
            <a:r>
              <a:rPr lang="en-US" sz="2800" dirty="0" err="1"/>
              <a:t>endswith</a:t>
            </a:r>
            <a:r>
              <a:rPr lang="en-US" sz="2800" dirty="0"/>
              <a:t>(’YES’)</a:t>
            </a:r>
          </a:p>
          <a:p>
            <a:pPr>
              <a:buNone/>
            </a:pPr>
            <a:r>
              <a:rPr lang="en-US" sz="2800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</a:t>
            </a:r>
            <a:br>
              <a:rPr lang="en-US" dirty="0" smtClean="0"/>
            </a:br>
            <a:r>
              <a:rPr lang="en-US" sz="3600" dirty="0" smtClean="0"/>
              <a:t>part of </a:t>
            </a:r>
            <a:r>
              <a:rPr lang="en-US" sz="3600" b="1" i="1" dirty="0" smtClean="0"/>
              <a:t>Conventional Interface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Transforming</a:t>
            </a:r>
            <a:r>
              <a:rPr lang="en-US" dirty="0"/>
              <a:t> one </a:t>
            </a:r>
            <a:r>
              <a:rPr lang="en-US" dirty="0" err="1"/>
              <a:t>tuple</a:t>
            </a:r>
            <a:r>
              <a:rPr lang="en-US" dirty="0"/>
              <a:t> into another by </a:t>
            </a:r>
            <a:r>
              <a:rPr lang="en-US" i="1" dirty="0"/>
              <a:t>applying a function </a:t>
            </a:r>
            <a:r>
              <a:rPr lang="en-US" dirty="0"/>
              <a:t>to </a:t>
            </a:r>
            <a:r>
              <a:rPr lang="en-US" i="1" dirty="0"/>
              <a:t>each</a:t>
            </a:r>
            <a:r>
              <a:rPr lang="en-US" dirty="0"/>
              <a:t> element and collecting the results. </a:t>
            </a:r>
          </a:p>
          <a:p>
            <a:endParaRPr lang="en-US" dirty="0"/>
          </a:p>
          <a:p>
            <a:r>
              <a:rPr lang="en-US" dirty="0"/>
              <a:t>A function over a sequence corresponds to the built-in function </a:t>
            </a:r>
            <a:r>
              <a:rPr lang="en-US" b="1" dirty="0"/>
              <a:t>map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Result - object that is </a:t>
            </a:r>
            <a:r>
              <a:rPr lang="en-US" u="sng" dirty="0"/>
              <a:t>not</a:t>
            </a:r>
            <a:r>
              <a:rPr lang="en-US" dirty="0"/>
              <a:t> itself a sequence </a:t>
            </a:r>
          </a:p>
          <a:p>
            <a:pPr lvl="1"/>
            <a:r>
              <a:rPr lang="en-US" dirty="0"/>
              <a:t>can be converted into a sequence by calling its constructor (for example, </a:t>
            </a:r>
            <a:r>
              <a:rPr lang="en-US" i="1" dirty="0"/>
              <a:t>tuple).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/>
              <a:t>&gt;&gt;&gt; alternates = (-1, 2, -3, 4, -5)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&gt;&gt;&gt; </a:t>
            </a:r>
            <a:r>
              <a:rPr lang="en-US" b="1" dirty="0"/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abs</a:t>
            </a:r>
            <a:r>
              <a:rPr lang="en-US" dirty="0"/>
              <a:t>, alternates)</a:t>
            </a:r>
            <a:endParaRPr lang="de-DE" dirty="0"/>
          </a:p>
          <a:p>
            <a:pPr>
              <a:buNone/>
            </a:pPr>
            <a:r>
              <a:rPr lang="en-US" i="1" dirty="0"/>
              <a:t>&lt;map object at 0x00000000033112E8&gt;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tuple</a:t>
            </a:r>
            <a:r>
              <a:rPr lang="en-US" dirty="0"/>
              <a:t>(</a:t>
            </a:r>
            <a:r>
              <a:rPr lang="en-US" b="1" dirty="0"/>
              <a:t>map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abs</a:t>
            </a:r>
            <a:r>
              <a:rPr lang="en-US" dirty="0"/>
              <a:t>, alternates))</a:t>
            </a:r>
          </a:p>
          <a:p>
            <a:pPr>
              <a:buNone/>
            </a:pPr>
            <a:r>
              <a:rPr lang="en-US" i="1" dirty="0"/>
              <a:t>(1, 2, 3, 4, 5)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</a:t>
            </a:r>
            <a:r>
              <a:rPr lang="en-US" dirty="0"/>
              <a:t> relies on the </a:t>
            </a:r>
            <a:r>
              <a:rPr lang="en-US" i="1" dirty="0">
                <a:solidFill>
                  <a:srgbClr val="C00000"/>
                </a:solidFill>
              </a:rPr>
              <a:t>sequence abstraction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/>
              <a:t>We know </a:t>
            </a:r>
            <a:r>
              <a:rPr lang="en-US" u="sng" dirty="0"/>
              <a:t>only</a:t>
            </a:r>
            <a:r>
              <a:rPr lang="en-US" dirty="0"/>
              <a:t> that we </a:t>
            </a:r>
            <a:r>
              <a:rPr lang="en-US" i="1" dirty="0"/>
              <a:t>can access each element</a:t>
            </a:r>
            <a:r>
              <a:rPr lang="en-US" dirty="0"/>
              <a:t> </a:t>
            </a:r>
            <a:r>
              <a:rPr lang="en-US" i="1" dirty="0"/>
              <a:t>individually</a:t>
            </a:r>
            <a:r>
              <a:rPr lang="en-US" dirty="0"/>
              <a:t> in order to pass it to the mapped function (like abs)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i="1" dirty="0">
                <a:solidFill>
                  <a:srgbClr val="0070C0"/>
                </a:solidFill>
              </a:rPr>
              <a:t>Design principle </a:t>
            </a:r>
            <a:r>
              <a:rPr lang="en-US" dirty="0"/>
              <a:t>for working with data structures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data format </a:t>
            </a:r>
            <a:r>
              <a:rPr lang="en-US" dirty="0"/>
              <a:t>that is </a:t>
            </a:r>
            <a:r>
              <a:rPr lang="en-US" dirty="0">
                <a:solidFill>
                  <a:srgbClr val="C00000"/>
                </a:solidFill>
              </a:rPr>
              <a:t>shared</a:t>
            </a:r>
            <a:r>
              <a:rPr lang="en-US" dirty="0"/>
              <a:t> across many modular components, which can be </a:t>
            </a:r>
            <a:r>
              <a:rPr lang="en-US" i="1" dirty="0"/>
              <a:t>mixed</a:t>
            </a:r>
            <a:r>
              <a:rPr lang="en-US" dirty="0"/>
              <a:t> and </a:t>
            </a:r>
            <a:r>
              <a:rPr lang="en-US" i="1" dirty="0"/>
              <a:t>matched</a:t>
            </a:r>
            <a:r>
              <a:rPr lang="en-US" dirty="0"/>
              <a:t> to perform data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a particular abstract data type</a:t>
            </a:r>
          </a:p>
          <a:p>
            <a:endParaRPr lang="en-US" dirty="0"/>
          </a:p>
          <a:p>
            <a:r>
              <a:rPr lang="en-US" dirty="0"/>
              <a:t>A collection of behaviors that </a:t>
            </a:r>
            <a:r>
              <a:rPr lang="en-US" i="1" dirty="0">
                <a:solidFill>
                  <a:srgbClr val="FF0000"/>
                </a:solidFill>
              </a:rPr>
              <a:t>different</a:t>
            </a:r>
            <a:r>
              <a:rPr lang="en-US" dirty="0">
                <a:solidFill>
                  <a:srgbClr val="FF0000"/>
                </a:solidFill>
              </a:rPr>
              <a:t> types </a:t>
            </a:r>
            <a:r>
              <a:rPr lang="en-US" i="1" dirty="0" smtClean="0">
                <a:solidFill>
                  <a:srgbClr val="FF0000"/>
                </a:solidFill>
              </a:rPr>
              <a:t>share </a:t>
            </a:r>
            <a:r>
              <a:rPr lang="en-US" dirty="0" smtClean="0"/>
              <a:t>(common API)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many kinds of sequences, they all </a:t>
            </a:r>
            <a:r>
              <a:rPr lang="en-US" i="1" dirty="0"/>
              <a:t>share certain properties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Length</a:t>
            </a:r>
            <a:r>
              <a:rPr lang="en-US" dirty="0"/>
              <a:t>. A sequence has a finite length</a:t>
            </a:r>
          </a:p>
          <a:p>
            <a:pPr lvl="1"/>
            <a:r>
              <a:rPr lang="en-US" b="1" dirty="0"/>
              <a:t>Element selection</a:t>
            </a:r>
            <a:r>
              <a:rPr lang="en-US" dirty="0"/>
              <a:t>. A sequence has an element corresponding to any non-negative integer index less than its length, starting at 0 for the first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have several functions that take a </a:t>
            </a:r>
            <a:r>
              <a:rPr lang="en-US" sz="2800" b="1" i="1" dirty="0"/>
              <a:t>sequence</a:t>
            </a:r>
            <a:r>
              <a:rPr lang="en-US" sz="2800" dirty="0"/>
              <a:t> as an </a:t>
            </a:r>
            <a:r>
              <a:rPr lang="en-US" sz="2800" i="1" u="sng" dirty="0"/>
              <a:t>argument</a:t>
            </a:r>
            <a:r>
              <a:rPr lang="en-US" sz="2800" dirty="0"/>
              <a:t> and return a </a:t>
            </a:r>
            <a:r>
              <a:rPr lang="en-US" sz="2800" b="1" i="1" dirty="0"/>
              <a:t>sequence</a:t>
            </a:r>
            <a:r>
              <a:rPr lang="en-US" sz="2800" dirty="0"/>
              <a:t> as a </a:t>
            </a:r>
            <a:r>
              <a:rPr lang="en-US" sz="2800" i="1" u="sng" dirty="0"/>
              <a:t>value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We can apply each to the </a:t>
            </a:r>
            <a:r>
              <a:rPr lang="en-US" sz="2800" i="1" dirty="0"/>
              <a:t>output</a:t>
            </a:r>
            <a:r>
              <a:rPr lang="en-US" sz="2800" dirty="0"/>
              <a:t> of the next </a:t>
            </a:r>
            <a:r>
              <a:rPr lang="en-US" sz="2800" u="sng" dirty="0"/>
              <a:t>in any order </a:t>
            </a:r>
            <a:r>
              <a:rPr lang="en-US" sz="2800" dirty="0"/>
              <a:t>we choose. </a:t>
            </a:r>
          </a:p>
          <a:p>
            <a:endParaRPr lang="en-US" sz="2800" dirty="0"/>
          </a:p>
          <a:p>
            <a:r>
              <a:rPr lang="en-US" sz="2800" dirty="0"/>
              <a:t>In this way, we can create a complex process by </a:t>
            </a:r>
            <a:r>
              <a:rPr lang="en-US" sz="2800" i="1" dirty="0"/>
              <a:t>chaining together </a:t>
            </a:r>
            <a:r>
              <a:rPr lang="en-US" sz="2800" dirty="0"/>
              <a:t>a </a:t>
            </a:r>
            <a:r>
              <a:rPr lang="en-US" sz="2800" b="1" i="1" dirty="0">
                <a:solidFill>
                  <a:srgbClr val="C00000"/>
                </a:solidFill>
              </a:rPr>
              <a:t>pipeline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  <a:r>
              <a:rPr lang="en-US" sz="2800" i="1" dirty="0"/>
              <a:t>of functions</a:t>
            </a:r>
            <a:r>
              <a:rPr lang="en-US" sz="2800" dirty="0"/>
              <a:t>, each of which is simple and focused.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introduce the idea of organizing a program around a </a:t>
            </a:r>
            <a:r>
              <a:rPr lang="en-US" b="1" i="1" dirty="0">
                <a:solidFill>
                  <a:srgbClr val="C00000"/>
                </a:solidFill>
              </a:rPr>
              <a:t>Conventional Interface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demonstrate examples of </a:t>
            </a:r>
            <a:r>
              <a:rPr lang="en-US" i="1" dirty="0"/>
              <a:t>modular sequence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great number of problems can be solved using some combination of these </a:t>
            </a:r>
            <a:r>
              <a:rPr lang="en-US" b="1" dirty="0"/>
              <a:t>four steps</a:t>
            </a:r>
            <a:r>
              <a:rPr lang="en-US" dirty="0"/>
              <a:t>: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enumerate</a:t>
            </a:r>
            <a:r>
              <a:rPr lang="en-US" dirty="0"/>
              <a:t> all the possible candidates</a:t>
            </a:r>
          </a:p>
          <a:p>
            <a:r>
              <a:rPr lang="en-US" dirty="0"/>
              <a:t>remove (or </a:t>
            </a:r>
            <a:r>
              <a:rPr lang="en-US" b="1" i="1" dirty="0">
                <a:solidFill>
                  <a:srgbClr val="FF0000"/>
                </a:solidFill>
              </a:rPr>
              <a:t>filter</a:t>
            </a:r>
            <a:r>
              <a:rPr lang="en-US" dirty="0"/>
              <a:t>) the unacceptable ones</a:t>
            </a:r>
          </a:p>
          <a:p>
            <a:r>
              <a:rPr lang="en-US" dirty="0"/>
              <a:t>transform (or </a:t>
            </a:r>
            <a:r>
              <a:rPr lang="en-US" b="1" i="1" dirty="0">
                <a:solidFill>
                  <a:srgbClr val="FF0000"/>
                </a:solidFill>
              </a:rPr>
              <a:t>map</a:t>
            </a:r>
            <a:r>
              <a:rPr lang="en-US" dirty="0"/>
              <a:t>) the candidates into a usable form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accumulate</a:t>
            </a:r>
            <a:r>
              <a:rPr lang="en-US" dirty="0"/>
              <a:t> the result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Google's </a:t>
            </a:r>
            <a:r>
              <a:rPr lang="en-US" b="1" dirty="0">
                <a:solidFill>
                  <a:srgbClr val="0070C0"/>
                </a:solidFill>
              </a:rPr>
              <a:t>Map-Reduce</a:t>
            </a:r>
            <a:r>
              <a:rPr lang="en-US" dirty="0"/>
              <a:t> programming paradigm is built on these modules, with </a:t>
            </a:r>
            <a:r>
              <a:rPr lang="en-US" b="1" i="1" dirty="0">
                <a:solidFill>
                  <a:srgbClr val="0070C0"/>
                </a:solidFill>
              </a:rPr>
              <a:t>reduce</a:t>
            </a:r>
            <a:r>
              <a:rPr lang="en-US" dirty="0"/>
              <a:t> being another name for </a:t>
            </a:r>
            <a:r>
              <a:rPr lang="en-US" b="1" i="1" dirty="0">
                <a:solidFill>
                  <a:srgbClr val="0070C0"/>
                </a:solidFill>
              </a:rPr>
              <a:t>accumulate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Consider two problems: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Sum the even members of the first </a:t>
            </a:r>
            <a:r>
              <a:rPr lang="en-US" sz="2800" i="1" dirty="0"/>
              <a:t>n</a:t>
            </a:r>
            <a:r>
              <a:rPr lang="en-US" sz="2800" dirty="0"/>
              <a:t> Fibonacci numbers.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List </a:t>
            </a:r>
            <a:r>
              <a:rPr lang="en-US" sz="2800" dirty="0"/>
              <a:t>the letters in the acronym for a name, which includes the first letter of each capitalized 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6538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2353" y="35622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88089" y="3581400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/>
              <a:t>לחשב סכום של מספרים זוגיים מסדרת </a:t>
            </a:r>
            <a:r>
              <a:rPr lang="he-IL" dirty="0" err="1" smtClean="0"/>
              <a:t>פיבונאצ'י</a:t>
            </a:r>
            <a:r>
              <a:rPr lang="he-IL" dirty="0" smtClean="0"/>
              <a:t> בגודל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235368"/>
            <a:ext cx="791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לייצר ראשי תיבות (רצף של אותיות הראשונות עבור כל מילה שמתחילה מאות הגדולה) </a:t>
            </a:r>
          </a:p>
          <a:p>
            <a:pPr algn="r" rtl="1"/>
            <a:r>
              <a:rPr lang="he-IL" dirty="0" smtClean="0"/>
              <a:t>  עבור שם במחרוזת-קלט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they related?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dirty="0"/>
              <a:t>YES - they can be </a:t>
            </a:r>
            <a:r>
              <a:rPr lang="en-US" i="1" dirty="0"/>
              <a:t>decomposed </a:t>
            </a:r>
            <a:r>
              <a:rPr lang="en-US" dirty="0"/>
              <a:t>into </a:t>
            </a:r>
            <a:r>
              <a:rPr lang="en-US" i="1" dirty="0"/>
              <a:t>simple operations</a:t>
            </a:r>
            <a:r>
              <a:rPr lang="en-US" dirty="0"/>
              <a:t> that take </a:t>
            </a:r>
            <a:r>
              <a:rPr lang="en-US" i="1" dirty="0"/>
              <a:t>sequences</a:t>
            </a:r>
            <a:r>
              <a:rPr lang="en-US" dirty="0"/>
              <a:t> as </a:t>
            </a:r>
            <a:r>
              <a:rPr lang="en-US" b="1" i="1" dirty="0"/>
              <a:t>input</a:t>
            </a:r>
            <a:r>
              <a:rPr lang="en-US" dirty="0"/>
              <a:t> and yield </a:t>
            </a:r>
            <a:r>
              <a:rPr lang="en-US" i="1" dirty="0">
                <a:solidFill>
                  <a:srgbClr val="C00000"/>
                </a:solidFill>
              </a:rPr>
              <a:t>sequences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b="1" i="1" dirty="0"/>
              <a:t>output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Sum the even members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can be decomposed into the following steps: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800792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81175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81175" y="313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504382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למפות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5029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למנות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28531" y="50292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לצבור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02822" y="50292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לסנן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3498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range(1, 10) – </a:t>
            </a:r>
            <a:r>
              <a:rPr lang="en-US" dirty="0" err="1"/>
              <a:t>iterable</a:t>
            </a:r>
            <a:r>
              <a:rPr lang="en-US" dirty="0"/>
              <a:t> object containing </a:t>
            </a:r>
          </a:p>
          <a:p>
            <a:pPr>
              <a:buNone/>
            </a:pPr>
            <a:r>
              <a:rPr lang="en-US" dirty="0"/>
              <a:t>(1, 2, 3, 4, 5, 6, 7, 8, 9)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(range(1, 10))</a:t>
            </a:r>
          </a:p>
          <a:p>
            <a:pPr>
              <a:buNone/>
            </a:pPr>
            <a:r>
              <a:rPr lang="en-US" dirty="0"/>
              <a:t>(1, 2, 3, 4, 5, 6, 7, 8, 9)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sum(range(1, 10))</a:t>
            </a:r>
          </a:p>
          <a:p>
            <a:pPr>
              <a:buNone/>
            </a:pPr>
            <a:r>
              <a:rPr lang="en-US" dirty="0"/>
              <a:t>45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53498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&gt;&gt;&gt; r =  enumerate([1,2,3])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r</a:t>
            </a:r>
          </a:p>
          <a:p>
            <a:pPr>
              <a:buNone/>
            </a:pPr>
            <a:r>
              <a:rPr lang="en-US" sz="2800" dirty="0"/>
              <a:t>&lt;enumerate object at 0x00000205DB3091F8&gt;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&gt;&gt;&gt; </a:t>
            </a:r>
            <a:r>
              <a:rPr lang="nn-NO" sz="2800" dirty="0"/>
              <a:t>for i in r:</a:t>
            </a:r>
          </a:p>
          <a:p>
            <a:pPr>
              <a:buNone/>
            </a:pPr>
            <a:r>
              <a:rPr lang="nn-NO" sz="2800" dirty="0"/>
              <a:t>		print(i)</a:t>
            </a:r>
          </a:p>
          <a:p>
            <a:pPr>
              <a:buNone/>
            </a:pPr>
            <a:r>
              <a:rPr lang="en-US" sz="2800" dirty="0"/>
              <a:t>(0, 1)</a:t>
            </a:r>
          </a:p>
          <a:p>
            <a:pPr>
              <a:buNone/>
            </a:pPr>
            <a:r>
              <a:rPr lang="en-US" sz="2800" dirty="0"/>
              <a:t>(1, 2)</a:t>
            </a:r>
          </a:p>
          <a:p>
            <a:pPr>
              <a:buNone/>
            </a:pPr>
            <a:r>
              <a:rPr lang="en-US" sz="2800" dirty="0"/>
              <a:t>(2, 3)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fib</a:t>
            </a:r>
            <a:r>
              <a:rPr lang="en-US" dirty="0"/>
              <a:t> as a mapped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&gt;&gt;&gt; def fib(k):</a:t>
            </a:r>
          </a:p>
          <a:p>
            <a:pPr>
              <a:buNone/>
            </a:pPr>
            <a:r>
              <a:rPr lang="en-US" sz="2800" dirty="0"/>
              <a:t>   		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"""Compute the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kth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Fibonacci number."""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prev</a:t>
            </a:r>
            <a:r>
              <a:rPr lang="en-US" sz="2800" dirty="0"/>
              <a:t>, </a:t>
            </a:r>
            <a:r>
              <a:rPr lang="en-US" sz="2800" dirty="0" err="1"/>
              <a:t>curr</a:t>
            </a:r>
            <a:r>
              <a:rPr lang="en-US" sz="2800" dirty="0"/>
              <a:t> = 1, 0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curr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is the first Fibonacci number.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/>
              <a:t>		for _ in range(k - 1):</a:t>
            </a:r>
          </a:p>
          <a:p>
            <a:pPr>
              <a:buNone/>
            </a:pPr>
            <a:r>
              <a:rPr lang="en-US" sz="2800" dirty="0"/>
              <a:t>			</a:t>
            </a:r>
            <a:r>
              <a:rPr lang="en-US" sz="2800" dirty="0" err="1"/>
              <a:t>prev</a:t>
            </a:r>
            <a:r>
              <a:rPr lang="en-US" sz="2800" dirty="0"/>
              <a:t>, </a:t>
            </a:r>
            <a:r>
              <a:rPr lang="en-US" sz="2800" dirty="0" err="1"/>
              <a:t>curr</a:t>
            </a:r>
            <a:r>
              <a:rPr lang="en-US" sz="2800" dirty="0"/>
              <a:t> = </a:t>
            </a:r>
            <a:r>
              <a:rPr lang="en-US" sz="2800" dirty="0" err="1"/>
              <a:t>curr</a:t>
            </a:r>
            <a:r>
              <a:rPr lang="en-US" sz="2800" dirty="0"/>
              <a:t>, </a:t>
            </a:r>
            <a:r>
              <a:rPr lang="en-US" sz="2800" dirty="0" err="1"/>
              <a:t>prev</a:t>
            </a:r>
            <a:r>
              <a:rPr lang="en-US" sz="2800" dirty="0"/>
              <a:t> + </a:t>
            </a:r>
            <a:r>
              <a:rPr lang="en-US" sz="2800" dirty="0" err="1"/>
              <a:t>curr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return </a:t>
            </a:r>
            <a:r>
              <a:rPr lang="en-US" sz="2800" dirty="0" err="1"/>
              <a:t>curr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nums</a:t>
            </a:r>
            <a:r>
              <a:rPr lang="en-US" dirty="0"/>
              <a:t> = (5, 6, -7, -8, 9)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b="1" dirty="0"/>
              <a:t>map</a:t>
            </a:r>
            <a:r>
              <a:rPr lang="en-US" dirty="0"/>
              <a:t>(abs, </a:t>
            </a:r>
            <a:r>
              <a:rPr lang="en-US" dirty="0" err="1"/>
              <a:t>nums</a:t>
            </a:r>
            <a:r>
              <a:rPr lang="en-US" dirty="0"/>
              <a:t>) – </a:t>
            </a:r>
            <a:r>
              <a:rPr lang="en-US" dirty="0" err="1"/>
              <a:t>iterable</a:t>
            </a:r>
            <a:r>
              <a:rPr lang="en-US" dirty="0"/>
              <a:t> object containing   (5, 6, 7, 8, 9)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</a:t>
            </a:r>
            <a:r>
              <a:rPr lang="en-US" b="1" dirty="0"/>
              <a:t>map</a:t>
            </a:r>
            <a:r>
              <a:rPr lang="en-US" dirty="0"/>
              <a:t>(</a:t>
            </a:r>
            <a:r>
              <a:rPr lang="en-US" b="1" dirty="0"/>
              <a:t>fib</a:t>
            </a:r>
            <a:r>
              <a:rPr lang="en-US" dirty="0"/>
              <a:t>, (1, 2, 3, 4)))</a:t>
            </a:r>
          </a:p>
          <a:p>
            <a:pPr>
              <a:buNone/>
            </a:pPr>
            <a:r>
              <a:rPr lang="en-US" dirty="0"/>
              <a:t>(0, 1, 1, 2)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sum(</a:t>
            </a:r>
            <a:r>
              <a:rPr lang="en-US" b="1" dirty="0"/>
              <a:t>map</a:t>
            </a:r>
            <a:r>
              <a:rPr lang="en-US" dirty="0"/>
              <a:t>(</a:t>
            </a:r>
            <a:r>
              <a:rPr lang="en-US" b="1" dirty="0"/>
              <a:t>fib</a:t>
            </a:r>
            <a:r>
              <a:rPr lang="en-US" dirty="0"/>
              <a:t>, (1, 2, 3, 4)))</a:t>
            </a:r>
          </a:p>
          <a:p>
            <a:pPr>
              <a:buNone/>
            </a:pP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55837"/>
            <a:ext cx="4038600" cy="3992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t = (1,2,3,4)</a:t>
            </a:r>
          </a:p>
          <a:p>
            <a:pPr marL="0" indent="0">
              <a:buNone/>
            </a:pPr>
            <a:r>
              <a:rPr lang="en-US" dirty="0"/>
              <a:t>&gt;&gt;&gt; for _ in t:</a:t>
            </a:r>
          </a:p>
          <a:p>
            <a:pPr marL="0" indent="0">
              <a:buNone/>
            </a:pPr>
            <a:r>
              <a:rPr lang="en-US" dirty="0"/>
              <a:t>	print(_)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(t)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&gt;&gt;&gt; t[0]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abstraction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255837"/>
            <a:ext cx="4038600" cy="3992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&gt;&gt;&gt; s = "</a:t>
            </a:r>
            <a:r>
              <a:rPr lang="en-US" dirty="0" err="1"/>
              <a:t>abcd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&gt;&gt;&gt; for _ in s:</a:t>
            </a:r>
          </a:p>
          <a:p>
            <a:pPr marL="0" indent="0">
              <a:buNone/>
            </a:pPr>
            <a:r>
              <a:rPr lang="en-US" dirty="0"/>
              <a:t>	print(_)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/>
              <a:t>c</a:t>
            </a:r>
          </a:p>
          <a:p>
            <a:pPr marL="0" indent="0">
              <a:buNone/>
            </a:pPr>
            <a:r>
              <a:rPr lang="en-US" dirty="0"/>
              <a:t>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&gt;&gt;&gt; s[0]</a:t>
            </a:r>
          </a:p>
          <a:p>
            <a:pPr marL="0" indent="0">
              <a:buNone/>
            </a:pPr>
            <a:r>
              <a:rPr lang="en-US" dirty="0"/>
              <a:t>'a'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208782"/>
            <a:ext cx="8512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Sequences provide a </a:t>
            </a:r>
            <a:r>
              <a:rPr lang="en-US" sz="2200" i="1" dirty="0">
                <a:solidFill>
                  <a:srgbClr val="C00000"/>
                </a:solidFill>
              </a:rPr>
              <a:t>layer of abstraction </a:t>
            </a:r>
            <a:r>
              <a:rPr lang="en-US" sz="2200" dirty="0"/>
              <a:t>that hides the details of exactly </a:t>
            </a:r>
            <a:r>
              <a:rPr lang="en-US" sz="2200" i="1" dirty="0"/>
              <a:t>which sequence type </a:t>
            </a:r>
            <a:r>
              <a:rPr lang="en-US" sz="2200" dirty="0"/>
              <a:t>is being manipulated by a particular program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2590800"/>
            <a:ext cx="19812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590800"/>
            <a:ext cx="19812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4648200"/>
            <a:ext cx="1600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648200"/>
            <a:ext cx="1600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5257800"/>
            <a:ext cx="1600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5257800"/>
            <a:ext cx="1600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67000" y="37338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SAME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on different sequences!!!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filtering with </a:t>
            </a:r>
            <a:r>
              <a:rPr lang="en-US" b="1" dirty="0" err="1"/>
              <a:t>iseven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&gt;&gt;&gt; def </a:t>
            </a:r>
            <a:r>
              <a:rPr lang="en-US" dirty="0" err="1"/>
              <a:t>iseven</a:t>
            </a:r>
            <a:r>
              <a:rPr lang="en-US" dirty="0"/>
              <a:t>(n):</a:t>
            </a:r>
          </a:p>
          <a:p>
            <a:pPr>
              <a:buNone/>
            </a:pPr>
            <a:r>
              <a:rPr lang="en-US" dirty="0"/>
              <a:t>		  return n % 2 ==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nums</a:t>
            </a:r>
            <a:r>
              <a:rPr lang="en-US" dirty="0"/>
              <a:t> = (5, 6, -7, -8, 9)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</a:t>
            </a:r>
            <a:r>
              <a:rPr lang="en-US" b="1" dirty="0"/>
              <a:t>filter</a:t>
            </a:r>
            <a:r>
              <a:rPr lang="en-US" dirty="0"/>
              <a:t>(</a:t>
            </a:r>
            <a:r>
              <a:rPr lang="en-US" b="1" dirty="0" err="1"/>
              <a:t>iseven</a:t>
            </a:r>
            <a:r>
              <a:rPr lang="en-US" dirty="0"/>
              <a:t>, </a:t>
            </a:r>
            <a:r>
              <a:rPr lang="en-US" dirty="0" err="1"/>
              <a:t>nums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(6, -8)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</a:t>
            </a:r>
            <a:r>
              <a:rPr lang="en-US" b="1" dirty="0"/>
              <a:t>filter</a:t>
            </a:r>
            <a:r>
              <a:rPr lang="en-US" dirty="0"/>
              <a:t>(lambda x: x % 2 == 0, </a:t>
            </a:r>
            <a:r>
              <a:rPr lang="en-US" dirty="0" err="1"/>
              <a:t>nums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(6, -8)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sum(</a:t>
            </a:r>
            <a:r>
              <a:rPr lang="en-US" b="1" dirty="0"/>
              <a:t>filter</a:t>
            </a:r>
            <a:r>
              <a:rPr lang="en-US" dirty="0"/>
              <a:t>(lambda x: x % 2 == 0, </a:t>
            </a:r>
            <a:r>
              <a:rPr lang="en-US" dirty="0" err="1"/>
              <a:t>nums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3735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&gt;&gt;&gt; def </a:t>
            </a:r>
            <a:r>
              <a:rPr lang="en-US" sz="2800" dirty="0" err="1"/>
              <a:t>sum_even_fibs</a:t>
            </a:r>
            <a:r>
              <a:rPr lang="en-US" sz="2800" dirty="0"/>
              <a:t>(n):</a:t>
            </a:r>
          </a:p>
          <a:p>
            <a:pPr>
              <a:buNone/>
            </a:pPr>
            <a:r>
              <a:rPr lang="en-US" sz="2800" dirty="0"/>
              <a:t>	"""Sum the first n even Fibonacci numbers."""</a:t>
            </a:r>
          </a:p>
          <a:p>
            <a:pPr>
              <a:buNone/>
            </a:pPr>
            <a:r>
              <a:rPr lang="en-US" sz="2800" dirty="0"/>
              <a:t>		return </a:t>
            </a:r>
            <a:r>
              <a:rPr lang="en-US" sz="2800" b="1" dirty="0"/>
              <a:t>sum</a:t>
            </a:r>
            <a:r>
              <a:rPr lang="en-US" sz="2800" dirty="0"/>
              <a:t>(</a:t>
            </a:r>
            <a:r>
              <a:rPr lang="en-US" sz="2800" b="1" dirty="0"/>
              <a:t>filter</a:t>
            </a:r>
            <a:r>
              <a:rPr lang="en-US" sz="2800" dirty="0"/>
              <a:t>(</a:t>
            </a:r>
            <a:r>
              <a:rPr lang="en-US" sz="2800" dirty="0" err="1"/>
              <a:t>iseven</a:t>
            </a:r>
            <a:r>
              <a:rPr lang="en-US" sz="2800" dirty="0"/>
              <a:t>, </a:t>
            </a:r>
            <a:r>
              <a:rPr lang="en-US" sz="2800" b="1" dirty="0"/>
              <a:t>map</a:t>
            </a:r>
            <a:r>
              <a:rPr lang="en-US" sz="2800" dirty="0"/>
              <a:t>(fib, </a:t>
            </a:r>
            <a:r>
              <a:rPr lang="en-US" sz="2800" b="1" dirty="0"/>
              <a:t>range</a:t>
            </a:r>
            <a:r>
              <a:rPr lang="en-US" sz="2800" dirty="0"/>
              <a:t>(1, n+1))))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sum_even_fibs</a:t>
            </a:r>
            <a:r>
              <a:rPr lang="en-US" dirty="0"/>
              <a:t>(20)</a:t>
            </a:r>
          </a:p>
          <a:p>
            <a:pPr>
              <a:buNone/>
            </a:pPr>
            <a:r>
              <a:rPr lang="en-US" dirty="0"/>
              <a:t>3382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553200" y="3505200"/>
            <a:ext cx="1371600" cy="612648"/>
          </a:xfrm>
          <a:prstGeom prst="wedgeRoundRectCallout">
            <a:avLst>
              <a:gd name="adj1" fmla="val -22984"/>
              <a:gd name="adj2" fmla="val -93976"/>
              <a:gd name="adj3" fmla="val 16667"/>
            </a:avLst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enumerate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029200" y="3505200"/>
            <a:ext cx="1143000" cy="612648"/>
          </a:xfrm>
          <a:prstGeom prst="wedgeRoundRectCallout">
            <a:avLst>
              <a:gd name="adj1" fmla="val -22984"/>
              <a:gd name="adj2" fmla="val -93976"/>
              <a:gd name="adj3" fmla="val 16667"/>
            </a:avLst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581400" y="3505200"/>
            <a:ext cx="1143000" cy="612648"/>
          </a:xfrm>
          <a:prstGeom prst="wedgeRoundRectCallout">
            <a:avLst>
              <a:gd name="adj1" fmla="val -40189"/>
              <a:gd name="adj2" fmla="val -101198"/>
              <a:gd name="adj3" fmla="val 16667"/>
            </a:avLst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905000" y="3505200"/>
            <a:ext cx="1371600" cy="612648"/>
          </a:xfrm>
          <a:prstGeom prst="wedgeRoundRectCallout">
            <a:avLst>
              <a:gd name="adj1" fmla="val 6048"/>
              <a:gd name="adj2" fmla="val -96383"/>
              <a:gd name="adj3" fmla="val 16667"/>
            </a:avLst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accumulate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List the letters in the acronym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86050"/>
            <a:ext cx="806491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</a:t>
            </a:r>
            <a:r>
              <a:rPr lang="en-US" b="1" dirty="0"/>
              <a:t>enumeration</a:t>
            </a:r>
            <a:r>
              <a:rPr lang="en-US" dirty="0"/>
              <a:t> via </a:t>
            </a:r>
            <a:r>
              <a:rPr lang="en-US" i="1" dirty="0"/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(’Spaces between </a:t>
            </a:r>
            <a:r>
              <a:rPr lang="en-US" dirty="0" err="1"/>
              <a:t>words’.split</a:t>
            </a:r>
            <a:r>
              <a:rPr lang="en-US" dirty="0"/>
              <a:t>())</a:t>
            </a:r>
          </a:p>
          <a:p>
            <a:pPr>
              <a:buNone/>
            </a:pPr>
            <a:r>
              <a:rPr lang="en-US" dirty="0"/>
              <a:t>(’Spaces’, ’between’, ’words’)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 - retrieve first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&gt;&gt;&gt; def first(s):</a:t>
            </a:r>
          </a:p>
          <a:p>
            <a:pPr>
              <a:buNone/>
            </a:pPr>
            <a:r>
              <a:rPr lang="en-US" dirty="0"/>
              <a:t>		return s[0]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</a:t>
            </a:r>
            <a:r>
              <a:rPr lang="en-US" b="1" dirty="0"/>
              <a:t>map</a:t>
            </a:r>
            <a:r>
              <a:rPr lang="en-US" dirty="0"/>
              <a:t>(first, ("Tel", "Aviv")))</a:t>
            </a:r>
          </a:p>
          <a:p>
            <a:pPr>
              <a:buNone/>
            </a:pPr>
            <a:r>
              <a:rPr lang="en-US" dirty="0"/>
              <a:t>('T', 'A')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(map(lambda x: x[0], "Tel </a:t>
            </a:r>
            <a:r>
              <a:rPr lang="en-US" dirty="0" err="1"/>
              <a:t>Aviv".split</a:t>
            </a:r>
            <a:r>
              <a:rPr lang="en-US" dirty="0"/>
              <a:t>()))</a:t>
            </a:r>
          </a:p>
          <a:p>
            <a:pPr>
              <a:buNone/>
            </a:pPr>
            <a:r>
              <a:rPr lang="en-US" dirty="0"/>
              <a:t>('T', 'A')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</a:t>
            </a:r>
            <a:r>
              <a:rPr lang="en-US" dirty="0"/>
              <a:t> - retrieve capitalized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>
              <a:buNone/>
            </a:pPr>
            <a:r>
              <a:rPr lang="en-US" dirty="0"/>
              <a:t>&gt;&gt;&gt; def </a:t>
            </a:r>
            <a:r>
              <a:rPr lang="en-US" dirty="0" err="1"/>
              <a:t>iscap</a:t>
            </a:r>
            <a:r>
              <a:rPr lang="en-US" dirty="0"/>
              <a:t>(s):</a:t>
            </a:r>
          </a:p>
          <a:p>
            <a:pPr>
              <a:buNone/>
            </a:pPr>
            <a:r>
              <a:rPr lang="en-US" dirty="0"/>
              <a:t>		return </a:t>
            </a:r>
            <a:r>
              <a:rPr lang="en-US" dirty="0" err="1"/>
              <a:t>len</a:t>
            </a:r>
            <a:r>
              <a:rPr lang="en-US" dirty="0"/>
              <a:t>(s) &gt; 0 and s[0].</a:t>
            </a:r>
            <a:r>
              <a:rPr lang="en-US" dirty="0" err="1"/>
              <a:t>isupper</a:t>
            </a:r>
            <a:r>
              <a:rPr lang="en-US" dirty="0"/>
              <a:t>()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</a:t>
            </a:r>
            <a:r>
              <a:rPr lang="en-US" dirty="0" err="1"/>
              <a:t>tuple</a:t>
            </a:r>
            <a:r>
              <a:rPr lang="en-US" dirty="0"/>
              <a:t>(</a:t>
            </a:r>
            <a:r>
              <a:rPr lang="en-US" b="1" dirty="0"/>
              <a:t>filter</a:t>
            </a:r>
            <a:r>
              <a:rPr lang="en-US" dirty="0"/>
              <a:t>(</a:t>
            </a:r>
            <a:r>
              <a:rPr lang="en-US" dirty="0" err="1"/>
              <a:t>iscap</a:t>
            </a:r>
            <a:r>
              <a:rPr lang="en-US" dirty="0"/>
              <a:t>, "city of Tel </a:t>
            </a:r>
            <a:r>
              <a:rPr lang="en-US" dirty="0" err="1"/>
              <a:t>Aviv".split</a:t>
            </a:r>
            <a:r>
              <a:rPr lang="en-US" dirty="0"/>
              <a:t>()))</a:t>
            </a:r>
          </a:p>
          <a:p>
            <a:pPr>
              <a:buNone/>
            </a:pPr>
            <a:r>
              <a:rPr lang="en-US" dirty="0"/>
              <a:t>('Tel', 'Aviv')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&gt;&gt;&gt; def acronym(name):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"""Return a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tuple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of the letters that form the 	acronym for name."""</a:t>
            </a:r>
          </a:p>
          <a:p>
            <a:pPr>
              <a:buNone/>
            </a:pPr>
            <a:r>
              <a:rPr lang="en-US" sz="2800" dirty="0"/>
              <a:t>		return </a:t>
            </a:r>
            <a:r>
              <a:rPr lang="en-US" sz="2800" b="1" dirty="0" err="1"/>
              <a:t>tuple</a:t>
            </a:r>
            <a:r>
              <a:rPr lang="en-US" sz="2800" dirty="0"/>
              <a:t>(</a:t>
            </a:r>
            <a:r>
              <a:rPr lang="en-US" sz="2800" b="1" dirty="0"/>
              <a:t>map</a:t>
            </a:r>
            <a:r>
              <a:rPr lang="en-US" sz="2800" dirty="0"/>
              <a:t>(first, </a:t>
            </a:r>
            <a:r>
              <a:rPr lang="en-US" sz="2800" b="1" dirty="0"/>
              <a:t>filter</a:t>
            </a:r>
            <a:r>
              <a:rPr lang="en-US" sz="2800" dirty="0"/>
              <a:t>(</a:t>
            </a:r>
            <a:r>
              <a:rPr lang="en-US" sz="2800" dirty="0" err="1"/>
              <a:t>iscap</a:t>
            </a:r>
            <a:r>
              <a:rPr lang="en-US" sz="2800" dirty="0"/>
              <a:t>, </a:t>
            </a:r>
            <a:r>
              <a:rPr lang="en-US" sz="2800" dirty="0" err="1"/>
              <a:t>name.</a:t>
            </a:r>
            <a:r>
              <a:rPr lang="en-US" sz="2800" b="1" dirty="0" err="1"/>
              <a:t>split</a:t>
            </a:r>
            <a:r>
              <a:rPr lang="en-US" sz="2800" dirty="0"/>
              <a:t>())))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acronym(‘</a:t>
            </a:r>
            <a:r>
              <a:rPr lang="en-US" sz="2800" dirty="0" err="1"/>
              <a:t>Shamoon</a:t>
            </a:r>
            <a:r>
              <a:rPr lang="en-US" sz="2800" dirty="0"/>
              <a:t> College of Engineering’)</a:t>
            </a:r>
          </a:p>
          <a:p>
            <a:pPr>
              <a:buNone/>
            </a:pPr>
            <a:r>
              <a:rPr lang="en-US" sz="2800" dirty="0"/>
              <a:t>(’S’, ’C’, ’E’)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Combine the ideas of filtering and mapping together into a </a:t>
            </a:r>
            <a:r>
              <a:rPr lang="en-US" i="1" dirty="0"/>
              <a:t>single expression type</a:t>
            </a:r>
            <a:r>
              <a:rPr lang="en-US" dirty="0"/>
              <a:t>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&lt;map expression&gt; for &lt;name&gt; in &lt;sequence expression&gt; if &lt;filter expression&gt;</a:t>
            </a: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/>
              <a:t>The result of evaluating a generator expression is an </a:t>
            </a:r>
            <a:r>
              <a:rPr lang="en-US" sz="2400" i="1" dirty="0" err="1">
                <a:solidFill>
                  <a:srgbClr val="C00000"/>
                </a:solidFill>
              </a:rPr>
              <a:t>iterable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/>
              <a:t>obj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Accumulation functions like </a:t>
            </a:r>
            <a:r>
              <a:rPr lang="en-US" sz="2400" i="1" dirty="0"/>
              <a:t>tuple</a:t>
            </a:r>
            <a:r>
              <a:rPr lang="en-US" sz="2400" dirty="0"/>
              <a:t>, </a:t>
            </a:r>
            <a:r>
              <a:rPr lang="en-US" sz="2400" i="1" dirty="0"/>
              <a:t>sum</a:t>
            </a:r>
            <a:r>
              <a:rPr lang="en-US" sz="2400" dirty="0"/>
              <a:t>, </a:t>
            </a:r>
            <a:r>
              <a:rPr lang="en-US" sz="2400" i="1" dirty="0"/>
              <a:t>max</a:t>
            </a:r>
            <a:r>
              <a:rPr lang="en-US" sz="2400" dirty="0"/>
              <a:t>, and </a:t>
            </a:r>
            <a:r>
              <a:rPr lang="en-US" sz="2400" i="1" dirty="0"/>
              <a:t>min</a:t>
            </a:r>
            <a:r>
              <a:rPr lang="en-US" sz="2400" dirty="0"/>
              <a:t> can take this returned object as an argument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&gt;&gt;&gt; def acronym(name):</a:t>
            </a:r>
          </a:p>
          <a:p>
            <a:pPr>
              <a:buNone/>
            </a:pPr>
            <a:r>
              <a:rPr lang="en-US" sz="2800" dirty="0"/>
              <a:t>		return </a:t>
            </a:r>
            <a:r>
              <a:rPr lang="en-US" sz="2800" b="1" dirty="0" err="1"/>
              <a:t>tuple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C00000"/>
                </a:solidFill>
              </a:rPr>
              <a:t>w[0]</a:t>
            </a:r>
            <a:r>
              <a:rPr lang="en-US" sz="2800" dirty="0"/>
              <a:t> for w in </a:t>
            </a:r>
            <a:r>
              <a:rPr lang="en-US" sz="2800" b="1" dirty="0" err="1">
                <a:solidFill>
                  <a:srgbClr val="C00000"/>
                </a:solidFill>
              </a:rPr>
              <a:t>name.split</a:t>
            </a:r>
            <a:r>
              <a:rPr lang="en-US" sz="2800" b="1" dirty="0">
                <a:solidFill>
                  <a:srgbClr val="C00000"/>
                </a:solidFill>
              </a:rPr>
              <a:t>() </a:t>
            </a:r>
            <a:r>
              <a:rPr lang="en-US" sz="2800" dirty="0"/>
              <a:t>if </a:t>
            </a:r>
            <a:r>
              <a:rPr lang="en-US" sz="2800" b="1" dirty="0" err="1">
                <a:solidFill>
                  <a:srgbClr val="C00000"/>
                </a:solidFill>
              </a:rPr>
              <a:t>iscap</a:t>
            </a:r>
            <a:r>
              <a:rPr lang="en-US" sz="2800" b="1" dirty="0">
                <a:solidFill>
                  <a:srgbClr val="C00000"/>
                </a:solidFill>
              </a:rPr>
              <a:t>(w)</a:t>
            </a:r>
            <a:r>
              <a:rPr lang="en-US" sz="2800" dirty="0"/>
              <a:t>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def </a:t>
            </a:r>
            <a:r>
              <a:rPr lang="en-US" sz="2800" dirty="0" err="1"/>
              <a:t>sum_even_fibs</a:t>
            </a:r>
            <a:r>
              <a:rPr lang="en-US" sz="2800" dirty="0"/>
              <a:t>(n):</a:t>
            </a:r>
          </a:p>
          <a:p>
            <a:pPr>
              <a:buNone/>
            </a:pPr>
            <a:r>
              <a:rPr lang="en-US" sz="2800" dirty="0"/>
              <a:t>return sum(fib(k) for k in range(1, n+1) if fib(k) % 2 ==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429000" y="2743200"/>
            <a:ext cx="914400" cy="612648"/>
          </a:xfrm>
          <a:prstGeom prst="wedgeRoundRectCallout">
            <a:avLst>
              <a:gd name="adj1" fmla="val -12215"/>
              <a:gd name="adj2" fmla="val -84791"/>
              <a:gd name="adj3" fmla="val 16667"/>
            </a:avLst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map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467600" y="2743200"/>
            <a:ext cx="914400" cy="612648"/>
          </a:xfrm>
          <a:prstGeom prst="wedgeRoundRectCallout">
            <a:avLst>
              <a:gd name="adj1" fmla="val -12215"/>
              <a:gd name="adj2" fmla="val -84791"/>
              <a:gd name="adj3" fmla="val 16667"/>
            </a:avLst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filter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953000" y="2743200"/>
            <a:ext cx="1981200" cy="612648"/>
          </a:xfrm>
          <a:prstGeom prst="wedgeRoundRectCallout">
            <a:avLst>
              <a:gd name="adj1" fmla="val -12215"/>
              <a:gd name="adj2" fmla="val -84791"/>
              <a:gd name="adj3" fmla="val 16667"/>
            </a:avLst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Sequence after enumeration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1752600" y="2743200"/>
            <a:ext cx="1524000" cy="612648"/>
          </a:xfrm>
          <a:prstGeom prst="wedgeRoundRectCallout">
            <a:avLst>
              <a:gd name="adj1" fmla="val 21016"/>
              <a:gd name="adj2" fmla="val -84791"/>
              <a:gd name="adj3" fmla="val 16667"/>
            </a:avLst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accumulate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Later, we will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introduce built-in Python types that also implement the same abstraction</a:t>
            </a:r>
          </a:p>
          <a:p>
            <a:endParaRPr lang="en-US" dirty="0"/>
          </a:p>
          <a:p>
            <a:r>
              <a:rPr lang="en-US" dirty="0"/>
              <a:t>develop a </a:t>
            </a:r>
            <a:r>
              <a:rPr lang="en-US" i="1" dirty="0"/>
              <a:t>ADT</a:t>
            </a:r>
            <a:r>
              <a:rPr lang="en-US" dirty="0"/>
              <a:t> that can implement the </a:t>
            </a:r>
            <a:r>
              <a:rPr lang="en-US" i="1" dirty="0"/>
              <a:t>sequence abstraction</a:t>
            </a:r>
          </a:p>
          <a:p>
            <a:pPr lvl="1"/>
            <a:r>
              <a:rPr lang="en-US" dirty="0"/>
              <a:t>will start now from the </a:t>
            </a:r>
            <a:r>
              <a:rPr lang="en-US" b="1" i="1" dirty="0">
                <a:solidFill>
                  <a:srgbClr val="C00000"/>
                </a:solidFill>
              </a:rPr>
              <a:t>linked list</a:t>
            </a:r>
          </a:p>
          <a:p>
            <a:pPr lvl="1"/>
            <a:r>
              <a:rPr lang="en-US" dirty="0"/>
              <a:t>any ideas about appropriate data type???</a:t>
            </a:r>
          </a:p>
        </p:txBody>
      </p:sp>
      <p:pic>
        <p:nvPicPr>
          <p:cNvPr id="10242" name="Picture 2" descr="http://sd.keepcalm-o-matic.co.uk/i/keep-calm-and-any-ide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76800"/>
            <a:ext cx="1534886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7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includes </a:t>
            </a:r>
            <a:r>
              <a:rPr lang="en-US" b="1" i="1" dirty="0">
                <a:solidFill>
                  <a:srgbClr val="C00000"/>
                </a:solidFill>
              </a:rPr>
              <a:t>reduce</a:t>
            </a:r>
            <a:r>
              <a:rPr lang="en-US" dirty="0"/>
              <a:t> in the </a:t>
            </a:r>
            <a:r>
              <a:rPr lang="en-US" i="1" dirty="0" err="1"/>
              <a:t>functools</a:t>
            </a:r>
            <a:r>
              <a:rPr lang="en-US" dirty="0"/>
              <a:t> module, which applies a </a:t>
            </a:r>
            <a:r>
              <a:rPr lang="en-US" i="1" dirty="0"/>
              <a:t>two-argument</a:t>
            </a:r>
            <a:r>
              <a:rPr lang="en-US" dirty="0"/>
              <a:t> function </a:t>
            </a:r>
            <a:r>
              <a:rPr lang="en-US" b="1" dirty="0"/>
              <a:t>cumulatively</a:t>
            </a:r>
            <a:r>
              <a:rPr lang="en-US" dirty="0"/>
              <a:t> to the elements of a sequence from left to right, to reduce a sequence to a value.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following expression computes 5 factorial.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from operator import </a:t>
            </a:r>
            <a:r>
              <a:rPr lang="en-US" dirty="0" err="1"/>
              <a:t>mul</a:t>
            </a:r>
            <a:endParaRPr lang="en-US" dirty="0"/>
          </a:p>
          <a:p>
            <a:pPr>
              <a:buNone/>
            </a:pPr>
            <a:r>
              <a:rPr lang="en-US" dirty="0"/>
              <a:t>&gt;&gt;&gt; from </a:t>
            </a:r>
            <a:r>
              <a:rPr lang="en-US" dirty="0" err="1"/>
              <a:t>functools</a:t>
            </a:r>
            <a:r>
              <a:rPr lang="en-US" dirty="0"/>
              <a:t> import reduce</a:t>
            </a:r>
          </a:p>
          <a:p>
            <a:pPr>
              <a:buNone/>
            </a:pPr>
            <a:r>
              <a:rPr lang="es-ES" dirty="0"/>
              <a:t>&gt;&gt;&gt; </a:t>
            </a:r>
            <a:r>
              <a:rPr lang="es-ES" b="1" dirty="0"/>
              <a:t>reduce</a:t>
            </a:r>
            <a:r>
              <a:rPr lang="es-ES" dirty="0"/>
              <a:t>(</a:t>
            </a:r>
            <a:r>
              <a:rPr lang="es-ES" dirty="0" err="1"/>
              <a:t>mul</a:t>
            </a:r>
            <a:r>
              <a:rPr lang="es-ES" dirty="0"/>
              <a:t>, (1, 2, 3, 4, 5))</a:t>
            </a:r>
          </a:p>
          <a:p>
            <a:pPr>
              <a:buNone/>
            </a:pPr>
            <a:r>
              <a:rPr lang="en-US" dirty="0" smtClean="0"/>
              <a:t>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Accumulate,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The following expression computes 5 </a:t>
            </a:r>
            <a:r>
              <a:rPr lang="en-US" dirty="0" smtClean="0"/>
              <a:t>factorial accumulatively.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/>
              <a:t>from </a:t>
            </a:r>
            <a:r>
              <a:rPr lang="en-US" dirty="0" err="1"/>
              <a:t>itertools</a:t>
            </a:r>
            <a:r>
              <a:rPr lang="en-US" dirty="0"/>
              <a:t> import </a:t>
            </a:r>
            <a:r>
              <a:rPr lang="en-US" dirty="0" smtClean="0"/>
              <a:t>accumulate</a:t>
            </a:r>
          </a:p>
          <a:p>
            <a:pPr>
              <a:buNone/>
            </a:pPr>
            <a:r>
              <a:rPr lang="en-US" dirty="0" smtClean="0"/>
              <a:t>&gt;&gt;&gt; from </a:t>
            </a:r>
            <a:r>
              <a:rPr lang="en-US" dirty="0"/>
              <a:t>operator import </a:t>
            </a:r>
            <a:r>
              <a:rPr lang="en-US" dirty="0" err="1"/>
              <a:t>mul</a:t>
            </a:r>
            <a:endParaRPr lang="en-US" dirty="0"/>
          </a:p>
          <a:p>
            <a:pPr>
              <a:buNone/>
            </a:pPr>
            <a:r>
              <a:rPr lang="en-US" dirty="0"/>
              <a:t>&gt;&gt;&gt; res = accumulate((1, 2, 3, 4, 5), </a:t>
            </a:r>
            <a:r>
              <a:rPr lang="en-US" dirty="0" err="1"/>
              <a:t>mul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/>
              <a:t>for _ in res: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print</a:t>
            </a:r>
            <a:r>
              <a:rPr lang="en-US" dirty="0"/>
              <a:t>(_)</a:t>
            </a:r>
          </a:p>
          <a:p>
            <a:pPr>
              <a:buNone/>
            </a:pPr>
            <a:r>
              <a:rPr lang="en-US" i="1" dirty="0" smtClean="0"/>
              <a:t>1</a:t>
            </a:r>
            <a:endParaRPr lang="en-US" i="1" dirty="0"/>
          </a:p>
          <a:p>
            <a:pPr>
              <a:buNone/>
            </a:pPr>
            <a:r>
              <a:rPr lang="en-US" i="1" dirty="0"/>
              <a:t>2</a:t>
            </a:r>
          </a:p>
          <a:p>
            <a:pPr>
              <a:buNone/>
            </a:pPr>
            <a:r>
              <a:rPr lang="en-US" i="1" dirty="0"/>
              <a:t>6</a:t>
            </a:r>
          </a:p>
          <a:p>
            <a:pPr>
              <a:buNone/>
            </a:pPr>
            <a:r>
              <a:rPr lang="en-US" i="1" dirty="0"/>
              <a:t>24</a:t>
            </a:r>
          </a:p>
          <a:p>
            <a:pPr>
              <a:buNone/>
            </a:pPr>
            <a:r>
              <a:rPr lang="en-US" i="1" dirty="0" smtClean="0"/>
              <a:t>120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compute the product of even Fibonacci numbers: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def </a:t>
            </a:r>
            <a:r>
              <a:rPr lang="en-US" sz="2800" dirty="0" err="1"/>
              <a:t>product_even_fibs</a:t>
            </a:r>
            <a:r>
              <a:rPr lang="en-US" sz="2800" dirty="0"/>
              <a:t>(n):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"""Return the product of the first n even 		Fibonacci numbers, except 0."""</a:t>
            </a:r>
          </a:p>
          <a:p>
            <a:pPr>
              <a:buNone/>
            </a:pPr>
            <a:r>
              <a:rPr lang="en-US" sz="2800" dirty="0"/>
              <a:t>		return </a:t>
            </a:r>
            <a:r>
              <a:rPr lang="en-US" sz="2800" b="1" dirty="0"/>
              <a:t>reduce</a:t>
            </a:r>
            <a:r>
              <a:rPr lang="en-US" sz="2800" dirty="0"/>
              <a:t>(</a:t>
            </a:r>
            <a:r>
              <a:rPr lang="en-US" sz="2800" b="1" dirty="0" err="1"/>
              <a:t>mul</a:t>
            </a:r>
            <a:r>
              <a:rPr lang="en-US" sz="2800" dirty="0"/>
              <a:t>, filter(</a:t>
            </a:r>
            <a:r>
              <a:rPr lang="en-US" sz="2800" dirty="0" err="1"/>
              <a:t>iseven</a:t>
            </a:r>
            <a:r>
              <a:rPr lang="en-US" sz="2800" dirty="0"/>
              <a:t>, map(fib, 			 range(2, n+1))))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product_even_fibs</a:t>
            </a:r>
            <a:r>
              <a:rPr lang="en-US" sz="2800" dirty="0"/>
              <a:t>(20)</a:t>
            </a:r>
          </a:p>
          <a:p>
            <a:pPr>
              <a:buNone/>
            </a:pPr>
            <a:r>
              <a:rPr lang="en-US" sz="2800" dirty="0"/>
              <a:t>123476336640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abbreviation (string!):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def abbreviation(</a:t>
            </a:r>
            <a:r>
              <a:rPr lang="en-US" dirty="0" err="1"/>
              <a:t>expr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		return </a:t>
            </a:r>
            <a:r>
              <a:rPr lang="en-US" b="1" dirty="0"/>
              <a:t>reduce</a:t>
            </a:r>
            <a:r>
              <a:rPr lang="en-US" dirty="0"/>
              <a:t>(</a:t>
            </a:r>
            <a:r>
              <a:rPr lang="en-US" b="1" dirty="0"/>
              <a:t>add</a:t>
            </a:r>
            <a:r>
              <a:rPr lang="en-US" dirty="0"/>
              <a:t>, map(first, filter(</a:t>
            </a:r>
            <a:r>
              <a:rPr lang="en-US" dirty="0" err="1"/>
              <a:t>iscap</a:t>
            </a:r>
            <a:r>
              <a:rPr lang="en-US" dirty="0"/>
              <a:t>, </a:t>
            </a:r>
            <a:r>
              <a:rPr lang="en-US" dirty="0" err="1"/>
              <a:t>expr.split</a:t>
            </a:r>
            <a:r>
              <a:rPr lang="en-US" dirty="0"/>
              <a:t>())))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abbreviation: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&gt;&gt;&gt; def abbreviation(</a:t>
            </a:r>
            <a:r>
              <a:rPr lang="en-US" dirty="0" err="1"/>
              <a:t>expr</a:t>
            </a:r>
            <a:r>
              <a:rPr lang="en-US" dirty="0"/>
              <a:t>):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/>
              <a:t>	return </a:t>
            </a:r>
            <a:r>
              <a:rPr lang="en-US" dirty="0"/>
              <a:t>"".join(map(first, filter(</a:t>
            </a:r>
            <a:r>
              <a:rPr lang="en-US" dirty="0" err="1"/>
              <a:t>iscap</a:t>
            </a:r>
            <a:r>
              <a:rPr lang="en-US" dirty="0"/>
              <a:t>, </a:t>
            </a:r>
            <a:r>
              <a:rPr lang="en-US" dirty="0" err="1"/>
              <a:t>expr.split</a:t>
            </a:r>
            <a:r>
              <a:rPr lang="en-US" dirty="0"/>
              <a:t>())))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2DC4-6E0B-485D-AB81-8AA90894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3047-441D-43F3-B4B3-A91AC4BF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they compute? </a:t>
            </a:r>
          </a:p>
          <a:p>
            <a:pPr marL="0" indent="0">
              <a:buNone/>
            </a:pPr>
            <a:r>
              <a:rPr lang="en-US" dirty="0"/>
              <a:t>Can we replace them by </a:t>
            </a:r>
            <a:r>
              <a:rPr lang="en-US" i="1" dirty="0"/>
              <a:t>lambda</a:t>
            </a:r>
            <a:r>
              <a:rPr lang="en-US" dirty="0"/>
              <a:t> expressions?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 1 if (i%2==1) else 0</a:t>
            </a:r>
          </a:p>
          <a:p>
            <a:endParaRPr lang="en-US" dirty="0"/>
          </a:p>
          <a:p>
            <a:r>
              <a:rPr lang="en-US" dirty="0"/>
              <a:t>sum(1 for </a:t>
            </a:r>
            <a:r>
              <a:rPr lang="en-US" dirty="0" err="1"/>
              <a:t>i</a:t>
            </a:r>
            <a:r>
              <a:rPr lang="en-US" dirty="0"/>
              <a:t> in range(10) if (i%2==1))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7C94-071D-450B-BA20-025C2482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 of a pair can itself be a pair</a:t>
            </a:r>
          </a:p>
          <a:p>
            <a:pPr lvl="1"/>
            <a:r>
              <a:rPr lang="en-US" dirty="0"/>
              <a:t>TRUE for either method of implementing a pair: as a </a:t>
            </a:r>
            <a:r>
              <a:rPr lang="en-US" i="1" dirty="0" err="1"/>
              <a:t>tuple</a:t>
            </a:r>
            <a:r>
              <a:rPr lang="en-US" dirty="0"/>
              <a:t> or as a </a:t>
            </a:r>
            <a:r>
              <a:rPr lang="en-US" i="1" dirty="0"/>
              <a:t>dispatch function</a:t>
            </a:r>
          </a:p>
          <a:p>
            <a:endParaRPr lang="en-US" dirty="0"/>
          </a:p>
          <a:p>
            <a:r>
              <a:rPr lang="en-US" dirty="0"/>
              <a:t>A standard way to visualize a pair – </a:t>
            </a:r>
            <a:r>
              <a:rPr lang="en-US" i="1" dirty="0"/>
              <a:t>box-and-pointer</a:t>
            </a:r>
            <a:r>
              <a:rPr lang="en-US" dirty="0"/>
              <a:t> notation:</a:t>
            </a:r>
          </a:p>
          <a:p>
            <a:pPr>
              <a:buNone/>
            </a:pPr>
            <a:r>
              <a:rPr lang="en-US" dirty="0"/>
              <a:t>                                (1, 2)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810125"/>
            <a:ext cx="2679456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err="1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&gt;&gt;&gt; ((1, 2), (3, 4))</a:t>
            </a:r>
          </a:p>
          <a:p>
            <a:pPr>
              <a:buNone/>
            </a:pPr>
            <a:r>
              <a:rPr lang="en-US" dirty="0"/>
              <a:t>((1, 2), (3, 4))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0405" y="3124200"/>
            <a:ext cx="538683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3505</Words>
  <Application>Microsoft Office PowerPoint</Application>
  <PresentationFormat>On-screen Show (4:3)</PresentationFormat>
  <Paragraphs>702</Paragraphs>
  <Slides>76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Times New Roman</vt:lpstr>
      <vt:lpstr>Office Theme</vt:lpstr>
      <vt:lpstr>Principles of Programming Languages</vt:lpstr>
      <vt:lpstr>Do you remember???</vt:lpstr>
      <vt:lpstr>Agenda</vt:lpstr>
      <vt:lpstr>Sequences</vt:lpstr>
      <vt:lpstr>Sequence</vt:lpstr>
      <vt:lpstr>Sequence abstraction</vt:lpstr>
      <vt:lpstr>Later, we will …</vt:lpstr>
      <vt:lpstr>Nested Pairs</vt:lpstr>
      <vt:lpstr>Nested tuple</vt:lpstr>
      <vt:lpstr>Closure</vt:lpstr>
      <vt:lpstr>Recursive Lists</vt:lpstr>
      <vt:lpstr>In Python, using tuple:</vt:lpstr>
      <vt:lpstr>Recursive view of sequences</vt:lpstr>
      <vt:lpstr>Recursive Implementation</vt:lpstr>
      <vt:lpstr>Recursive Implementation</vt:lpstr>
      <vt:lpstr>Is it valid?</vt:lpstr>
      <vt:lpstr>Manipulation of lists</vt:lpstr>
      <vt:lpstr>Recursive lists using functions</vt:lpstr>
      <vt:lpstr>length</vt:lpstr>
      <vt:lpstr>element selection</vt:lpstr>
      <vt:lpstr>Manipulating a recursive list as a sequence</vt:lpstr>
      <vt:lpstr>How does it work in environment?</vt:lpstr>
      <vt:lpstr>Tuples II</vt:lpstr>
      <vt:lpstr>Example</vt:lpstr>
      <vt:lpstr>Arithmetic on tuples</vt:lpstr>
      <vt:lpstr>Iterating</vt:lpstr>
      <vt:lpstr>Sequence Iteration with while</vt:lpstr>
      <vt:lpstr>Sequence Iteration, much simpler...</vt:lpstr>
      <vt:lpstr>For statement</vt:lpstr>
      <vt:lpstr>Sequence unpacking</vt:lpstr>
      <vt:lpstr>Ranges are sequences too!</vt:lpstr>
      <vt:lpstr>Ranges in for header</vt:lpstr>
      <vt:lpstr>Ranges in for header</vt:lpstr>
      <vt:lpstr>Sequence Abstraction</vt:lpstr>
      <vt:lpstr>Membership</vt:lpstr>
      <vt:lpstr>Slicing</vt:lpstr>
      <vt:lpstr>Vote: Rich or Simple?</vt:lpstr>
      <vt:lpstr>Strings</vt:lpstr>
      <vt:lpstr>Strings</vt:lpstr>
      <vt:lpstr>Are strings sequences?</vt:lpstr>
      <vt:lpstr>addition and multiplication</vt:lpstr>
      <vt:lpstr>Membership in strings different from sequences</vt:lpstr>
      <vt:lpstr>Multiline Literals</vt:lpstr>
      <vt:lpstr>String Coercion</vt:lpstr>
      <vt:lpstr>String methods</vt:lpstr>
      <vt:lpstr>Mapping  part of Conventional Interface</vt:lpstr>
      <vt:lpstr>Example</vt:lpstr>
      <vt:lpstr>map relies on the sequence abstraction </vt:lpstr>
      <vt:lpstr>Conventional Interfaces</vt:lpstr>
      <vt:lpstr>Example</vt:lpstr>
      <vt:lpstr>The goals</vt:lpstr>
      <vt:lpstr>Conventional Interface</vt:lpstr>
      <vt:lpstr>Examples</vt:lpstr>
      <vt:lpstr>Are they related?</vt:lpstr>
      <vt:lpstr>1. Sum the even members …</vt:lpstr>
      <vt:lpstr>enumerate</vt:lpstr>
      <vt:lpstr>enumerate</vt:lpstr>
      <vt:lpstr>fib as a mapped function</vt:lpstr>
      <vt:lpstr>mapping</vt:lpstr>
      <vt:lpstr> filtering with iseven</vt:lpstr>
      <vt:lpstr>filter</vt:lpstr>
      <vt:lpstr>Solution</vt:lpstr>
      <vt:lpstr>2. List the letters in the acronym …</vt:lpstr>
      <vt:lpstr>Words enumeration via split</vt:lpstr>
      <vt:lpstr>map - retrieve first letters</vt:lpstr>
      <vt:lpstr>filter - retrieve capitalized words</vt:lpstr>
      <vt:lpstr>Solution</vt:lpstr>
      <vt:lpstr>Generator expressions</vt:lpstr>
      <vt:lpstr>Example</vt:lpstr>
      <vt:lpstr>Reduce</vt:lpstr>
      <vt:lpstr>Example</vt:lpstr>
      <vt:lpstr>Accumulate, example</vt:lpstr>
      <vt:lpstr>Example 2</vt:lpstr>
      <vt:lpstr>Example 3</vt:lpstr>
      <vt:lpstr>Example 4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 Languages</dc:title>
  <dc:creator>User</dc:creator>
  <cp:lastModifiedBy>Marina Litvak</cp:lastModifiedBy>
  <cp:revision>301</cp:revision>
  <cp:lastPrinted>2013-11-05T14:38:37Z</cp:lastPrinted>
  <dcterms:created xsi:type="dcterms:W3CDTF">2006-08-16T00:00:00Z</dcterms:created>
  <dcterms:modified xsi:type="dcterms:W3CDTF">2021-11-21T11:40:09Z</dcterms:modified>
</cp:coreProperties>
</file>