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362" r:id="rId3"/>
    <p:sldId id="354" r:id="rId4"/>
    <p:sldId id="355" r:id="rId5"/>
    <p:sldId id="356" r:id="rId6"/>
    <p:sldId id="357" r:id="rId7"/>
    <p:sldId id="358" r:id="rId8"/>
    <p:sldId id="359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361" r:id="rId31"/>
    <p:sldId id="278" r:id="rId32"/>
    <p:sldId id="285" r:id="rId33"/>
    <p:sldId id="279" r:id="rId34"/>
    <p:sldId id="280" r:id="rId35"/>
    <p:sldId id="360" r:id="rId36"/>
    <p:sldId id="281" r:id="rId37"/>
    <p:sldId id="282" r:id="rId38"/>
    <p:sldId id="283" r:id="rId39"/>
    <p:sldId id="284" r:id="rId40"/>
    <p:sldId id="286" r:id="rId41"/>
    <p:sldId id="287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353" r:id="rId52"/>
    <p:sldId id="298" r:id="rId53"/>
    <p:sldId id="299" r:id="rId54"/>
    <p:sldId id="300" r:id="rId55"/>
    <p:sldId id="301" r:id="rId56"/>
    <p:sldId id="304" r:id="rId57"/>
    <p:sldId id="302" r:id="rId58"/>
    <p:sldId id="303" r:id="rId59"/>
    <p:sldId id="305" r:id="rId60"/>
    <p:sldId id="306" r:id="rId61"/>
    <p:sldId id="307" r:id="rId62"/>
    <p:sldId id="308" r:id="rId63"/>
    <p:sldId id="309" r:id="rId64"/>
    <p:sldId id="310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20" autoAdjust="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41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3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89A98-B32A-4D0C-9658-5611CAB9584E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8F81D-A7B6-4344-847A-B6157896A1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53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8F81D-A7B6-4344-847A-B6157896A1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0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behavior of a method can depend upon the changing attributes of the object. Two calls to withdraw with the same argument return different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8F81D-A7B6-4344-847A-B6157896A1E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00D4-94C7-4EB3-B8F7-3C603DA27CCB}" type="datetime1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5726-9CF7-43D0-8B07-7DBA80FF61F1}" type="datetime1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3F36-24A6-4822-A437-39567CE135B2}" type="datetime1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756E-0262-405C-B8E3-0869D8186263}" type="datetime1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E90B-5DFC-4E79-A029-12043F52C0A4}" type="datetime1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95D6-6925-4FA8-828A-AD7E806C402C}" type="datetime1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DDEF-EB8A-482A-AB98-C92910D2776F}" type="datetime1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47C1-BE09-45E9-AC4A-84FEBD260E6B}" type="datetime1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773F-EC77-4EC0-B4B1-22373197C328}" type="datetime1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073A-37CC-44AD-8868-607F4A180C9D}" type="datetime1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2BB2-BAF5-4681-AFBC-FAD8F4AD308F}" type="datetime1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DED44-7645-4000-9412-719EC38F31B0}" type="datetime1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Course: PPL    Lecturers: Marina Litvak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Principles of Programming 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# 7</a:t>
            </a:r>
          </a:p>
          <a:p>
            <a:r>
              <a:rPr lang="en-US" dirty="0"/>
              <a:t>Object-Oriented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An object is a data value that has </a:t>
            </a:r>
            <a:r>
              <a:rPr lang="en-US" sz="2800" i="1" dirty="0"/>
              <a:t>methods</a:t>
            </a:r>
            <a:r>
              <a:rPr lang="en-US" sz="2800" dirty="0"/>
              <a:t> and </a:t>
            </a:r>
            <a:r>
              <a:rPr lang="en-US" sz="2800" i="1" dirty="0"/>
              <a:t>attributes</a:t>
            </a:r>
            <a:r>
              <a:rPr lang="en-US" sz="2800" dirty="0"/>
              <a:t>, accessible via </a:t>
            </a:r>
            <a:r>
              <a:rPr lang="en-US" sz="2800" i="1" dirty="0"/>
              <a:t>dot notation 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&gt;&gt;&gt; d = date(2018,12,4)</a:t>
            </a:r>
          </a:p>
          <a:p>
            <a:pPr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d.day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4</a:t>
            </a:r>
          </a:p>
          <a:p>
            <a:endParaRPr lang="en-US" sz="2800" dirty="0"/>
          </a:p>
          <a:p>
            <a:r>
              <a:rPr lang="en-US" sz="2800" dirty="0"/>
              <a:t>Every object also has a type, called a class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&gt;&gt;&gt; type(d)</a:t>
            </a:r>
          </a:p>
          <a:p>
            <a:pPr>
              <a:buNone/>
            </a:pPr>
            <a:r>
              <a:rPr lang="en-US" sz="2800" dirty="0"/>
              <a:t>&lt;class '</a:t>
            </a:r>
            <a:r>
              <a:rPr lang="en-US" sz="2800" dirty="0" err="1"/>
              <a:t>datetime.date</a:t>
            </a:r>
            <a:r>
              <a:rPr lang="en-US" sz="2800" dirty="0"/>
              <a:t>'&gt;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A </a:t>
            </a:r>
            <a:r>
              <a:rPr lang="en-US" sz="2800" b="1" i="1" dirty="0"/>
              <a:t>class</a:t>
            </a:r>
            <a:r>
              <a:rPr lang="en-US" sz="2800" dirty="0"/>
              <a:t> serves as a </a:t>
            </a:r>
            <a:r>
              <a:rPr lang="en-US" sz="2800" i="1" dirty="0">
                <a:solidFill>
                  <a:srgbClr val="C00000"/>
                </a:solidFill>
              </a:rPr>
              <a:t>template</a:t>
            </a:r>
            <a:r>
              <a:rPr lang="en-US" sz="2800" dirty="0"/>
              <a:t> for all objects whose type is that class </a:t>
            </a:r>
          </a:p>
          <a:p>
            <a:endParaRPr lang="en-US" sz="2800" dirty="0"/>
          </a:p>
          <a:p>
            <a:r>
              <a:rPr lang="en-US" sz="2800" dirty="0"/>
              <a:t>Every </a:t>
            </a:r>
            <a:r>
              <a:rPr lang="en-US" sz="2800" b="1" i="1" dirty="0"/>
              <a:t>object</a:t>
            </a:r>
            <a:r>
              <a:rPr lang="en-US" sz="2800" dirty="0"/>
              <a:t> is an </a:t>
            </a:r>
            <a:r>
              <a:rPr lang="en-US" sz="2800" i="1" dirty="0">
                <a:solidFill>
                  <a:srgbClr val="C00000"/>
                </a:solidFill>
              </a:rPr>
              <a:t>instance</a:t>
            </a:r>
            <a:r>
              <a:rPr lang="en-US" sz="2800" dirty="0"/>
              <a:t> of a particular class </a:t>
            </a:r>
          </a:p>
          <a:p>
            <a:endParaRPr lang="en-US" sz="2800" dirty="0"/>
          </a:p>
          <a:p>
            <a:r>
              <a:rPr lang="en-US" sz="2800" dirty="0"/>
              <a:t>New classes can be defined similarly to how new functions can be defined</a:t>
            </a:r>
          </a:p>
          <a:p>
            <a:endParaRPr lang="en-US" sz="2800" dirty="0"/>
          </a:p>
          <a:p>
            <a:r>
              <a:rPr lang="en-US" sz="2800" dirty="0"/>
              <a:t>A class definition specifies the </a:t>
            </a:r>
            <a:r>
              <a:rPr lang="en-US" sz="2800" u="sng" dirty="0"/>
              <a:t>attributes</a:t>
            </a:r>
            <a:r>
              <a:rPr lang="en-US" sz="2800" dirty="0"/>
              <a:t> and </a:t>
            </a:r>
            <a:r>
              <a:rPr lang="en-US" sz="2800" u="sng" dirty="0"/>
              <a:t>methods</a:t>
            </a:r>
            <a:r>
              <a:rPr lang="en-US" sz="2800" dirty="0"/>
              <a:t> </a:t>
            </a:r>
            <a:r>
              <a:rPr lang="en-US" sz="2800" i="1" dirty="0"/>
              <a:t>shared among objects </a:t>
            </a:r>
            <a:r>
              <a:rPr lang="en-US" sz="2800" dirty="0"/>
              <a:t>of that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6553200" y="4285561"/>
            <a:ext cx="2514600" cy="972240"/>
          </a:xfrm>
          <a:prstGeom prst="wedgeRoundRectCallout">
            <a:avLst>
              <a:gd name="adj1" fmla="val -68588"/>
              <a:gd name="adj2" fmla="val 534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מה לגבי הערכים של שדות ומתודות? האם הם משותפים?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bank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Bank accounts are naturally modeled as mutable values that have a balance. </a:t>
            </a:r>
          </a:p>
          <a:p>
            <a:endParaRPr lang="en-US" sz="3000" dirty="0"/>
          </a:p>
          <a:p>
            <a:r>
              <a:rPr lang="en-US" sz="3000" dirty="0"/>
              <a:t>Account’s behavior:</a:t>
            </a:r>
          </a:p>
          <a:p>
            <a:pPr lvl="1"/>
            <a:r>
              <a:rPr lang="en-US" dirty="0"/>
              <a:t>make a </a:t>
            </a:r>
            <a:r>
              <a:rPr lang="en-US" b="1" i="1" dirty="0"/>
              <a:t>withdraw</a:t>
            </a:r>
          </a:p>
          <a:p>
            <a:pPr lvl="1"/>
            <a:r>
              <a:rPr lang="en-US" dirty="0"/>
              <a:t>return its current </a:t>
            </a:r>
            <a:r>
              <a:rPr lang="en-US" b="1" i="1" dirty="0"/>
              <a:t>balance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return the name of the account </a:t>
            </a:r>
            <a:r>
              <a:rPr lang="en-US" b="1" i="1" dirty="0"/>
              <a:t>holder</a:t>
            </a:r>
            <a:r>
              <a:rPr lang="en-US" dirty="0"/>
              <a:t>, and </a:t>
            </a:r>
          </a:p>
          <a:p>
            <a:pPr lvl="1"/>
            <a:r>
              <a:rPr lang="en-US" dirty="0"/>
              <a:t>accept </a:t>
            </a:r>
            <a:r>
              <a:rPr lang="en-US" b="1" i="1" dirty="0"/>
              <a:t>deposits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</a:t>
            </a:r>
            <a:r>
              <a:rPr lang="en-US" sz="2800" b="1" dirty="0"/>
              <a:t>Account</a:t>
            </a:r>
            <a:r>
              <a:rPr lang="en-US" sz="2800" dirty="0"/>
              <a:t> class allows us to create multiple instances of bank accounts </a:t>
            </a:r>
          </a:p>
          <a:p>
            <a:pPr lvl="1"/>
            <a:r>
              <a:rPr lang="en-US" sz="2400" dirty="0"/>
              <a:t>creating a new object instance – </a:t>
            </a:r>
            <a:r>
              <a:rPr lang="en-US" sz="2400" b="1" i="1" dirty="0"/>
              <a:t>instantiating</a:t>
            </a:r>
            <a:r>
              <a:rPr lang="en-US" sz="2400" i="1" dirty="0"/>
              <a:t> the class</a:t>
            </a:r>
            <a:r>
              <a:rPr lang="en-US" sz="24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The syntax = syntax of calling a function</a:t>
            </a:r>
          </a:p>
          <a:p>
            <a:endParaRPr lang="en-US" sz="2800" dirty="0"/>
          </a:p>
          <a:p>
            <a:r>
              <a:rPr lang="en-US" sz="2800" dirty="0"/>
              <a:t>Example - creating account of Jim:</a:t>
            </a:r>
          </a:p>
          <a:p>
            <a:pPr>
              <a:buNone/>
            </a:pPr>
            <a:r>
              <a:rPr lang="en-US" sz="2800" dirty="0"/>
              <a:t>&gt;&gt;&gt; a = Account(’Jim’)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An attribute of an object is a </a:t>
            </a:r>
            <a:r>
              <a:rPr lang="en-US" i="1" dirty="0"/>
              <a:t>name-value</a:t>
            </a:r>
            <a:r>
              <a:rPr lang="en-US" dirty="0"/>
              <a:t> pair associated with the object, which is accessible via dot notation.</a:t>
            </a:r>
          </a:p>
          <a:p>
            <a:endParaRPr lang="en-US" dirty="0"/>
          </a:p>
          <a:p>
            <a:r>
              <a:rPr lang="en-US" dirty="0"/>
              <a:t>The attributes specific to a </a:t>
            </a:r>
            <a:r>
              <a:rPr lang="en-US" u="sng" dirty="0"/>
              <a:t>particular object </a:t>
            </a:r>
            <a:r>
              <a:rPr lang="en-US" dirty="0"/>
              <a:t>are called </a:t>
            </a:r>
            <a:r>
              <a:rPr lang="en-US" b="1" dirty="0"/>
              <a:t>instance attributes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balance</a:t>
            </a:r>
            <a:r>
              <a:rPr lang="en-US" dirty="0"/>
              <a:t> and account </a:t>
            </a:r>
            <a:r>
              <a:rPr lang="en-US" i="1" dirty="0"/>
              <a:t>holder 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May also be called </a:t>
            </a:r>
            <a:r>
              <a:rPr lang="en-US" b="1" dirty="0"/>
              <a:t>fields</a:t>
            </a:r>
            <a:r>
              <a:rPr lang="en-US" dirty="0"/>
              <a:t>, </a:t>
            </a:r>
            <a:r>
              <a:rPr lang="en-US" b="1" dirty="0"/>
              <a:t>properties</a:t>
            </a:r>
            <a:r>
              <a:rPr lang="en-US" dirty="0"/>
              <a:t>, or </a:t>
            </a:r>
            <a:r>
              <a:rPr lang="en-US" b="1" dirty="0"/>
              <a:t>instance variables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a.holder</a:t>
            </a:r>
            <a:endParaRPr lang="en-US" dirty="0"/>
          </a:p>
          <a:p>
            <a:pPr>
              <a:buNone/>
            </a:pPr>
            <a:r>
              <a:rPr lang="en-US" dirty="0"/>
              <a:t>’Jim’</a:t>
            </a:r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a.balance</a:t>
            </a:r>
            <a:endParaRPr lang="en-US" dirty="0"/>
          </a:p>
          <a:p>
            <a:pPr>
              <a:buNone/>
            </a:pPr>
            <a:r>
              <a:rPr lang="en-US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sz="3000" b="1" dirty="0"/>
              <a:t>Methods </a:t>
            </a:r>
            <a:r>
              <a:rPr lang="en-US" sz="3000" dirty="0"/>
              <a:t>- functions that operate on the object or perform object-specific computations</a:t>
            </a:r>
          </a:p>
          <a:p>
            <a:endParaRPr lang="en-US" sz="3000" dirty="0"/>
          </a:p>
          <a:p>
            <a:r>
              <a:rPr lang="en-US" sz="3000" dirty="0"/>
              <a:t>The side effects and return value of a method can depend upon </a:t>
            </a:r>
            <a:r>
              <a:rPr lang="en-US" sz="3000" i="1" dirty="0"/>
              <a:t>other attributes of the object (and change them)</a:t>
            </a:r>
            <a:r>
              <a:rPr lang="en-US" sz="3000" dirty="0"/>
              <a:t> </a:t>
            </a:r>
          </a:p>
          <a:p>
            <a:endParaRPr lang="en-US" sz="3000" dirty="0"/>
          </a:p>
          <a:p>
            <a:r>
              <a:rPr lang="en-US" sz="3000" dirty="0"/>
              <a:t>Example – </a:t>
            </a:r>
            <a:r>
              <a:rPr lang="en-US" sz="3000" b="1" i="1" dirty="0"/>
              <a:t>deposit</a:t>
            </a:r>
            <a:r>
              <a:rPr lang="en-US" sz="3000" dirty="0"/>
              <a:t>: </a:t>
            </a:r>
          </a:p>
          <a:p>
            <a:pPr lvl="1"/>
            <a:r>
              <a:rPr lang="en-US" i="1" u="sng" dirty="0"/>
              <a:t>takes</a:t>
            </a:r>
            <a:r>
              <a:rPr lang="en-US" dirty="0"/>
              <a:t> one argument (</a:t>
            </a:r>
            <a:r>
              <a:rPr lang="en-US" i="1" dirty="0"/>
              <a:t>amount</a:t>
            </a:r>
            <a:r>
              <a:rPr lang="en-US" dirty="0"/>
              <a:t>), </a:t>
            </a:r>
          </a:p>
          <a:p>
            <a:pPr lvl="1"/>
            <a:r>
              <a:rPr lang="en-US" i="1" u="sng" dirty="0"/>
              <a:t>changes</a:t>
            </a:r>
            <a:r>
              <a:rPr lang="en-US" dirty="0"/>
              <a:t> the </a:t>
            </a:r>
            <a:r>
              <a:rPr lang="en-US" i="1" dirty="0"/>
              <a:t>balance</a:t>
            </a:r>
            <a:r>
              <a:rPr lang="en-US" dirty="0"/>
              <a:t> attribute, and </a:t>
            </a:r>
          </a:p>
          <a:p>
            <a:pPr lvl="1"/>
            <a:r>
              <a:rPr lang="en-US" i="1" u="sng" dirty="0"/>
              <a:t>returns</a:t>
            </a:r>
            <a:r>
              <a:rPr lang="en-US" dirty="0"/>
              <a:t> the resulting </a:t>
            </a:r>
            <a:r>
              <a:rPr lang="en-US" i="1" dirty="0"/>
              <a:t>balance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3000" dirty="0"/>
              <a:t>&gt;&gt;&gt; </a:t>
            </a:r>
            <a:r>
              <a:rPr lang="en-US" sz="3000" dirty="0" err="1"/>
              <a:t>a.deposit</a:t>
            </a:r>
            <a:r>
              <a:rPr lang="en-US" sz="3000" dirty="0"/>
              <a:t>(15)</a:t>
            </a:r>
          </a:p>
          <a:p>
            <a:pPr>
              <a:buNone/>
            </a:pPr>
            <a:r>
              <a:rPr lang="en-US" sz="3000" dirty="0"/>
              <a:t>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5029200"/>
          </a:xfrm>
        </p:spPr>
        <p:txBody>
          <a:bodyPr>
            <a:noAutofit/>
          </a:bodyPr>
          <a:lstStyle/>
          <a:p>
            <a:r>
              <a:rPr lang="en-US" sz="2400" dirty="0"/>
              <a:t>In OOP, we say that methods are </a:t>
            </a:r>
            <a:r>
              <a:rPr lang="en-US" sz="2400" b="1" dirty="0"/>
              <a:t>invoked on a particular object</a:t>
            </a:r>
            <a:r>
              <a:rPr lang="en-US" sz="2400" dirty="0"/>
              <a:t>. </a:t>
            </a:r>
          </a:p>
          <a:p>
            <a:r>
              <a:rPr lang="en-US" sz="2400" dirty="0"/>
              <a:t>Example: result of invoking the </a:t>
            </a:r>
            <a:r>
              <a:rPr lang="en-US" sz="2400" i="1" dirty="0"/>
              <a:t>withdraw </a:t>
            </a:r>
            <a:r>
              <a:rPr lang="en-US" sz="2400" dirty="0"/>
              <a:t>method either</a:t>
            </a:r>
          </a:p>
          <a:p>
            <a:pPr marL="914400" lvl="1" indent="-514350"/>
            <a:r>
              <a:rPr lang="en-US" sz="2000" dirty="0"/>
              <a:t>the withdrawal is approved and the balance is deducted and returned, or </a:t>
            </a:r>
          </a:p>
          <a:p>
            <a:pPr marL="914400" lvl="1" indent="-514350"/>
            <a:r>
              <a:rPr lang="en-US" sz="2000" dirty="0"/>
              <a:t>the request is declined and the account prints an error message.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200" dirty="0"/>
              <a:t>&gt;&gt;&gt; </a:t>
            </a:r>
            <a:r>
              <a:rPr lang="en-US" sz="2200" dirty="0" err="1"/>
              <a:t>a.withdraw</a:t>
            </a:r>
            <a:r>
              <a:rPr lang="en-US" sz="2200" dirty="0"/>
              <a:t>(10)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# The withdraw method returns the balance after withdrawal</a:t>
            </a:r>
          </a:p>
          <a:p>
            <a:pPr>
              <a:buNone/>
            </a:pPr>
            <a:r>
              <a:rPr lang="en-US" sz="2200" dirty="0"/>
              <a:t>5</a:t>
            </a:r>
          </a:p>
          <a:p>
            <a:pPr>
              <a:buNone/>
            </a:pPr>
            <a:r>
              <a:rPr lang="en-US" sz="2200" dirty="0"/>
              <a:t>&gt;&gt;&gt; </a:t>
            </a:r>
            <a:r>
              <a:rPr lang="en-US" sz="2200" dirty="0" err="1"/>
              <a:t>a.balance</a:t>
            </a:r>
            <a:r>
              <a:rPr lang="en-US" sz="2200" dirty="0"/>
              <a:t>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# The balance attribute has changed</a:t>
            </a:r>
          </a:p>
          <a:p>
            <a:pPr>
              <a:buNone/>
            </a:pPr>
            <a:r>
              <a:rPr lang="en-US" sz="2200" dirty="0"/>
              <a:t>5</a:t>
            </a:r>
          </a:p>
          <a:p>
            <a:pPr>
              <a:buNone/>
            </a:pPr>
            <a:r>
              <a:rPr lang="en-US" sz="2200" dirty="0"/>
              <a:t>&gt;&gt;&gt; </a:t>
            </a:r>
            <a:r>
              <a:rPr lang="en-US" sz="2200" dirty="0" err="1"/>
              <a:t>a.withdraw</a:t>
            </a:r>
            <a:r>
              <a:rPr lang="en-US" sz="2200" dirty="0"/>
              <a:t>(10)</a:t>
            </a:r>
          </a:p>
          <a:p>
            <a:pPr>
              <a:buNone/>
            </a:pPr>
            <a:r>
              <a:rPr lang="en-US" sz="2200" dirty="0"/>
              <a:t>’Insufficient funds’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Class statements consist of a single clause</a:t>
            </a:r>
          </a:p>
          <a:p>
            <a:endParaRPr lang="en-US" sz="2800" dirty="0"/>
          </a:p>
          <a:p>
            <a:pPr lvl="1"/>
            <a:r>
              <a:rPr lang="en-US" sz="2600" dirty="0"/>
              <a:t>Defines the class name and a base class 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Includes a suite of statements to define the attributes of the class: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class &lt;name&gt;(&lt;base class&gt;):</a:t>
            </a:r>
          </a:p>
          <a:p>
            <a:pPr>
              <a:buNone/>
            </a:pPr>
            <a:r>
              <a:rPr lang="en-US" dirty="0"/>
              <a:t>	&lt;suite&gt;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class</a:t>
            </a:r>
            <a:r>
              <a:rPr lang="en-US" dirty="0"/>
              <a:t> statement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r>
              <a:rPr lang="en-US" sz="2800" dirty="0"/>
              <a:t>A new class is created and bound to &lt;name&gt; in the first frame of the current environment</a:t>
            </a:r>
          </a:p>
          <a:p>
            <a:endParaRPr lang="en-US" sz="2800" dirty="0"/>
          </a:p>
          <a:p>
            <a:r>
              <a:rPr lang="en-US" sz="2800" dirty="0"/>
              <a:t>The suite is then executed </a:t>
            </a:r>
          </a:p>
          <a:p>
            <a:pPr lvl="1"/>
            <a:r>
              <a:rPr lang="en-US" sz="2400" dirty="0"/>
              <a:t>Any names bound within the &lt;suite&gt; of a class statement (through def or assignment statements) </a:t>
            </a:r>
            <a:r>
              <a:rPr lang="en-US" sz="2400" i="1" dirty="0"/>
              <a:t>create</a:t>
            </a:r>
            <a:r>
              <a:rPr lang="en-US" sz="2400" dirty="0"/>
              <a:t> or </a:t>
            </a:r>
            <a:r>
              <a:rPr lang="en-US" sz="2400" i="1" dirty="0"/>
              <a:t>modify</a:t>
            </a:r>
            <a:r>
              <a:rPr lang="en-US" sz="2400" dirty="0"/>
              <a:t> </a:t>
            </a:r>
            <a:r>
              <a:rPr lang="en-US" sz="2400" i="1" dirty="0"/>
              <a:t>attributes</a:t>
            </a:r>
            <a:r>
              <a:rPr lang="en-US" sz="2400" dirty="0"/>
              <a:t> of the class in the local (class’s or object’s) frame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Classes are organized around manipulating instance attributes</a:t>
            </a:r>
          </a:p>
          <a:p>
            <a:pPr lvl="1"/>
            <a:r>
              <a:rPr lang="en-US" sz="2400" dirty="0"/>
              <a:t>the name-value pairs associated with each 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</a:rPr>
              <a:t>object</a:t>
            </a:r>
            <a:r>
              <a:rPr lang="en-US" sz="2400" dirty="0"/>
              <a:t> of that class </a:t>
            </a:r>
          </a:p>
          <a:p>
            <a:r>
              <a:rPr lang="en-US" sz="2800" dirty="0"/>
              <a:t>The class specifies the </a:t>
            </a:r>
            <a:r>
              <a:rPr lang="en-US" sz="2800" i="1" dirty="0">
                <a:solidFill>
                  <a:schemeClr val="accent6">
                    <a:lumMod val="50000"/>
                  </a:schemeClr>
                </a:solidFill>
              </a:rPr>
              <a:t>instance attributes </a:t>
            </a:r>
            <a:r>
              <a:rPr lang="en-US" sz="2800" dirty="0"/>
              <a:t>of its objects by defining a method for </a:t>
            </a:r>
            <a:r>
              <a:rPr lang="en-US" sz="2800" b="1" i="1" dirty="0"/>
              <a:t>initializing</a:t>
            </a:r>
            <a:r>
              <a:rPr lang="en-US" sz="2800" dirty="0"/>
              <a:t> new objects. </a:t>
            </a:r>
          </a:p>
          <a:p>
            <a:r>
              <a:rPr lang="en-US" sz="2800" dirty="0"/>
              <a:t>Example: initializing an object of Account - assigning its starting balance to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2514600" y="5943600"/>
            <a:ext cx="1524000" cy="688848"/>
          </a:xfrm>
          <a:prstGeom prst="wedgeRoundRectCallout">
            <a:avLst>
              <a:gd name="adj1" fmla="val -4762"/>
              <a:gd name="adj2" fmla="val -1129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Instance attribute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remember???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it message passing?</a:t>
            </a:r>
          </a:p>
          <a:p>
            <a:r>
              <a:rPr lang="en-US" dirty="0"/>
              <a:t>What is it dispatch function?</a:t>
            </a:r>
          </a:p>
          <a:p>
            <a:r>
              <a:rPr lang="en-US" dirty="0"/>
              <a:t>What is it dispatch dictionary?</a:t>
            </a:r>
          </a:p>
          <a:p>
            <a:r>
              <a:rPr lang="en-US" dirty="0"/>
              <a:t>Which types did we implement last lesson?</a:t>
            </a:r>
          </a:p>
          <a:p>
            <a:r>
              <a:rPr lang="en-US" dirty="0"/>
              <a:t>Are they mutable or immutable?</a:t>
            </a:r>
          </a:p>
          <a:p>
            <a:r>
              <a:rPr lang="en-US" dirty="0"/>
              <a:t>What does enable us to implement mutable data?</a:t>
            </a:r>
          </a:p>
          <a:p>
            <a:r>
              <a:rPr lang="en-US" dirty="0"/>
              <a:t>What are restrictions of a dictionary?</a:t>
            </a:r>
          </a:p>
          <a:p>
            <a:r>
              <a:rPr lang="en-US" dirty="0"/>
              <a:t>What is it </a:t>
            </a:r>
            <a:r>
              <a:rPr lang="en-US" dirty="0" err="1"/>
              <a:t>hashable</a:t>
            </a:r>
            <a:r>
              <a:rPr lang="en-US" dirty="0"/>
              <a:t> type?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96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&lt;suite&gt; of a class statement contains </a:t>
            </a:r>
            <a:r>
              <a:rPr lang="en-US" b="1" i="1" dirty="0"/>
              <a:t>def</a:t>
            </a:r>
            <a:r>
              <a:rPr lang="en-US" dirty="0"/>
              <a:t> statements that define </a:t>
            </a:r>
            <a:r>
              <a:rPr lang="en-US" i="1" dirty="0"/>
              <a:t>new methods </a:t>
            </a:r>
            <a:r>
              <a:rPr lang="en-US" dirty="0"/>
              <a:t>for objects of that class. </a:t>
            </a:r>
          </a:p>
          <a:p>
            <a:endParaRPr lang="en-US" dirty="0"/>
          </a:p>
          <a:p>
            <a:r>
              <a:rPr lang="en-US" b="1" dirty="0"/>
              <a:t>Constructor  </a:t>
            </a:r>
            <a:r>
              <a:rPr lang="en-US" dirty="0"/>
              <a:t>- the method that initializes objects</a:t>
            </a:r>
          </a:p>
          <a:p>
            <a:pPr lvl="1"/>
            <a:r>
              <a:rPr lang="en-US" dirty="0"/>
              <a:t>has a special name in Python, </a:t>
            </a:r>
            <a:r>
              <a:rPr lang="en-US" b="1" dirty="0"/>
              <a:t>__</a:t>
            </a:r>
            <a:r>
              <a:rPr lang="en-US" b="1" dirty="0" err="1"/>
              <a:t>init</a:t>
            </a:r>
            <a:r>
              <a:rPr lang="en-US" b="1" dirty="0"/>
              <a:t>__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&gt;&gt;&gt; class Account(object):</a:t>
            </a:r>
          </a:p>
          <a:p>
            <a:pPr>
              <a:buNone/>
            </a:pPr>
            <a:r>
              <a:rPr lang="en-US" dirty="0"/>
              <a:t>		def </a:t>
            </a:r>
            <a:r>
              <a:rPr lang="en-US" b="1" dirty="0"/>
              <a:t>__init__</a:t>
            </a:r>
            <a:r>
              <a:rPr lang="en-US" dirty="0"/>
              <a:t>(self, </a:t>
            </a:r>
            <a:r>
              <a:rPr lang="en-US" dirty="0" err="1"/>
              <a:t>account_holder</a:t>
            </a:r>
            <a:r>
              <a:rPr lang="en-US" dirty="0"/>
              <a:t>):</a:t>
            </a:r>
          </a:p>
          <a:p>
            <a:pPr>
              <a:buNone/>
            </a:pPr>
            <a:r>
              <a:rPr lang="en-US" dirty="0"/>
              <a:t>		    </a:t>
            </a:r>
            <a:r>
              <a:rPr lang="en-US" dirty="0" err="1"/>
              <a:t>self.balance</a:t>
            </a:r>
            <a:r>
              <a:rPr lang="en-US" dirty="0"/>
              <a:t> = 0</a:t>
            </a:r>
          </a:p>
          <a:p>
            <a:pPr>
              <a:buNone/>
            </a:pPr>
            <a:r>
              <a:rPr lang="en-US" dirty="0"/>
              <a:t>		    </a:t>
            </a:r>
            <a:r>
              <a:rPr lang="en-US" dirty="0" err="1"/>
              <a:t>self.holder</a:t>
            </a:r>
            <a:r>
              <a:rPr lang="en-US" dirty="0"/>
              <a:t> = </a:t>
            </a:r>
            <a:r>
              <a:rPr lang="en-US" dirty="0" err="1"/>
              <a:t>account_holder</a:t>
            </a:r>
            <a:endParaRPr lang="en-US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__init__ </a:t>
            </a:r>
            <a:r>
              <a:rPr lang="en-US" dirty="0"/>
              <a:t>method has two formal parameters: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self</a:t>
            </a:r>
            <a:r>
              <a:rPr lang="en-US" dirty="0"/>
              <a:t> is bound to the newly created Account object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 err="1"/>
              <a:t>account_holder</a:t>
            </a:r>
            <a:r>
              <a:rPr lang="en-US" dirty="0"/>
              <a:t> is bound to the argument passed to the class when it is called to be instantiated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/>
              <a:t>The constructor binds the instance attributes: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balance</a:t>
            </a:r>
            <a:r>
              <a:rPr lang="en-US" dirty="0"/>
              <a:t> to </a:t>
            </a:r>
            <a:r>
              <a:rPr lang="en-US" i="1" dirty="0"/>
              <a:t>0</a:t>
            </a:r>
            <a:r>
              <a:rPr lang="en-US" dirty="0"/>
              <a:t>,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holder</a:t>
            </a:r>
            <a:r>
              <a:rPr lang="en-US" dirty="0"/>
              <a:t> to the value of the </a:t>
            </a:r>
            <a:r>
              <a:rPr lang="en-US" i="1" dirty="0" err="1"/>
              <a:t>account_holder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account_holder</a:t>
            </a:r>
            <a:r>
              <a:rPr lang="en-US" dirty="0"/>
              <a:t> is </a:t>
            </a:r>
            <a:r>
              <a:rPr lang="en-US" i="1" dirty="0"/>
              <a:t>local</a:t>
            </a:r>
            <a:r>
              <a:rPr lang="en-US" dirty="0"/>
              <a:t> to the __init__ 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holder</a:t>
            </a:r>
            <a:r>
              <a:rPr lang="en-US" dirty="0"/>
              <a:t> is stored as an attribute of self and </a:t>
            </a:r>
            <a:r>
              <a:rPr lang="en-US" i="1" dirty="0"/>
              <a:t>persists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Instantiating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Having defined the Account class, we can instantiate it:</a:t>
            </a:r>
          </a:p>
          <a:p>
            <a:pPr>
              <a:buNone/>
            </a:pPr>
            <a:r>
              <a:rPr lang="en-US" dirty="0"/>
              <a:t>&gt;&gt;&gt; a = Account(’Jim’)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creates a new object that is an instance of Account,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calls the constructor function __init__ with two arguments: the </a:t>
            </a:r>
            <a:r>
              <a:rPr lang="en-US" sz="2800" dirty="0">
                <a:solidFill>
                  <a:srgbClr val="C00000"/>
                </a:solidFill>
              </a:rPr>
              <a:t>newly created object </a:t>
            </a:r>
            <a:r>
              <a:rPr lang="en-US" sz="2800" dirty="0"/>
              <a:t>and the string ’Jim’. </a:t>
            </a:r>
          </a:p>
          <a:p>
            <a:endParaRPr lang="en-US" sz="2800" u="sng" dirty="0"/>
          </a:p>
          <a:p>
            <a:pPr>
              <a:buNone/>
            </a:pPr>
            <a:r>
              <a:rPr lang="en-US" sz="2800" u="sng" dirty="0"/>
              <a:t>Convention</a:t>
            </a:r>
            <a:r>
              <a:rPr lang="en-US" sz="2800" dirty="0"/>
              <a:t>: the parameter name </a:t>
            </a:r>
            <a:r>
              <a:rPr lang="en-US" sz="2800" b="1" i="1" dirty="0">
                <a:solidFill>
                  <a:srgbClr val="C00000"/>
                </a:solidFill>
              </a:rPr>
              <a:t>self</a:t>
            </a:r>
            <a:r>
              <a:rPr lang="en-US" sz="2800" dirty="0"/>
              <a:t> is the </a:t>
            </a:r>
            <a:r>
              <a:rPr lang="en-US" sz="2800" b="1" dirty="0"/>
              <a:t>first</a:t>
            </a:r>
            <a:r>
              <a:rPr lang="en-US" sz="2800" dirty="0"/>
              <a:t> argument of a constructor.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5791200" y="5410200"/>
            <a:ext cx="2286000" cy="838200"/>
          </a:xfrm>
          <a:prstGeom prst="wedgeRoundRectCallout">
            <a:avLst>
              <a:gd name="adj1" fmla="val -60833"/>
              <a:gd name="adj2" fmla="val -5316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 be of ANY other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Accessing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000" dirty="0"/>
              <a:t>We can access the object’s balance and holder using dot notation: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a.balance</a:t>
            </a:r>
            <a:endParaRPr lang="en-US" dirty="0"/>
          </a:p>
          <a:p>
            <a:pPr>
              <a:buNone/>
            </a:pPr>
            <a:r>
              <a:rPr lang="en-US" dirty="0"/>
              <a:t>0</a:t>
            </a:r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a.holder</a:t>
            </a:r>
            <a:endParaRPr lang="en-US" dirty="0"/>
          </a:p>
          <a:p>
            <a:pPr>
              <a:buNone/>
            </a:pPr>
            <a:r>
              <a:rPr lang="en-US" dirty="0"/>
              <a:t>’Jim’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/>
              <a:t>Each </a:t>
            </a:r>
            <a:r>
              <a:rPr lang="en-US" sz="2800" i="1" dirty="0"/>
              <a:t>new </a:t>
            </a:r>
            <a:r>
              <a:rPr lang="en-US" sz="2800" dirty="0"/>
              <a:t>account instance has its own balance attribute, the value of which is </a:t>
            </a:r>
            <a:r>
              <a:rPr lang="en-US" sz="2800" u="sng" dirty="0"/>
              <a:t>independent</a:t>
            </a:r>
            <a:r>
              <a:rPr lang="en-US" sz="2800" dirty="0"/>
              <a:t> of other objects of the same class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b = Account(’Jack’)</a:t>
            </a:r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b.balance</a:t>
            </a:r>
            <a:r>
              <a:rPr lang="en-US" dirty="0"/>
              <a:t> = 200</a:t>
            </a:r>
          </a:p>
          <a:p>
            <a:pPr>
              <a:buNone/>
            </a:pPr>
            <a:r>
              <a:rPr lang="en-US" dirty="0"/>
              <a:t>&gt;&gt;&gt; [</a:t>
            </a:r>
            <a:r>
              <a:rPr lang="en-US" dirty="0" err="1"/>
              <a:t>acc.balance</a:t>
            </a:r>
            <a:r>
              <a:rPr lang="en-US" dirty="0"/>
              <a:t> for acc in (a, b)]</a:t>
            </a:r>
          </a:p>
          <a:p>
            <a:pPr>
              <a:buNone/>
            </a:pPr>
            <a:r>
              <a:rPr lang="en-US" dirty="0"/>
              <a:t>[0, 200]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Every object that is an instance of a user-defined class has a unique </a:t>
            </a:r>
            <a:r>
              <a:rPr lang="en-US" sz="2800" b="1" dirty="0"/>
              <a:t>identity</a:t>
            </a:r>
            <a:endParaRPr lang="en-US" sz="2800" dirty="0"/>
          </a:p>
          <a:p>
            <a:r>
              <a:rPr lang="en-US" sz="2800" dirty="0"/>
              <a:t>Object identity is compared by the </a:t>
            </a:r>
            <a:r>
              <a:rPr lang="en-US" sz="2800" b="1" dirty="0"/>
              <a:t>is </a:t>
            </a:r>
            <a:r>
              <a:rPr lang="en-US" sz="2800" dirty="0"/>
              <a:t>and </a:t>
            </a:r>
            <a:r>
              <a:rPr lang="en-US" sz="2800" b="1" dirty="0"/>
              <a:t>is not</a:t>
            </a:r>
            <a:r>
              <a:rPr lang="en-US" sz="2800" dirty="0"/>
              <a:t> operators:</a:t>
            </a:r>
          </a:p>
          <a:p>
            <a:pPr>
              <a:buNone/>
            </a:pPr>
            <a:r>
              <a:rPr lang="en-US" dirty="0"/>
              <a:t>&gt;&gt;&gt; a </a:t>
            </a:r>
            <a:r>
              <a:rPr lang="en-US" b="1" dirty="0"/>
              <a:t>is</a:t>
            </a:r>
            <a:r>
              <a:rPr lang="en-US" dirty="0"/>
              <a:t> a</a:t>
            </a:r>
          </a:p>
          <a:p>
            <a:pPr>
              <a:buNone/>
            </a:pPr>
            <a:r>
              <a:rPr lang="en-US" dirty="0"/>
              <a:t>True</a:t>
            </a:r>
          </a:p>
          <a:p>
            <a:pPr>
              <a:buNone/>
            </a:pPr>
            <a:r>
              <a:rPr lang="en-US" dirty="0"/>
              <a:t>&gt;&gt;&gt; a </a:t>
            </a:r>
            <a:r>
              <a:rPr lang="en-US" b="1" dirty="0"/>
              <a:t>is not</a:t>
            </a:r>
            <a:r>
              <a:rPr lang="en-US" dirty="0"/>
              <a:t> b</a:t>
            </a:r>
          </a:p>
          <a:p>
            <a:pPr>
              <a:buNone/>
            </a:pPr>
            <a:r>
              <a:rPr lang="en-US" dirty="0"/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Binding an object to a new name using assignment does not create a new object</a:t>
            </a:r>
          </a:p>
          <a:p>
            <a:pPr>
              <a:buNone/>
            </a:pPr>
            <a:r>
              <a:rPr lang="en-US" dirty="0"/>
              <a:t>&gt;&gt;&gt; c = a</a:t>
            </a:r>
          </a:p>
          <a:p>
            <a:pPr>
              <a:buNone/>
            </a:pPr>
            <a:r>
              <a:rPr lang="en-US" dirty="0"/>
              <a:t>&gt;&gt;&gt; c </a:t>
            </a:r>
            <a:r>
              <a:rPr lang="en-US" b="1" dirty="0"/>
              <a:t>is</a:t>
            </a:r>
            <a:r>
              <a:rPr lang="en-US" dirty="0"/>
              <a:t> a</a:t>
            </a:r>
          </a:p>
          <a:p>
            <a:pPr>
              <a:buNone/>
            </a:pPr>
            <a:r>
              <a:rPr lang="en-US" dirty="0"/>
              <a:t>True</a:t>
            </a:r>
          </a:p>
          <a:p>
            <a:endParaRPr lang="en-US" sz="2800" dirty="0"/>
          </a:p>
          <a:p>
            <a:r>
              <a:rPr lang="en-US" sz="2800" dirty="0"/>
              <a:t>New objects of user-defined classes are only created when a class is </a:t>
            </a:r>
            <a:r>
              <a:rPr lang="en-US" sz="2800" dirty="0">
                <a:solidFill>
                  <a:srgbClr val="C00000"/>
                </a:solidFill>
              </a:rPr>
              <a:t>instantiated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Methods</a:t>
            </a:r>
            <a:r>
              <a:rPr lang="en-US" dirty="0"/>
              <a:t> are defined by a </a:t>
            </a:r>
            <a:r>
              <a:rPr lang="en-US" b="1" i="1" dirty="0"/>
              <a:t>def statement </a:t>
            </a:r>
            <a:r>
              <a:rPr lang="en-US" dirty="0"/>
              <a:t>in the suite of a class </a:t>
            </a:r>
          </a:p>
          <a:p>
            <a:pPr>
              <a:buNone/>
            </a:pPr>
            <a:r>
              <a:rPr lang="en-US" sz="3400" dirty="0"/>
              <a:t>&gt;&gt;&gt; class Account(object):</a:t>
            </a:r>
          </a:p>
          <a:p>
            <a:pPr>
              <a:buNone/>
            </a:pPr>
            <a:r>
              <a:rPr lang="en-US" sz="3400" dirty="0"/>
              <a:t>		def </a:t>
            </a:r>
            <a:r>
              <a:rPr lang="en-US" sz="3400" b="1" dirty="0"/>
              <a:t>__init__</a:t>
            </a:r>
            <a:r>
              <a:rPr lang="en-US" sz="3400" dirty="0"/>
              <a:t>(self, </a:t>
            </a:r>
            <a:r>
              <a:rPr lang="en-US" sz="3400" dirty="0" err="1"/>
              <a:t>account_holder</a:t>
            </a:r>
            <a:r>
              <a:rPr lang="en-US" sz="3400" dirty="0"/>
              <a:t>):</a:t>
            </a:r>
          </a:p>
          <a:p>
            <a:pPr>
              <a:buNone/>
            </a:pPr>
            <a:r>
              <a:rPr lang="en-US" sz="3400" dirty="0"/>
              <a:t>		    </a:t>
            </a:r>
            <a:r>
              <a:rPr lang="en-US" sz="3400" dirty="0" err="1"/>
              <a:t>self.balance</a:t>
            </a:r>
            <a:r>
              <a:rPr lang="en-US" sz="3400" dirty="0"/>
              <a:t> = 0</a:t>
            </a:r>
          </a:p>
          <a:p>
            <a:pPr>
              <a:buNone/>
            </a:pPr>
            <a:r>
              <a:rPr lang="en-US" sz="3400" dirty="0"/>
              <a:t>		    </a:t>
            </a:r>
            <a:r>
              <a:rPr lang="en-US" sz="3400" dirty="0" err="1"/>
              <a:t>self.holder</a:t>
            </a:r>
            <a:r>
              <a:rPr lang="en-US" sz="3400" dirty="0"/>
              <a:t> = </a:t>
            </a:r>
            <a:r>
              <a:rPr lang="en-US" sz="3400" dirty="0" err="1"/>
              <a:t>account_holder</a:t>
            </a:r>
            <a:endParaRPr lang="en-US" sz="3400" dirty="0"/>
          </a:p>
          <a:p>
            <a:pPr>
              <a:buNone/>
            </a:pPr>
            <a:r>
              <a:rPr lang="en-US" sz="3400" dirty="0"/>
              <a:t>		def </a:t>
            </a:r>
            <a:r>
              <a:rPr lang="en-US" sz="3400" b="1" dirty="0"/>
              <a:t>deposit</a:t>
            </a:r>
            <a:r>
              <a:rPr lang="en-US" sz="3400" dirty="0"/>
              <a:t>(self, amount):</a:t>
            </a:r>
          </a:p>
          <a:p>
            <a:pPr>
              <a:buNone/>
            </a:pPr>
            <a:r>
              <a:rPr lang="en-US" sz="3400" dirty="0"/>
              <a:t>		    </a:t>
            </a:r>
            <a:r>
              <a:rPr lang="en-US" sz="3400" dirty="0" err="1"/>
              <a:t>self.balance</a:t>
            </a:r>
            <a:r>
              <a:rPr lang="en-US" sz="3400" dirty="0"/>
              <a:t> = </a:t>
            </a:r>
            <a:r>
              <a:rPr lang="en-US" sz="3400" dirty="0" err="1"/>
              <a:t>self.balance</a:t>
            </a:r>
            <a:r>
              <a:rPr lang="en-US" sz="3400" dirty="0"/>
              <a:t> + amount</a:t>
            </a:r>
          </a:p>
          <a:p>
            <a:pPr>
              <a:buNone/>
            </a:pPr>
            <a:r>
              <a:rPr lang="en-US" sz="3400" dirty="0"/>
              <a:t>		    return </a:t>
            </a:r>
            <a:r>
              <a:rPr lang="en-US" sz="3400" dirty="0" err="1"/>
              <a:t>self.balance</a:t>
            </a:r>
            <a:endParaRPr lang="en-US" sz="3400" dirty="0"/>
          </a:p>
          <a:p>
            <a:pPr>
              <a:buNone/>
            </a:pPr>
            <a:r>
              <a:rPr lang="en-US" sz="3400" dirty="0"/>
              <a:t>		def </a:t>
            </a:r>
            <a:r>
              <a:rPr lang="en-US" sz="3400" b="1" dirty="0"/>
              <a:t>withdraw</a:t>
            </a:r>
            <a:r>
              <a:rPr lang="en-US" sz="3400" dirty="0"/>
              <a:t>(self, amount):</a:t>
            </a:r>
          </a:p>
          <a:p>
            <a:pPr>
              <a:buNone/>
            </a:pPr>
            <a:r>
              <a:rPr lang="en-US" sz="3400" dirty="0"/>
              <a:t>		    if amount &gt; </a:t>
            </a:r>
            <a:r>
              <a:rPr lang="en-US" sz="3400" dirty="0" err="1"/>
              <a:t>self.balance</a:t>
            </a:r>
            <a:r>
              <a:rPr lang="en-US" sz="3400" dirty="0"/>
              <a:t>:</a:t>
            </a:r>
          </a:p>
          <a:p>
            <a:pPr>
              <a:buNone/>
            </a:pPr>
            <a:r>
              <a:rPr lang="en-US" sz="3400" dirty="0"/>
              <a:t>		        return ’Insufficient funds’</a:t>
            </a:r>
          </a:p>
          <a:p>
            <a:pPr>
              <a:buNone/>
            </a:pPr>
            <a:r>
              <a:rPr lang="en-US" sz="3400" dirty="0"/>
              <a:t>		    </a:t>
            </a:r>
            <a:r>
              <a:rPr lang="en-US" sz="3400" dirty="0" err="1"/>
              <a:t>self.balance</a:t>
            </a:r>
            <a:r>
              <a:rPr lang="en-US" sz="3400" dirty="0"/>
              <a:t> = </a:t>
            </a:r>
            <a:r>
              <a:rPr lang="en-US" sz="3400" dirty="0" err="1"/>
              <a:t>self.balance</a:t>
            </a:r>
            <a:r>
              <a:rPr lang="en-US" sz="3400" dirty="0"/>
              <a:t> - amount</a:t>
            </a:r>
          </a:p>
          <a:p>
            <a:pPr>
              <a:buNone/>
            </a:pPr>
            <a:r>
              <a:rPr lang="en-US" sz="3400" dirty="0"/>
              <a:t>		    return </a:t>
            </a:r>
            <a:r>
              <a:rPr lang="en-US" sz="3400" dirty="0" err="1"/>
              <a:t>self.balance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6096000" y="2057400"/>
            <a:ext cx="2209800" cy="1524000"/>
          </a:xfrm>
          <a:prstGeom prst="wedgeRoundRectCallout">
            <a:avLst>
              <a:gd name="adj1" fmla="val -110242"/>
              <a:gd name="adj2" fmla="val 28025"/>
              <a:gd name="adj3" fmla="val 16667"/>
            </a:avLst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deposit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withdraw</a:t>
            </a:r>
            <a:r>
              <a:rPr lang="en-US" dirty="0">
                <a:solidFill>
                  <a:schemeClr val="tx1"/>
                </a:solidFill>
              </a:rPr>
              <a:t> are both defined as methods on objects of the Account class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vs.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/>
              <a:t>The function value that is created by a def statement within a class statement is bound to the declared name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locally</a:t>
            </a:r>
            <a:r>
              <a:rPr lang="en-US" sz="2800" dirty="0"/>
              <a:t> within the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class</a:t>
            </a:r>
            <a:r>
              <a:rPr lang="en-US" sz="2800" dirty="0"/>
              <a:t> as an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attribute</a:t>
            </a:r>
            <a:r>
              <a:rPr lang="en-US" sz="2800" dirty="0"/>
              <a:t>. </a:t>
            </a:r>
          </a:p>
          <a:p>
            <a:endParaRPr lang="en-US" sz="2800" dirty="0"/>
          </a:p>
          <a:p>
            <a:r>
              <a:rPr lang="en-US" sz="2800" dirty="0"/>
              <a:t>That value is invoked as a method using dot notation from an instance of the class.</a:t>
            </a:r>
          </a:p>
          <a:p>
            <a:endParaRPr lang="en-US" sz="2800" dirty="0"/>
          </a:p>
          <a:p>
            <a:r>
              <a:rPr lang="en-US" sz="2800" dirty="0"/>
              <a:t>Each method definition has a special first parameter </a:t>
            </a:r>
            <a:r>
              <a:rPr lang="en-US" sz="2800" b="1" dirty="0">
                <a:solidFill>
                  <a:srgbClr val="C00000"/>
                </a:solidFill>
              </a:rPr>
              <a:t>self</a:t>
            </a:r>
            <a:r>
              <a:rPr lang="en-US" sz="2800" dirty="0"/>
              <a:t>, which is bound to the object on which the method is invoked.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Intro: functional implementation =&gt; dispatch dictionary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r>
              <a:rPr lang="en-US" sz="2800" dirty="0"/>
              <a:t>Functional implementation  = </a:t>
            </a:r>
            <a:r>
              <a:rPr lang="en-US" sz="2800" i="1" dirty="0">
                <a:solidFill>
                  <a:srgbClr val="C00000"/>
                </a:solidFill>
              </a:rPr>
              <a:t>dispatch function </a:t>
            </a:r>
            <a:r>
              <a:rPr lang="en-US" sz="2800" dirty="0"/>
              <a:t>that gets messages as arguments and performs operations on local state variables</a:t>
            </a:r>
          </a:p>
          <a:p>
            <a:endParaRPr lang="en-US" sz="2800" dirty="0"/>
          </a:p>
          <a:p>
            <a:r>
              <a:rPr lang="en-US" sz="2800" dirty="0"/>
              <a:t>Example: </a:t>
            </a:r>
            <a:r>
              <a:rPr lang="en-US" sz="2400" dirty="0" err="1">
                <a:latin typeface="Arial Black" panose="020B0A04020102020204" pitchFamily="34" charset="0"/>
                <a:cs typeface="Aharoni" panose="02010803020104030203" pitchFamily="2" charset="-79"/>
              </a:rPr>
              <a:t>make_account</a:t>
            </a:r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vs.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Example: </a:t>
            </a:r>
          </a:p>
          <a:p>
            <a:pPr lvl="1"/>
            <a:r>
              <a:rPr lang="en-US" sz="2600" dirty="0"/>
              <a:t>deposit is invoked on a particular Account object and passed a single argument value: </a:t>
            </a:r>
            <a:r>
              <a:rPr lang="en-US" sz="2600" i="1" dirty="0"/>
              <a:t>amount </a:t>
            </a:r>
          </a:p>
          <a:p>
            <a:pPr lvl="1"/>
            <a:r>
              <a:rPr lang="en-US" sz="2600" dirty="0"/>
              <a:t>The object itself is bound to </a:t>
            </a:r>
            <a:r>
              <a:rPr lang="en-US" sz="2600" b="1" i="1" dirty="0">
                <a:solidFill>
                  <a:srgbClr val="C00000"/>
                </a:solidFill>
              </a:rPr>
              <a:t>self</a:t>
            </a:r>
            <a:r>
              <a:rPr lang="en-US" sz="2600" dirty="0"/>
              <a:t>, and the argument is bound to </a:t>
            </a:r>
            <a:r>
              <a:rPr lang="en-US" sz="2600" i="1" dirty="0">
                <a:solidFill>
                  <a:srgbClr val="C00000"/>
                </a:solidFill>
              </a:rPr>
              <a:t>amount</a:t>
            </a:r>
            <a:r>
              <a:rPr lang="en-US" sz="2600" dirty="0"/>
              <a:t>. </a:t>
            </a:r>
          </a:p>
          <a:p>
            <a:endParaRPr lang="en-US" dirty="0"/>
          </a:p>
          <a:p>
            <a:r>
              <a:rPr lang="en-US" sz="2800" dirty="0"/>
              <a:t>All invoked methods have access to the object via the </a:t>
            </a:r>
            <a:r>
              <a:rPr lang="en-US" sz="2800" b="1" dirty="0">
                <a:solidFill>
                  <a:srgbClr val="C00000"/>
                </a:solidFill>
              </a:rPr>
              <a:t>self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parameter to access and manipulate the </a:t>
            </a:r>
            <a:r>
              <a:rPr lang="en-US" sz="2800" dirty="0">
                <a:solidFill>
                  <a:srgbClr val="C00000"/>
                </a:solidFill>
              </a:rPr>
              <a:t>object’s state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Use dot notation: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tom_account</a:t>
            </a:r>
            <a:r>
              <a:rPr lang="en-US" dirty="0"/>
              <a:t> = Account(’Tom’)</a:t>
            </a:r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tom_account.deposit</a:t>
            </a:r>
            <a:r>
              <a:rPr lang="en-US" dirty="0"/>
              <a:t>(100)</a:t>
            </a:r>
          </a:p>
          <a:p>
            <a:pPr>
              <a:buNone/>
            </a:pPr>
            <a:r>
              <a:rPr lang="en-US" dirty="0"/>
              <a:t>100</a:t>
            </a:r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tom_account.withdraw</a:t>
            </a:r>
            <a:r>
              <a:rPr lang="en-US" dirty="0"/>
              <a:t>(90)</a:t>
            </a:r>
          </a:p>
          <a:p>
            <a:pPr>
              <a:buNone/>
            </a:pPr>
            <a:r>
              <a:rPr lang="en-US" dirty="0"/>
              <a:t>10</a:t>
            </a:r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tom_account.withdraw</a:t>
            </a:r>
            <a:r>
              <a:rPr lang="en-US" dirty="0"/>
              <a:t>(90)</a:t>
            </a:r>
          </a:p>
          <a:p>
            <a:pPr>
              <a:buNone/>
            </a:pPr>
            <a:r>
              <a:rPr lang="en-US" dirty="0"/>
              <a:t>’Insufficient funds’</a:t>
            </a:r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tom_account.holder</a:t>
            </a:r>
            <a:endParaRPr lang="en-US" dirty="0"/>
          </a:p>
          <a:p>
            <a:pPr>
              <a:buNone/>
            </a:pPr>
            <a:r>
              <a:rPr lang="en-US" dirty="0"/>
              <a:t>’Tom’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dual role of the object itself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Determines what the method’s name means; </a:t>
            </a:r>
          </a:p>
          <a:p>
            <a:pPr marL="914400" lvl="1" indent="-514350"/>
            <a:r>
              <a:rPr lang="en-US" dirty="0" err="1"/>
              <a:t>F.e</a:t>
            </a:r>
            <a:r>
              <a:rPr lang="en-US" dirty="0"/>
              <a:t>. </a:t>
            </a:r>
            <a:r>
              <a:rPr lang="en-US" i="1" dirty="0"/>
              <a:t>withdraw</a:t>
            </a:r>
            <a:r>
              <a:rPr lang="en-US" dirty="0"/>
              <a:t> is not a name in the environment, but instead a name that is </a:t>
            </a:r>
            <a:r>
              <a:rPr lang="en-US" u="sng" dirty="0"/>
              <a:t>local</a:t>
            </a:r>
            <a:r>
              <a:rPr lang="en-US" dirty="0"/>
              <a:t> to the Account class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bound to the first parameter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self</a:t>
            </a:r>
            <a:r>
              <a:rPr lang="en-US" dirty="0"/>
              <a:t> when the method is invoked.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Message Passing and Dot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900" dirty="0"/>
              <a:t>Methods and instance attributes are the fundamental elements of OOP. </a:t>
            </a:r>
          </a:p>
          <a:p>
            <a:r>
              <a:rPr lang="en-US" sz="2900" dirty="0"/>
              <a:t>Behave like a </a:t>
            </a:r>
            <a:r>
              <a:rPr lang="en-US" sz="2900" b="1" i="1" dirty="0">
                <a:solidFill>
                  <a:schemeClr val="accent6">
                    <a:lumMod val="50000"/>
                  </a:schemeClr>
                </a:solidFill>
              </a:rPr>
              <a:t>dispatch dictionary </a:t>
            </a:r>
            <a:r>
              <a:rPr lang="en-US" sz="2900" dirty="0"/>
              <a:t>with a </a:t>
            </a:r>
            <a:r>
              <a:rPr lang="en-US" sz="2900" i="1" dirty="0"/>
              <a:t>message passing</a:t>
            </a:r>
            <a:r>
              <a:rPr lang="en-US" sz="2900" dirty="0"/>
              <a:t>:</a:t>
            </a:r>
          </a:p>
          <a:p>
            <a:pPr lvl="1"/>
            <a:r>
              <a:rPr lang="en-US" sz="2700" dirty="0"/>
              <a:t>Objects take </a:t>
            </a:r>
            <a:r>
              <a:rPr lang="en-US" sz="2700" b="1" i="1" dirty="0">
                <a:solidFill>
                  <a:schemeClr val="accent6">
                    <a:lumMod val="50000"/>
                  </a:schemeClr>
                </a:solidFill>
              </a:rPr>
              <a:t>messages</a:t>
            </a:r>
            <a:r>
              <a:rPr lang="en-US" sz="2700" dirty="0"/>
              <a:t> using dot notation (names local to a class)</a:t>
            </a:r>
          </a:p>
          <a:p>
            <a:pPr lvl="1"/>
            <a:r>
              <a:rPr lang="en-US" sz="2700" dirty="0"/>
              <a:t>Objects have named </a:t>
            </a:r>
            <a:r>
              <a:rPr lang="en-US" sz="2700" b="1" i="1" dirty="0">
                <a:solidFill>
                  <a:schemeClr val="accent6">
                    <a:lumMod val="50000"/>
                  </a:schemeClr>
                </a:solidFill>
              </a:rPr>
              <a:t>local state </a:t>
            </a:r>
            <a:r>
              <a:rPr lang="en-US" sz="2700" dirty="0"/>
              <a:t>values (the instance attributes)</a:t>
            </a:r>
          </a:p>
          <a:p>
            <a:pPr lvl="1"/>
            <a:r>
              <a:rPr lang="en-US" sz="2700" dirty="0"/>
              <a:t>Local state can be accessed and manipulated using dot notation, (different!) </a:t>
            </a:r>
            <a:r>
              <a:rPr lang="en-US" sz="2700" i="1" dirty="0">
                <a:solidFill>
                  <a:srgbClr val="FF0000"/>
                </a:solidFill>
              </a:rPr>
              <a:t>without</a:t>
            </a:r>
            <a:r>
              <a:rPr lang="en-US" sz="2700" i="1" dirty="0"/>
              <a:t> </a:t>
            </a:r>
            <a:r>
              <a:rPr lang="en-US" sz="2700" b="1" i="1" dirty="0">
                <a:solidFill>
                  <a:schemeClr val="accent6">
                    <a:lumMod val="50000"/>
                  </a:schemeClr>
                </a:solidFill>
              </a:rPr>
              <a:t>nonlocal</a:t>
            </a:r>
            <a:r>
              <a:rPr lang="en-US" sz="2700" i="1" dirty="0"/>
              <a:t> statements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Dot notation and the message passing metaphor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534400" cy="4267200"/>
          </a:xfrm>
        </p:spPr>
        <p:txBody>
          <a:bodyPr>
            <a:normAutofit/>
          </a:bodyPr>
          <a:lstStyle/>
          <a:p>
            <a:r>
              <a:rPr lang="en-US" sz="2800" i="1" dirty="0"/>
              <a:t>Idea of Message Passing </a:t>
            </a:r>
            <a:r>
              <a:rPr lang="en-US" sz="2800" dirty="0"/>
              <a:t>– data values have behavior by responding to messages that are relevant to the abstract type they represent. </a:t>
            </a:r>
          </a:p>
          <a:p>
            <a:endParaRPr lang="en-US" sz="2800" dirty="0"/>
          </a:p>
          <a:p>
            <a:r>
              <a:rPr lang="en-US" sz="2800" i="1" dirty="0"/>
              <a:t>Dot notation </a:t>
            </a:r>
            <a:r>
              <a:rPr lang="en-US" sz="2800" dirty="0"/>
              <a:t>is a </a:t>
            </a:r>
            <a:r>
              <a:rPr lang="en-US" sz="2800" b="1" i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syntactic sugar </a:t>
            </a:r>
            <a:r>
              <a:rPr lang="en-US" sz="2800" dirty="0"/>
              <a:t>that formalizes the message passing metaphor.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advantage of a built-in object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sz="2900" dirty="0"/>
              <a:t>Message passing can interact seamlessly with other language features, such as assignment statements: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different messages to “get” or “set” the value associated with a local attribute name are not required  </a:t>
            </a:r>
          </a:p>
          <a:p>
            <a:pPr lvl="2"/>
            <a:r>
              <a:rPr lang="en-US" dirty="0" err="1"/>
              <a:t>a.balance</a:t>
            </a:r>
            <a:r>
              <a:rPr lang="en-US" dirty="0"/>
              <a:t> = 100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the language syntax allows to use the message name directly </a:t>
            </a:r>
          </a:p>
          <a:p>
            <a:pPr lvl="2"/>
            <a:r>
              <a:rPr lang="en-US" dirty="0" err="1"/>
              <a:t>a.deposit</a:t>
            </a:r>
            <a:r>
              <a:rPr lang="en-US" dirty="0"/>
              <a:t>(10)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Consists of an expression, a dot, and a name:</a:t>
            </a:r>
          </a:p>
          <a:p>
            <a:pPr>
              <a:buNone/>
            </a:pPr>
            <a:r>
              <a:rPr lang="en-US" sz="2800" dirty="0"/>
              <a:t>                        </a:t>
            </a:r>
            <a:r>
              <a:rPr lang="en-US" sz="2800" b="1" dirty="0"/>
              <a:t>&lt;expression&gt; . &lt;name&gt;</a:t>
            </a:r>
          </a:p>
          <a:p>
            <a:pPr lvl="1"/>
            <a:r>
              <a:rPr lang="en-US" sz="2600" b="1" dirty="0"/>
              <a:t>&lt;expression&gt; </a:t>
            </a:r>
            <a:r>
              <a:rPr lang="en-US" sz="2600" dirty="0"/>
              <a:t>can be any valid Python expression, </a:t>
            </a:r>
          </a:p>
          <a:p>
            <a:pPr lvl="1"/>
            <a:r>
              <a:rPr lang="en-US" sz="2600" b="1" dirty="0"/>
              <a:t>&lt;name&gt; </a:t>
            </a:r>
            <a:r>
              <a:rPr lang="en-US" sz="2600" dirty="0"/>
              <a:t>must be a simple name (not an expression). </a:t>
            </a:r>
          </a:p>
          <a:p>
            <a:endParaRPr lang="en-US" sz="2800" dirty="0"/>
          </a:p>
          <a:p>
            <a:r>
              <a:rPr lang="en-US" sz="2800" dirty="0"/>
              <a:t>Evaluates to the </a:t>
            </a:r>
            <a:r>
              <a:rPr lang="en-US" sz="2800" i="1" dirty="0"/>
              <a:t>value of the attribute </a:t>
            </a:r>
            <a:r>
              <a:rPr lang="en-US" sz="2800" dirty="0"/>
              <a:t>with the given </a:t>
            </a:r>
            <a:r>
              <a:rPr lang="en-US" sz="2800" i="1" dirty="0"/>
              <a:t>&lt;name&gt;, </a:t>
            </a:r>
            <a:r>
              <a:rPr lang="en-US" sz="2800" dirty="0"/>
              <a:t>for the </a:t>
            </a:r>
            <a:r>
              <a:rPr lang="en-US" sz="2800" i="1" dirty="0"/>
              <a:t>object</a:t>
            </a:r>
            <a:r>
              <a:rPr lang="en-US" sz="2800" dirty="0"/>
              <a:t> that is the </a:t>
            </a:r>
            <a:r>
              <a:rPr lang="en-US" sz="2800" i="1" dirty="0"/>
              <a:t>value of the &lt;expression&gt;</a:t>
            </a:r>
          </a:p>
          <a:p>
            <a:pPr>
              <a:buNone/>
            </a:pPr>
            <a:endParaRPr lang="en-US" sz="3000" dirty="0"/>
          </a:p>
          <a:p>
            <a:pPr>
              <a:buNone/>
            </a:pPr>
            <a:r>
              <a:rPr lang="en-US" sz="3000" dirty="0"/>
              <a:t>&gt;&gt;&gt; </a:t>
            </a:r>
            <a:r>
              <a:rPr lang="en-US" sz="3000" dirty="0" err="1"/>
              <a:t>tom_account.deposit</a:t>
            </a:r>
            <a:r>
              <a:rPr lang="en-US" sz="3000" dirty="0"/>
              <a:t>  =&gt; 90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5562600"/>
            <a:ext cx="3505200" cy="609600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expressions. How to interpret?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5638800"/>
            <a:ext cx="2133600" cy="457200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6600" y="4267200"/>
            <a:ext cx="914400" cy="457200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3886200"/>
            <a:ext cx="3200400" cy="381000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getattr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returns an attribute for an object by name</a:t>
            </a:r>
          </a:p>
          <a:p>
            <a:r>
              <a:rPr lang="en-US" sz="2800" dirty="0"/>
              <a:t>equivalent of dot notation</a:t>
            </a:r>
          </a:p>
          <a:p>
            <a:r>
              <a:rPr lang="en-US" sz="2800" dirty="0"/>
              <a:t>we can look up an attribute using a string, just as we did with a </a:t>
            </a:r>
            <a:r>
              <a:rPr lang="en-US" sz="2800" i="1" dirty="0"/>
              <a:t>dispatch dictionary</a:t>
            </a:r>
            <a:r>
              <a:rPr lang="en-US" sz="2800" dirty="0"/>
              <a:t>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getattr</a:t>
            </a:r>
            <a:r>
              <a:rPr lang="en-US" dirty="0"/>
              <a:t>(</a:t>
            </a:r>
            <a:r>
              <a:rPr lang="en-US" dirty="0" err="1"/>
              <a:t>tom_account</a:t>
            </a:r>
            <a:r>
              <a:rPr lang="en-US" dirty="0"/>
              <a:t>, ’balance’)</a:t>
            </a:r>
          </a:p>
          <a:p>
            <a:pPr>
              <a:buNone/>
            </a:pPr>
            <a:r>
              <a:rPr lang="en-US" dirty="0"/>
              <a:t>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hasattr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tests whether an object has a named attribute:</a:t>
            </a:r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hasattr</a:t>
            </a:r>
            <a:r>
              <a:rPr lang="en-US" dirty="0"/>
              <a:t>(</a:t>
            </a:r>
            <a:r>
              <a:rPr lang="en-US" dirty="0" err="1"/>
              <a:t>tom_account</a:t>
            </a:r>
            <a:r>
              <a:rPr lang="en-US" dirty="0"/>
              <a:t>, ’deposit’)</a:t>
            </a:r>
          </a:p>
          <a:p>
            <a:pPr>
              <a:buNone/>
            </a:pPr>
            <a:r>
              <a:rPr lang="en-US" dirty="0"/>
              <a:t>True</a:t>
            </a:r>
          </a:p>
          <a:p>
            <a:r>
              <a:rPr lang="en-US" sz="3000" dirty="0"/>
              <a:t>The attributes of an object include:</a:t>
            </a:r>
          </a:p>
          <a:p>
            <a:pPr lvl="1"/>
            <a:r>
              <a:rPr lang="en-US" dirty="0"/>
              <a:t>all of its instance attributes, </a:t>
            </a:r>
          </a:p>
          <a:p>
            <a:pPr lvl="1"/>
            <a:r>
              <a:rPr lang="en-US" dirty="0"/>
              <a:t>all of the class attributes (including methods) </a:t>
            </a:r>
          </a:p>
          <a:p>
            <a:r>
              <a:rPr lang="en-US" sz="3000" dirty="0">
                <a:solidFill>
                  <a:srgbClr val="C00000"/>
                </a:solidFill>
              </a:rPr>
              <a:t>Methods are attributes of the class that require special handling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When a method is invoked on an object, that object is implicitly passed as the method’s </a:t>
            </a:r>
            <a:r>
              <a:rPr lang="en-US" sz="2800" u="sng" dirty="0"/>
              <a:t>first argument 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    ||</a:t>
            </a:r>
          </a:p>
          <a:p>
            <a:r>
              <a:rPr lang="en-US" sz="2800" dirty="0"/>
              <a:t>The </a:t>
            </a:r>
            <a:r>
              <a:rPr lang="en-US" sz="2800" i="1" dirty="0"/>
              <a:t>value of the &lt;expression&gt; </a:t>
            </a:r>
            <a:r>
              <a:rPr lang="en-US" sz="2800" dirty="0"/>
              <a:t>(left of the dot) is passed automatically as the </a:t>
            </a:r>
            <a:r>
              <a:rPr lang="en-US" sz="2800" u="sng" dirty="0"/>
              <a:t>first argument </a:t>
            </a:r>
            <a:r>
              <a:rPr lang="en-US" sz="2800" dirty="0"/>
              <a:t>to the </a:t>
            </a:r>
            <a:r>
              <a:rPr lang="en-US" sz="2800" i="1" dirty="0"/>
              <a:t>method</a:t>
            </a:r>
            <a:r>
              <a:rPr lang="en-US" sz="2800" dirty="0"/>
              <a:t> (right of the dot) </a:t>
            </a:r>
          </a:p>
          <a:p>
            <a:endParaRPr lang="en-US" sz="2800" dirty="0"/>
          </a:p>
          <a:p>
            <a:r>
              <a:rPr lang="en-US" sz="2800" dirty="0"/>
              <a:t>Result – the object </a:t>
            </a:r>
            <a:r>
              <a:rPr lang="en-US" sz="2800" i="1" dirty="0"/>
              <a:t>is </a:t>
            </a:r>
            <a:r>
              <a:rPr lang="en-US" sz="2800" i="1" dirty="0">
                <a:solidFill>
                  <a:srgbClr val="C00000"/>
                </a:solidFill>
              </a:rPr>
              <a:t>bound</a:t>
            </a:r>
            <a:r>
              <a:rPr lang="en-US" sz="2800" i="1" dirty="0"/>
              <a:t> </a:t>
            </a:r>
            <a:r>
              <a:rPr lang="en-US" sz="2800" dirty="0"/>
              <a:t>to the parameter </a:t>
            </a:r>
            <a:r>
              <a:rPr lang="en-US" sz="2800" b="1" i="1" dirty="0">
                <a:solidFill>
                  <a:srgbClr val="C00000"/>
                </a:solidFill>
              </a:rPr>
              <a:t>self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4114800"/>
            <a:ext cx="2819400" cy="22860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85" name="Content Placeholder 4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7818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sz="1600" dirty="0"/>
              <a:t>def </a:t>
            </a:r>
            <a:r>
              <a:rPr lang="en-US" sz="1600" dirty="0" err="1"/>
              <a:t>make_account</a:t>
            </a:r>
            <a:r>
              <a:rPr lang="en-US" sz="1600" dirty="0"/>
              <a:t>(balance, owner):</a:t>
            </a:r>
          </a:p>
          <a:p>
            <a:pPr>
              <a:buFont typeface="Arial" charset="0"/>
              <a:buNone/>
            </a:pPr>
            <a:r>
              <a:rPr lang="en-US" sz="1600" dirty="0"/>
              <a:t>   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"""Return a dispatch function that represents a bank account."""</a:t>
            </a:r>
          </a:p>
          <a:p>
            <a:pPr>
              <a:buFont typeface="Arial" charset="0"/>
              <a:buNone/>
            </a:pPr>
            <a:r>
              <a:rPr lang="en-US" sz="1600" dirty="0"/>
              <a:t>    def </a:t>
            </a:r>
            <a:r>
              <a:rPr lang="en-US" sz="1600" b="1" dirty="0"/>
              <a:t>withdraw</a:t>
            </a:r>
            <a:r>
              <a:rPr lang="en-US" sz="1600" dirty="0"/>
              <a:t>(amount):</a:t>
            </a:r>
          </a:p>
          <a:p>
            <a:pPr>
              <a:buFont typeface="Arial" charset="0"/>
              <a:buNone/>
            </a:pPr>
            <a:r>
              <a:rPr lang="en-US" sz="1600" dirty="0"/>
              <a:t>        </a:t>
            </a:r>
            <a:r>
              <a:rPr lang="en-US" sz="1600" dirty="0">
                <a:solidFill>
                  <a:srgbClr val="C00000"/>
                </a:solidFill>
              </a:rPr>
              <a:t>nonlocal balance</a:t>
            </a:r>
          </a:p>
          <a:p>
            <a:pPr>
              <a:buFont typeface="Arial" charset="0"/>
              <a:buNone/>
            </a:pPr>
            <a:r>
              <a:rPr lang="en-US" sz="1600" dirty="0"/>
              <a:t>        if amount &gt; balance:</a:t>
            </a:r>
          </a:p>
          <a:p>
            <a:pPr>
              <a:buFont typeface="Arial" charset="0"/>
              <a:buNone/>
            </a:pPr>
            <a:r>
              <a:rPr lang="en-US" sz="1600" dirty="0"/>
              <a:t>            return 'Insufficient funds'</a:t>
            </a:r>
          </a:p>
          <a:p>
            <a:pPr>
              <a:buFont typeface="Arial" charset="0"/>
              <a:buNone/>
            </a:pPr>
            <a:r>
              <a:rPr lang="en-US" sz="1600" dirty="0"/>
              <a:t>        balance = balance - amount</a:t>
            </a:r>
          </a:p>
          <a:p>
            <a:pPr>
              <a:buFont typeface="Arial" charset="0"/>
              <a:buNone/>
            </a:pPr>
            <a:r>
              <a:rPr lang="en-US" sz="1600" dirty="0"/>
              <a:t>        return balance</a:t>
            </a:r>
          </a:p>
          <a:p>
            <a:pPr>
              <a:buFont typeface="Arial" charset="0"/>
              <a:buNone/>
            </a:pPr>
            <a:r>
              <a:rPr lang="en-US" sz="1600" dirty="0"/>
              <a:t>    def </a:t>
            </a:r>
            <a:r>
              <a:rPr lang="en-US" sz="1600" b="1" dirty="0"/>
              <a:t>deposit</a:t>
            </a:r>
            <a:r>
              <a:rPr lang="en-US" sz="1600" dirty="0"/>
              <a:t>(amount):</a:t>
            </a:r>
          </a:p>
          <a:p>
            <a:pPr>
              <a:buFont typeface="Arial" charset="0"/>
              <a:buNone/>
            </a:pPr>
            <a:r>
              <a:rPr lang="en-US" sz="1600" dirty="0"/>
              <a:t>        </a:t>
            </a:r>
            <a:r>
              <a:rPr lang="en-US" sz="1600" dirty="0">
                <a:solidFill>
                  <a:srgbClr val="C00000"/>
                </a:solidFill>
              </a:rPr>
              <a:t>nonlocal balance</a:t>
            </a:r>
          </a:p>
          <a:p>
            <a:pPr>
              <a:buFont typeface="Arial" charset="0"/>
              <a:buNone/>
            </a:pPr>
            <a:r>
              <a:rPr lang="en-US" sz="1600" dirty="0"/>
              <a:t>        balance = balance + amount</a:t>
            </a:r>
          </a:p>
          <a:p>
            <a:pPr>
              <a:buFont typeface="Arial" charset="0"/>
              <a:buNone/>
            </a:pPr>
            <a:r>
              <a:rPr lang="en-US" sz="1600" dirty="0"/>
              <a:t>        return balance</a:t>
            </a:r>
          </a:p>
          <a:p>
            <a:pPr>
              <a:buFont typeface="Arial" charset="0"/>
              <a:buNone/>
            </a:pPr>
            <a:r>
              <a:rPr lang="en-US" sz="1600" dirty="0"/>
              <a:t>    def </a:t>
            </a:r>
            <a:r>
              <a:rPr lang="en-US" sz="1600" b="1" dirty="0" err="1"/>
              <a:t>get_balance</a:t>
            </a:r>
            <a:r>
              <a:rPr lang="en-US" sz="1600" dirty="0"/>
              <a:t>():</a:t>
            </a:r>
          </a:p>
          <a:p>
            <a:pPr>
              <a:buFont typeface="Arial" charset="0"/>
              <a:buNone/>
            </a:pPr>
            <a:r>
              <a:rPr lang="en-US" sz="1600" dirty="0"/>
              <a:t>        return balance</a:t>
            </a:r>
          </a:p>
          <a:p>
            <a:pPr>
              <a:buFont typeface="Arial" charset="0"/>
              <a:buNone/>
            </a:pPr>
            <a:r>
              <a:rPr lang="en-US" sz="1600" dirty="0"/>
              <a:t>    def </a:t>
            </a:r>
            <a:r>
              <a:rPr lang="en-US" sz="1600" b="1" dirty="0" err="1"/>
              <a:t>get_owner</a:t>
            </a:r>
            <a:r>
              <a:rPr lang="en-US" sz="1600" dirty="0"/>
              <a:t>():</a:t>
            </a:r>
          </a:p>
          <a:p>
            <a:pPr>
              <a:buFont typeface="Arial" charset="0"/>
              <a:buNone/>
            </a:pPr>
            <a:r>
              <a:rPr lang="en-US" sz="1600" dirty="0"/>
              <a:t>        return owner</a:t>
            </a:r>
          </a:p>
          <a:p>
            <a:pPr>
              <a:buFont typeface="Arial" charset="0"/>
              <a:buNone/>
            </a:pPr>
            <a:r>
              <a:rPr lang="en-US" sz="1600" dirty="0"/>
              <a:t>    </a:t>
            </a:r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b="1" dirty="0"/>
              <a:t>dispatch</a:t>
            </a:r>
            <a:r>
              <a:rPr lang="en-US" sz="1600" dirty="0"/>
              <a:t>(</a:t>
            </a:r>
            <a:r>
              <a:rPr lang="en-US" sz="1600" dirty="0" err="1"/>
              <a:t>msg</a:t>
            </a:r>
            <a:r>
              <a:rPr lang="en-US" sz="1600" dirty="0"/>
              <a:t>):</a:t>
            </a:r>
          </a:p>
          <a:p>
            <a:pPr>
              <a:buFont typeface="Arial" charset="0"/>
              <a:buNone/>
            </a:pPr>
            <a:r>
              <a:rPr lang="en-US" sz="1600" dirty="0"/>
              <a:t>        if </a:t>
            </a:r>
            <a:r>
              <a:rPr lang="en-US" sz="1600" dirty="0" err="1"/>
              <a:t>msg</a:t>
            </a:r>
            <a:r>
              <a:rPr lang="en-US" sz="1600" dirty="0"/>
              <a:t> == '</a:t>
            </a:r>
            <a:r>
              <a:rPr lang="en-US" sz="1600" dirty="0">
                <a:solidFill>
                  <a:srgbClr val="FF0000"/>
                </a:solidFill>
              </a:rPr>
              <a:t>withdraw</a:t>
            </a:r>
            <a:r>
              <a:rPr lang="en-US" sz="1600" dirty="0"/>
              <a:t>':</a:t>
            </a:r>
          </a:p>
          <a:p>
            <a:pPr>
              <a:buFont typeface="Arial" charset="0"/>
              <a:buNone/>
            </a:pPr>
            <a:r>
              <a:rPr lang="en-US" sz="1600" dirty="0"/>
              <a:t>            return withdraw</a:t>
            </a:r>
          </a:p>
          <a:p>
            <a:pPr>
              <a:buFont typeface="Arial" charset="0"/>
              <a:buNone/>
            </a:pPr>
            <a:r>
              <a:rPr lang="en-US" sz="1600" dirty="0"/>
              <a:t>        </a:t>
            </a:r>
            <a:r>
              <a:rPr lang="en-US" sz="1600" dirty="0" err="1"/>
              <a:t>elif</a:t>
            </a:r>
            <a:r>
              <a:rPr lang="en-US" sz="1600" dirty="0"/>
              <a:t> </a:t>
            </a:r>
            <a:r>
              <a:rPr lang="en-US" sz="1600" dirty="0" err="1"/>
              <a:t>msg</a:t>
            </a:r>
            <a:r>
              <a:rPr lang="en-US" sz="1600" dirty="0"/>
              <a:t> == </a:t>
            </a:r>
            <a:r>
              <a:rPr lang="en-US" sz="1600" dirty="0">
                <a:solidFill>
                  <a:srgbClr val="FF0000"/>
                </a:solidFill>
              </a:rPr>
              <a:t>'deposit</a:t>
            </a:r>
            <a:r>
              <a:rPr lang="en-US" sz="1600" dirty="0"/>
              <a:t>':</a:t>
            </a:r>
          </a:p>
          <a:p>
            <a:pPr>
              <a:buFont typeface="Arial" charset="0"/>
              <a:buNone/>
            </a:pPr>
            <a:r>
              <a:rPr lang="en-US" sz="1600" dirty="0"/>
              <a:t>            return deposit</a:t>
            </a:r>
          </a:p>
          <a:p>
            <a:pPr>
              <a:buFont typeface="Arial" charset="0"/>
              <a:buNone/>
            </a:pPr>
            <a:r>
              <a:rPr lang="en-US" sz="1600" dirty="0"/>
              <a:t>        </a:t>
            </a:r>
            <a:r>
              <a:rPr lang="en-US" sz="1600" dirty="0" err="1"/>
              <a:t>elif</a:t>
            </a:r>
            <a:r>
              <a:rPr lang="en-US" sz="1600" dirty="0"/>
              <a:t> </a:t>
            </a:r>
            <a:r>
              <a:rPr lang="en-US" sz="1600" dirty="0" err="1"/>
              <a:t>msg</a:t>
            </a:r>
            <a:r>
              <a:rPr lang="en-US" sz="1600" dirty="0"/>
              <a:t> == </a:t>
            </a:r>
            <a:r>
              <a:rPr lang="en-US" sz="1600" dirty="0">
                <a:solidFill>
                  <a:srgbClr val="FF0000"/>
                </a:solidFill>
              </a:rPr>
              <a:t>'</a:t>
            </a:r>
            <a:r>
              <a:rPr lang="en-US" sz="1600" dirty="0" err="1">
                <a:solidFill>
                  <a:srgbClr val="FF0000"/>
                </a:solidFill>
              </a:rPr>
              <a:t>get_balance</a:t>
            </a:r>
            <a:r>
              <a:rPr lang="en-US" sz="1600" dirty="0"/>
              <a:t>':</a:t>
            </a:r>
          </a:p>
          <a:p>
            <a:pPr>
              <a:buFont typeface="Arial" charset="0"/>
              <a:buNone/>
            </a:pPr>
            <a:r>
              <a:rPr lang="en-US" sz="1600" dirty="0"/>
              <a:t>            return </a:t>
            </a:r>
            <a:r>
              <a:rPr lang="en-US" sz="1600" dirty="0" err="1"/>
              <a:t>get_balance</a:t>
            </a:r>
            <a:endParaRPr lang="en-US" sz="1600" dirty="0"/>
          </a:p>
          <a:p>
            <a:pPr>
              <a:buFont typeface="Arial" charset="0"/>
              <a:buNone/>
            </a:pPr>
            <a:r>
              <a:rPr lang="en-US" sz="1600" dirty="0"/>
              <a:t>        </a:t>
            </a:r>
            <a:r>
              <a:rPr lang="en-US" sz="1600" dirty="0" err="1"/>
              <a:t>elif</a:t>
            </a:r>
            <a:r>
              <a:rPr lang="en-US" sz="1600" dirty="0"/>
              <a:t> </a:t>
            </a:r>
            <a:r>
              <a:rPr lang="en-US" sz="1600" dirty="0" err="1"/>
              <a:t>msg</a:t>
            </a:r>
            <a:r>
              <a:rPr lang="en-US" sz="1600" dirty="0"/>
              <a:t> == </a:t>
            </a:r>
            <a:r>
              <a:rPr lang="en-US" sz="1600" dirty="0">
                <a:solidFill>
                  <a:srgbClr val="FF0000"/>
                </a:solidFill>
              </a:rPr>
              <a:t>'</a:t>
            </a:r>
            <a:r>
              <a:rPr lang="en-US" sz="1600" dirty="0" err="1">
                <a:solidFill>
                  <a:srgbClr val="FF0000"/>
                </a:solidFill>
              </a:rPr>
              <a:t>get_owner</a:t>
            </a:r>
            <a:r>
              <a:rPr lang="en-US" sz="1600" dirty="0"/>
              <a:t>':</a:t>
            </a:r>
          </a:p>
          <a:p>
            <a:pPr>
              <a:buFont typeface="Arial" charset="0"/>
              <a:buNone/>
            </a:pPr>
            <a:r>
              <a:rPr lang="en-US" sz="1600" dirty="0"/>
              <a:t>            return </a:t>
            </a:r>
            <a:r>
              <a:rPr lang="en-US" sz="1600" dirty="0" err="1"/>
              <a:t>get_owner</a:t>
            </a:r>
            <a:endParaRPr lang="en-US" sz="1600" dirty="0"/>
          </a:p>
          <a:p>
            <a:pPr>
              <a:buFont typeface="Arial" charset="0"/>
              <a:buNone/>
            </a:pPr>
            <a:r>
              <a:rPr lang="en-US" sz="1600" dirty="0"/>
              <a:t>    return </a:t>
            </a:r>
            <a:r>
              <a:rPr lang="en-US" sz="1600" b="1" dirty="0"/>
              <a:t>dispatch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0B01-A675-4384-B15A-6421D3DB8D17}" type="slidenum">
              <a:rPr lang="he-IL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vs. bound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achieve automatic self binding, Python distinguishes between </a:t>
            </a:r>
            <a:r>
              <a:rPr lang="en-US" sz="2800" i="1" dirty="0"/>
              <a:t>functions</a:t>
            </a:r>
            <a:r>
              <a:rPr lang="en-US" sz="2800" dirty="0"/>
              <a:t> and </a:t>
            </a:r>
            <a:r>
              <a:rPr lang="en-US" sz="2800" i="1" dirty="0"/>
              <a:t>bound methods</a:t>
            </a:r>
          </a:p>
          <a:p>
            <a:endParaRPr lang="en-US" sz="2800" b="1" dirty="0"/>
          </a:p>
          <a:p>
            <a:r>
              <a:rPr lang="en-US" sz="2800" b="1" dirty="0">
                <a:solidFill>
                  <a:srgbClr val="FF0000"/>
                </a:solidFill>
              </a:rPr>
              <a:t>Bound method </a:t>
            </a:r>
            <a:r>
              <a:rPr lang="en-US" sz="2800" dirty="0"/>
              <a:t>couples together a </a:t>
            </a:r>
            <a:r>
              <a:rPr lang="en-US" sz="2800" i="1" dirty="0"/>
              <a:t>function</a:t>
            </a:r>
            <a:r>
              <a:rPr lang="en-US" sz="2800" dirty="0"/>
              <a:t> and the </a:t>
            </a:r>
            <a:r>
              <a:rPr lang="en-US" sz="2800" i="1" dirty="0"/>
              <a:t>object</a:t>
            </a:r>
            <a:r>
              <a:rPr lang="en-US" sz="2800" dirty="0"/>
              <a:t> on which it will be invoked</a:t>
            </a:r>
          </a:p>
          <a:p>
            <a:endParaRPr lang="en-US" sz="2800" dirty="0"/>
          </a:p>
          <a:p>
            <a:r>
              <a:rPr lang="en-US" sz="2800" dirty="0"/>
              <a:t>A bound method value is associated with its first argument--the instance on which it is invoked (named </a:t>
            </a:r>
            <a:r>
              <a:rPr lang="en-US" sz="2800" i="1" dirty="0"/>
              <a:t>self)--</a:t>
            </a:r>
            <a:r>
              <a:rPr lang="en-US" sz="2800" dirty="0"/>
              <a:t>when the method is called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vs. bound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r>
              <a:rPr lang="en-US" sz="2600" dirty="0"/>
              <a:t>As an </a:t>
            </a:r>
            <a:r>
              <a:rPr lang="en-US" sz="2600" dirty="0">
                <a:solidFill>
                  <a:srgbClr val="C00000"/>
                </a:solidFill>
              </a:rPr>
              <a:t>attribute of a class</a:t>
            </a:r>
            <a:r>
              <a:rPr lang="en-US" sz="2600" dirty="0"/>
              <a:t>, a method is just a </a:t>
            </a:r>
            <a:r>
              <a:rPr lang="en-US" sz="2600" dirty="0">
                <a:solidFill>
                  <a:srgbClr val="C00000"/>
                </a:solidFill>
              </a:rPr>
              <a:t>function</a:t>
            </a:r>
            <a:r>
              <a:rPr lang="en-US" sz="2600" dirty="0"/>
              <a:t>, but as an </a:t>
            </a:r>
            <a:r>
              <a:rPr lang="en-US" sz="2600" dirty="0">
                <a:solidFill>
                  <a:srgbClr val="C00000"/>
                </a:solidFill>
              </a:rPr>
              <a:t>attribute of an instance</a:t>
            </a:r>
            <a:r>
              <a:rPr lang="en-US" sz="2600" dirty="0"/>
              <a:t>, it is a </a:t>
            </a:r>
            <a:r>
              <a:rPr lang="en-US" sz="2600" dirty="0">
                <a:solidFill>
                  <a:srgbClr val="C00000"/>
                </a:solidFill>
              </a:rPr>
              <a:t>bound method</a:t>
            </a:r>
            <a:r>
              <a:rPr lang="en-US" sz="2600" dirty="0"/>
              <a:t>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600" dirty="0"/>
              <a:t>&gt;&gt;&gt; type(</a:t>
            </a:r>
            <a:r>
              <a:rPr lang="en-US" sz="2600" dirty="0" err="1"/>
              <a:t>Account.deposit</a:t>
            </a:r>
            <a:r>
              <a:rPr lang="en-US" sz="2600" dirty="0"/>
              <a:t>)</a:t>
            </a:r>
          </a:p>
          <a:p>
            <a:pPr>
              <a:buNone/>
            </a:pPr>
            <a:r>
              <a:rPr lang="en-US" sz="2600" dirty="0"/>
              <a:t>&lt;class ’function’&gt;</a:t>
            </a:r>
          </a:p>
          <a:p>
            <a:pPr>
              <a:buNone/>
            </a:pPr>
            <a:r>
              <a:rPr lang="en-US" sz="2600" dirty="0"/>
              <a:t>&gt;&gt;&gt; type(</a:t>
            </a:r>
            <a:r>
              <a:rPr lang="en-US" sz="2600" dirty="0" err="1"/>
              <a:t>tom_account.deposit</a:t>
            </a:r>
            <a:r>
              <a:rPr lang="en-US" sz="2600" dirty="0"/>
              <a:t>)</a:t>
            </a:r>
          </a:p>
          <a:p>
            <a:pPr>
              <a:buNone/>
            </a:pPr>
            <a:r>
              <a:rPr lang="en-US" sz="2600" dirty="0"/>
              <a:t>&lt;class ’method’&gt;</a:t>
            </a:r>
          </a:p>
          <a:p>
            <a:pPr>
              <a:buNone/>
            </a:pPr>
            <a:r>
              <a:rPr lang="en-US" sz="2600" dirty="0"/>
              <a:t>&gt;&gt;&gt; </a:t>
            </a:r>
            <a:r>
              <a:rPr lang="en-US" sz="2600" dirty="0" err="1"/>
              <a:t>Account.deposit.__code</a:t>
            </a:r>
            <a:r>
              <a:rPr lang="en-US" sz="2600" dirty="0"/>
              <a:t>__ == </a:t>
            </a:r>
            <a:r>
              <a:rPr lang="en-US" sz="2600" dirty="0" err="1"/>
              <a:t>tom_account.deposit.__code</a:t>
            </a:r>
            <a:r>
              <a:rPr lang="en-US" sz="2600" dirty="0"/>
              <a:t>__</a:t>
            </a:r>
          </a:p>
          <a:p>
            <a:pPr>
              <a:buNone/>
            </a:pPr>
            <a:r>
              <a:rPr lang="en-US" sz="2600" dirty="0"/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5943600" y="2362200"/>
            <a:ext cx="2819400" cy="1069848"/>
          </a:xfrm>
          <a:prstGeom prst="wedgeRoundRectCallout">
            <a:avLst>
              <a:gd name="adj1" fmla="val -115379"/>
              <a:gd name="adj2" fmla="val 325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 standard two-argument function with parameters</a:t>
            </a:r>
          </a:p>
          <a:p>
            <a:r>
              <a:rPr lang="en-US" dirty="0">
                <a:solidFill>
                  <a:schemeClr val="tx1"/>
                </a:solidFill>
              </a:rPr>
              <a:t>self and amount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791200" y="3581400"/>
            <a:ext cx="3200400" cy="1905000"/>
          </a:xfrm>
          <a:prstGeom prst="wedgeRoundRectCallout">
            <a:avLst>
              <a:gd name="adj1" fmla="val -81823"/>
              <a:gd name="adj2" fmla="val -238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a one-argument method: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the </a:t>
            </a:r>
            <a:r>
              <a:rPr lang="en-US" i="1" dirty="0">
                <a:solidFill>
                  <a:schemeClr val="tx1"/>
                </a:solidFill>
              </a:rPr>
              <a:t>self</a:t>
            </a:r>
            <a:r>
              <a:rPr lang="en-US" dirty="0">
                <a:solidFill>
                  <a:schemeClr val="tx1"/>
                </a:solidFill>
              </a:rPr>
              <a:t> is bound to the </a:t>
            </a:r>
            <a:r>
              <a:rPr lang="en-US" dirty="0" err="1">
                <a:solidFill>
                  <a:schemeClr val="tx1"/>
                </a:solidFill>
              </a:rPr>
              <a:t>tom_account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u="sng" dirty="0">
                <a:solidFill>
                  <a:schemeClr val="tx1"/>
                </a:solidFill>
              </a:rPr>
              <a:t>automatically</a:t>
            </a:r>
            <a:r>
              <a:rPr lang="en-US" dirty="0">
                <a:solidFill>
                  <a:schemeClr val="tx1"/>
                </a:solidFill>
              </a:rPr>
              <a:t>),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the </a:t>
            </a:r>
            <a:r>
              <a:rPr lang="en-US" i="1" dirty="0">
                <a:solidFill>
                  <a:schemeClr val="tx1"/>
                </a:solidFill>
              </a:rPr>
              <a:t>amount</a:t>
            </a:r>
            <a:r>
              <a:rPr lang="en-US" dirty="0">
                <a:solidFill>
                  <a:schemeClr val="tx1"/>
                </a:solidFill>
              </a:rPr>
              <a:t> will be bound to the argument passed to the method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181600" y="5638800"/>
            <a:ext cx="3733800" cy="914400"/>
          </a:xfrm>
          <a:prstGeom prst="wedgeRoundRectCallout">
            <a:avLst>
              <a:gd name="adj1" fmla="val -20221"/>
              <a:gd name="adj2" fmla="val 49694"/>
              <a:gd name="adj3" fmla="val 16667"/>
            </a:avLst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Both are</a:t>
            </a:r>
          </a:p>
          <a:p>
            <a:r>
              <a:rPr lang="en-US" sz="2000" dirty="0">
                <a:solidFill>
                  <a:schemeClr val="tx1"/>
                </a:solidFill>
              </a:rPr>
              <a:t>associated with the same </a:t>
            </a:r>
            <a:r>
              <a:rPr lang="en-US" sz="2000" i="1" dirty="0">
                <a:solidFill>
                  <a:schemeClr val="tx1"/>
                </a:solidFill>
              </a:rPr>
              <a:t>deposit</a:t>
            </a:r>
            <a:r>
              <a:rPr lang="en-US" sz="2000" dirty="0">
                <a:solidFill>
                  <a:schemeClr val="tx1"/>
                </a:solidFill>
              </a:rPr>
              <a:t> function body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method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C00000"/>
                </a:solidFill>
              </a:rPr>
              <a:t>function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52400" y="2174875"/>
            <a:ext cx="4495800" cy="3951288"/>
          </a:xfrm>
        </p:spPr>
        <p:txBody>
          <a:bodyPr>
            <a:normAutofit/>
          </a:bodyPr>
          <a:lstStyle/>
          <a:p>
            <a:r>
              <a:rPr lang="en-US" dirty="0"/>
              <a:t>must supply an argument for the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self</a:t>
            </a:r>
            <a:r>
              <a:rPr lang="en-US" dirty="0"/>
              <a:t> parameter explicitly: </a:t>
            </a:r>
          </a:p>
          <a:p>
            <a:pPr>
              <a:buNone/>
            </a:pPr>
            <a:r>
              <a:rPr lang="en-US" sz="2000" dirty="0"/>
              <a:t>&gt;&gt;&gt;</a:t>
            </a:r>
            <a:r>
              <a:rPr lang="en-US" sz="2000" dirty="0" err="1"/>
              <a:t>Account.deposit</a:t>
            </a:r>
            <a:r>
              <a:rPr lang="en-US" sz="2000" dirty="0"/>
              <a:t>(</a:t>
            </a:r>
            <a:r>
              <a:rPr lang="en-US" sz="2000" dirty="0" err="1"/>
              <a:t>tom_account</a:t>
            </a:r>
            <a:r>
              <a:rPr lang="en-US" sz="2000" dirty="0"/>
              <a:t>, 1001)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# The deposit function requires 2 arguments</a:t>
            </a:r>
          </a:p>
          <a:p>
            <a:pPr>
              <a:buNone/>
            </a:pPr>
            <a:r>
              <a:rPr lang="en-US" dirty="0"/>
              <a:t>1011</a:t>
            </a:r>
          </a:p>
          <a:p>
            <a:r>
              <a:rPr lang="en-US" u="sng" dirty="0"/>
              <a:t>by </a:t>
            </a:r>
            <a:r>
              <a:rPr lang="en-US" u="sng" dirty="0" err="1"/>
              <a:t>getattr</a:t>
            </a:r>
            <a:r>
              <a:rPr lang="en-US" dirty="0"/>
              <a:t> with a class as its first argument:</a:t>
            </a:r>
          </a:p>
          <a:p>
            <a:pPr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getattr</a:t>
            </a:r>
            <a:r>
              <a:rPr lang="en-US" sz="2000" dirty="0"/>
              <a:t>(</a:t>
            </a:r>
            <a:r>
              <a:rPr lang="en-US" sz="2000" dirty="0" err="1"/>
              <a:t>Account,‘deposit</a:t>
            </a:r>
            <a:r>
              <a:rPr lang="en-US" sz="2000" dirty="0"/>
              <a:t>’)</a:t>
            </a:r>
          </a:p>
          <a:p>
            <a:pPr>
              <a:buNone/>
            </a:pPr>
            <a:r>
              <a:rPr lang="en-US" sz="2000" dirty="0"/>
              <a:t>			(</a:t>
            </a:r>
            <a:r>
              <a:rPr lang="en-US" sz="2000" dirty="0" err="1"/>
              <a:t>tom_account</a:t>
            </a:r>
            <a:r>
              <a:rPr lang="en-US" sz="2000" dirty="0"/>
              <a:t>, 1001)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C00000"/>
                </a:solidFill>
              </a:rPr>
              <a:t>bound method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645025" y="2209799"/>
            <a:ext cx="4422775" cy="3962401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self</a:t>
            </a:r>
            <a:r>
              <a:rPr lang="en-US" dirty="0"/>
              <a:t> parameter is bound automatically:</a:t>
            </a:r>
          </a:p>
          <a:p>
            <a:pPr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tom_account.deposit</a:t>
            </a:r>
            <a:r>
              <a:rPr lang="en-US" sz="2000" dirty="0"/>
              <a:t>(1000)              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# The deposit method takes 1 argument</a:t>
            </a:r>
          </a:p>
          <a:p>
            <a:pPr>
              <a:buNone/>
            </a:pPr>
            <a:r>
              <a:rPr lang="en-US" dirty="0"/>
              <a:t>2011</a:t>
            </a:r>
          </a:p>
          <a:p>
            <a:r>
              <a:rPr lang="en-US" u="sng" dirty="0"/>
              <a:t>by </a:t>
            </a:r>
            <a:r>
              <a:rPr lang="en-US" u="sng" dirty="0" err="1"/>
              <a:t>getattr</a:t>
            </a:r>
            <a:r>
              <a:rPr lang="en-US" dirty="0"/>
              <a:t> with an object as its first argument:</a:t>
            </a:r>
          </a:p>
          <a:p>
            <a:pPr>
              <a:buNone/>
            </a:pPr>
            <a:r>
              <a:rPr lang="en-US" sz="2000" dirty="0"/>
              <a:t>&gt;&gt; </a:t>
            </a:r>
            <a:r>
              <a:rPr lang="en-US" sz="2000" dirty="0" err="1"/>
              <a:t>getattr</a:t>
            </a:r>
            <a:r>
              <a:rPr lang="en-US" sz="2000" dirty="0"/>
              <a:t>(</a:t>
            </a:r>
            <a:r>
              <a:rPr lang="en-US" sz="2000" dirty="0" err="1"/>
              <a:t>tom_account,‘deposit</a:t>
            </a:r>
            <a:r>
              <a:rPr lang="en-US" sz="2000" dirty="0"/>
              <a:t>’)(1000)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Attribute values that are </a:t>
            </a:r>
            <a:r>
              <a:rPr lang="en-US" sz="2800" i="1" dirty="0">
                <a:solidFill>
                  <a:srgbClr val="C00000"/>
                </a:solidFill>
              </a:rPr>
              <a:t>shared</a:t>
            </a:r>
            <a:r>
              <a:rPr lang="en-US" sz="2800" dirty="0"/>
              <a:t> across all objects of a given class </a:t>
            </a:r>
          </a:p>
          <a:p>
            <a:r>
              <a:rPr lang="en-US" sz="2800" dirty="0"/>
              <a:t>Are associated with the class itself, rather than any individual instance of the class </a:t>
            </a:r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Example: a bank pays interest on the balance of accounts at a fixed </a:t>
            </a:r>
            <a:r>
              <a:rPr lang="en-US" sz="2800" b="1" i="1" dirty="0"/>
              <a:t>interest rate</a:t>
            </a:r>
            <a:r>
              <a:rPr lang="en-US" sz="2800" dirty="0"/>
              <a:t>, that is a </a:t>
            </a:r>
            <a:r>
              <a:rPr lang="en-US" sz="2800" i="1" dirty="0"/>
              <a:t>single value </a:t>
            </a:r>
            <a:r>
              <a:rPr lang="en-US" sz="2800" i="1" dirty="0">
                <a:solidFill>
                  <a:srgbClr val="C00000"/>
                </a:solidFill>
              </a:rPr>
              <a:t>shared</a:t>
            </a:r>
            <a:r>
              <a:rPr lang="en-US" sz="2800" i="1" dirty="0"/>
              <a:t> across all accounts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Are created by assignment statements in the suite of a class statement, </a:t>
            </a:r>
            <a:r>
              <a:rPr lang="en-US" i="1" dirty="0"/>
              <a:t>outside</a:t>
            </a:r>
            <a:r>
              <a:rPr lang="en-US" dirty="0"/>
              <a:t> of any method definition. </a:t>
            </a:r>
          </a:p>
          <a:p>
            <a:r>
              <a:rPr lang="en-US" dirty="0"/>
              <a:t>May also be called </a:t>
            </a:r>
            <a:r>
              <a:rPr lang="en-US" i="1" dirty="0">
                <a:solidFill>
                  <a:srgbClr val="C00000"/>
                </a:solidFill>
              </a:rPr>
              <a:t>class variables </a:t>
            </a:r>
            <a:r>
              <a:rPr lang="en-US" dirty="0"/>
              <a:t>or 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static variables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class Account(object):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C00000"/>
                </a:solidFill>
              </a:rPr>
              <a:t>interest = 0.02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 A class attribute</a:t>
            </a:r>
          </a:p>
          <a:p>
            <a:pPr>
              <a:buNone/>
            </a:pPr>
            <a:r>
              <a:rPr lang="en-US" dirty="0"/>
              <a:t>		def __init__(self, </a:t>
            </a:r>
            <a:r>
              <a:rPr lang="en-US" dirty="0" err="1"/>
              <a:t>account_holder</a:t>
            </a:r>
            <a:r>
              <a:rPr lang="en-US" dirty="0"/>
              <a:t>):</a:t>
            </a:r>
          </a:p>
          <a:p>
            <a:pPr>
              <a:buNone/>
            </a:pPr>
            <a:r>
              <a:rPr lang="en-US" dirty="0"/>
              <a:t>		    </a:t>
            </a:r>
            <a:r>
              <a:rPr lang="en-US" dirty="0" err="1"/>
              <a:t>self.balance</a:t>
            </a:r>
            <a:r>
              <a:rPr lang="en-US" dirty="0"/>
              <a:t> = 0</a:t>
            </a:r>
          </a:p>
          <a:p>
            <a:pPr>
              <a:buNone/>
            </a:pPr>
            <a:r>
              <a:rPr lang="en-US" dirty="0"/>
              <a:t>		    </a:t>
            </a:r>
            <a:r>
              <a:rPr lang="en-US" dirty="0" err="1"/>
              <a:t>self.holder</a:t>
            </a:r>
            <a:r>
              <a:rPr lang="en-US" dirty="0"/>
              <a:t> = </a:t>
            </a:r>
            <a:r>
              <a:rPr lang="en-US" dirty="0" err="1"/>
              <a:t>account_holder</a:t>
            </a:r>
            <a:endParaRPr 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 Additional methods would be defined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Can be accessed from any instance of the class: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tom_account</a:t>
            </a:r>
            <a:r>
              <a:rPr lang="en-US" sz="2800" dirty="0"/>
              <a:t> = Account(’Tom’)</a:t>
            </a:r>
          </a:p>
          <a:p>
            <a:pPr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jim_account</a:t>
            </a:r>
            <a:r>
              <a:rPr lang="en-US" sz="2800" dirty="0"/>
              <a:t> = Account(’Jim’)</a:t>
            </a:r>
          </a:p>
          <a:p>
            <a:pPr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tom_account.interest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0.02</a:t>
            </a:r>
          </a:p>
          <a:p>
            <a:pPr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jim_account.interest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0.02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2800" dirty="0"/>
              <a:t>A single assignment statement to a class attribute changes the value of the attribute for all instances of the class:</a:t>
            </a:r>
          </a:p>
          <a:p>
            <a:pPr>
              <a:buNone/>
            </a:pPr>
            <a:endParaRPr lang="en-US" sz="3000" dirty="0"/>
          </a:p>
          <a:p>
            <a:pPr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Account.interest</a:t>
            </a:r>
            <a:r>
              <a:rPr lang="en-US" sz="2800" dirty="0"/>
              <a:t> = 0.04</a:t>
            </a:r>
          </a:p>
          <a:p>
            <a:pPr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tom_account.interest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0.04</a:t>
            </a:r>
          </a:p>
          <a:p>
            <a:pPr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jim_account.interest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0.04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&gt;&gt;&gt; </a:t>
            </a:r>
            <a:r>
              <a:rPr lang="en-US" sz="2800" dirty="0" err="1">
                <a:solidFill>
                  <a:srgbClr val="FF0000"/>
                </a:solidFill>
              </a:rPr>
              <a:t>tom_account.interest</a:t>
            </a:r>
            <a:r>
              <a:rPr lang="en-US" sz="2800" dirty="0">
                <a:solidFill>
                  <a:srgbClr val="FF0000"/>
                </a:solidFill>
              </a:rPr>
              <a:t> = 0.08 #?????????????????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expression: </a:t>
            </a:r>
            <a:r>
              <a:rPr lang="en-US" b="1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/>
              <a:t>&lt;expression&gt; . &lt;name&gt;</a:t>
            </a:r>
          </a:p>
          <a:p>
            <a:pPr>
              <a:buNone/>
            </a:pPr>
            <a:r>
              <a:rPr lang="en-US" sz="2600" dirty="0"/>
              <a:t>To evaluate a dot expression (</a:t>
            </a:r>
            <a:r>
              <a:rPr lang="en-US" sz="2600" dirty="0">
                <a:solidFill>
                  <a:srgbClr val="C00000"/>
                </a:solidFill>
              </a:rPr>
              <a:t>for instance!</a:t>
            </a:r>
            <a:r>
              <a:rPr lang="en-US" sz="2600" dirty="0"/>
              <a:t>):</a:t>
            </a:r>
          </a:p>
          <a:p>
            <a:pPr>
              <a:buNone/>
            </a:pPr>
            <a:r>
              <a:rPr lang="en-US" sz="2400" dirty="0"/>
              <a:t>1.</a:t>
            </a:r>
            <a:r>
              <a:rPr lang="en-US" sz="2600" dirty="0"/>
              <a:t> </a:t>
            </a:r>
            <a:r>
              <a:rPr lang="en-US" sz="2400" dirty="0"/>
              <a:t>Evaluate the &lt;expression&gt; to the left of the dot, which yields the </a:t>
            </a:r>
            <a:r>
              <a:rPr lang="en-US" sz="2400" b="1" dirty="0"/>
              <a:t>object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sz="2400" dirty="0"/>
              <a:t>2. Match &lt;name&gt; against </a:t>
            </a:r>
            <a:r>
              <a:rPr lang="en-US" sz="2400" i="1" dirty="0"/>
              <a:t>the </a:t>
            </a:r>
            <a:r>
              <a:rPr lang="en-US" sz="2400" b="1" i="1" dirty="0">
                <a:solidFill>
                  <a:srgbClr val="C00000"/>
                </a:solidFill>
              </a:rPr>
              <a:t>instance attributes </a:t>
            </a:r>
            <a:r>
              <a:rPr lang="en-US" sz="2400" dirty="0"/>
              <a:t>of that object; if an attribute with that name exists, its value is returned.</a:t>
            </a:r>
          </a:p>
          <a:p>
            <a:pPr>
              <a:buNone/>
            </a:pPr>
            <a:r>
              <a:rPr lang="en-US" sz="2400" dirty="0"/>
              <a:t>3. If &lt;name&gt; does not appear among instance attributes, then look up &lt;name&gt; in the </a:t>
            </a:r>
            <a:r>
              <a:rPr lang="en-US" sz="2400" b="1" i="1" dirty="0">
                <a:solidFill>
                  <a:srgbClr val="C00000"/>
                </a:solidFill>
              </a:rPr>
              <a:t>class</a:t>
            </a:r>
            <a:r>
              <a:rPr lang="en-US" sz="2400" dirty="0"/>
              <a:t>, which yields a class attribute value; return its value unless it is a function.</a:t>
            </a:r>
          </a:p>
          <a:p>
            <a:pPr>
              <a:buNone/>
            </a:pPr>
            <a:r>
              <a:rPr lang="en-US" sz="2400" dirty="0"/>
              <a:t>4. If a returned value is a function, then return a </a:t>
            </a:r>
            <a:r>
              <a:rPr lang="en-US" sz="2400" b="1" i="1" dirty="0">
                <a:solidFill>
                  <a:srgbClr val="C00000"/>
                </a:solidFill>
              </a:rPr>
              <a:t>bound method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expression: </a:t>
            </a:r>
            <a:r>
              <a:rPr lang="en-US" b="1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r>
              <a:rPr lang="en-US" sz="2800" dirty="0"/>
              <a:t>Assignment statements with a dot </a:t>
            </a:r>
            <a:r>
              <a:rPr lang="en-US" sz="2800" dirty="0" err="1"/>
              <a:t>expr</a:t>
            </a:r>
            <a:r>
              <a:rPr lang="en-US" sz="2800" dirty="0"/>
              <a:t>. on their left affect attributes for the </a:t>
            </a:r>
            <a:r>
              <a:rPr lang="en-US" sz="2800" i="1" dirty="0"/>
              <a:t>value of &lt;expression&gt;</a:t>
            </a:r>
            <a:r>
              <a:rPr lang="en-US" sz="2800" dirty="0"/>
              <a:t>: </a:t>
            </a:r>
          </a:p>
          <a:p>
            <a:pPr lvl="1"/>
            <a:r>
              <a:rPr lang="en-US" sz="2600" dirty="0"/>
              <a:t>If it is an </a:t>
            </a:r>
            <a:r>
              <a:rPr lang="en-US" sz="2600" i="1" dirty="0">
                <a:solidFill>
                  <a:srgbClr val="C00000"/>
                </a:solidFill>
              </a:rPr>
              <a:t>instance</a:t>
            </a:r>
            <a:r>
              <a:rPr lang="en-US" sz="2600" dirty="0"/>
              <a:t>, then assignment sets an </a:t>
            </a:r>
            <a:r>
              <a:rPr lang="en-US" sz="2600" dirty="0">
                <a:solidFill>
                  <a:srgbClr val="C00000"/>
                </a:solidFill>
              </a:rPr>
              <a:t>instance attribute</a:t>
            </a:r>
            <a:r>
              <a:rPr lang="en-US" sz="2600" dirty="0"/>
              <a:t>. </a:t>
            </a:r>
          </a:p>
          <a:p>
            <a:pPr lvl="1"/>
            <a:r>
              <a:rPr lang="en-US" sz="2600" dirty="0"/>
              <a:t>If it is a </a:t>
            </a:r>
            <a:r>
              <a:rPr lang="en-US" sz="2600" i="1" dirty="0">
                <a:solidFill>
                  <a:srgbClr val="C00000"/>
                </a:solidFill>
              </a:rPr>
              <a:t>class</a:t>
            </a:r>
            <a:r>
              <a:rPr lang="en-US" sz="2600" dirty="0"/>
              <a:t>, then assignment sets a </a:t>
            </a:r>
            <a:r>
              <a:rPr lang="en-US" sz="2600" dirty="0">
                <a:solidFill>
                  <a:srgbClr val="C00000"/>
                </a:solidFill>
              </a:rPr>
              <a:t>class attribute</a:t>
            </a:r>
            <a:r>
              <a:rPr lang="en-US" sz="2600" dirty="0"/>
              <a:t>. </a:t>
            </a:r>
          </a:p>
          <a:p>
            <a:endParaRPr lang="en-US" sz="3000" dirty="0"/>
          </a:p>
          <a:p>
            <a:r>
              <a:rPr lang="en-US" sz="3000" dirty="0"/>
              <a:t>Consequence – </a:t>
            </a:r>
            <a:r>
              <a:rPr lang="en-US" sz="3000" dirty="0">
                <a:solidFill>
                  <a:srgbClr val="C00000"/>
                </a:solidFill>
              </a:rPr>
              <a:t>assignment to an attribute of an instance cannot affect the attributes of its class!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create a new </a:t>
            </a:r>
            <a:r>
              <a:rPr lang="en-US" sz="2800" b="1" dirty="0"/>
              <a:t>instance attribute</a:t>
            </a:r>
            <a:r>
              <a:rPr lang="en-US" sz="2800" dirty="0"/>
              <a:t>:</a:t>
            </a:r>
          </a:p>
          <a:p>
            <a:pPr>
              <a:buNone/>
            </a:pPr>
            <a:r>
              <a:rPr lang="en-US" sz="2800" dirty="0"/>
              <a:t>&gt;&gt;&gt; </a:t>
            </a:r>
            <a:r>
              <a:rPr lang="en-US" sz="2800" b="1" dirty="0" err="1"/>
              <a:t>jim_account</a:t>
            </a:r>
            <a:r>
              <a:rPr lang="en-US" sz="2800" dirty="0" err="1"/>
              <a:t>.interest</a:t>
            </a:r>
            <a:r>
              <a:rPr lang="en-US" sz="2800" dirty="0"/>
              <a:t> = 0.08</a:t>
            </a:r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that attribute value will be returned from a dot </a:t>
            </a:r>
            <a:r>
              <a:rPr lang="en-US" sz="2800" dirty="0" err="1"/>
              <a:t>expr</a:t>
            </a:r>
            <a:r>
              <a:rPr lang="en-US" sz="2800" dirty="0"/>
              <a:t>.:</a:t>
            </a:r>
          </a:p>
          <a:p>
            <a:pPr>
              <a:buNone/>
            </a:pPr>
            <a:r>
              <a:rPr lang="en-US" sz="2800" dirty="0"/>
              <a:t>&gt;&gt;&gt; </a:t>
            </a:r>
            <a:r>
              <a:rPr lang="en-US" sz="2800" b="1" dirty="0" err="1"/>
              <a:t>jim_account</a:t>
            </a:r>
            <a:r>
              <a:rPr lang="en-US" sz="2800" dirty="0" err="1"/>
              <a:t>.interest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0.08</a:t>
            </a:r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The </a:t>
            </a:r>
            <a:r>
              <a:rPr lang="en-US" sz="2800" b="1" dirty="0"/>
              <a:t>class attribute </a:t>
            </a:r>
            <a:r>
              <a:rPr lang="en-US" sz="2800" i="1" dirty="0"/>
              <a:t>interest</a:t>
            </a:r>
            <a:r>
              <a:rPr lang="en-US" sz="2800" dirty="0"/>
              <a:t> still retains its </a:t>
            </a:r>
            <a:r>
              <a:rPr lang="en-US" sz="2800" i="1" dirty="0"/>
              <a:t>original</a:t>
            </a:r>
            <a:r>
              <a:rPr lang="en-US" sz="2800" dirty="0"/>
              <a:t> value (for all other accounts):</a:t>
            </a:r>
          </a:p>
          <a:p>
            <a:pPr>
              <a:buNone/>
            </a:pPr>
            <a:r>
              <a:rPr lang="en-US" sz="2800" dirty="0"/>
              <a:t>&gt;&gt;&gt; </a:t>
            </a:r>
            <a:r>
              <a:rPr lang="en-US" sz="2800" b="1" dirty="0" err="1"/>
              <a:t>tom_account</a:t>
            </a:r>
            <a:r>
              <a:rPr lang="en-US" sz="2800" dirty="0" err="1"/>
              <a:t>.interest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0.04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en-US" dirty="0"/>
              <a:t>&gt;&gt;&gt; a = </a:t>
            </a:r>
            <a:r>
              <a:rPr lang="en-US" dirty="0" err="1"/>
              <a:t>make_account</a:t>
            </a:r>
            <a:r>
              <a:rPr lang="en-US" dirty="0"/>
              <a:t>(100, ‘M’)</a:t>
            </a:r>
          </a:p>
          <a:p>
            <a:pPr>
              <a:buNone/>
              <a:defRPr/>
            </a:pPr>
            <a:r>
              <a:rPr lang="en-US" dirty="0"/>
              <a:t>&gt;&gt;&gt; a(‘</a:t>
            </a:r>
            <a:r>
              <a:rPr lang="en-US" dirty="0" err="1"/>
              <a:t>get_owner</a:t>
            </a:r>
            <a:r>
              <a:rPr lang="en-US" dirty="0"/>
              <a:t>’)()</a:t>
            </a:r>
          </a:p>
          <a:p>
            <a:pPr>
              <a:buNone/>
              <a:defRPr/>
            </a:pPr>
            <a:r>
              <a:rPr lang="en-US" dirty="0"/>
              <a:t>'M'</a:t>
            </a:r>
          </a:p>
          <a:p>
            <a:pPr>
              <a:buNone/>
              <a:defRPr/>
            </a:pPr>
            <a:r>
              <a:rPr lang="en-US" dirty="0"/>
              <a:t>&gt;&gt;&gt; a('</a:t>
            </a:r>
            <a:r>
              <a:rPr lang="en-US" dirty="0" err="1"/>
              <a:t>get_balance</a:t>
            </a:r>
            <a:r>
              <a:rPr lang="en-US" dirty="0"/>
              <a:t>')()</a:t>
            </a:r>
          </a:p>
          <a:p>
            <a:pPr>
              <a:buNone/>
              <a:defRPr/>
            </a:pPr>
            <a:r>
              <a:rPr lang="en-US" dirty="0"/>
              <a:t>100</a:t>
            </a:r>
          </a:p>
          <a:p>
            <a:pPr>
              <a:buNone/>
              <a:defRPr/>
            </a:pPr>
            <a:r>
              <a:rPr lang="en-US" dirty="0"/>
              <a:t>&gt;&gt;&gt; a('withdraw‘)(20)</a:t>
            </a:r>
          </a:p>
          <a:p>
            <a:pPr>
              <a:buNone/>
              <a:defRPr/>
            </a:pPr>
            <a:r>
              <a:rPr lang="en-US" dirty="0"/>
              <a:t>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859B-7BF4-478C-AF98-0C16E650E9AC}" type="slidenum">
              <a:rPr lang="he-IL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Changes to the class attribute </a:t>
            </a:r>
            <a:r>
              <a:rPr lang="en-US" dirty="0">
                <a:solidFill>
                  <a:srgbClr val="C00000"/>
                </a:solidFill>
              </a:rPr>
              <a:t>interest </a:t>
            </a:r>
            <a:r>
              <a:rPr lang="en-US" dirty="0"/>
              <a:t>will affect </a:t>
            </a:r>
            <a:r>
              <a:rPr lang="en-US" b="1" dirty="0" err="1"/>
              <a:t>tom_account</a:t>
            </a:r>
            <a:r>
              <a:rPr lang="en-US" dirty="0"/>
              <a:t>, but the instance attribute for </a:t>
            </a:r>
            <a:r>
              <a:rPr lang="en-US" b="1" dirty="0" err="1"/>
              <a:t>jim_account</a:t>
            </a:r>
            <a:r>
              <a:rPr lang="en-US" dirty="0"/>
              <a:t> will be </a:t>
            </a:r>
            <a:r>
              <a:rPr lang="en-US" u="sng" dirty="0"/>
              <a:t>unaffected</a:t>
            </a:r>
            <a:r>
              <a:rPr lang="en-US" dirty="0"/>
              <a:t>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Account.interest</a:t>
            </a:r>
            <a:r>
              <a:rPr lang="en-US" dirty="0"/>
              <a:t> = 0.05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# changing the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class attribute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tom_account.interest</a:t>
            </a:r>
            <a:r>
              <a:rPr lang="en-US" dirty="0"/>
              <a:t>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# changes instances without like-named instance attributes</a:t>
            </a:r>
          </a:p>
          <a:p>
            <a:pPr>
              <a:buNone/>
            </a:pPr>
            <a:r>
              <a:rPr lang="en-US" dirty="0"/>
              <a:t>0.05</a:t>
            </a:r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jim_account.interest</a:t>
            </a:r>
            <a:r>
              <a:rPr lang="en-US" dirty="0"/>
              <a:t>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# but the existing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instance attribute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is unaffected</a:t>
            </a:r>
          </a:p>
          <a:p>
            <a:pPr>
              <a:buNone/>
            </a:pPr>
            <a:r>
              <a:rPr lang="en-US" dirty="0"/>
              <a:t>0.08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Account.stam</a:t>
            </a:r>
            <a:r>
              <a:rPr lang="en-US" dirty="0"/>
              <a:t> = 0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 add class attribute</a:t>
            </a:r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Account.stam</a:t>
            </a:r>
            <a:endParaRPr lang="en-US" dirty="0"/>
          </a:p>
          <a:p>
            <a:pPr>
              <a:buNone/>
            </a:pPr>
            <a:r>
              <a:rPr lang="en-US" dirty="0"/>
              <a:t>0</a:t>
            </a:r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Account.func</a:t>
            </a:r>
            <a:r>
              <a:rPr lang="en-US" dirty="0"/>
              <a:t> = lambda x: 5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 ???</a:t>
            </a:r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Account.func</a:t>
            </a:r>
            <a:r>
              <a:rPr lang="en-US" dirty="0"/>
              <a:t>(2) 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 &lt;- function</a:t>
            </a:r>
          </a:p>
          <a:p>
            <a:pPr>
              <a:buNone/>
            </a:pPr>
            <a:r>
              <a:rPr lang="en-US" dirty="0"/>
              <a:t>5</a:t>
            </a:r>
          </a:p>
          <a:p>
            <a:pPr>
              <a:buNone/>
            </a:pPr>
            <a:r>
              <a:rPr lang="en-US" dirty="0"/>
              <a:t>&gt;&gt;&gt; a = Account(‘Sam’)</a:t>
            </a:r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a.func</a:t>
            </a:r>
            <a:r>
              <a:rPr lang="en-US" dirty="0"/>
              <a:t>()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 &lt;- bounded method</a:t>
            </a:r>
          </a:p>
          <a:p>
            <a:pPr>
              <a:buNone/>
            </a:pPr>
            <a:r>
              <a:rPr lang="en-US" dirty="0"/>
              <a:t>5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&gt;&gt;&gt; </a:t>
            </a:r>
            <a:r>
              <a:rPr lang="en-US" dirty="0" err="1">
                <a:solidFill>
                  <a:schemeClr val="tx2"/>
                </a:solidFill>
              </a:rPr>
              <a:t>Account.foo</a:t>
            </a:r>
            <a:r>
              <a:rPr lang="en-US" dirty="0">
                <a:solidFill>
                  <a:schemeClr val="tx2"/>
                </a:solidFill>
              </a:rPr>
              <a:t> = lambda x:x  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often find that different abstract data types are related. </a:t>
            </a:r>
          </a:p>
          <a:p>
            <a:endParaRPr lang="en-US" dirty="0"/>
          </a:p>
          <a:p>
            <a:r>
              <a:rPr lang="en-US" dirty="0"/>
              <a:t>Two classes may have similar attributes, but one represents a special case of the 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 checking account is different from a standard account: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Charges an extra $1 for each withdrawal and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has a lower interest rate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b="1" dirty="0" err="1"/>
              <a:t>CheckingAccount</a:t>
            </a:r>
            <a:r>
              <a:rPr lang="en-US" dirty="0"/>
              <a:t>(’Tom’)</a:t>
            </a:r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ch.interest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 Lower interest rate for checking accounts</a:t>
            </a:r>
          </a:p>
          <a:p>
            <a:pPr>
              <a:buNone/>
            </a:pPr>
            <a:r>
              <a:rPr lang="en-US" dirty="0"/>
              <a:t>0.01</a:t>
            </a:r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ch.deposit</a:t>
            </a:r>
            <a:r>
              <a:rPr lang="en-US" dirty="0"/>
              <a:t>(20)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 Deposits are the same</a:t>
            </a:r>
          </a:p>
          <a:p>
            <a:pPr>
              <a:buNone/>
            </a:pPr>
            <a:r>
              <a:rPr lang="en-US" dirty="0"/>
              <a:t>20</a:t>
            </a:r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ch.withdraw</a:t>
            </a:r>
            <a:r>
              <a:rPr lang="en-US" dirty="0"/>
              <a:t>(5)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 withdrawals decrease balance by an extra charge</a:t>
            </a:r>
          </a:p>
          <a:p>
            <a:pPr>
              <a:buNone/>
            </a:pPr>
            <a:r>
              <a:rPr lang="en-US" dirty="0"/>
              <a:t>14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 </a:t>
            </a:r>
            <a:r>
              <a:rPr lang="en-US" b="1" dirty="0" err="1"/>
              <a:t>CheckingAccount</a:t>
            </a:r>
            <a:r>
              <a:rPr lang="en-US" b="1" dirty="0"/>
              <a:t> </a:t>
            </a:r>
            <a:r>
              <a:rPr lang="en-US" dirty="0"/>
              <a:t>is a specialization of an </a:t>
            </a:r>
            <a:r>
              <a:rPr lang="en-US" b="1" dirty="0"/>
              <a:t>Account</a:t>
            </a:r>
            <a:r>
              <a:rPr lang="en-US" dirty="0"/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Account is the </a:t>
            </a:r>
            <a:r>
              <a:rPr lang="en-US" i="1" dirty="0">
                <a:solidFill>
                  <a:srgbClr val="C00000"/>
                </a:solidFill>
              </a:rPr>
              <a:t>base class </a:t>
            </a:r>
            <a:r>
              <a:rPr lang="en-US" dirty="0"/>
              <a:t>of </a:t>
            </a:r>
            <a:r>
              <a:rPr lang="en-US" dirty="0" err="1"/>
              <a:t>CheckingAccount</a:t>
            </a:r>
            <a:r>
              <a:rPr lang="en-US" dirty="0"/>
              <a:t>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CheckingAccount</a:t>
            </a:r>
            <a:r>
              <a:rPr lang="en-US" dirty="0"/>
              <a:t> is a </a:t>
            </a:r>
            <a:r>
              <a:rPr lang="en-US" i="1" dirty="0">
                <a:solidFill>
                  <a:srgbClr val="C00000"/>
                </a:solidFill>
              </a:rPr>
              <a:t>subclass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Account.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is-a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subclass inherits the attributes of its base class, but may override certain attributes, including methods.</a:t>
            </a:r>
          </a:p>
          <a:p>
            <a:r>
              <a:rPr lang="en-US" sz="2400" dirty="0"/>
              <a:t>We only specify what is different between the subclass and the base class. </a:t>
            </a:r>
          </a:p>
          <a:p>
            <a:r>
              <a:rPr lang="en-US" sz="2400" dirty="0"/>
              <a:t>Anything that is unspecified in the subclass is automatically assumed to behave just as it would for the base class.</a:t>
            </a:r>
          </a:p>
          <a:p>
            <a:r>
              <a:rPr lang="en-US" sz="2400" dirty="0"/>
              <a:t>Represent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is-a</a:t>
            </a:r>
            <a:r>
              <a:rPr lang="en-US" sz="2400" dirty="0"/>
              <a:t> relationships between classes.</a:t>
            </a:r>
          </a:p>
          <a:p>
            <a:r>
              <a:rPr lang="en-US" sz="2400" dirty="0"/>
              <a:t>A checking account </a:t>
            </a:r>
            <a:r>
              <a:rPr lang="en-US" sz="2400" b="1" dirty="0"/>
              <a:t>is-a</a:t>
            </a:r>
            <a:r>
              <a:rPr lang="en-US" sz="2400" dirty="0"/>
              <a:t> specific type of account, so </a:t>
            </a:r>
            <a:r>
              <a:rPr lang="en-US" sz="2400" dirty="0" err="1"/>
              <a:t>CheckingAccount</a:t>
            </a:r>
            <a:r>
              <a:rPr lang="en-US" sz="2400" dirty="0"/>
              <a:t> </a:t>
            </a:r>
            <a:r>
              <a:rPr lang="en-US" sz="2400" b="1" dirty="0"/>
              <a:t>inherits</a:t>
            </a:r>
            <a:r>
              <a:rPr lang="en-US" sz="2400" dirty="0"/>
              <a:t> from Account.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419600"/>
          </a:xfrm>
        </p:spPr>
        <p:txBody>
          <a:bodyPr>
            <a:normAutofit/>
          </a:bodyPr>
          <a:lstStyle/>
          <a:p>
            <a:r>
              <a:rPr lang="en-US" dirty="0"/>
              <a:t>We specify inheritance by putting the </a:t>
            </a:r>
            <a:r>
              <a:rPr lang="en-US" i="1" dirty="0"/>
              <a:t>base class </a:t>
            </a:r>
            <a:r>
              <a:rPr lang="en-US" dirty="0"/>
              <a:t>in parentheses after the class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Account (base) class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&gt;&gt;&gt; class Account(object):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"""A bank account that has a non-negative balance."""</a:t>
            </a:r>
          </a:p>
          <a:p>
            <a:pPr>
              <a:buNone/>
            </a:pPr>
            <a:r>
              <a:rPr lang="en-US" dirty="0"/>
              <a:t>		interest = 0.02</a:t>
            </a:r>
          </a:p>
          <a:p>
            <a:pPr>
              <a:buNone/>
            </a:pPr>
            <a:r>
              <a:rPr lang="en-US" dirty="0"/>
              <a:t>		def </a:t>
            </a:r>
            <a:r>
              <a:rPr lang="en-US" b="1" dirty="0"/>
              <a:t>__init__</a:t>
            </a:r>
            <a:r>
              <a:rPr lang="en-US" dirty="0"/>
              <a:t>(self, </a:t>
            </a:r>
            <a:r>
              <a:rPr lang="en-US" dirty="0" err="1"/>
              <a:t>account_holder</a:t>
            </a:r>
            <a:r>
              <a:rPr lang="en-US" dirty="0"/>
              <a:t>):</a:t>
            </a:r>
          </a:p>
          <a:p>
            <a:pPr>
              <a:buNone/>
            </a:pPr>
            <a:r>
              <a:rPr lang="en-US" dirty="0"/>
              <a:t>		    </a:t>
            </a:r>
            <a:r>
              <a:rPr lang="en-US" dirty="0" err="1"/>
              <a:t>self.balance</a:t>
            </a:r>
            <a:r>
              <a:rPr lang="en-US" dirty="0"/>
              <a:t> = 0</a:t>
            </a:r>
          </a:p>
          <a:p>
            <a:pPr>
              <a:buNone/>
            </a:pPr>
            <a:r>
              <a:rPr lang="en-US" dirty="0"/>
              <a:t>		    </a:t>
            </a:r>
            <a:r>
              <a:rPr lang="en-US" dirty="0" err="1"/>
              <a:t>self.holder</a:t>
            </a:r>
            <a:r>
              <a:rPr lang="en-US" dirty="0"/>
              <a:t> = </a:t>
            </a:r>
            <a:r>
              <a:rPr lang="en-US" dirty="0" err="1"/>
              <a:t>account_holder</a:t>
            </a:r>
            <a:endParaRPr lang="en-US" dirty="0"/>
          </a:p>
          <a:p>
            <a:pPr>
              <a:buNone/>
            </a:pPr>
            <a:r>
              <a:rPr lang="en-US" dirty="0"/>
              <a:t>		def </a:t>
            </a:r>
            <a:r>
              <a:rPr lang="en-US" b="1" dirty="0"/>
              <a:t>deposit</a:t>
            </a:r>
            <a:r>
              <a:rPr lang="en-US" dirty="0"/>
              <a:t>(self, amount):</a:t>
            </a:r>
          </a:p>
          <a:p>
            <a:pPr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"""Increase the account balance by amount and return the new balance."""</a:t>
            </a:r>
          </a:p>
          <a:p>
            <a:pPr>
              <a:buNone/>
            </a:pPr>
            <a:r>
              <a:rPr lang="en-US" dirty="0"/>
              <a:t> 		    </a:t>
            </a:r>
            <a:r>
              <a:rPr lang="en-US" dirty="0" err="1"/>
              <a:t>self.balance</a:t>
            </a:r>
            <a:r>
              <a:rPr lang="en-US" dirty="0"/>
              <a:t> = </a:t>
            </a:r>
            <a:r>
              <a:rPr lang="en-US" dirty="0" err="1"/>
              <a:t>self.balance</a:t>
            </a:r>
            <a:r>
              <a:rPr lang="en-US" dirty="0"/>
              <a:t> + amount</a:t>
            </a:r>
          </a:p>
          <a:p>
            <a:pPr>
              <a:buNone/>
            </a:pPr>
            <a:r>
              <a:rPr lang="en-US" dirty="0"/>
              <a:t>		    return </a:t>
            </a:r>
            <a:r>
              <a:rPr lang="en-US" dirty="0" err="1"/>
              <a:t>self.balance</a:t>
            </a:r>
            <a:endParaRPr lang="en-US" dirty="0"/>
          </a:p>
          <a:p>
            <a:pPr>
              <a:buNone/>
            </a:pPr>
            <a:r>
              <a:rPr lang="en-US" dirty="0"/>
              <a:t>		def </a:t>
            </a:r>
            <a:r>
              <a:rPr lang="en-US" b="1" dirty="0"/>
              <a:t>withdraw</a:t>
            </a:r>
            <a:r>
              <a:rPr lang="en-US" dirty="0"/>
              <a:t>(self, amount):</a:t>
            </a:r>
          </a:p>
          <a:p>
            <a:pPr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"""Decrease the account balance by amount and return the new balance."""</a:t>
            </a:r>
          </a:p>
          <a:p>
            <a:pPr>
              <a:buNone/>
            </a:pPr>
            <a:r>
              <a:rPr lang="en-US" dirty="0"/>
              <a:t>		    if amount &gt; </a:t>
            </a:r>
            <a:r>
              <a:rPr lang="en-US" dirty="0" err="1"/>
              <a:t>self.balance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		        return ’Insufficient funds’</a:t>
            </a:r>
          </a:p>
          <a:p>
            <a:pPr>
              <a:buNone/>
            </a:pPr>
            <a:r>
              <a:rPr lang="en-US" dirty="0"/>
              <a:t>		    </a:t>
            </a:r>
            <a:r>
              <a:rPr lang="en-US" dirty="0" err="1"/>
              <a:t>self.balance</a:t>
            </a:r>
            <a:r>
              <a:rPr lang="en-US" dirty="0"/>
              <a:t> = </a:t>
            </a:r>
            <a:r>
              <a:rPr lang="en-US" dirty="0" err="1"/>
              <a:t>self.balance</a:t>
            </a:r>
            <a:r>
              <a:rPr lang="en-US" dirty="0"/>
              <a:t> - amount</a:t>
            </a:r>
          </a:p>
          <a:p>
            <a:pPr>
              <a:buNone/>
            </a:pPr>
            <a:r>
              <a:rPr lang="en-US" dirty="0"/>
              <a:t>		    return </a:t>
            </a:r>
            <a:r>
              <a:rPr lang="en-US" dirty="0" err="1"/>
              <a:t>self.balance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CheckingAccount</a:t>
            </a:r>
            <a:r>
              <a:rPr lang="en-US" sz="3200" dirty="0"/>
              <a:t> (subclass)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029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&gt;&gt;&gt; class </a:t>
            </a:r>
            <a:r>
              <a:rPr lang="en-US" dirty="0" err="1"/>
              <a:t>CheckingAccount</a:t>
            </a:r>
            <a:r>
              <a:rPr lang="en-US" dirty="0"/>
              <a:t>(Account):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"""A bank account that charges for withdrawals."""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b="1" dirty="0" err="1">
                <a:solidFill>
                  <a:srgbClr val="C00000"/>
                </a:solidFill>
              </a:rPr>
              <a:t>withdraw_charge</a:t>
            </a:r>
            <a:r>
              <a:rPr lang="en-US" dirty="0"/>
              <a:t> = 1</a:t>
            </a:r>
          </a:p>
          <a:p>
            <a:pPr>
              <a:buNone/>
            </a:pPr>
            <a:r>
              <a:rPr lang="en-US" dirty="0"/>
              <a:t>		interest = </a:t>
            </a:r>
            <a:r>
              <a:rPr lang="en-US" sz="3100" b="1" dirty="0">
                <a:solidFill>
                  <a:srgbClr val="C00000"/>
                </a:solidFill>
              </a:rPr>
              <a:t>0.01</a:t>
            </a:r>
          </a:p>
          <a:p>
            <a:pPr>
              <a:buNone/>
            </a:pPr>
            <a:r>
              <a:rPr lang="en-US" dirty="0"/>
              <a:t>		def </a:t>
            </a:r>
            <a:r>
              <a:rPr lang="en-US" b="1" dirty="0">
                <a:solidFill>
                  <a:srgbClr val="C00000"/>
                </a:solidFill>
              </a:rPr>
              <a:t>withdraw</a:t>
            </a:r>
            <a:r>
              <a:rPr lang="en-US" dirty="0"/>
              <a:t>(self, amount):</a:t>
            </a:r>
          </a:p>
          <a:p>
            <a:pPr>
              <a:buNone/>
            </a:pPr>
            <a:r>
              <a:rPr lang="en-US" dirty="0"/>
              <a:t>		    return </a:t>
            </a:r>
            <a:r>
              <a:rPr lang="en-US" b="1" dirty="0" err="1"/>
              <a:t>Account</a:t>
            </a:r>
            <a:r>
              <a:rPr lang="en-US" dirty="0" err="1"/>
              <a:t>.withdraw</a:t>
            </a:r>
            <a:r>
              <a:rPr lang="en-US" dirty="0"/>
              <a:t>(self, amount + </a:t>
            </a:r>
            <a:r>
              <a:rPr lang="en-US" b="1" dirty="0" err="1"/>
              <a:t>self.withdraw_charge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 class attribute </a:t>
            </a:r>
            <a:r>
              <a:rPr lang="en-US" i="1" dirty="0" err="1"/>
              <a:t>withdraw_charge</a:t>
            </a:r>
            <a:r>
              <a:rPr lang="en-US" dirty="0"/>
              <a:t> is specific to the </a:t>
            </a:r>
            <a:r>
              <a:rPr lang="en-US" dirty="0" err="1"/>
              <a:t>CheckingAccount</a:t>
            </a:r>
            <a:r>
              <a:rPr lang="en-US" dirty="0"/>
              <a:t> class.</a:t>
            </a:r>
          </a:p>
          <a:p>
            <a:r>
              <a:rPr lang="en-US" dirty="0"/>
              <a:t>We assign a lower value to the </a:t>
            </a:r>
            <a:r>
              <a:rPr lang="en-US" i="1" dirty="0"/>
              <a:t>interest</a:t>
            </a:r>
            <a:r>
              <a:rPr lang="en-US" dirty="0"/>
              <a:t> attribute. </a:t>
            </a:r>
          </a:p>
          <a:p>
            <a:r>
              <a:rPr lang="en-US" dirty="0"/>
              <a:t>A new </a:t>
            </a:r>
            <a:r>
              <a:rPr lang="en-US" i="1" dirty="0"/>
              <a:t>withdraw</a:t>
            </a:r>
            <a:r>
              <a:rPr lang="en-US" dirty="0"/>
              <a:t> method overrides the behavior of the Account class. </a:t>
            </a:r>
          </a:p>
          <a:p>
            <a:r>
              <a:rPr lang="en-US" dirty="0"/>
              <a:t>All other behavior is </a:t>
            </a:r>
            <a:r>
              <a:rPr lang="en-US" i="1" dirty="0"/>
              <a:t>inherited </a:t>
            </a:r>
            <a:r>
              <a:rPr lang="en-US" dirty="0"/>
              <a:t>from the base class Account.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72200" y="3048000"/>
            <a:ext cx="5334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48400" y="2590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&gt;&gt;&gt; checking = </a:t>
            </a:r>
            <a:r>
              <a:rPr lang="en-US" dirty="0" err="1"/>
              <a:t>CheckingAccount</a:t>
            </a:r>
            <a:r>
              <a:rPr lang="en-US" dirty="0"/>
              <a:t>(’Sam’)</a:t>
            </a:r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>
                <a:solidFill>
                  <a:srgbClr val="FF0000"/>
                </a:solidFill>
              </a:rPr>
              <a:t>checking.deposit</a:t>
            </a:r>
            <a:r>
              <a:rPr lang="en-US" dirty="0">
                <a:solidFill>
                  <a:srgbClr val="FF0000"/>
                </a:solidFill>
              </a:rPr>
              <a:t>(10)</a:t>
            </a:r>
          </a:p>
          <a:p>
            <a:pPr>
              <a:buNone/>
            </a:pPr>
            <a:r>
              <a:rPr lang="en-US" dirty="0"/>
              <a:t>10</a:t>
            </a:r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checking.withdraw</a:t>
            </a:r>
            <a:r>
              <a:rPr lang="en-US" dirty="0"/>
              <a:t>(5)</a:t>
            </a:r>
          </a:p>
          <a:p>
            <a:pPr>
              <a:buNone/>
            </a:pPr>
            <a:r>
              <a:rPr lang="en-US" dirty="0"/>
              <a:t>4</a:t>
            </a:r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checking.interest</a:t>
            </a:r>
            <a:endParaRPr lang="en-US" dirty="0"/>
          </a:p>
          <a:p>
            <a:pPr>
              <a:buNone/>
            </a:pPr>
            <a:r>
              <a:rPr lang="en-US" dirty="0"/>
              <a:t>0.01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6096000" y="2209800"/>
            <a:ext cx="2667000" cy="1295400"/>
          </a:xfrm>
          <a:prstGeom prst="wedgeRoundRectCallout">
            <a:avLst>
              <a:gd name="adj1" fmla="val -98150"/>
              <a:gd name="adj2" fmla="val -30430"/>
              <a:gd name="adj3" fmla="val 16667"/>
            </a:avLst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evaluates to a bound method, which was defined in the </a:t>
            </a:r>
            <a:r>
              <a:rPr lang="en-US" b="1" dirty="0">
                <a:solidFill>
                  <a:schemeClr val="tx1"/>
                </a:solidFill>
              </a:rPr>
              <a:t>Account</a:t>
            </a:r>
            <a:r>
              <a:rPr lang="en-US" dirty="0">
                <a:solidFill>
                  <a:schemeClr val="tx1"/>
                </a:solidFill>
              </a:rPr>
              <a:t> class. </a:t>
            </a:r>
            <a:r>
              <a:rPr lang="en-US" dirty="0">
                <a:solidFill>
                  <a:srgbClr val="FF0000"/>
                </a:solidFill>
              </a:rPr>
              <a:t>HOW???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“looking up” a name in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Python tries to find that name in </a:t>
            </a:r>
            <a:r>
              <a:rPr lang="en-US" sz="3000" i="1" dirty="0"/>
              <a:t>every base </a:t>
            </a:r>
            <a:r>
              <a:rPr lang="en-US" sz="3000" dirty="0"/>
              <a:t>class in the inheritance chain for the original object’s class. </a:t>
            </a:r>
          </a:p>
          <a:p>
            <a:endParaRPr lang="en-US" sz="3000" dirty="0"/>
          </a:p>
          <a:p>
            <a:r>
              <a:rPr lang="en-US" sz="3000" dirty="0"/>
              <a:t>Recursive procedure:</a:t>
            </a:r>
          </a:p>
          <a:p>
            <a:pPr lvl="1">
              <a:buNone/>
            </a:pPr>
            <a:r>
              <a:rPr lang="en-US" dirty="0"/>
              <a:t>1. If it names an attribute in the class, return the attribute value.</a:t>
            </a:r>
          </a:p>
          <a:p>
            <a:pPr lvl="1">
              <a:buNone/>
            </a:pPr>
            <a:r>
              <a:rPr lang="en-US" dirty="0"/>
              <a:t>2. Otherwise, look up the name in the </a:t>
            </a:r>
            <a:r>
              <a:rPr lang="en-US" b="1" dirty="0"/>
              <a:t>base</a:t>
            </a:r>
            <a:r>
              <a:rPr lang="en-US" dirty="0"/>
              <a:t> class, if there is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Intro: functional implementation =&gt; dispatch dictionary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Add more queries: </a:t>
            </a:r>
            <a:r>
              <a:rPr lang="en-US" sz="2800" dirty="0" err="1"/>
              <a:t>set_balance</a:t>
            </a:r>
            <a:r>
              <a:rPr lang="en-US" sz="2800" dirty="0"/>
              <a:t>, </a:t>
            </a:r>
            <a:r>
              <a:rPr lang="en-US" sz="2800" dirty="0" err="1"/>
              <a:t>set_owner</a:t>
            </a:r>
            <a:r>
              <a:rPr lang="en-US" sz="2800" dirty="0"/>
              <a:t>,…</a:t>
            </a:r>
          </a:p>
          <a:p>
            <a:pPr lvl="1"/>
            <a:r>
              <a:rPr lang="en-US" sz="2400" dirty="0" err="1"/>
              <a:t>elif</a:t>
            </a:r>
            <a:r>
              <a:rPr lang="en-US" sz="2400" dirty="0"/>
              <a:t> for each message/operation</a:t>
            </a:r>
          </a:p>
          <a:p>
            <a:endParaRPr lang="en-US" sz="2800" dirty="0"/>
          </a:p>
          <a:p>
            <a:r>
              <a:rPr lang="en-US" sz="2800" dirty="0"/>
              <a:t>Better organization – store &lt;name, operation&gt; pairs in a dictionary </a:t>
            </a:r>
          </a:p>
          <a:p>
            <a:pPr lvl="1"/>
            <a:r>
              <a:rPr lang="en-US" sz="2400" dirty="0"/>
              <a:t>Improved implementation  = </a:t>
            </a:r>
            <a:r>
              <a:rPr lang="en-US" sz="2400" b="1" i="1" dirty="0">
                <a:solidFill>
                  <a:srgbClr val="C00000"/>
                </a:solidFill>
              </a:rPr>
              <a:t>dispatch dictionary</a:t>
            </a:r>
          </a:p>
          <a:p>
            <a:pPr lvl="1"/>
            <a:r>
              <a:rPr lang="en-US" sz="2400" dirty="0"/>
              <a:t>Manipulating = retrieving operations by their names</a:t>
            </a:r>
          </a:p>
          <a:p>
            <a:endParaRPr lang="en-US" sz="2800" dirty="0"/>
          </a:p>
          <a:p>
            <a:r>
              <a:rPr lang="en-US" sz="2800" dirty="0"/>
              <a:t>Example: </a:t>
            </a:r>
            <a:r>
              <a:rPr lang="en-US" sz="2800" dirty="0" err="1"/>
              <a:t>make_account</a:t>
            </a:r>
            <a:r>
              <a:rPr lang="en-US" sz="2800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In the case of </a:t>
            </a:r>
            <a:r>
              <a:rPr lang="en-US" sz="2800" b="1" i="1" dirty="0"/>
              <a:t>deposit</a:t>
            </a:r>
            <a:r>
              <a:rPr lang="en-US" sz="2800" dirty="0"/>
              <a:t>, Python would have looked for the name: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first on the </a:t>
            </a:r>
            <a:r>
              <a:rPr lang="en-US" sz="2600" i="1" dirty="0"/>
              <a:t>instance</a:t>
            </a:r>
            <a:r>
              <a:rPr lang="en-US" sz="2600" dirty="0"/>
              <a:t>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then in the </a:t>
            </a:r>
            <a:r>
              <a:rPr lang="en-US" sz="2600" i="1" dirty="0" err="1"/>
              <a:t>CheckingAccount</a:t>
            </a:r>
            <a:r>
              <a:rPr lang="en-US" sz="2600" dirty="0"/>
              <a:t> </a:t>
            </a:r>
            <a:r>
              <a:rPr lang="en-US" sz="2600" i="1" dirty="0"/>
              <a:t>class</a:t>
            </a:r>
            <a:r>
              <a:rPr lang="en-US" sz="2600" dirty="0"/>
              <a:t>,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finally, it would look in the </a:t>
            </a:r>
            <a:r>
              <a:rPr lang="en-US" sz="2600" i="1" dirty="0"/>
              <a:t>Account class</a:t>
            </a:r>
            <a:r>
              <a:rPr lang="en-US" sz="2600" dirty="0"/>
              <a:t>, where deposit is defined. </a:t>
            </a:r>
          </a:p>
          <a:p>
            <a:r>
              <a:rPr lang="en-US" sz="2800" dirty="0"/>
              <a:t>According to the evaluation rule for dot expressions, it evaluates to a </a:t>
            </a:r>
            <a:r>
              <a:rPr lang="en-US" sz="2800" i="1" dirty="0">
                <a:solidFill>
                  <a:srgbClr val="FF0000"/>
                </a:solidFill>
              </a:rPr>
              <a:t>bound method value</a:t>
            </a:r>
            <a:r>
              <a:rPr lang="en-US" sz="2800" dirty="0"/>
              <a:t>. </a:t>
            </a:r>
          </a:p>
          <a:p>
            <a:r>
              <a:rPr lang="en-US" sz="2800" dirty="0"/>
              <a:t>The method is invoked with the argument 10: </a:t>
            </a:r>
          </a:p>
          <a:p>
            <a:pPr lvl="1"/>
            <a:r>
              <a:rPr lang="en-US" sz="2400" i="1" dirty="0">
                <a:solidFill>
                  <a:srgbClr val="C00000"/>
                </a:solidFill>
              </a:rPr>
              <a:t>self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bound to the </a:t>
            </a:r>
            <a:r>
              <a:rPr lang="en-US" sz="2400" i="1" dirty="0"/>
              <a:t>checking</a:t>
            </a:r>
            <a:r>
              <a:rPr lang="en-US" sz="2400" dirty="0"/>
              <a:t> object</a:t>
            </a:r>
          </a:p>
          <a:p>
            <a:pPr lvl="1"/>
            <a:r>
              <a:rPr lang="en-US" sz="2400" i="1" dirty="0">
                <a:solidFill>
                  <a:srgbClr val="C00000"/>
                </a:solidFill>
              </a:rPr>
              <a:t>amount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bound to 10.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ancestors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Attributes that have been overridden are still accessible via class objects. </a:t>
            </a:r>
          </a:p>
          <a:p>
            <a:r>
              <a:rPr lang="en-US" sz="2600" dirty="0"/>
              <a:t>Example: in the </a:t>
            </a:r>
            <a:r>
              <a:rPr lang="en-US" sz="2600" i="1" dirty="0"/>
              <a:t>withdraw</a:t>
            </a:r>
            <a:r>
              <a:rPr lang="en-US" sz="2600" dirty="0"/>
              <a:t> method of </a:t>
            </a:r>
            <a:r>
              <a:rPr lang="en-US" sz="2600" i="1" dirty="0" err="1"/>
              <a:t>CheckingAccount</a:t>
            </a:r>
            <a:r>
              <a:rPr lang="en-US" sz="2600" i="1" dirty="0"/>
              <a:t> </a:t>
            </a:r>
            <a:r>
              <a:rPr lang="en-US" sz="2600" dirty="0"/>
              <a:t>we call the </a:t>
            </a:r>
            <a:r>
              <a:rPr lang="en-US" sz="2600" i="1" dirty="0"/>
              <a:t>withdraw</a:t>
            </a:r>
            <a:r>
              <a:rPr lang="en-US" sz="2600" dirty="0"/>
              <a:t> method of </a:t>
            </a:r>
            <a:r>
              <a:rPr lang="en-US" sz="2600" i="1" dirty="0"/>
              <a:t>Account</a:t>
            </a:r>
            <a:r>
              <a:rPr lang="en-US" sz="2600" dirty="0"/>
              <a:t> using the </a:t>
            </a:r>
            <a:r>
              <a:rPr lang="en-US" sz="2600" i="1" dirty="0" err="1"/>
              <a:t>withdraw_charge</a:t>
            </a:r>
            <a:r>
              <a:rPr lang="en-US" sz="2600" dirty="0"/>
              <a:t>.</a:t>
            </a:r>
          </a:p>
          <a:p>
            <a:pPr lvl="1"/>
            <a:r>
              <a:rPr lang="en-US" sz="2400" dirty="0"/>
              <a:t>We called </a:t>
            </a:r>
            <a:r>
              <a:rPr lang="en-US" sz="2400" b="1" dirty="0" err="1"/>
              <a:t>self.withdraw_charge</a:t>
            </a:r>
            <a:r>
              <a:rPr lang="en-US" sz="2400" dirty="0"/>
              <a:t> rather than the equivalent </a:t>
            </a:r>
            <a:r>
              <a:rPr lang="en-US" sz="2400" b="1" dirty="0" err="1"/>
              <a:t>CheckingAccount.withdraw_charge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Benefit: a class that inherits from </a:t>
            </a:r>
            <a:r>
              <a:rPr lang="en-US" sz="2400" dirty="0" err="1"/>
              <a:t>CheckingAccount</a:t>
            </a:r>
            <a:r>
              <a:rPr lang="en-US" sz="2400" dirty="0"/>
              <a:t> might override the withdrawal charge. We would like to find that new value instead of the old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dirty="0"/>
              <a:t>Python supports </a:t>
            </a:r>
            <a:r>
              <a:rPr lang="en-US" b="1" i="1" dirty="0"/>
              <a:t>multiple inheritance </a:t>
            </a:r>
            <a:r>
              <a:rPr lang="en-US" dirty="0"/>
              <a:t>– the concept of a subclass inheriting attributes from multiple base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/>
              <a:t>SavingsAccount</a:t>
            </a:r>
            <a:r>
              <a:rPr lang="en-US" sz="2800" dirty="0"/>
              <a:t> inherits from Account, but charges customers a small fee every time they make a deposit: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&gt;&gt;&gt; class </a:t>
            </a:r>
            <a:r>
              <a:rPr lang="en-US" sz="2800" dirty="0" err="1"/>
              <a:t>SavingsAccount</a:t>
            </a:r>
            <a:r>
              <a:rPr lang="en-US" sz="2800" dirty="0"/>
              <a:t>(Account):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800" b="1" dirty="0" err="1">
                <a:solidFill>
                  <a:srgbClr val="C00000"/>
                </a:solidFill>
              </a:rPr>
              <a:t>deposit_charge</a:t>
            </a:r>
            <a:r>
              <a:rPr lang="en-US" sz="2800" dirty="0">
                <a:solidFill>
                  <a:srgbClr val="C00000"/>
                </a:solidFill>
              </a:rPr>
              <a:t> = 2</a:t>
            </a:r>
          </a:p>
          <a:p>
            <a:pPr>
              <a:buNone/>
            </a:pPr>
            <a:r>
              <a:rPr lang="en-US" sz="2800" dirty="0"/>
              <a:t>		def </a:t>
            </a:r>
            <a:r>
              <a:rPr lang="en-US" sz="2800" b="1" dirty="0">
                <a:solidFill>
                  <a:srgbClr val="C00000"/>
                </a:solidFill>
              </a:rPr>
              <a:t>deposit</a:t>
            </a:r>
            <a:r>
              <a:rPr lang="en-US" sz="2800" dirty="0"/>
              <a:t>(self, amount):</a:t>
            </a:r>
          </a:p>
          <a:p>
            <a:pPr>
              <a:buNone/>
            </a:pPr>
            <a:r>
              <a:rPr lang="en-US" sz="2800" dirty="0"/>
              <a:t>			return </a:t>
            </a:r>
            <a:r>
              <a:rPr lang="en-US" sz="2800" b="1" dirty="0" err="1"/>
              <a:t>Account</a:t>
            </a:r>
            <a:r>
              <a:rPr lang="en-US" sz="2800" dirty="0" err="1"/>
              <a:t>.deposit</a:t>
            </a:r>
            <a:r>
              <a:rPr lang="en-US" sz="2800" dirty="0"/>
              <a:t>(self, amount - 			</a:t>
            </a:r>
            <a:r>
              <a:rPr lang="en-US" sz="2800" b="1" dirty="0" err="1"/>
              <a:t>self.deposit_charge</a:t>
            </a:r>
            <a:r>
              <a:rPr lang="en-US" sz="28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678363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AsSeenOnTVAccount</a:t>
            </a:r>
            <a:r>
              <a:rPr lang="en-US" sz="2400" dirty="0"/>
              <a:t> account with the best features of both </a:t>
            </a:r>
            <a:r>
              <a:rPr lang="en-US" sz="2400" dirty="0" err="1"/>
              <a:t>CheckingAccount</a:t>
            </a:r>
            <a:r>
              <a:rPr lang="en-US" sz="2400" dirty="0"/>
              <a:t> and </a:t>
            </a:r>
            <a:r>
              <a:rPr lang="en-US" sz="2400" dirty="0" err="1"/>
              <a:t>SavingsAccount</a:t>
            </a:r>
            <a:r>
              <a:rPr lang="en-US" sz="2400" dirty="0"/>
              <a:t>: withdrawal fees, deposit fees, and a low interest rate.</a:t>
            </a:r>
          </a:p>
          <a:p>
            <a:r>
              <a:rPr lang="en-US" sz="2400" dirty="0"/>
              <a:t>It’s both a checking and a savings account in one!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&gt;&gt;&gt; class </a:t>
            </a:r>
            <a:r>
              <a:rPr lang="en-US" sz="2400" dirty="0" err="1"/>
              <a:t>AsSeenOnTVAccount</a:t>
            </a:r>
            <a:r>
              <a:rPr lang="en-US" sz="2400" dirty="0"/>
              <a:t>(</a:t>
            </a:r>
            <a:r>
              <a:rPr lang="en-US" sz="2400" dirty="0" err="1"/>
              <a:t>CheckingAccount</a:t>
            </a:r>
            <a:r>
              <a:rPr lang="en-US" sz="2400" dirty="0"/>
              <a:t>, </a:t>
            </a:r>
            <a:r>
              <a:rPr lang="en-US" sz="2400" dirty="0" err="1"/>
              <a:t>SavingsAccount</a:t>
            </a:r>
            <a:r>
              <a:rPr lang="en-US" sz="2400" dirty="0"/>
              <a:t>):</a:t>
            </a:r>
          </a:p>
          <a:p>
            <a:pPr>
              <a:buNone/>
            </a:pPr>
            <a:r>
              <a:rPr lang="en-US" sz="2400" dirty="0"/>
              <a:t>		def </a:t>
            </a:r>
            <a:r>
              <a:rPr lang="en-US" sz="2400" b="1" dirty="0">
                <a:solidFill>
                  <a:srgbClr val="C00000"/>
                </a:solidFill>
              </a:rPr>
              <a:t>__init_</a:t>
            </a:r>
            <a:r>
              <a:rPr lang="en-US" sz="2400" dirty="0">
                <a:solidFill>
                  <a:srgbClr val="C00000"/>
                </a:solidFill>
              </a:rPr>
              <a:t>_</a:t>
            </a:r>
            <a:r>
              <a:rPr lang="en-US" sz="2400" dirty="0"/>
              <a:t>(self, </a:t>
            </a:r>
            <a:r>
              <a:rPr lang="en-US" sz="2400" dirty="0" err="1"/>
              <a:t>account_holder</a:t>
            </a:r>
            <a:r>
              <a:rPr lang="en-US" sz="2400" dirty="0"/>
              <a:t>):</a:t>
            </a:r>
          </a:p>
          <a:p>
            <a:pPr>
              <a:buNone/>
            </a:pPr>
            <a:r>
              <a:rPr lang="en-US" sz="2400" dirty="0"/>
              <a:t>			</a:t>
            </a:r>
            <a:r>
              <a:rPr lang="en-US" sz="2400" dirty="0" err="1"/>
              <a:t>self.holder</a:t>
            </a:r>
            <a:r>
              <a:rPr lang="en-US" sz="2400" dirty="0"/>
              <a:t> = </a:t>
            </a:r>
            <a:r>
              <a:rPr lang="en-US" sz="2400" dirty="0" err="1"/>
              <a:t>account_holder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			</a:t>
            </a:r>
            <a:r>
              <a:rPr lang="en-US" sz="2400" b="1" dirty="0" err="1"/>
              <a:t>self.balance</a:t>
            </a:r>
            <a:r>
              <a:rPr lang="en-US" sz="2400" b="1" dirty="0"/>
              <a:t> = 1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# A free dollar!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deal?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48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Both </a:t>
            </a:r>
            <a:r>
              <a:rPr lang="en-US" sz="2600" dirty="0">
                <a:solidFill>
                  <a:srgbClr val="C00000"/>
                </a:solidFill>
              </a:rPr>
              <a:t>withdrawal</a:t>
            </a:r>
            <a:r>
              <a:rPr lang="en-US" sz="2600" dirty="0"/>
              <a:t> and </a:t>
            </a:r>
            <a:r>
              <a:rPr lang="en-US" sz="2600" dirty="0">
                <a:solidFill>
                  <a:srgbClr val="C00000"/>
                </a:solidFill>
              </a:rPr>
              <a:t>deposits</a:t>
            </a:r>
            <a:r>
              <a:rPr lang="en-US" sz="2600" dirty="0"/>
              <a:t> will generate fees, using the function definitions in </a:t>
            </a:r>
            <a:r>
              <a:rPr lang="en-US" sz="2600" dirty="0" err="1"/>
              <a:t>CheckingAccount</a:t>
            </a:r>
            <a:r>
              <a:rPr lang="en-US" sz="2600" dirty="0"/>
              <a:t> and </a:t>
            </a:r>
            <a:r>
              <a:rPr lang="en-US" sz="2600" dirty="0" err="1"/>
              <a:t>SavingsAccount</a:t>
            </a:r>
            <a:r>
              <a:rPr lang="en-US" sz="2600" dirty="0"/>
              <a:t> respectively.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such_a_deal</a:t>
            </a:r>
            <a:r>
              <a:rPr lang="en-US" sz="2800" dirty="0"/>
              <a:t> = </a:t>
            </a:r>
            <a:r>
              <a:rPr lang="en-US" sz="2800" dirty="0" err="1"/>
              <a:t>AsSeenOnTVAccount</a:t>
            </a:r>
            <a:r>
              <a:rPr lang="en-US" sz="2800" dirty="0"/>
              <a:t>("John")</a:t>
            </a:r>
          </a:p>
          <a:p>
            <a:pPr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such_a_deal.balance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1</a:t>
            </a:r>
          </a:p>
          <a:p>
            <a:pPr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such_a_deal.deposit</a:t>
            </a:r>
            <a:r>
              <a:rPr lang="en-US" sz="2800" dirty="0"/>
              <a:t>(20)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# $2 fee from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SavingsAccount.deposit</a:t>
            </a: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800" dirty="0"/>
              <a:t>19</a:t>
            </a:r>
          </a:p>
          <a:p>
            <a:pPr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such_a_deal.withdraw</a:t>
            </a:r>
            <a:r>
              <a:rPr lang="en-US" sz="2800" dirty="0"/>
              <a:t>(5)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# $1 fee from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CheckingAccount.withdraw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800" dirty="0"/>
              <a:t>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10242" name="AutoShape 2" descr="data:image/jpeg;base64,/9j/4AAQSkZJRgABAQAAAQABAAD/2wCEAAkGBhQRERUUEhIVExUWGRoYGBcYGRYXGhcXGBYXFBUcFRkZHCceFxkkHRcYHy8gIygpLCwtFx49NTAqNSYrLCkBCQoKDgwOGg8PGiolHyUsKSwsLCktLS4wLC4qLCwsNCwqLCwsLCwsNCotLC0sLCwpLCwwLCwsLCwsLCwsKSwsLP/AABEIAMEBBAMBIgACEQEDEQH/xAAcAAEAAgMBAQEAAAAAAAAAAAAABQYDBAcCCAH/xABMEAACAQMCAwYDBQQECgkFAAABAgMABBESIQUGMQcTIkFRYTJxgRQjQpGhUmJysYKSwdEIFTNDVHOio7LxFlNjg5PD0+HwFzSUs8L/xAAbAQEAAwEBAQEAAAAAAAAAAAAAAgMFBAEGB//EADMRAAIBAgQDBgUEAgMAAAAAAAABAgMRBBIhMQVBURMyYXGBkSKhseHwQsHR8QYUIzNS/9oADAMBAAIRAxEAPwDt1KUoBSlKAUpSgFKUoBSlfjMAMk4A86A/aVpQ8bgdtKzxMx6KHQk/IA71Hcyc1CzKjuWkLDIwyqNvIk75+lWwo1JyUEtX6fU8cklcnqVzqy7X1aZVlhWOMnDMJC7J7kaANI8/MDfyqUn5ulbiSW8OloujbZzhdbtqz0GVG3nmuirga1L/ALFbS/5Yipxex7567RYuG6U0GWVxqC50qq5wC7YJ3IOABk4PSoSHnTi7r3i2Eeg7jKyAkfV8/pVT7UuOW17cp9nYvoUo7YGh8HK935nBLDOMHbGetSXI/aa1uBb3pLw40rLuXjHTD+bp79R7+WO6qc3Fu3Sx9JDATjh41acFJ7yT39k9vZlv4d2mRNCjyxlWIUsF8QAaTusjPiPrgA+2TVhs+ZbeVwiSgsVDDZgCGCsMEjBOGUkdRqFc758C2yRz20a/ZtKASqEdCTIXTSdefi9sdKi+S+PCa+gDswGfD4F3YKFUZDHbAArTzYXs0m3nt7v2MWWHrTcqlOHwavrZePl4nTOauc4eH913qu3e6saNOwTTknUw/aFaVj2n2cpwDKp942P6rkVS+2ufVdQR5+GJmx/G+Ov9Cqhy5Zl5lDOUhLDvWGWOjqQoXfJxjb1rew/C6M8Iqsr5rN6Pfe3Uz5VWpWO82XNlpM4jS4jLnohOlj8lYAn6VLV863caG7k1tojLs0aMTlU1EoB6YGPlXa+V+Jt9gSa4JGFLEtnOgHwk+ZJH86zuIYGOGyZG3m5Msp1M17k/Soq15rtZCFW4j1HorHQx+QfBNStZs4Sg7STXmWJp7ClKVA9FKUoBSlKAUpSgFKUoBSlKAUpSgFKUoBUFzFzlBZ+FtUkmM92mMgeRckgIPmcnyBqg86c4XWt4y3dKGK6I8r0OPG/xHI9MCovl/hrXEFwzSa3jCtowN4zsWB6kjGP6NblHhajFVa70dtF49X/Huc8qt9InQOW+0aK7lETRmJm+A6g6sRuVyAMNjfpvg71Tu1DmCV7hoc4ijwAvkzYBZnH4tzgA7DHvVUs4nil+7yGUhlPoVOV+n99W3m+FLnTclSEkCliAT3cgUBg2OnStFYbD4PExn+lrS/J+vVfuVucpxsV2CSH7MgecmbWS+rQU7vcKqD4g3wnPsa6Ny7E9/ZlJg57vaKVwQz7bdRlsdNXnVG5e4kto5NvpkZuo7rvTkdCuN1PyO+3pXSOTpL6R3luspGwGlGADZ9Qo+BceXU+dcHEq2toSVk7rW7u/ovsTpLwOX8b5eaObphgcMP7RVm5X4G0tveypse6aCLG2+nMmPTJOnPtU32n266ImRGMxfbSCdQCnwkD1JXr6GrLyvwj7LaRReYXLe7ndj+ZqnG454jDQg93v6fyWUY9nUzLlscE5ZvVsrxZpIu8UZV0OMgH9nO2of3/OrBzDHwy4zJbzvC5Ge7aGUrnruUU6fmM1auceXbee9jiSEIwAlnlG3hLFY413xrcq2T5KpxuQRP8AD7VIFCxIqKPJRj88dT7mvlJvs/8Ajk7r6H1Tx0akliKUXCfOz0fo07nA/tMjQmIOe7LBzHqyusAgHHTNW7szmtIZhLdymORMiNNBKb7atYzv7ECrzzZy9a3i+MJFOB4ZQQGGcldQyNanSdj6NjB3rV5b5AsLhDriYTRNomj7xiFkAB8Od2jYEMp8ww88gSoxbleLWnU9xPEaVSk4ThKN98rWvnoV7tNtHnvmZfEoSNRuMfCXyP69RXKPBdd1HHKSkQPeSBiFUon72eucbfOuscS5Atpm1ZljOAPA5AwBgbdOlRU/ZcPwXco9nVH/ALK+whxWH+v2Ek1pa6PkXSlmzHLRas9yzjUBrZo23BRNRMeD1BAxXSOJ89lLeCJkSaSWMF9QJDamKqFRN2ZsZwMAbete07MJCcPeeDz0RhWI+ZJx88Vm5i4BJbywT2sPeCFAijAYqFGn4SRnb0Oa9xGOoYmUU1sna/Xle3I8jCUU/wBjl/MF0DcyYQR6SEaIfAjINLYBJycjer7yNzG9vBN3jFooYu9wTnSxOlUQ+QYjYevSqZe8OjZyXZo3LFiHBUliSzfEOuSalr1SLJUj375zK+PNIvu4V+WoO/0FaWIdLEUqdGLTV17L+rFcW4tsmuBdqsuQtxGs3qY8I49QFJ0uB06r9avdhzRbTaQkyB2AOhmCvv5FSc59q4nwLhbs4CjEkjCNM+RY4z8hufpWLjbqLh+5JaLIRAx1aggCaznqXILfWqa/DcPWrOFP4Xa91t7e+1tiUaskrs+hqVROzrjkjB4ZGLLEgfUx+AE/CWPUbEjPQe1QfGO0iU3YeB9MS+FEI8Mi53aQdct5YwQMepFYkOHVKlWVOH6eZe6iSTZ1elQ3L3NEd2uACkgGWjO+PLII2Zffb5CpmuGcJU5OMlqiaaauhSlKgeilKUApSvxmwMnYCgP2lQnB+cLe5cxoxDAnSGGnvAPxR7+IeeOuPKsnNrMLKfSSCUxkdQCQGx9Cau7CaqKnNWbtv4kcytdFY432ilpGhswTpGWm06xgZyUHTTtjUdj5DzqqR863kU2TcSN7PpZG+YAGB/DitDhHFJLa4DqN120noyHZkP7pH5EA+VSfM9pCGjljIMMgMg3GYipGpHHUbnA+R9K+qp4ajQl2copxa3fgtbv5r7HI5ylqmb3N8aXsKXSLpL+GRf2JVG2/mCPPzwKh+Wrj7HPGc62OUMY3Lo+zLj8jn2q78p8r99YsLjWnfv3gAOllUABPkcDP1qxcF5Wt7QfcxAMernxOfmx3rIlxLLRlQirrVLy5FypNyzFKj7PrmSVgWSCLOzDxuV8sDoNtt6vHAuX47SLukywJyzOdRZj1JqTpWZVr1Kvfdy2MFHY8RwKvwqB8gB/KvdKVSSNHjPFY7aIyy9BgADGWZjpVVyQMkn1H5VDWPPAlBxbSufIRFJTnyD7gxHzy4C4/Eam+L3HdQvJ3RlaMFkRVLMz4IUKAM5JOM+QJ8s1XuTczSSTyW7LKo7rv5JBIznUTKiKuUiRXABCEjIxuVNAUeTgEvFSb2aUwCTLJHqxpWMXCQlmU6T8aknzAb1q28uQSwWcS3ThpI0IdwcgqpOGz5+ADeoHh3MUFtYRNP3jJHFGJCsTuo1gYDsF0ZORtn8Q9RWnw+9A4XfQjvESPwR96GRxHPpMYw4BAw+w9D8qy5KdRu+1zQi4wtboSZ5VW8jZrqRiZn1oA2NCYJiQeulWkO37bfOtblrh1zZTW9sLlFmuRcan0B/DEWniypONjI+T1w+ARgGvznG4aRe4FnfCU5kt5UhDaZEyVZWD5TpvnBwem9b3L/EjLccPvnUYlia2fO3dSudWynfxSRmP2987WUc6azaJkKuVp5dS7cH5ijnAUuiTgsjw611rImzgDqR5g43Ug+dStc9vuGyXvFblEk7v7MkDq5wwWYt3sXgxuNKnUS2rDLp0+LPQq0DiFKUoDDc2aSDEiK49GAP8AOofjPJkFwBjMTKMKU2AHpp6EVPUr1ScXdDc5+nJM1sJZdYlZY3WIIpDBnGlmPlqC6gMetUF+HIHySV0dUYYIA9jvXfq0r3gsExBlhRypyCQCQRWlhuJVaLbet/cplST20OT8TvDa2xtxtJKRJcnz3H3cA+S4LfPHmaq9rkyKShYscAkhVB9WZsBR7k10HnHlF0Z5dPeRsSxwPEpJycjzFVPjFnJHHCRlAwZ8Ywe7yEjyPIsQ7fLT61vYCvRdNQg/ile/W+7b/OiKJxlfXYv/ACQbS1Vi95bPcSkaisqEKOiom/QfqavNcP5d4W9zIkQcoGy8j7eCNRud9hkkDf1rpfAeMWcCLAt6shBwC7jf2DfD9BWDjcKoVHGGaTW+nXyOinO610LLSlKzC0UpSgFQnOcTtZShDjbLY80B8Y+WOvtn1rLzNx4WkBfALnwop829T+6Op/8AcVzd+0W63BkUjofukwR57elaeCwVaq1VhayfPnYqqTitGVgzlWO+d8/3EEdD7ir1y/z9qQw3eZI2GnvOrqDt4wPjH7w39QetUjhdpl+7SPKkHTvvkbkD3xv9DWdbXQ2VyzE6UTzLnYCvpMXHD1E4VOSv4rxOSLlHVFtueRJ2Oq2eCaM7qxYggHpnAIP0qY4D2cKjiW7cTOCCqKMRqR0JB3cj1NTnKHAzaWyo7apGJdz5am3IX2HSpqvkquKqzWVybX5udsYRWtgBSlK5SYpSlAKUpQGtxS/EEMszbrEjyH5IpY/yriB4wbGHOVS7kiMytE7Fw8q94WuEb7vuCXbw4IUID1OR3O7tVlR43GVdSrD1VgVYfka5va8G+yXES3SszBVt4pdAeKfSGETZAJhmEZdGU4BBb4hjHPXbSTRdSSbsyV4Jy7fraRKt1aKqxoEURSTJpVQBmTvl15x8QUDfaoFob3iMN1Ei2kevXEz63mE8qeENEykd0oKrgsGOR0wN9rmDlO1jtZ3jt0DLHI6qCypqClgdGoJ1GcEY9dqycvcxW1rGkawS28KgBHkjMasxAZhv4tZznJGGOcE4rmdWDs4ovVOSupMx8vczXHEHEMJS1ZY1aRpwXdnDvHIIIlcBlVo2BYnY42rX525YuLXhsii9iZdSkBoRG4YzLIO4KvgyauikfIioSZLN5ITJbMkzXhLd/CYWkS5eTUV3OEUuMb5BVemre72nKlrE6yJboHX4WOpip9VLk6T7ive0pwXdPMk5PchLBY7eQywBi0VxFFNcPKWluWaZLecSKc6kGs4JIAdPCNs11OuUf4nge702rRu8k0etIQD3SJcpdXMlw4J8RaPSAcYyoA611eumhdxuyiroxSlKvKhSlKAUpSgFVfm3lQ3P3kZ8YGNJ6MB5exq0UqdOpKnLNB2Z40mrM49xGylt7XDRtGZXbUp6skQUIpx+HUzNjzwKgraOQsvhaTvCFVRjctsAcnGPLeuw84cGNxBhRlkOoflgj8qoHKnLMcgmR5CJ8/dhjgaeukA7Eg7EfKvo8Nj12Dk+9fX15+mhyyp/FbkWDkbj0iStZzYIQ4jYNqAIGWQN5gHYemCOgFXyuV8PhFjOJbnZ4we7gQqzszDGqQg6Y0A6ZOTnptvduVeaReK2VCSId1B1DSc6SpIGR5H3BrLxtFyk60F8OmvV9fV/Mupy0yvcnqUpWaWle5u5ca6VSjAOmcA9CDjIz5dBXKuI8KeN8FNLA+JWz08yMdfpXdqj+McCiuV0yLv5MPiHyNaOD4hUw/w7x6fwVTpKWvM5bY8v3Xgkhtw4yGV45I2XI9dwR6EEZ610215fh1pO8KCfAyw8mxvj396r3BOVbq2uwVkUQdXIJy4A2BTpn96rtVeMrutO+a68rejPaccq2FKUriLBSlKAUpSgFKUoBVa5zI12QP8ApDEfS0uastVjnSPx2Lelww/rWlyMfyqur3JeTJ0++vMiecwfsoiHW5eOAY66ZGHe/wC7ElSCIMkeXTbbbp9KjObuIpDcWDS506pcYVnPedyQmFQEk7sBgHqarXMnHrmWSMWKXAWIl5ZAnd6jjCIonA7zGSWXGDtvmsmUL2XI0oS36llThv2mzltpGOoa4S+d9SH7mQ4/Fju3+db/AC5ePPaxyyACQDTKPSVCY5R/WU1QOVOYbiC5kWZJZ0mzJIEKSywyZ0aniiGUQjSukZxpHuKt3I/FFm+3hVdFW5Y6ZFKOC8aM2VO6+MMR571Zk39yGazRO9n5xbPHjHdXNyn+/eRf9lxVlqr8hsSLz0+2TAfRYs/rmrRWpDuoz5bsUpSpERSlKAUpSgFKUoBVW5s4OI42uIECzDq4HiC4IbR5K2/xAZxncVaa/HQEEHoaspVOzmpdDxq6scFkjZycnAzkn19yTuT7mt7l/jSW0ySCQ4U4bH4lPVVzs2+Dt6Vd7fsxjMpaeUyR5ysQGleufGerfLpVtXhsQCqIkAX4RpGF+W21bOJ4sprJCOjWtznhRa1bM0EodQwzggHfY7+tK90rCOkUpSgFKUoBSlKAUpSgFKUoBSlKAVXefUItO+AJNtIk5A/Yjb77H/dGSrFWC/uI443eZlWNVJcvgKFxvqztivGrqx6nbUql/YR3PcMTvA4kRlON8FfqpDfyrbjgJOM5rmvLXNEpknjsre4u7OBlEbAKZUjbOgFCQzoNLaT8QUDNWhuaJodDz2k8cLsUDMoEmsKX/wAkGLlMBvFjqOhzmsipQqRfxLRGnCrBq6e5ucKsra0uZLWGFYXZFmJ3+9DM6sQSSW0HAO+2sdK88sYignnkBjE80076xgrGCVTVnpiOMHf1rDPdSXj281rayyrA7uZGAhyrRtE0cPelTISWUnov3fXOMQHaJzHcQC3S4tNEEr6pIzKjSSxxsheM6MqgbUM7nOMHAJzfGhObWVblLqxiteR0Hs/tClijuNLztJcMPMd/I0qg+4RlH0qx1G8vcwwXsCzWzh0OxHRkYdVdeqsPT+ypKtG1tDh3FKUoBSlKAUpSgFKUoBSlKAUpSgFKUoBSlKAUpSgFKUoBSlKAUpSgFa17xSGEZmmjiHq7qn/ERXFO0ztXeaY2tjI8UcZYSSo2kykHTiNhuEBB3B8Xy68zZATk7n1O5/M71fToOauQc0j6W4j2o8NhUk3kT4/DEe9Y/IJn9dq4xz72kycUYKgaG1U5WMneQg7PLjb5LuB13NUv4zj8I/U/3Cs9X06CTvuQlM63/g/RlWvCRgOIWU+oVpkbHybIq49obDVag9Nch/3en/8Auq32UJ3SWLf9fDcKT+9332iMfkJf1qY7QeIItzCJPhSNmGxJLySKqgAZJ2jboPX0rI4m7Uaj6r6nTR7yJDk287uR7cnwsDLH7HOJl+WWVx/G/pVF/wAIC6zNZx7bJK39Zo1H/C35GrVyBKt1cSzocrCDCOoy8ml5NjvgKiAH1Z/Sq32i2v2u3v7jr3UyCP8A1drmOTHzaS4P0FecJVTsIdpul8uXyFe2Z2Ob8t8z3HD5u9tn0k4Do26SAdBIP5EbjyrrXBe3y1kAW5hmt3/FpHep9Cvjwf4a4jXiRAeu2Oh6YrbqUYy1OWMmj6U4J2p8Pu5hDFMwdtkDxvGHPopYY1ex3PlVtr47D+R8+hHnjf6Hzqw8t8/XMN1DdSTSSCPSjqXZg0KgI64J3OMtnrqGa5pULd0sUup9R0rzDKHUMpyrAEEeYIyD+Veq5yYpSlAKUpQClKUApSlAKUpQClKUApSlAKUpQClKUAqq9p3MBs+GzupxI4EUZ6EPL4Mj3Uam/o1aq4/2/cX/APtbUHclp3HoAO6j/Ms/9WpQjmkkeN2RxhNpMDoFx+u1ZZJcbYyT5D/5tWKz3y3qT/P/AJflWSUYIYb46j1H99aUe7cpe5ja3LbnC/Lr9TWwKA53FftSSSItnbeWLZm4ZYvCQJYliljyTgsoKurHyDKzoT5as+Vfk14by9uHljaLu1iiVCyMV0q0jnKErkmbHXoPpWDs44mi8KRnOFg70P7BHZ/+Fhge4py6GIZ3GHkJd/ZnJYj6ZC/0a+Y/yGqoYZR5u3sjuwqvO5scB763muFtmjDSL0k1YALsySpgHUUaSRGQ4yBF4hmpmLgiLa/ZskqY2jLNuW1ghmb1Ylix9yaiL6FgyyRkLIm6k5xv8StjqjDYj2BG4FTvDeICeMOAVO4ZT1Rxsyn1I9ehGCNjV3AsbDE0cj78VZ+K6/z4kcTTcJX5Hzm0JQlG+JCVb+JTpb9Qa8yRhhg1YOfbEQ8RuVAwGYSj/vFDn/a1VAV9CtVqcb3MCrpO4HpqAAI+f94r9tlwWH736HevU2+F9evyG5/sH1rGNpT7j+X/ACNQ2aJbn092XXfecJsyTkiIIfYxkx4Py04q01wjsY5yNvcfY5D91cNlD+xNp6fJwAP4gPU13es+cXGVi5O6FKUqB6KUpQClKUApSlAKUpQClKUApSlAKVXOPcdYypbW0qLIwd5HwshjSMqpATONbM6jxdAGPXFan/SG6tVLTx/bIwM6oE0TDA84i2mT5oQf3ardWKllb1JqnJrMkW6lc0/+v1gNmiuVPmCkYI+f3lZl7deHlc6bnP7Pdgn8w+n9auUZPZFd0TfaJzwOGWwZQHnkJWFDnBI3ZnxvoUHJx1JA881878X4xNdzNNcSGSRsAnAAAGyqqjZVHp7nqTW9zjzXJxK6aeQaVA0xR9e7jznGfNidyfX2AqFruo0squ9yqUrmCzGEH1/mazVhtVIBz+0f51nq6HdRB7mE+A/unr7H+41loRWJDpOk9Pwn+w02G5Z+WuPCOGa1dsLPJAUH7wmjEo+qAf1K6VwdutcU1EEMvxKQy/xKcj+VdX5f4osqpIvRxnHoehB9wcj6V8d/ktGTyz5fuaODktUWWdcitTgs/d3RTynTUP8AWRYB+pjI/wDDr3PPnpUFzDxoWixTkamSUFUyAXyjqyjPlhtz5Cvn+DVZUsZBrm7e/wCXOqvG9NlT7UpAeJSY/DHEp+eGbB98MKqTNgZNbF9evNLJLIQXkYu2OmT5DPkBgD2ArTHjOfwjp7n1+VfqC0VjFP2JerHqf0HkP/nrXhBmRj6AD896z1jRcM3vg/2GjWwuZVmKEOuzIQ6kdQynUuPqK+tuH3gmijlU5WRFcY32ZQw/nXyQwz7fKrJyx2hXtgFWKYvEv+Zl8aY9F/En9E49jVNek56olCSW59N0qj8A7YLC4iDTTLayD4o5Tjf1RsYdfcb+oFSq9oVlgFpmjBGV7yKePUPIpqQa8+WM5rgejsy5aljpVVuuZppzps4+7TzuJ0dfpDA2l3P7z6V/i3FYoOcjakRX2pmY4hlijZhPn8HdpnRMB1HRhuPNVr7WF8tyfZytexb6VrWHEY541kicOrDIO46HDAg7gg7EEZB2ODWzVhAUpSgFKUoBStK+sHkIKXMsOBjCLCwPue8jY5+RrV/xLN/p9x/4dp/6FAS9VLtG49JBbtHCMPJFMxfJBRIlUyFAu5fD7bjHXyxUsODT/wCnzH5x2v8AZFVH585euY3a4YyXaaFXUqL3kcZEkc6FI1GqN1lL6lGQ0a5GMEQm2o6EopN6m4sSR8QiWNVVBay4CgAAd9BjGPX+yvUPFB9tn8TaESKLGTp7z7yVzjoDpkjG39m1e5b5hR5IGZ1LiEW8uGHhZdLxvv1R9LYb1ZRscio7m2RbO5aZpbj7PctqVoHyqzBQsqvp33Cqwwf2hjaspQcnl5/c0Z1FTjmauvAuHM/M1raIrzgOz5CKEDuwGNWM7BRkZJIH1qq8DvODXyl5oLWCVWYFHIhyuTobAYK2Vx64OfatGzWwumDB1uHxt3rvIwHXAWU/oBUhecAieJo1jSPPmqKCNwfIDY4wdxkE10xpqMbXd+v2MqfEVm7uniVLnu24ckif4vk1Mc94kZaSJRjYq2+GJ/CCRjPTzgbfhs0nwQSt8kYfqwAq9rw6aFdtlG2qO4kjAH8E2pP1NYbbmpYmYXNxHpA8OWjeTVnoe4ypGPMgHPrXdTxM4QyrXzOWdfO7xRQpgUOHDIfRwUP+0BQVf7vni1IClXk1DIDRhVI6dZSBj3rQPL6XozFFawDfxIwlk+oiYIu/ua6I41/qiRVT/wBKxT68ugIwascnZ7cqPDLFIM+epWx9dv1r3Y8nB547eS4MEsrBUBhEiknYeKKYlR7lQKvWKpy5lkWpbMq0bkHS3XyPqP76tHJXFNEhhJ2fLJ7OBlh9QM/NT61s8d7M3t7oWz3UeWjEiOEbOcsCunV4WAXVv1GcdDQ8kiEq73yxlSGB0Ku4O2Myb1x410q9GVJ+nmTjWVKepd3v0SNpHYKqglj6Adf+Vcr45xlrqUyNkDoin8Ce/wC8epPr7AVauJWwul7v7fABkHSqgaiOmcy5IB3wPao2Ps5ke4iha5iRZcgOyuAZBgrGd+rDJG++nHmKyeD4KnhZOpU7/LwX3+hfWxUarUIsqI8f8P8Axf8At/OsxOOu1TfMvKD8PvVgmkjI05D9zI6HbVgqVJ2A3ZQ2PzxtcPvVjI021lcDzMQXWOn4Tl+vqgrflilHZXOeaaK3CC5wgLn0UFj/ALINZr2wkh/ysbx+7Db+sMr+tdAh5tjMbFVMZUHAYeDUBkBnTKoD+9itaK6eVdTG+bV+GOOOOP5A5IYe5Y59ao/3Z32RR2j5ooNKvlpyhHIzmWEopxpJdRLnfVq7kBMdNjqOaw3XZ4vWOdl9nVWH5rpP86ujjYPfQ97WJX+U+JR297BJMhdAxGAushmRlRtPU4JB239K6/DLGw7+yuHTvGwY0AlSaUnG0bkaJcg5YFdgS3TI4xxfhBtwSZ4GxvmOVQ4IOQQhIbIPpmrlyRf3lyTcQpJrjOoukeqOaQgxmRgWykhUlW0oynGSAa48XBVZKpF6bP8Ao0cNVSg4lvXm2bQ0ZhX7SGZEDYjRmRgJQ41NoZAQWVWbUpDIWBON2y4pFfQtHMmPwSRnqjjfYjcHPiVx5YIrQ4fwriF04MloIgrGXXJJgyTSIUJcd2CFVDp0qv7O+1bHNHJ8MAicSSG8mkijDq7xq0cbd7MCinHdiMP11HJXfJrPlQd29kjtjWjZJ6tkDxOCXht1HcECRWZVFzjDB8EJ9qC7+IZR2XZxhsB0GrrPBOMpdRCRQVIJV0ONUbjGpWxseoII2IIIyCKpnGb+NjDH3iHTJ30oDKSsdsDOcgHbxrGN/Wvzki0l3SGYRlba0EjaFkAlAl8OMgBxHoB88BKuw9RvRlFeCWqOh0qD/wAWXv8Apyf/AIy/+pX4eGX3lfRfW1B/lMK7DmJ2lY7ZGCKHYOwA1MBpDHzIXJ0/LJpQGSlKUApSlARfGuWLe7jKSwo2+VbSupH6hlJHXIB9DjfIrnfahYXRt5nEQiEfcMJI2yC6McyIqgsrENpwwAAG7npXWKg+dOGSXNlLDEiSNIMaXYoMZzlWAOHBwRnbI3qMldC9kz5kLSufC8cjtjoI1LHrgrskp3/fPTYVL8I4lciK4Dd7GYE16FYLnfG6SKWQDcnQQDjAAJr949yvcQ/dXUTl9gjsqFmx5B85k2/Zkf8AgFRL3UywyxzXEjRBcKV8RV9WFSXUyvGuNWVIPspqLVznlFPQlbe7tJWH2q5YNjoVLdRn/KO0uPppq2cE4fZLvbCFj1yCsj/mSWFVROPtJGFN/DJgYCTmR1UYxgd/C/0wwrAOEI+/cxMfJoGU523OIpgQc+kZ2qMo+JVOCezf57F9uOGt3jSRS92zABgyLIraRpUkbMDj0bHtWrc8Plf44LV28nDSRMPkQhZfo1U+znmibStxLHjosrHy3+GUDI+SGvzmHjty6rC8qop2kIQoSCTgMSctkAHACg6vY4jkZUqTvuiY4nzPKkQht3WWUDDS7HOD4igOxCjrK2F28znE/wBj3LLG+Ny0uCsZLKzsZZhJsrlcj7o4yC2xwMA4D1RILbRGCcqHClQd3lxshAwcr0Csw0DH3au29dt7M+Tu4iE88bpcMWwrn4FO2oJkkOw6s5L+RI+EWRVtjqpRUXoiC7YbyOK7tGG0mpQx26d4AgbfIOh58bYOW9KjJ+GOJWlidAzYz3kevBUaRoYMrKMdRkjr0yc/vbqCbiNSyqGiypG7d5G7snh67E6Qf+3PoarV3fXmshbl3TyeO2UFh5EK24O/Q1GcbsrrQcpXXzLHLa3DjDyW7A9cwu36NLivdrwhVhML/eKc5GNIGTnCKPgUHoAdvWqo/wBrwMNxCUn/ALFgB06mOUVh1X46W11v5sblfyzcVDK+pQ6T6ok+a/tO5uZZbiBQulzI+YWT4DJEAUceRYqdWASVOc1O6s0Y5DI+OmQITk9M/HCvyOjPpUqzcSwdrpfLxKzAeuxLZHlvnrXQezDlSG+s2+16LlUYouV0vC4JLrHIul0TBX7voPLbYWxuzqhmluzlkUjxsolhlBxhWVjGxA/YJDow8/BpHyqRso/Fm2uVDMThJSbV2P7r6jBIc7eJzn9mujca7FHQE2M+VO/czbb+WJFBBI8tat86pXEuHXNu+i4gIZttEuEMh6fdT+KKb2V8+yU8z16aSR44lxy6tyEuZGiJAIRBayT9M4fDjR7HRkjBx51BycXVzl01v5d7IJ298lmEafLuyPyrau+HRyy40/ZzGMvHJFKzN5EkIr5QYx8WN8gL0rGjIBiLWwHVkieNP6TawPP9mlkjxxgtkYxHIykpEh9gwYAHbcWwXTt7E11j/B/4gGtJ4AQe6l1ABmIAkHQK4BUZU+uST55rmFpZvMQIoWnbO6riU9PPukJBzjzFdS7JuB3ltKwe2+z27qzsGUBjKSFUDVK7acZPwr0FSRZA6hVd5q5ckneKaB1WWJXULJnu3WTTnJXdGBRSGAPQgjfaxUr1pSVmXJtO6KV/0We9MIuYTaxwwtE6I8ZM3eGPWodMssP3Y3yrNqIIAzm32dlHCgSKNI0HRUUKozucADFZqV7Y8FKUoBSlKAUpSgFKUoBSlKAxXdmkqFJUWRG2ZWAZSPcHY189dr3Kgt7+L7OkwjMedTKWjRsnwpI3VcY2JOM4G2w+iqUPGrnyrZcRnjBVDFL+6Y7Nz+Tq7Gta+uVfaW0SNvUW/dfqkqL+lfVN7wqGYYmhjlHo6K4/JgaiLjs94c4wbG3H8KBD9CmCPpXliOV9T5ti4dGwXu5NOTj4p1UE7DOYnXA8/EambDlw28qQCJL2/wCkdv4Wht986rgjwySAblc6V6sTstda4n2I2EpLIZoW9Q/eD6iYMSPbNTXI/IcPDIiqYklckvMVCswzlVwCQqj0G3n1pY9SNHkvs4W0b7RdP9pvGOoyHdUYjB7sHzxtrO+NgFG1XSlK9JHIO3XgKCS1vWD6FZY5jGQrhQ3eIVJ6N/lACfMrVC4lHeK2gC6VQMKWujuvkSve4QkYJGTua+hubOAC+s5rZjjvFwpP4XBDIfowBrmCdgrE+JrQep03T/zmFRZCSfL8+Zzs2c4I+/dPY3sSZ9fxtXmThrEAGS3B82fiCEn3I1da6tB2CRY8U6D/AFdug/8A2vITW5F2G2w/z7/SGzH/AJJryzIZZczjMfASu5uIWI8kIuB5ebArmumdhHEk7y5j1prcK2ju1hcd2SCdKDS6kSAhgcjByMYJsA7E7Uf5+b+pa/oO52qd5N5Ej4YGWGeV0b8DiLZv2tSoGY423J2qSLEmWasF7YxzRtHKiyIwwysAyke4NZ6V6SKTddlULHCXE8cX/V/dyacEEBHlRmVMj4SW6DGMVJcN7PLGHB7gTMOjzffEfw68qv8ARAqyUryyIqKWyPMUQUBVAUDoAAAPkBXqlK9JClKUApSlAKUpQClKUApSlAKUpQClKUApSlAKUpQClKUApSlAKUpQClKUApSlAKUpQClKUApSlAKUpQClKUApSlAKUp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4" name="AutoShape 4" descr="data:image/jpeg;base64,/9j/4AAQSkZJRgABAQAAAQABAAD/2wCEAAkGBhQRERUUEhIVExUWGRoYGBcYGRYXGhcXGBYXFBUcFRkZHCceFxkkHRcYHy8gIygpLCwtFx49NTAqNSYrLCkBCQoKDgwOGg8PGiolHyUsKSwsLCktLS4wLC4qLCwsNCwqLCwsLCwsNCotLC0sLCwpLCwwLCwsLCwsLCwsKSwsLP/AABEIAMEBBAMBIgACEQEDEQH/xAAcAAEAAgMBAQEAAAAAAAAAAAAABQYDBAcCCAH/xABMEAACAQMCAwYDBQQECgkFAAABAgMABBESIQUGMQcTIkFRYTJxgRQjQpGhUmJysYKSwdEIFTNDVHOio7LxFlNjg5PD0+HwFzSUs8L/xAAbAQEAAwEBAQEAAAAAAAAAAAAAAgMFBAEGB//EADMRAAIBAgQDBgUEAgMAAAAAAAABAgMRBBIhMQVBURMyYXGBkSKhseHwQsHR8QYUIzNS/9oADAMBAAIRAxEAPwDt1KUoBSlKAUpSgFKUoBSlfjMAMk4A86A/aVpQ8bgdtKzxMx6KHQk/IA71Hcyc1CzKjuWkLDIwyqNvIk75+lWwo1JyUEtX6fU8cklcnqVzqy7X1aZVlhWOMnDMJC7J7kaANI8/MDfyqUn5ulbiSW8OloujbZzhdbtqz0GVG3nmuirga1L/ALFbS/5Yipxex7567RYuG6U0GWVxqC50qq5wC7YJ3IOABk4PSoSHnTi7r3i2Eeg7jKyAkfV8/pVT7UuOW17cp9nYvoUo7YGh8HK935nBLDOMHbGetSXI/aa1uBb3pLw40rLuXjHTD+bp79R7+WO6qc3Fu3Sx9JDATjh41acFJ7yT39k9vZlv4d2mRNCjyxlWIUsF8QAaTusjPiPrgA+2TVhs+ZbeVwiSgsVDDZgCGCsMEjBOGUkdRqFc758C2yRz20a/ZtKASqEdCTIXTSdefi9sdKi+S+PCa+gDswGfD4F3YKFUZDHbAArTzYXs0m3nt7v2MWWHrTcqlOHwavrZePl4nTOauc4eH913qu3e6saNOwTTknUw/aFaVj2n2cpwDKp942P6rkVS+2ufVdQR5+GJmx/G+Ov9Cqhy5Zl5lDOUhLDvWGWOjqQoXfJxjb1rew/C6M8Iqsr5rN6Pfe3Uz5VWpWO82XNlpM4jS4jLnohOlj8lYAn6VLV863caG7k1tojLs0aMTlU1EoB6YGPlXa+V+Jt9gSa4JGFLEtnOgHwk+ZJH86zuIYGOGyZG3m5Msp1M17k/Soq15rtZCFW4j1HorHQx+QfBNStZs4Sg7STXmWJp7ClKVA9FKUoBSlKAUpSgFKUoBSlKAUpSgFKUoBUFzFzlBZ+FtUkmM92mMgeRckgIPmcnyBqg86c4XWt4y3dKGK6I8r0OPG/xHI9MCovl/hrXEFwzSa3jCtowN4zsWB6kjGP6NblHhajFVa70dtF49X/Huc8qt9InQOW+0aK7lETRmJm+A6g6sRuVyAMNjfpvg71Tu1DmCV7hoc4ijwAvkzYBZnH4tzgA7DHvVUs4nil+7yGUhlPoVOV+n99W3m+FLnTclSEkCliAT3cgUBg2OnStFYbD4PExn+lrS/J+vVfuVucpxsV2CSH7MgecmbWS+rQU7vcKqD4g3wnPsa6Ny7E9/ZlJg57vaKVwQz7bdRlsdNXnVG5e4kto5NvpkZuo7rvTkdCuN1PyO+3pXSOTpL6R3luspGwGlGADZ9Qo+BceXU+dcHEq2toSVk7rW7u/ovsTpLwOX8b5eaObphgcMP7RVm5X4G0tveypse6aCLG2+nMmPTJOnPtU32n266ImRGMxfbSCdQCnwkD1JXr6GrLyvwj7LaRReYXLe7ndj+ZqnG454jDQg93v6fyWUY9nUzLlscE5ZvVsrxZpIu8UZV0OMgH9nO2of3/OrBzDHwy4zJbzvC5Ge7aGUrnruUU6fmM1auceXbee9jiSEIwAlnlG3hLFY413xrcq2T5KpxuQRP8AD7VIFCxIqKPJRj88dT7mvlJvs/8Ajk7r6H1Tx0akliKUXCfOz0fo07nA/tMjQmIOe7LBzHqyusAgHHTNW7szmtIZhLdymORMiNNBKb7atYzv7ECrzzZy9a3i+MJFOB4ZQQGGcldQyNanSdj6NjB3rV5b5AsLhDriYTRNomj7xiFkAB8Od2jYEMp8ww88gSoxbleLWnU9xPEaVSk4ThKN98rWvnoV7tNtHnvmZfEoSNRuMfCXyP69RXKPBdd1HHKSkQPeSBiFUon72eucbfOuscS5Atpm1ZljOAPA5AwBgbdOlRU/ZcPwXco9nVH/ALK+whxWH+v2Ek1pa6PkXSlmzHLRas9yzjUBrZo23BRNRMeD1BAxXSOJ89lLeCJkSaSWMF9QJDamKqFRN2ZsZwMAbete07MJCcPeeDz0RhWI+ZJx88Vm5i4BJbywT2sPeCFAijAYqFGn4SRnb0Oa9xGOoYmUU1sna/Xle3I8jCUU/wBjl/MF0DcyYQR6SEaIfAjINLYBJycjer7yNzG9vBN3jFooYu9wTnSxOlUQ+QYjYevSqZe8OjZyXZo3LFiHBUliSzfEOuSalr1SLJUj375zK+PNIvu4V+WoO/0FaWIdLEUqdGLTV17L+rFcW4tsmuBdqsuQtxGs3qY8I49QFJ0uB06r9avdhzRbTaQkyB2AOhmCvv5FSc59q4nwLhbs4CjEkjCNM+RY4z8hufpWLjbqLh+5JaLIRAx1aggCaznqXILfWqa/DcPWrOFP4Xa91t7e+1tiUaskrs+hqVROzrjkjB4ZGLLEgfUx+AE/CWPUbEjPQe1QfGO0iU3YeB9MS+FEI8Mi53aQdct5YwQMepFYkOHVKlWVOH6eZe6iSTZ1elQ3L3NEd2uACkgGWjO+PLII2Zffb5CpmuGcJU5OMlqiaaauhSlKgeilKUApSvxmwMnYCgP2lQnB+cLe5cxoxDAnSGGnvAPxR7+IeeOuPKsnNrMLKfSSCUxkdQCQGx9Cau7CaqKnNWbtv4kcytdFY432ilpGhswTpGWm06xgZyUHTTtjUdj5DzqqR863kU2TcSN7PpZG+YAGB/DitDhHFJLa4DqN120noyHZkP7pH5EA+VSfM9pCGjljIMMgMg3GYipGpHHUbnA+R9K+qp4ajQl2copxa3fgtbv5r7HI5ylqmb3N8aXsKXSLpL+GRf2JVG2/mCPPzwKh+Wrj7HPGc62OUMY3Lo+zLj8jn2q78p8r99YsLjWnfv3gAOllUABPkcDP1qxcF5Wt7QfcxAMernxOfmx3rIlxLLRlQirrVLy5FypNyzFKj7PrmSVgWSCLOzDxuV8sDoNtt6vHAuX47SLukywJyzOdRZj1JqTpWZVr1Kvfdy2MFHY8RwKvwqB8gB/KvdKVSSNHjPFY7aIyy9BgADGWZjpVVyQMkn1H5VDWPPAlBxbSufIRFJTnyD7gxHzy4C4/Eam+L3HdQvJ3RlaMFkRVLMz4IUKAM5JOM+QJ8s1XuTczSSTyW7LKo7rv5JBIznUTKiKuUiRXABCEjIxuVNAUeTgEvFSb2aUwCTLJHqxpWMXCQlmU6T8aknzAb1q28uQSwWcS3ThpI0IdwcgqpOGz5+ADeoHh3MUFtYRNP3jJHFGJCsTuo1gYDsF0ZORtn8Q9RWnw+9A4XfQjvESPwR96GRxHPpMYw4BAw+w9D8qy5KdRu+1zQi4wtboSZ5VW8jZrqRiZn1oA2NCYJiQeulWkO37bfOtblrh1zZTW9sLlFmuRcan0B/DEWniypONjI+T1w+ARgGvznG4aRe4FnfCU5kt5UhDaZEyVZWD5TpvnBwem9b3L/EjLccPvnUYlia2fO3dSudWynfxSRmP2987WUc6azaJkKuVp5dS7cH5ijnAUuiTgsjw611rImzgDqR5g43Ug+dStc9vuGyXvFblEk7v7MkDq5wwWYt3sXgxuNKnUS2rDLp0+LPQq0DiFKUoDDc2aSDEiK49GAP8AOofjPJkFwBjMTKMKU2AHpp6EVPUr1ScXdDc5+nJM1sJZdYlZY3WIIpDBnGlmPlqC6gMetUF+HIHySV0dUYYIA9jvXfq0r3gsExBlhRypyCQCQRWlhuJVaLbet/cplST20OT8TvDa2xtxtJKRJcnz3H3cA+S4LfPHmaq9rkyKShYscAkhVB9WZsBR7k10HnHlF0Z5dPeRsSxwPEpJycjzFVPjFnJHHCRlAwZ8Ywe7yEjyPIsQ7fLT61vYCvRdNQg/ile/W+7b/OiKJxlfXYv/ACQbS1Vi95bPcSkaisqEKOiom/QfqavNcP5d4W9zIkQcoGy8j7eCNRud9hkkDf1rpfAeMWcCLAt6shBwC7jf2DfD9BWDjcKoVHGGaTW+nXyOinO610LLSlKzC0UpSgFQnOcTtZShDjbLY80B8Y+WOvtn1rLzNx4WkBfALnwop829T+6Op/8AcVzd+0W63BkUjofukwR57elaeCwVaq1VhayfPnYqqTitGVgzlWO+d8/3EEdD7ir1y/z9qQw3eZI2GnvOrqDt4wPjH7w39QetUjhdpl+7SPKkHTvvkbkD3xv9DWdbXQ2VyzE6UTzLnYCvpMXHD1E4VOSv4rxOSLlHVFtueRJ2Oq2eCaM7qxYggHpnAIP0qY4D2cKjiW7cTOCCqKMRqR0JB3cj1NTnKHAzaWyo7apGJdz5am3IX2HSpqvkquKqzWVybX5udsYRWtgBSlK5SYpSlAKUpQGtxS/EEMszbrEjyH5IpY/yriB4wbGHOVS7kiMytE7Fw8q94WuEb7vuCXbw4IUID1OR3O7tVlR43GVdSrD1VgVYfka5va8G+yXES3SszBVt4pdAeKfSGETZAJhmEZdGU4BBb4hjHPXbSTRdSSbsyV4Jy7fraRKt1aKqxoEURSTJpVQBmTvl15x8QUDfaoFob3iMN1Ei2kevXEz63mE8qeENEykd0oKrgsGOR0wN9rmDlO1jtZ3jt0DLHI6qCypqClgdGoJ1GcEY9dqycvcxW1rGkawS28KgBHkjMasxAZhv4tZznJGGOcE4rmdWDs4ovVOSupMx8vczXHEHEMJS1ZY1aRpwXdnDvHIIIlcBlVo2BYnY42rX525YuLXhsii9iZdSkBoRG4YzLIO4KvgyauikfIioSZLN5ITJbMkzXhLd/CYWkS5eTUV3OEUuMb5BVemre72nKlrE6yJboHX4WOpip9VLk6T7ive0pwXdPMk5PchLBY7eQywBi0VxFFNcPKWluWaZLecSKc6kGs4JIAdPCNs11OuUf4nge702rRu8k0etIQD3SJcpdXMlw4J8RaPSAcYyoA611eumhdxuyiroxSlKvKhSlKAUpSgFVfm3lQ3P3kZ8YGNJ6MB5exq0UqdOpKnLNB2Z40mrM49xGylt7XDRtGZXbUp6skQUIpx+HUzNjzwKgraOQsvhaTvCFVRjctsAcnGPLeuw84cGNxBhRlkOoflgj8qoHKnLMcgmR5CJ8/dhjgaeukA7Eg7EfKvo8Nj12Dk+9fX15+mhyyp/FbkWDkbj0iStZzYIQ4jYNqAIGWQN5gHYemCOgFXyuV8PhFjOJbnZ4we7gQqzszDGqQg6Y0A6ZOTnptvduVeaReK2VCSId1B1DSc6SpIGR5H3BrLxtFyk60F8OmvV9fV/Mupy0yvcnqUpWaWle5u5ca6VSjAOmcA9CDjIz5dBXKuI8KeN8FNLA+JWz08yMdfpXdqj+McCiuV0yLv5MPiHyNaOD4hUw/w7x6fwVTpKWvM5bY8v3Xgkhtw4yGV45I2XI9dwR6EEZ610215fh1pO8KCfAyw8mxvj396r3BOVbq2uwVkUQdXIJy4A2BTpn96rtVeMrutO+a68rejPaccq2FKUriLBSlKAUpSgFKUoBVa5zI12QP8ApDEfS0uastVjnSPx2Lelww/rWlyMfyqur3JeTJ0++vMiecwfsoiHW5eOAY66ZGHe/wC7ElSCIMkeXTbbbp9KjObuIpDcWDS506pcYVnPedyQmFQEk7sBgHqarXMnHrmWSMWKXAWIl5ZAnd6jjCIonA7zGSWXGDtvmsmUL2XI0oS36llThv2mzltpGOoa4S+d9SH7mQ4/Fju3+db/AC5ePPaxyyACQDTKPSVCY5R/WU1QOVOYbiC5kWZJZ0mzJIEKSywyZ0aniiGUQjSukZxpHuKt3I/FFm+3hVdFW5Y6ZFKOC8aM2VO6+MMR571Zk39yGazRO9n5xbPHjHdXNyn+/eRf9lxVlqr8hsSLz0+2TAfRYs/rmrRWpDuoz5bsUpSpERSlKAUpSgFKUoBVW5s4OI42uIECzDq4HiC4IbR5K2/xAZxncVaa/HQEEHoaspVOzmpdDxq6scFkjZycnAzkn19yTuT7mt7l/jSW0ySCQ4U4bH4lPVVzs2+Dt6Vd7fsxjMpaeUyR5ysQGleufGerfLpVtXhsQCqIkAX4RpGF+W21bOJ4sprJCOjWtznhRa1bM0EodQwzggHfY7+tK90rCOkUpSgFKUoBSlKAUpSgFKUoBSlKAVXefUItO+AJNtIk5A/Yjb77H/dGSrFWC/uI443eZlWNVJcvgKFxvqztivGrqx6nbUql/YR3PcMTvA4kRlON8FfqpDfyrbjgJOM5rmvLXNEpknjsre4u7OBlEbAKZUjbOgFCQzoNLaT8QUDNWhuaJodDz2k8cLsUDMoEmsKX/wAkGLlMBvFjqOhzmsipQqRfxLRGnCrBq6e5ucKsra0uZLWGFYXZFmJ3+9DM6sQSSW0HAO+2sdK88sYignnkBjE80076xgrGCVTVnpiOMHf1rDPdSXj281rayyrA7uZGAhyrRtE0cPelTISWUnov3fXOMQHaJzHcQC3S4tNEEr6pIzKjSSxxsheM6MqgbUM7nOMHAJzfGhObWVblLqxiteR0Hs/tClijuNLztJcMPMd/I0qg+4RlH0qx1G8vcwwXsCzWzh0OxHRkYdVdeqsPT+ypKtG1tDh3FKUoBSlKAUpSgFKUoBSlKAUpSgFKUoBSlKAUpSgFKUoBSlKAUpSgFa17xSGEZmmjiHq7qn/ERXFO0ztXeaY2tjI8UcZYSSo2kykHTiNhuEBB3B8Xy68zZATk7n1O5/M71fToOauQc0j6W4j2o8NhUk3kT4/DEe9Y/IJn9dq4xz72kycUYKgaG1U5WMneQg7PLjb5LuB13NUv4zj8I/U/3Cs9X06CTvuQlM63/g/RlWvCRgOIWU+oVpkbHybIq49obDVag9Nch/3en/8Auq32UJ3SWLf9fDcKT+9332iMfkJf1qY7QeIItzCJPhSNmGxJLySKqgAZJ2jboPX0rI4m7Uaj6r6nTR7yJDk287uR7cnwsDLH7HOJl+WWVx/G/pVF/wAIC6zNZx7bJK39Zo1H/C35GrVyBKt1cSzocrCDCOoy8ml5NjvgKiAH1Z/Sq32i2v2u3v7jr3UyCP8A1drmOTHzaS4P0FecJVTsIdpul8uXyFe2Z2Ob8t8z3HD5u9tn0k4Do26SAdBIP5EbjyrrXBe3y1kAW5hmt3/FpHep9Cvjwf4a4jXiRAeu2Oh6YrbqUYy1OWMmj6U4J2p8Pu5hDFMwdtkDxvGHPopYY1ex3PlVtr47D+R8+hHnjf6Hzqw8t8/XMN1DdSTSSCPSjqXZg0KgI64J3OMtnrqGa5pULd0sUup9R0rzDKHUMpyrAEEeYIyD+Veq5yYpSlAKUpQClKUApSlAKUpQClKUApSlAKUpQClKUAqq9p3MBs+GzupxI4EUZ6EPL4Mj3Uam/o1aq4/2/cX/APtbUHclp3HoAO6j/Ms/9WpQjmkkeN2RxhNpMDoFx+u1ZZJcbYyT5D/5tWKz3y3qT/P/AJflWSUYIYb46j1H99aUe7cpe5ja3LbnC/Lr9TWwKA53FftSSSItnbeWLZm4ZYvCQJYliljyTgsoKurHyDKzoT5as+Vfk14by9uHljaLu1iiVCyMV0q0jnKErkmbHXoPpWDs44mi8KRnOFg70P7BHZ/+Fhge4py6GIZ3GHkJd/ZnJYj6ZC/0a+Y/yGqoYZR5u3sjuwqvO5scB763muFtmjDSL0k1YALsySpgHUUaSRGQ4yBF4hmpmLgiLa/ZskqY2jLNuW1ghmb1Ylix9yaiL6FgyyRkLIm6k5xv8StjqjDYj2BG4FTvDeICeMOAVO4ZT1Rxsyn1I9ehGCNjV3AsbDE0cj78VZ+K6/z4kcTTcJX5Hzm0JQlG+JCVb+JTpb9Qa8yRhhg1YOfbEQ8RuVAwGYSj/vFDn/a1VAV9CtVqcb3MCrpO4HpqAAI+f94r9tlwWH736HevU2+F9evyG5/sH1rGNpT7j+X/ACNQ2aJbn092XXfecJsyTkiIIfYxkx4Py04q01wjsY5yNvcfY5D91cNlD+xNp6fJwAP4gPU13es+cXGVi5O6FKUqB6KUpQClKUApSlAKUpQClKUApSlAKVXOPcdYypbW0qLIwd5HwshjSMqpATONbM6jxdAGPXFan/SG6tVLTx/bIwM6oE0TDA84i2mT5oQf3ardWKllb1JqnJrMkW6lc0/+v1gNmiuVPmCkYI+f3lZl7deHlc6bnP7Pdgn8w+n9auUZPZFd0TfaJzwOGWwZQHnkJWFDnBI3ZnxvoUHJx1JA881878X4xNdzNNcSGSRsAnAAAGyqqjZVHp7nqTW9zjzXJxK6aeQaVA0xR9e7jznGfNidyfX2AqFruo0squ9yqUrmCzGEH1/mazVhtVIBz+0f51nq6HdRB7mE+A/unr7H+41loRWJDpOk9Pwn+w02G5Z+WuPCOGa1dsLPJAUH7wmjEo+qAf1K6VwdutcU1EEMvxKQy/xKcj+VdX5f4osqpIvRxnHoehB9wcj6V8d/ktGTyz5fuaODktUWWdcitTgs/d3RTynTUP8AWRYB+pjI/wDDr3PPnpUFzDxoWixTkamSUFUyAXyjqyjPlhtz5Cvn+DVZUsZBrm7e/wCXOqvG9NlT7UpAeJSY/DHEp+eGbB98MKqTNgZNbF9evNLJLIQXkYu2OmT5DPkBgD2ArTHjOfwjp7n1+VfqC0VjFP2JerHqf0HkP/nrXhBmRj6AD896z1jRcM3vg/2GjWwuZVmKEOuzIQ6kdQynUuPqK+tuH3gmijlU5WRFcY32ZQw/nXyQwz7fKrJyx2hXtgFWKYvEv+Zl8aY9F/En9E49jVNek56olCSW59N0qj8A7YLC4iDTTLayD4o5Tjf1RsYdfcb+oFSq9oVlgFpmjBGV7yKePUPIpqQa8+WM5rgejsy5aljpVVuuZppzps4+7TzuJ0dfpDA2l3P7z6V/i3FYoOcjakRX2pmY4hlijZhPn8HdpnRMB1HRhuPNVr7WF8tyfZytexb6VrWHEY541kicOrDIO46HDAg7gg7EEZB2ODWzVhAUpSgFKUoBStK+sHkIKXMsOBjCLCwPue8jY5+RrV/xLN/p9x/4dp/6FAS9VLtG49JBbtHCMPJFMxfJBRIlUyFAu5fD7bjHXyxUsODT/wCnzH5x2v8AZFVH585euY3a4YyXaaFXUqL3kcZEkc6FI1GqN1lL6lGQ0a5GMEQm2o6EopN6m4sSR8QiWNVVBay4CgAAd9BjGPX+yvUPFB9tn8TaESKLGTp7z7yVzjoDpkjG39m1e5b5hR5IGZ1LiEW8uGHhZdLxvv1R9LYb1ZRscio7m2RbO5aZpbj7PctqVoHyqzBQsqvp33Cqwwf2hjaspQcnl5/c0Z1FTjmauvAuHM/M1raIrzgOz5CKEDuwGNWM7BRkZJIH1qq8DvODXyl5oLWCVWYFHIhyuTobAYK2Vx64OfatGzWwumDB1uHxt3rvIwHXAWU/oBUhecAieJo1jSPPmqKCNwfIDY4wdxkE10xpqMbXd+v2MqfEVm7uniVLnu24ckif4vk1Mc94kZaSJRjYq2+GJ/CCRjPTzgbfhs0nwQSt8kYfqwAq9rw6aFdtlG2qO4kjAH8E2pP1NYbbmpYmYXNxHpA8OWjeTVnoe4ypGPMgHPrXdTxM4QyrXzOWdfO7xRQpgUOHDIfRwUP+0BQVf7vni1IClXk1DIDRhVI6dZSBj3rQPL6XozFFawDfxIwlk+oiYIu/ua6I41/qiRVT/wBKxT68ugIwascnZ7cqPDLFIM+epWx9dv1r3Y8nB547eS4MEsrBUBhEiknYeKKYlR7lQKvWKpy5lkWpbMq0bkHS3XyPqP76tHJXFNEhhJ2fLJ7OBlh9QM/NT61s8d7M3t7oWz3UeWjEiOEbOcsCunV4WAXVv1GcdDQ8kiEq73yxlSGB0Ku4O2Myb1x410q9GVJ+nmTjWVKepd3v0SNpHYKqglj6Adf+Vcr45xlrqUyNkDoin8Ce/wC8epPr7AVauJWwul7v7fABkHSqgaiOmcy5IB3wPao2Ps5ke4iha5iRZcgOyuAZBgrGd+rDJG++nHmKyeD4KnhZOpU7/LwX3+hfWxUarUIsqI8f8P8Axf8At/OsxOOu1TfMvKD8PvVgmkjI05D9zI6HbVgqVJ2A3ZQ2PzxtcPvVjI021lcDzMQXWOn4Tl+vqgrflilHZXOeaaK3CC5wgLn0UFj/ALINZr2wkh/ysbx+7Db+sMr+tdAh5tjMbFVMZUHAYeDUBkBnTKoD+9itaK6eVdTG+bV+GOOOOP5A5IYe5Y59ao/3Z32RR2j5ooNKvlpyhHIzmWEopxpJdRLnfVq7kBMdNjqOaw3XZ4vWOdl9nVWH5rpP86ujjYPfQ97WJX+U+JR297BJMhdAxGAushmRlRtPU4JB239K6/DLGw7+yuHTvGwY0AlSaUnG0bkaJcg5YFdgS3TI4xxfhBtwSZ4GxvmOVQ4IOQQhIbIPpmrlyRf3lyTcQpJrjOoukeqOaQgxmRgWykhUlW0oynGSAa48XBVZKpF6bP8Ao0cNVSg4lvXm2bQ0ZhX7SGZEDYjRmRgJQ41NoZAQWVWbUpDIWBON2y4pFfQtHMmPwSRnqjjfYjcHPiVx5YIrQ4fwriF04MloIgrGXXJJgyTSIUJcd2CFVDp0qv7O+1bHNHJ8MAicSSG8mkijDq7xq0cbd7MCinHdiMP11HJXfJrPlQd29kjtjWjZJ6tkDxOCXht1HcECRWZVFzjDB8EJ9qC7+IZR2XZxhsB0GrrPBOMpdRCRQVIJV0ONUbjGpWxseoII2IIIyCKpnGb+NjDH3iHTJ30oDKSsdsDOcgHbxrGN/Wvzki0l3SGYRlba0EjaFkAlAl8OMgBxHoB88BKuw9RvRlFeCWqOh0qD/wAWXv8Apyf/AIy/+pX4eGX3lfRfW1B/lMK7DmJ2lY7ZGCKHYOwA1MBpDHzIXJ0/LJpQGSlKUApSlARfGuWLe7jKSwo2+VbSupH6hlJHXIB9DjfIrnfahYXRt5nEQiEfcMJI2yC6McyIqgsrENpwwAAG7npXWKg+dOGSXNlLDEiSNIMaXYoMZzlWAOHBwRnbI3qMldC9kz5kLSufC8cjtjoI1LHrgrskp3/fPTYVL8I4lciK4Dd7GYE16FYLnfG6SKWQDcnQQDjAAJr949yvcQ/dXUTl9gjsqFmx5B85k2/Zkf8AgFRL3UywyxzXEjRBcKV8RV9WFSXUyvGuNWVIPspqLVznlFPQlbe7tJWH2q5YNjoVLdRn/KO0uPppq2cE4fZLvbCFj1yCsj/mSWFVROPtJGFN/DJgYCTmR1UYxgd/C/0wwrAOEI+/cxMfJoGU523OIpgQc+kZ2qMo+JVOCezf57F9uOGt3jSRS92zABgyLIraRpUkbMDj0bHtWrc8Plf44LV28nDSRMPkQhZfo1U+znmibStxLHjosrHy3+GUDI+SGvzmHjty6rC8qop2kIQoSCTgMSctkAHACg6vY4jkZUqTvuiY4nzPKkQht3WWUDDS7HOD4igOxCjrK2F28znE/wBj3LLG+Ny0uCsZLKzsZZhJsrlcj7o4yC2xwMA4D1RILbRGCcqHClQd3lxshAwcr0Csw0DH3au29dt7M+Tu4iE88bpcMWwrn4FO2oJkkOw6s5L+RI+EWRVtjqpRUXoiC7YbyOK7tGG0mpQx26d4AgbfIOh58bYOW9KjJ+GOJWlidAzYz3kevBUaRoYMrKMdRkjr0yc/vbqCbiNSyqGiypG7d5G7snh67E6Qf+3PoarV3fXmshbl3TyeO2UFh5EK24O/Q1GcbsrrQcpXXzLHLa3DjDyW7A9cwu36NLivdrwhVhML/eKc5GNIGTnCKPgUHoAdvWqo/wBrwMNxCUn/ALFgB06mOUVh1X46W11v5sblfyzcVDK+pQ6T6ok+a/tO5uZZbiBQulzI+YWT4DJEAUceRYqdWASVOc1O6s0Y5DI+OmQITk9M/HCvyOjPpUqzcSwdrpfLxKzAeuxLZHlvnrXQezDlSG+s2+16LlUYouV0vC4JLrHIul0TBX7voPLbYWxuzqhmluzlkUjxsolhlBxhWVjGxA/YJDow8/BpHyqRso/Fm2uVDMThJSbV2P7r6jBIc7eJzn9mujca7FHQE2M+VO/czbb+WJFBBI8tat86pXEuHXNu+i4gIZttEuEMh6fdT+KKb2V8+yU8z16aSR44lxy6tyEuZGiJAIRBayT9M4fDjR7HRkjBx51BycXVzl01v5d7IJ298lmEafLuyPyrau+HRyy40/ZzGMvHJFKzN5EkIr5QYx8WN8gL0rGjIBiLWwHVkieNP6TawPP9mlkjxxgtkYxHIykpEh9gwYAHbcWwXTt7E11j/B/4gGtJ4AQe6l1ABmIAkHQK4BUZU+uST55rmFpZvMQIoWnbO6riU9PPukJBzjzFdS7JuB3ltKwe2+z27qzsGUBjKSFUDVK7acZPwr0FSRZA6hVd5q5ckneKaB1WWJXULJnu3WTTnJXdGBRSGAPQgjfaxUr1pSVmXJtO6KV/0We9MIuYTaxwwtE6I8ZM3eGPWodMssP3Y3yrNqIIAzm32dlHCgSKNI0HRUUKozucADFZqV7Y8FKUoBSlKAUpSgFKUoBSlKAxXdmkqFJUWRG2ZWAZSPcHY189dr3Kgt7+L7OkwjMedTKWjRsnwpI3VcY2JOM4G2w+iqUPGrnyrZcRnjBVDFL+6Y7Nz+Tq7Gta+uVfaW0SNvUW/dfqkqL+lfVN7wqGYYmhjlHo6K4/JgaiLjs94c4wbG3H8KBD9CmCPpXliOV9T5ti4dGwXu5NOTj4p1UE7DOYnXA8/EambDlw28qQCJL2/wCkdv4Wht986rgjwySAblc6V6sTstda4n2I2EpLIZoW9Q/eD6iYMSPbNTXI/IcPDIiqYklckvMVCswzlVwCQqj0G3n1pY9SNHkvs4W0b7RdP9pvGOoyHdUYjB7sHzxtrO+NgFG1XSlK9JHIO3XgKCS1vWD6FZY5jGQrhQ3eIVJ6N/lACfMrVC4lHeK2gC6VQMKWujuvkSve4QkYJGTua+hubOAC+s5rZjjvFwpP4XBDIfowBrmCdgrE+JrQep03T/zmFRZCSfL8+Zzs2c4I+/dPY3sSZ9fxtXmThrEAGS3B82fiCEn3I1da6tB2CRY8U6D/AFdug/8A2vITW5F2G2w/z7/SGzH/AJJryzIZZczjMfASu5uIWI8kIuB5ebArmumdhHEk7y5j1prcK2ju1hcd2SCdKDS6kSAhgcjByMYJsA7E7Uf5+b+pa/oO52qd5N5Ej4YGWGeV0b8DiLZv2tSoGY423J2qSLEmWasF7YxzRtHKiyIwwysAyke4NZ6V6SKTddlULHCXE8cX/V/dyacEEBHlRmVMj4SW6DGMVJcN7PLGHB7gTMOjzffEfw68qv8ARAqyUryyIqKWyPMUQUBVAUDoAAAPkBXqlK9JClKUApSlAKUpQClKUApSlAKUpQClKUApSlAKUpQClKUApSlAKUpQClKUApSlAKUpQClKUApSlAKUpQClKUApSlAKUp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6" name="AutoShape 6" descr="data:image/jpeg;base64,/9j/4AAQSkZJRgABAQAAAQABAAD/2wCEAAkGBhQRERUUEhIVExUWGRoYGBcYGRYXGhcXGBYXFBUcFRkZHCceFxkkHRcYHy8gIygpLCwtFx49NTAqNSYrLCkBCQoKDgwOGg8PGiolHyUsKSwsLCktLS4wLC4qLCwsNCwqLCwsLCwsNCotLC0sLCwpLCwwLCwsLCwsLCwsKSwsLP/AABEIAMEBBAMBIgACEQEDEQH/xAAcAAEAAgMBAQEAAAAAAAAAAAAABQYDBAcCCAH/xABMEAACAQMCAwYDBQQECgkFAAABAgMABBESIQUGMQcTIkFRYTJxgRQjQpGhUmJysYKSwdEIFTNDVHOio7LxFlNjg5PD0+HwFzSUs8L/xAAbAQEAAwEBAQEAAAAAAAAAAAAAAgMFBAEGB//EADMRAAIBAgQDBgUEAgMAAAAAAAABAgMRBBIhMQVBURMyYXGBkSKhseHwQsHR8QYUIzNS/9oADAMBAAIRAxEAPwDt1KUoBSlKAUpSgFKUoBSlfjMAMk4A86A/aVpQ8bgdtKzxMx6KHQk/IA71Hcyc1CzKjuWkLDIwyqNvIk75+lWwo1JyUEtX6fU8cklcnqVzqy7X1aZVlhWOMnDMJC7J7kaANI8/MDfyqUn5ulbiSW8OloujbZzhdbtqz0GVG3nmuirga1L/ALFbS/5Yipxex7567RYuG6U0GWVxqC50qq5wC7YJ3IOABk4PSoSHnTi7r3i2Eeg7jKyAkfV8/pVT7UuOW17cp9nYvoUo7YGh8HK935nBLDOMHbGetSXI/aa1uBb3pLw40rLuXjHTD+bp79R7+WO6qc3Fu3Sx9JDATjh41acFJ7yT39k9vZlv4d2mRNCjyxlWIUsF8QAaTusjPiPrgA+2TVhs+ZbeVwiSgsVDDZgCGCsMEjBOGUkdRqFc758C2yRz20a/ZtKASqEdCTIXTSdefi9sdKi+S+PCa+gDswGfD4F3YKFUZDHbAArTzYXs0m3nt7v2MWWHrTcqlOHwavrZePl4nTOauc4eH913qu3e6saNOwTTknUw/aFaVj2n2cpwDKp942P6rkVS+2ufVdQR5+GJmx/G+Ov9Cqhy5Zl5lDOUhLDvWGWOjqQoXfJxjb1rew/C6M8Iqsr5rN6Pfe3Uz5VWpWO82XNlpM4jS4jLnohOlj8lYAn6VLV863caG7k1tojLs0aMTlU1EoB6YGPlXa+V+Jt9gSa4JGFLEtnOgHwk+ZJH86zuIYGOGyZG3m5Msp1M17k/Soq15rtZCFW4j1HorHQx+QfBNStZs4Sg7STXmWJp7ClKVA9FKUoBSlKAUpSgFKUoBSlKAUpSgFKUoBUFzFzlBZ+FtUkmM92mMgeRckgIPmcnyBqg86c4XWt4y3dKGK6I8r0OPG/xHI9MCovl/hrXEFwzSa3jCtowN4zsWB6kjGP6NblHhajFVa70dtF49X/Huc8qt9InQOW+0aK7lETRmJm+A6g6sRuVyAMNjfpvg71Tu1DmCV7hoc4ijwAvkzYBZnH4tzgA7DHvVUs4nil+7yGUhlPoVOV+n99W3m+FLnTclSEkCliAT3cgUBg2OnStFYbD4PExn+lrS/J+vVfuVucpxsV2CSH7MgecmbWS+rQU7vcKqD4g3wnPsa6Ny7E9/ZlJg57vaKVwQz7bdRlsdNXnVG5e4kto5NvpkZuo7rvTkdCuN1PyO+3pXSOTpL6R3luspGwGlGADZ9Qo+BceXU+dcHEq2toSVk7rW7u/ovsTpLwOX8b5eaObphgcMP7RVm5X4G0tveypse6aCLG2+nMmPTJOnPtU32n266ImRGMxfbSCdQCnwkD1JXr6GrLyvwj7LaRReYXLe7ndj+ZqnG454jDQg93v6fyWUY9nUzLlscE5ZvVsrxZpIu8UZV0OMgH9nO2of3/OrBzDHwy4zJbzvC5Ge7aGUrnruUU6fmM1auceXbee9jiSEIwAlnlG3hLFY413xrcq2T5KpxuQRP8AD7VIFCxIqKPJRj88dT7mvlJvs/8Ajk7r6H1Tx0akliKUXCfOz0fo07nA/tMjQmIOe7LBzHqyusAgHHTNW7szmtIZhLdymORMiNNBKb7atYzv7ECrzzZy9a3i+MJFOB4ZQQGGcldQyNanSdj6NjB3rV5b5AsLhDriYTRNomj7xiFkAB8Od2jYEMp8ww88gSoxbleLWnU9xPEaVSk4ThKN98rWvnoV7tNtHnvmZfEoSNRuMfCXyP69RXKPBdd1HHKSkQPeSBiFUon72eucbfOuscS5Atpm1ZljOAPA5AwBgbdOlRU/ZcPwXco9nVH/ALK+whxWH+v2Ek1pa6PkXSlmzHLRas9yzjUBrZo23BRNRMeD1BAxXSOJ89lLeCJkSaSWMF9QJDamKqFRN2ZsZwMAbete07MJCcPeeDz0RhWI+ZJx88Vm5i4BJbywT2sPeCFAijAYqFGn4SRnb0Oa9xGOoYmUU1sna/Xle3I8jCUU/wBjl/MF0DcyYQR6SEaIfAjINLYBJycjer7yNzG9vBN3jFooYu9wTnSxOlUQ+QYjYevSqZe8OjZyXZo3LFiHBUliSzfEOuSalr1SLJUj375zK+PNIvu4V+WoO/0FaWIdLEUqdGLTV17L+rFcW4tsmuBdqsuQtxGs3qY8I49QFJ0uB06r9avdhzRbTaQkyB2AOhmCvv5FSc59q4nwLhbs4CjEkjCNM+RY4z8hufpWLjbqLh+5JaLIRAx1aggCaznqXILfWqa/DcPWrOFP4Xa91t7e+1tiUaskrs+hqVROzrjkjB4ZGLLEgfUx+AE/CWPUbEjPQe1QfGO0iU3YeB9MS+FEI8Mi53aQdct5YwQMepFYkOHVKlWVOH6eZe6iSTZ1elQ3L3NEd2uACkgGWjO+PLII2Zffb5CpmuGcJU5OMlqiaaauhSlKgeilKUApSvxmwMnYCgP2lQnB+cLe5cxoxDAnSGGnvAPxR7+IeeOuPKsnNrMLKfSSCUxkdQCQGx9Cau7CaqKnNWbtv4kcytdFY432ilpGhswTpGWm06xgZyUHTTtjUdj5DzqqR863kU2TcSN7PpZG+YAGB/DitDhHFJLa4DqN120noyHZkP7pH5EA+VSfM9pCGjljIMMgMg3GYipGpHHUbnA+R9K+qp4ajQl2copxa3fgtbv5r7HI5ylqmb3N8aXsKXSLpL+GRf2JVG2/mCPPzwKh+Wrj7HPGc62OUMY3Lo+zLj8jn2q78p8r99YsLjWnfv3gAOllUABPkcDP1qxcF5Wt7QfcxAMernxOfmx3rIlxLLRlQirrVLy5FypNyzFKj7PrmSVgWSCLOzDxuV8sDoNtt6vHAuX47SLukywJyzOdRZj1JqTpWZVr1Kvfdy2MFHY8RwKvwqB8gB/KvdKVSSNHjPFY7aIyy9BgADGWZjpVVyQMkn1H5VDWPPAlBxbSufIRFJTnyD7gxHzy4C4/Eam+L3HdQvJ3RlaMFkRVLMz4IUKAM5JOM+QJ8s1XuTczSSTyW7LKo7rv5JBIznUTKiKuUiRXABCEjIxuVNAUeTgEvFSb2aUwCTLJHqxpWMXCQlmU6T8aknzAb1q28uQSwWcS3ThpI0IdwcgqpOGz5+ADeoHh3MUFtYRNP3jJHFGJCsTuo1gYDsF0ZORtn8Q9RWnw+9A4XfQjvESPwR96GRxHPpMYw4BAw+w9D8qy5KdRu+1zQi4wtboSZ5VW8jZrqRiZn1oA2NCYJiQeulWkO37bfOtblrh1zZTW9sLlFmuRcan0B/DEWniypONjI+T1w+ARgGvznG4aRe4FnfCU5kt5UhDaZEyVZWD5TpvnBwem9b3L/EjLccPvnUYlia2fO3dSudWynfxSRmP2987WUc6azaJkKuVp5dS7cH5ijnAUuiTgsjw611rImzgDqR5g43Ug+dStc9vuGyXvFblEk7v7MkDq5wwWYt3sXgxuNKnUS2rDLp0+LPQq0DiFKUoDDc2aSDEiK49GAP8AOofjPJkFwBjMTKMKU2AHpp6EVPUr1ScXdDc5+nJM1sJZdYlZY3WIIpDBnGlmPlqC6gMetUF+HIHySV0dUYYIA9jvXfq0r3gsExBlhRypyCQCQRWlhuJVaLbet/cplST20OT8TvDa2xtxtJKRJcnz3H3cA+S4LfPHmaq9rkyKShYscAkhVB9WZsBR7k10HnHlF0Z5dPeRsSxwPEpJycjzFVPjFnJHHCRlAwZ8Ywe7yEjyPIsQ7fLT61vYCvRdNQg/ile/W+7b/OiKJxlfXYv/ACQbS1Vi95bPcSkaisqEKOiom/QfqavNcP5d4W9zIkQcoGy8j7eCNRud9hkkDf1rpfAeMWcCLAt6shBwC7jf2DfD9BWDjcKoVHGGaTW+nXyOinO610LLSlKzC0UpSgFQnOcTtZShDjbLY80B8Y+WOvtn1rLzNx4WkBfALnwop829T+6Op/8AcVzd+0W63BkUjofukwR57elaeCwVaq1VhayfPnYqqTitGVgzlWO+d8/3EEdD7ir1y/z9qQw3eZI2GnvOrqDt4wPjH7w39QetUjhdpl+7SPKkHTvvkbkD3xv9DWdbXQ2VyzE6UTzLnYCvpMXHD1E4VOSv4rxOSLlHVFtueRJ2Oq2eCaM7qxYggHpnAIP0qY4D2cKjiW7cTOCCqKMRqR0JB3cj1NTnKHAzaWyo7apGJdz5am3IX2HSpqvkquKqzWVybX5udsYRWtgBSlK5SYpSlAKUpQGtxS/EEMszbrEjyH5IpY/yriB4wbGHOVS7kiMytE7Fw8q94WuEb7vuCXbw4IUID1OR3O7tVlR43GVdSrD1VgVYfka5va8G+yXES3SszBVt4pdAeKfSGETZAJhmEZdGU4BBb4hjHPXbSTRdSSbsyV4Jy7fraRKt1aKqxoEURSTJpVQBmTvl15x8QUDfaoFob3iMN1Ei2kevXEz63mE8qeENEykd0oKrgsGOR0wN9rmDlO1jtZ3jt0DLHI6qCypqClgdGoJ1GcEY9dqycvcxW1rGkawS28KgBHkjMasxAZhv4tZznJGGOcE4rmdWDs4ovVOSupMx8vczXHEHEMJS1ZY1aRpwXdnDvHIIIlcBlVo2BYnY42rX525YuLXhsii9iZdSkBoRG4YzLIO4KvgyauikfIioSZLN5ITJbMkzXhLd/CYWkS5eTUV3OEUuMb5BVemre72nKlrE6yJboHX4WOpip9VLk6T7ive0pwXdPMk5PchLBY7eQywBi0VxFFNcPKWluWaZLecSKc6kGs4JIAdPCNs11OuUf4nge702rRu8k0etIQD3SJcpdXMlw4J8RaPSAcYyoA611eumhdxuyiroxSlKvKhSlKAUpSgFVfm3lQ3P3kZ8YGNJ6MB5exq0UqdOpKnLNB2Z40mrM49xGylt7XDRtGZXbUp6skQUIpx+HUzNjzwKgraOQsvhaTvCFVRjctsAcnGPLeuw84cGNxBhRlkOoflgj8qoHKnLMcgmR5CJ8/dhjgaeukA7Eg7EfKvo8Nj12Dk+9fX15+mhyyp/FbkWDkbj0iStZzYIQ4jYNqAIGWQN5gHYemCOgFXyuV8PhFjOJbnZ4we7gQqzszDGqQg6Y0A6ZOTnptvduVeaReK2VCSId1B1DSc6SpIGR5H3BrLxtFyk60F8OmvV9fV/Mupy0yvcnqUpWaWle5u5ca6VSjAOmcA9CDjIz5dBXKuI8KeN8FNLA+JWz08yMdfpXdqj+McCiuV0yLv5MPiHyNaOD4hUw/w7x6fwVTpKWvM5bY8v3Xgkhtw4yGV45I2XI9dwR6EEZ610215fh1pO8KCfAyw8mxvj396r3BOVbq2uwVkUQdXIJy4A2BTpn96rtVeMrutO+a68rejPaccq2FKUriLBSlKAUpSgFKUoBVa5zI12QP8ApDEfS0uastVjnSPx2Lelww/rWlyMfyqur3JeTJ0++vMiecwfsoiHW5eOAY66ZGHe/wC7ElSCIMkeXTbbbp9KjObuIpDcWDS506pcYVnPedyQmFQEk7sBgHqarXMnHrmWSMWKXAWIl5ZAnd6jjCIonA7zGSWXGDtvmsmUL2XI0oS36llThv2mzltpGOoa4S+d9SH7mQ4/Fju3+db/AC5ePPaxyyACQDTKPSVCY5R/WU1QOVOYbiC5kWZJZ0mzJIEKSywyZ0aniiGUQjSukZxpHuKt3I/FFm+3hVdFW5Y6ZFKOC8aM2VO6+MMR571Zk39yGazRO9n5xbPHjHdXNyn+/eRf9lxVlqr8hsSLz0+2TAfRYs/rmrRWpDuoz5bsUpSpERSlKAUpSgFKUoBVW5s4OI42uIECzDq4HiC4IbR5K2/xAZxncVaa/HQEEHoaspVOzmpdDxq6scFkjZycnAzkn19yTuT7mt7l/jSW0ySCQ4U4bH4lPVVzs2+Dt6Vd7fsxjMpaeUyR5ysQGleufGerfLpVtXhsQCqIkAX4RpGF+W21bOJ4sprJCOjWtznhRa1bM0EodQwzggHfY7+tK90rCOkUpSgFKUoBSlKAUpSgFKUoBSlKAVXefUItO+AJNtIk5A/Yjb77H/dGSrFWC/uI443eZlWNVJcvgKFxvqztivGrqx6nbUql/YR3PcMTvA4kRlON8FfqpDfyrbjgJOM5rmvLXNEpknjsre4u7OBlEbAKZUjbOgFCQzoNLaT8QUDNWhuaJodDz2k8cLsUDMoEmsKX/wAkGLlMBvFjqOhzmsipQqRfxLRGnCrBq6e5ucKsra0uZLWGFYXZFmJ3+9DM6sQSSW0HAO+2sdK88sYignnkBjE80076xgrGCVTVnpiOMHf1rDPdSXj281rayyrA7uZGAhyrRtE0cPelTISWUnov3fXOMQHaJzHcQC3S4tNEEr6pIzKjSSxxsheM6MqgbUM7nOMHAJzfGhObWVblLqxiteR0Hs/tClijuNLztJcMPMd/I0qg+4RlH0qx1G8vcwwXsCzWzh0OxHRkYdVdeqsPT+ypKtG1tDh3FKUoBSlKAUpSgFKUoBSlKAUpSgFKUoBSlKAUpSgFKUoBSlKAUpSgFa17xSGEZmmjiHq7qn/ERXFO0ztXeaY2tjI8UcZYSSo2kykHTiNhuEBB3B8Xy68zZATk7n1O5/M71fToOauQc0j6W4j2o8NhUk3kT4/DEe9Y/IJn9dq4xz72kycUYKgaG1U5WMneQg7PLjb5LuB13NUv4zj8I/U/3Cs9X06CTvuQlM63/g/RlWvCRgOIWU+oVpkbHybIq49obDVag9Nch/3en/8Auq32UJ3SWLf9fDcKT+9332iMfkJf1qY7QeIItzCJPhSNmGxJLySKqgAZJ2jboPX0rI4m7Uaj6r6nTR7yJDk287uR7cnwsDLH7HOJl+WWVx/G/pVF/wAIC6zNZx7bJK39Zo1H/C35GrVyBKt1cSzocrCDCOoy8ml5NjvgKiAH1Z/Sq32i2v2u3v7jr3UyCP8A1drmOTHzaS4P0FecJVTsIdpul8uXyFe2Z2Ob8t8z3HD5u9tn0k4Do26SAdBIP5EbjyrrXBe3y1kAW5hmt3/FpHep9Cvjwf4a4jXiRAeu2Oh6YrbqUYy1OWMmj6U4J2p8Pu5hDFMwdtkDxvGHPopYY1ex3PlVtr47D+R8+hHnjf6Hzqw8t8/XMN1DdSTSSCPSjqXZg0KgI64J3OMtnrqGa5pULd0sUup9R0rzDKHUMpyrAEEeYIyD+Veq5yYpSlAKUpQClKUApSlAKUpQClKUApSlAKUpQClKUAqq9p3MBs+GzupxI4EUZ6EPL4Mj3Uam/o1aq4/2/cX/APtbUHclp3HoAO6j/Ms/9WpQjmkkeN2RxhNpMDoFx+u1ZZJcbYyT5D/5tWKz3y3qT/P/AJflWSUYIYb46j1H99aUe7cpe5ja3LbnC/Lr9TWwKA53FftSSSItnbeWLZm4ZYvCQJYliljyTgsoKurHyDKzoT5as+Vfk14by9uHljaLu1iiVCyMV0q0jnKErkmbHXoPpWDs44mi8KRnOFg70P7BHZ/+Fhge4py6GIZ3GHkJd/ZnJYj6ZC/0a+Y/yGqoYZR5u3sjuwqvO5scB763muFtmjDSL0k1YALsySpgHUUaSRGQ4yBF4hmpmLgiLa/ZskqY2jLNuW1ghmb1Ylix9yaiL6FgyyRkLIm6k5xv8StjqjDYj2BG4FTvDeICeMOAVO4ZT1Rxsyn1I9ehGCNjV3AsbDE0cj78VZ+K6/z4kcTTcJX5Hzm0JQlG+JCVb+JTpb9Qa8yRhhg1YOfbEQ8RuVAwGYSj/vFDn/a1VAV9CtVqcb3MCrpO4HpqAAI+f94r9tlwWH736HevU2+F9evyG5/sH1rGNpT7j+X/ACNQ2aJbn092XXfecJsyTkiIIfYxkx4Py04q01wjsY5yNvcfY5D91cNlD+xNp6fJwAP4gPU13es+cXGVi5O6FKUqB6KUpQClKUApSlAKUpQClKUApSlAKVXOPcdYypbW0qLIwd5HwshjSMqpATONbM6jxdAGPXFan/SG6tVLTx/bIwM6oE0TDA84i2mT5oQf3ardWKllb1JqnJrMkW6lc0/+v1gNmiuVPmCkYI+f3lZl7deHlc6bnP7Pdgn8w+n9auUZPZFd0TfaJzwOGWwZQHnkJWFDnBI3ZnxvoUHJx1JA881878X4xNdzNNcSGSRsAnAAAGyqqjZVHp7nqTW9zjzXJxK6aeQaVA0xR9e7jznGfNidyfX2AqFruo0squ9yqUrmCzGEH1/mazVhtVIBz+0f51nq6HdRB7mE+A/unr7H+41loRWJDpOk9Pwn+w02G5Z+WuPCOGa1dsLPJAUH7wmjEo+qAf1K6VwdutcU1EEMvxKQy/xKcj+VdX5f4osqpIvRxnHoehB9wcj6V8d/ktGTyz5fuaODktUWWdcitTgs/d3RTynTUP8AWRYB+pjI/wDDr3PPnpUFzDxoWixTkamSUFUyAXyjqyjPlhtz5Cvn+DVZUsZBrm7e/wCXOqvG9NlT7UpAeJSY/DHEp+eGbB98MKqTNgZNbF9evNLJLIQXkYu2OmT5DPkBgD2ArTHjOfwjp7n1+VfqC0VjFP2JerHqf0HkP/nrXhBmRj6AD896z1jRcM3vg/2GjWwuZVmKEOuzIQ6kdQynUuPqK+tuH3gmijlU5WRFcY32ZQw/nXyQwz7fKrJyx2hXtgFWKYvEv+Zl8aY9F/En9E49jVNek56olCSW59N0qj8A7YLC4iDTTLayD4o5Tjf1RsYdfcb+oFSq9oVlgFpmjBGV7yKePUPIpqQa8+WM5rgejsy5aljpVVuuZppzps4+7TzuJ0dfpDA2l3P7z6V/i3FYoOcjakRX2pmY4hlijZhPn8HdpnRMB1HRhuPNVr7WF8tyfZytexb6VrWHEY541kicOrDIO46HDAg7gg7EEZB2ODWzVhAUpSgFKUoBStK+sHkIKXMsOBjCLCwPue8jY5+RrV/xLN/p9x/4dp/6FAS9VLtG49JBbtHCMPJFMxfJBRIlUyFAu5fD7bjHXyxUsODT/wCnzH5x2v8AZFVH585euY3a4YyXaaFXUqL3kcZEkc6FI1GqN1lL6lGQ0a5GMEQm2o6EopN6m4sSR8QiWNVVBay4CgAAd9BjGPX+yvUPFB9tn8TaESKLGTp7z7yVzjoDpkjG39m1e5b5hR5IGZ1LiEW8uGHhZdLxvv1R9LYb1ZRscio7m2RbO5aZpbj7PctqVoHyqzBQsqvp33Cqwwf2hjaspQcnl5/c0Z1FTjmauvAuHM/M1raIrzgOz5CKEDuwGNWM7BRkZJIH1qq8DvODXyl5oLWCVWYFHIhyuTobAYK2Vx64OfatGzWwumDB1uHxt3rvIwHXAWU/oBUhecAieJo1jSPPmqKCNwfIDY4wdxkE10xpqMbXd+v2MqfEVm7uniVLnu24ckif4vk1Mc94kZaSJRjYq2+GJ/CCRjPTzgbfhs0nwQSt8kYfqwAq9rw6aFdtlG2qO4kjAH8E2pP1NYbbmpYmYXNxHpA8OWjeTVnoe4ypGPMgHPrXdTxM4QyrXzOWdfO7xRQpgUOHDIfRwUP+0BQVf7vni1IClXk1DIDRhVI6dZSBj3rQPL6XozFFawDfxIwlk+oiYIu/ua6I41/qiRVT/wBKxT68ugIwascnZ7cqPDLFIM+epWx9dv1r3Y8nB547eS4MEsrBUBhEiknYeKKYlR7lQKvWKpy5lkWpbMq0bkHS3XyPqP76tHJXFNEhhJ2fLJ7OBlh9QM/NT61s8d7M3t7oWz3UeWjEiOEbOcsCunV4WAXVv1GcdDQ8kiEq73yxlSGB0Ku4O2Myb1x410q9GVJ+nmTjWVKepd3v0SNpHYKqglj6Adf+Vcr45xlrqUyNkDoin8Ce/wC8epPr7AVauJWwul7v7fABkHSqgaiOmcy5IB3wPao2Ps5ke4iha5iRZcgOyuAZBgrGd+rDJG++nHmKyeD4KnhZOpU7/LwX3+hfWxUarUIsqI8f8P8Axf8At/OsxOOu1TfMvKD8PvVgmkjI05D9zI6HbVgqVJ2A3ZQ2PzxtcPvVjI021lcDzMQXWOn4Tl+vqgrflilHZXOeaaK3CC5wgLn0UFj/ALINZr2wkh/ysbx+7Db+sMr+tdAh5tjMbFVMZUHAYeDUBkBnTKoD+9itaK6eVdTG+bV+GOOOOP5A5IYe5Y59ao/3Z32RR2j5ooNKvlpyhHIzmWEopxpJdRLnfVq7kBMdNjqOaw3XZ4vWOdl9nVWH5rpP86ujjYPfQ97WJX+U+JR297BJMhdAxGAushmRlRtPU4JB239K6/DLGw7+yuHTvGwY0AlSaUnG0bkaJcg5YFdgS3TI4xxfhBtwSZ4GxvmOVQ4IOQQhIbIPpmrlyRf3lyTcQpJrjOoukeqOaQgxmRgWykhUlW0oynGSAa48XBVZKpF6bP8Ao0cNVSg4lvXm2bQ0ZhX7SGZEDYjRmRgJQ41NoZAQWVWbUpDIWBON2y4pFfQtHMmPwSRnqjjfYjcHPiVx5YIrQ4fwriF04MloIgrGXXJJgyTSIUJcd2CFVDp0qv7O+1bHNHJ8MAicSSG8mkijDq7xq0cbd7MCinHdiMP11HJXfJrPlQd29kjtjWjZJ6tkDxOCXht1HcECRWZVFzjDB8EJ9qC7+IZR2XZxhsB0GrrPBOMpdRCRQVIJV0ONUbjGpWxseoII2IIIyCKpnGb+NjDH3iHTJ30oDKSsdsDOcgHbxrGN/Wvzki0l3SGYRlba0EjaFkAlAl8OMgBxHoB88BKuw9RvRlFeCWqOh0qD/wAWXv8Apyf/AIy/+pX4eGX3lfRfW1B/lMK7DmJ2lY7ZGCKHYOwA1MBpDHzIXJ0/LJpQGSlKUApSlARfGuWLe7jKSwo2+VbSupH6hlJHXIB9DjfIrnfahYXRt5nEQiEfcMJI2yC6McyIqgsrENpwwAAG7npXWKg+dOGSXNlLDEiSNIMaXYoMZzlWAOHBwRnbI3qMldC9kz5kLSufC8cjtjoI1LHrgrskp3/fPTYVL8I4lciK4Dd7GYE16FYLnfG6SKWQDcnQQDjAAJr949yvcQ/dXUTl9gjsqFmx5B85k2/Zkf8AgFRL3UywyxzXEjRBcKV8RV9WFSXUyvGuNWVIPspqLVznlFPQlbe7tJWH2q5YNjoVLdRn/KO0uPppq2cE4fZLvbCFj1yCsj/mSWFVROPtJGFN/DJgYCTmR1UYxgd/C/0wwrAOEI+/cxMfJoGU523OIpgQc+kZ2qMo+JVOCezf57F9uOGt3jSRS92zABgyLIraRpUkbMDj0bHtWrc8Plf44LV28nDSRMPkQhZfo1U+znmibStxLHjosrHy3+GUDI+SGvzmHjty6rC8qop2kIQoSCTgMSctkAHACg6vY4jkZUqTvuiY4nzPKkQht3WWUDDS7HOD4igOxCjrK2F28znE/wBj3LLG+Ny0uCsZLKzsZZhJsrlcj7o4yC2xwMA4D1RILbRGCcqHClQd3lxshAwcr0Csw0DH3au29dt7M+Tu4iE88bpcMWwrn4FO2oJkkOw6s5L+RI+EWRVtjqpRUXoiC7YbyOK7tGG0mpQx26d4AgbfIOh58bYOW9KjJ+GOJWlidAzYz3kevBUaRoYMrKMdRkjr0yc/vbqCbiNSyqGiypG7d5G7snh67E6Qf+3PoarV3fXmshbl3TyeO2UFh5EK24O/Q1GcbsrrQcpXXzLHLa3DjDyW7A9cwu36NLivdrwhVhML/eKc5GNIGTnCKPgUHoAdvWqo/wBrwMNxCUn/ALFgB06mOUVh1X46W11v5sblfyzcVDK+pQ6T6ok+a/tO5uZZbiBQulzI+YWT4DJEAUceRYqdWASVOc1O6s0Y5DI+OmQITk9M/HCvyOjPpUqzcSwdrpfLxKzAeuxLZHlvnrXQezDlSG+s2+16LlUYouV0vC4JLrHIul0TBX7voPLbYWxuzqhmluzlkUjxsolhlBxhWVjGxA/YJDow8/BpHyqRso/Fm2uVDMThJSbV2P7r6jBIc7eJzn9mujca7FHQE2M+VO/czbb+WJFBBI8tat86pXEuHXNu+i4gIZttEuEMh6fdT+KKb2V8+yU8z16aSR44lxy6tyEuZGiJAIRBayT9M4fDjR7HRkjBx51BycXVzl01v5d7IJ298lmEafLuyPyrau+HRyy40/ZzGMvHJFKzN5EkIr5QYx8WN8gL0rGjIBiLWwHVkieNP6TawPP9mlkjxxgtkYxHIykpEh9gwYAHbcWwXTt7E11j/B/4gGtJ4AQe6l1ABmIAkHQK4BUZU+uST55rmFpZvMQIoWnbO6riU9PPukJBzjzFdS7JuB3ltKwe2+z27qzsGUBjKSFUDVK7acZPwr0FSRZA6hVd5q5ckneKaB1WWJXULJnu3WTTnJXdGBRSGAPQgjfaxUr1pSVmXJtO6KV/0We9MIuYTaxwwtE6I8ZM3eGPWodMssP3Y3yrNqIIAzm32dlHCgSKNI0HRUUKozucADFZqV7Y8FKUoBSlKAUpSgFKUoBSlKAxXdmkqFJUWRG2ZWAZSPcHY189dr3Kgt7+L7OkwjMedTKWjRsnwpI3VcY2JOM4G2w+iqUPGrnyrZcRnjBVDFL+6Y7Nz+Tq7Gta+uVfaW0SNvUW/dfqkqL+lfVN7wqGYYmhjlHo6K4/JgaiLjs94c4wbG3H8KBD9CmCPpXliOV9T5ti4dGwXu5NOTj4p1UE7DOYnXA8/EambDlw28qQCJL2/wCkdv4Wht986rgjwySAblc6V6sTstda4n2I2EpLIZoW9Q/eD6iYMSPbNTXI/IcPDIiqYklckvMVCswzlVwCQqj0G3n1pY9SNHkvs4W0b7RdP9pvGOoyHdUYjB7sHzxtrO+NgFG1XSlK9JHIO3XgKCS1vWD6FZY5jGQrhQ3eIVJ6N/lACfMrVC4lHeK2gC6VQMKWujuvkSve4QkYJGTua+hubOAC+s5rZjjvFwpP4XBDIfowBrmCdgrE+JrQep03T/zmFRZCSfL8+Zzs2c4I+/dPY3sSZ9fxtXmThrEAGS3B82fiCEn3I1da6tB2CRY8U6D/AFdug/8A2vITW5F2G2w/z7/SGzH/AJJryzIZZczjMfASu5uIWI8kIuB5ebArmumdhHEk7y5j1prcK2ju1hcd2SCdKDS6kSAhgcjByMYJsA7E7Uf5+b+pa/oO52qd5N5Ej4YGWGeV0b8DiLZv2tSoGY423J2qSLEmWasF7YxzRtHKiyIwwysAyke4NZ6V6SKTddlULHCXE8cX/V/dyacEEBHlRmVMj4SW6DGMVJcN7PLGHB7gTMOjzffEfw68qv8ARAqyUryyIqKWyPMUQUBVAUDoAAAPkBXqlK9JClKUApSlAKUpQClKUApSlAKUpQClKUApSlAKUpQClKUApSlAKUpQClKUApSlAKUpQClKUApSlAKUpQClKUApSlAKUp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8" name="Picture 8" descr="http://www.tipsmaker.net/update/library/Image/1112243962banke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0"/>
            <a:ext cx="2050201" cy="1524000"/>
          </a:xfrm>
          <a:prstGeom prst="rect">
            <a:avLst/>
          </a:prstGeom>
          <a:noFill/>
        </p:spPr>
      </p:pic>
      <p:pic>
        <p:nvPicPr>
          <p:cNvPr id="10250" name="Picture 10" descr="http://images.clipartof.com/small/226445-Royalty-Free-RF-Clipart-Illustration-Of-A-Poor-Man-With-Empty-Turned-Out-Pocket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0"/>
            <a:ext cx="1180592" cy="1600200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Non-ambiguous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/>
              <a:t>Non-ambiguous references are resolved correctly as expected:</a:t>
            </a:r>
            <a:endParaRPr lang="en-US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such_a_deal.deposit_charge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2</a:t>
            </a:r>
          </a:p>
          <a:p>
            <a:pPr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such_a_deal.withdraw_charge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1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/>
          </a:bodyPr>
          <a:lstStyle/>
          <a:p>
            <a:r>
              <a:rPr lang="en-US" b="1" dirty="0"/>
              <a:t>withdraw</a:t>
            </a:r>
            <a:r>
              <a:rPr lang="en-US" dirty="0"/>
              <a:t> method is defined in both </a:t>
            </a:r>
            <a:r>
              <a:rPr lang="en-US" b="1" dirty="0"/>
              <a:t>Account </a:t>
            </a:r>
            <a:r>
              <a:rPr lang="en-US" dirty="0"/>
              <a:t>and </a:t>
            </a:r>
            <a:r>
              <a:rPr lang="en-US" b="1" dirty="0" err="1"/>
              <a:t>CheckingAccount</a:t>
            </a:r>
            <a:r>
              <a:rPr lang="en-US" dirty="0"/>
              <a:t> </a:t>
            </a:r>
          </a:p>
          <a:p>
            <a:r>
              <a:rPr lang="en-US" b="1" dirty="0"/>
              <a:t>mortgage</a:t>
            </a:r>
            <a:r>
              <a:rPr lang="en-US" dirty="0"/>
              <a:t> method is defined in both </a:t>
            </a:r>
            <a:r>
              <a:rPr lang="en-US" b="1" dirty="0" err="1"/>
              <a:t>CheckingAccount</a:t>
            </a:r>
            <a:r>
              <a:rPr lang="en-US" dirty="0"/>
              <a:t> and </a:t>
            </a:r>
            <a:r>
              <a:rPr lang="en-US" b="1" dirty="0" err="1"/>
              <a:t>SavingAccount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Which code will run on </a:t>
            </a:r>
            <a:r>
              <a:rPr lang="en-US" dirty="0" err="1">
                <a:solidFill>
                  <a:srgbClr val="FF0000"/>
                </a:solidFill>
              </a:rPr>
              <a:t>such_a_deal</a:t>
            </a:r>
            <a:r>
              <a:rPr lang="en-US" dirty="0">
                <a:solidFill>
                  <a:srgbClr val="FF0000"/>
                </a:solidFill>
              </a:rPr>
              <a:t> ???</a:t>
            </a:r>
          </a:p>
          <a:p>
            <a:endParaRPr lang="en-US" dirty="0"/>
          </a:p>
          <a:p>
            <a:r>
              <a:rPr lang="en-US" dirty="0"/>
              <a:t> According to the inheritance graph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Ambiguous references resolving via inheritance graph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6958" y="1752600"/>
            <a:ext cx="6494364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 a simple “diamond” shape, Python resolves names from left to right, then upwards - BFS. </a:t>
            </a:r>
          </a:p>
          <a:p>
            <a:r>
              <a:rPr lang="en-US" sz="2800" dirty="0"/>
              <a:t>In our example, Python checks for an attribute name in the following order: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err="1"/>
              <a:t>AsSeenOnTVAccount</a:t>
            </a:r>
            <a:r>
              <a:rPr lang="en-US" sz="2400" dirty="0"/>
              <a:t>,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err="1"/>
              <a:t>CheckingAccount</a:t>
            </a:r>
            <a:r>
              <a:rPr lang="en-US" sz="2400" dirty="0"/>
              <a:t>,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err="1"/>
              <a:t>SavingsAccount</a:t>
            </a:r>
            <a:r>
              <a:rPr lang="en-US" sz="2400" dirty="0"/>
              <a:t>,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/>
              <a:t>Account,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/>
              <a:t>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Content Placeholder 4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705600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1800" dirty="0"/>
              <a:t>def </a:t>
            </a:r>
            <a:r>
              <a:rPr lang="en-US" sz="1800" dirty="0" err="1"/>
              <a:t>make_account</a:t>
            </a:r>
            <a:r>
              <a:rPr lang="en-US" sz="1800" dirty="0"/>
              <a:t>(balance, owner):</a:t>
            </a:r>
          </a:p>
          <a:p>
            <a:pPr>
              <a:buFont typeface="Arial" charset="0"/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    """Return a dispatch function that represents a bank account."""</a:t>
            </a:r>
          </a:p>
          <a:p>
            <a:pPr>
              <a:buFont typeface="Arial" charset="0"/>
              <a:buNone/>
            </a:pPr>
            <a:r>
              <a:rPr lang="en-US" sz="1800" dirty="0"/>
              <a:t>    def </a:t>
            </a:r>
            <a:r>
              <a:rPr lang="en-US" sz="1800" b="1" dirty="0"/>
              <a:t>withdraw</a:t>
            </a:r>
            <a:r>
              <a:rPr lang="en-US" sz="1800" dirty="0"/>
              <a:t>(amount):</a:t>
            </a:r>
          </a:p>
          <a:p>
            <a:pPr>
              <a:buFont typeface="Arial" charset="0"/>
              <a:buNone/>
            </a:pPr>
            <a:r>
              <a:rPr lang="en-US" sz="1800" dirty="0"/>
              <a:t>        </a:t>
            </a:r>
            <a:r>
              <a:rPr lang="en-US" sz="1800" dirty="0">
                <a:solidFill>
                  <a:srgbClr val="C00000"/>
                </a:solidFill>
              </a:rPr>
              <a:t>nonlocal balance</a:t>
            </a:r>
          </a:p>
          <a:p>
            <a:pPr>
              <a:buFont typeface="Arial" charset="0"/>
              <a:buNone/>
            </a:pPr>
            <a:r>
              <a:rPr lang="en-US" sz="1800" dirty="0"/>
              <a:t>        if amount &gt; balance:</a:t>
            </a:r>
          </a:p>
          <a:p>
            <a:pPr>
              <a:buFont typeface="Arial" charset="0"/>
              <a:buNone/>
            </a:pPr>
            <a:r>
              <a:rPr lang="en-US" sz="1800" dirty="0"/>
              <a:t>            return 'Insufficient funds'</a:t>
            </a:r>
          </a:p>
          <a:p>
            <a:pPr>
              <a:buFont typeface="Arial" charset="0"/>
              <a:buNone/>
            </a:pPr>
            <a:r>
              <a:rPr lang="en-US" sz="1800" dirty="0"/>
              <a:t>        balance = balance - amount</a:t>
            </a:r>
          </a:p>
          <a:p>
            <a:pPr>
              <a:buFont typeface="Arial" charset="0"/>
              <a:buNone/>
            </a:pPr>
            <a:r>
              <a:rPr lang="en-US" sz="1800" dirty="0"/>
              <a:t>        return balance</a:t>
            </a:r>
          </a:p>
          <a:p>
            <a:pPr>
              <a:buFont typeface="Arial" charset="0"/>
              <a:buNone/>
            </a:pPr>
            <a:r>
              <a:rPr lang="en-US" sz="1800" dirty="0"/>
              <a:t>    def </a:t>
            </a:r>
            <a:r>
              <a:rPr lang="en-US" sz="1800" b="1" dirty="0"/>
              <a:t>deposit</a:t>
            </a:r>
            <a:r>
              <a:rPr lang="en-US" sz="1800" dirty="0"/>
              <a:t>(amount):</a:t>
            </a:r>
          </a:p>
          <a:p>
            <a:pPr>
              <a:buFont typeface="Arial" charset="0"/>
              <a:buNone/>
            </a:pPr>
            <a:r>
              <a:rPr lang="en-US" sz="1800" dirty="0"/>
              <a:t>        </a:t>
            </a:r>
            <a:r>
              <a:rPr lang="en-US" sz="1800" dirty="0">
                <a:solidFill>
                  <a:srgbClr val="C00000"/>
                </a:solidFill>
              </a:rPr>
              <a:t>nonlocal balance</a:t>
            </a:r>
          </a:p>
          <a:p>
            <a:pPr>
              <a:buFont typeface="Arial" charset="0"/>
              <a:buNone/>
            </a:pPr>
            <a:r>
              <a:rPr lang="en-US" sz="1800" dirty="0"/>
              <a:t>        balance = balance + amount</a:t>
            </a:r>
          </a:p>
          <a:p>
            <a:pPr>
              <a:buFont typeface="Arial" charset="0"/>
              <a:buNone/>
            </a:pPr>
            <a:r>
              <a:rPr lang="en-US" sz="1800" dirty="0"/>
              <a:t>        return balance</a:t>
            </a:r>
          </a:p>
          <a:p>
            <a:pPr>
              <a:buFont typeface="Arial" charset="0"/>
              <a:buNone/>
            </a:pPr>
            <a:r>
              <a:rPr lang="en-US" sz="1800" dirty="0"/>
              <a:t>    def </a:t>
            </a:r>
            <a:r>
              <a:rPr lang="en-US" sz="1800" b="1" dirty="0" err="1"/>
              <a:t>get_balance</a:t>
            </a:r>
            <a:r>
              <a:rPr lang="en-US" sz="1800" dirty="0"/>
              <a:t>():</a:t>
            </a:r>
          </a:p>
          <a:p>
            <a:pPr>
              <a:buFont typeface="Arial" charset="0"/>
              <a:buNone/>
            </a:pPr>
            <a:r>
              <a:rPr lang="en-US" sz="1800" dirty="0"/>
              <a:t>        return balance</a:t>
            </a:r>
          </a:p>
          <a:p>
            <a:pPr>
              <a:buFont typeface="Arial" charset="0"/>
              <a:buNone/>
            </a:pPr>
            <a:r>
              <a:rPr lang="en-US" sz="1800" dirty="0"/>
              <a:t>    def </a:t>
            </a:r>
            <a:r>
              <a:rPr lang="en-US" sz="1800" b="1" dirty="0" err="1"/>
              <a:t>get_owner</a:t>
            </a:r>
            <a:r>
              <a:rPr lang="en-US" sz="1800" dirty="0"/>
              <a:t>():</a:t>
            </a:r>
          </a:p>
          <a:p>
            <a:pPr>
              <a:buFont typeface="Arial" charset="0"/>
              <a:buNone/>
            </a:pPr>
            <a:r>
              <a:rPr lang="en-US" sz="1800" dirty="0"/>
              <a:t>        return owner</a:t>
            </a:r>
          </a:p>
          <a:p>
            <a:pPr>
              <a:buFont typeface="Arial" charset="0"/>
              <a:buNone/>
            </a:pPr>
            <a:r>
              <a:rPr lang="en-US" sz="1800" dirty="0"/>
              <a:t>    </a:t>
            </a:r>
            <a:r>
              <a:rPr lang="en-US" sz="1800" b="1" dirty="0"/>
              <a:t>dispatch</a:t>
            </a:r>
            <a:r>
              <a:rPr lang="en-US" sz="1800" dirty="0"/>
              <a:t> = {'</a:t>
            </a:r>
            <a:r>
              <a:rPr lang="en-US" sz="1800" dirty="0">
                <a:solidFill>
                  <a:srgbClr val="FF0000"/>
                </a:solidFill>
              </a:rPr>
              <a:t>withdraw</a:t>
            </a:r>
            <a:r>
              <a:rPr lang="en-US" sz="1800" dirty="0"/>
              <a:t>': withdraw, </a:t>
            </a:r>
            <a:r>
              <a:rPr lang="en-US" sz="1800" dirty="0">
                <a:solidFill>
                  <a:srgbClr val="FF0000"/>
                </a:solidFill>
              </a:rPr>
              <a:t>'deposit</a:t>
            </a:r>
            <a:r>
              <a:rPr lang="en-US" sz="1800" dirty="0"/>
              <a:t>': deposit,</a:t>
            </a:r>
          </a:p>
          <a:p>
            <a:pPr>
              <a:buFont typeface="Arial" charset="0"/>
              <a:buNone/>
            </a:pPr>
            <a:r>
              <a:rPr lang="en-US" sz="1800" dirty="0"/>
              <a:t>               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dirty="0" err="1">
                <a:solidFill>
                  <a:srgbClr val="FF0000"/>
                </a:solidFill>
              </a:rPr>
              <a:t>get_balance</a:t>
            </a:r>
            <a:r>
              <a:rPr lang="en-US" sz="1800" dirty="0"/>
              <a:t>': </a:t>
            </a:r>
            <a:r>
              <a:rPr lang="en-US" sz="1800" dirty="0" err="1"/>
              <a:t>get_balance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dirty="0" err="1">
                <a:solidFill>
                  <a:srgbClr val="FF0000"/>
                </a:solidFill>
              </a:rPr>
              <a:t>get_owner</a:t>
            </a:r>
            <a:r>
              <a:rPr lang="en-US" sz="1800" dirty="0"/>
              <a:t>': </a:t>
            </a:r>
            <a:r>
              <a:rPr lang="en-US" sz="1800" dirty="0" err="1"/>
              <a:t>get_owner</a:t>
            </a:r>
            <a:r>
              <a:rPr lang="en-US" sz="1800" dirty="0"/>
              <a:t>}</a:t>
            </a:r>
          </a:p>
          <a:p>
            <a:pPr>
              <a:buFont typeface="Arial" charset="0"/>
              <a:buNone/>
            </a:pPr>
            <a:r>
              <a:rPr lang="en-US" sz="1800" dirty="0"/>
              <a:t>    return </a:t>
            </a:r>
            <a:r>
              <a:rPr lang="en-US" sz="1800" b="1" dirty="0"/>
              <a:t>dispatch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0B01-A675-4384-B15A-6421D3DB8D17}" type="slidenum">
              <a:rPr lang="he-IL"/>
              <a:pPr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Course: PPL    Lecturers: Marina Litvak 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5410200"/>
            <a:ext cx="5791200" cy="685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is no correct solution to the inheritance ordering problem</a:t>
            </a:r>
          </a:p>
          <a:p>
            <a:endParaRPr lang="en-US" sz="2800" dirty="0"/>
          </a:p>
          <a:p>
            <a:r>
              <a:rPr lang="en-US" sz="2800" dirty="0"/>
              <a:t>Programming language that supports multiple inheritance must select </a:t>
            </a:r>
            <a:r>
              <a:rPr lang="en-US" sz="2800" u="sng" dirty="0"/>
              <a:t>some ordering (or reject)</a:t>
            </a:r>
            <a:r>
              <a:rPr lang="en-US" sz="2800" dirty="0"/>
              <a:t> in a consistent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more…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Python resolves this name using a recursive algorithm called the </a:t>
            </a:r>
            <a:r>
              <a:rPr lang="en-US" sz="2800" b="1" dirty="0"/>
              <a:t>C3 Method Resolution Ordering</a:t>
            </a:r>
            <a:r>
              <a:rPr lang="en-US" sz="2800" dirty="0"/>
              <a:t>.</a:t>
            </a:r>
          </a:p>
          <a:p>
            <a:r>
              <a:rPr lang="en-US" sz="2800" dirty="0"/>
              <a:t>The method resolution order of any class can be queried using the </a:t>
            </a:r>
            <a:r>
              <a:rPr lang="en-US" sz="2800" b="1" dirty="0" err="1"/>
              <a:t>mro</a:t>
            </a:r>
            <a:r>
              <a:rPr lang="en-US" sz="2800" dirty="0"/>
              <a:t> method on all classes.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&gt;&gt;&gt; [</a:t>
            </a:r>
            <a:r>
              <a:rPr lang="en-US" sz="2400" dirty="0" err="1"/>
              <a:t>c.__name</a:t>
            </a:r>
            <a:r>
              <a:rPr lang="en-US" sz="2400" dirty="0"/>
              <a:t>__ for c in AsSeenOnTVAccount.</a:t>
            </a:r>
            <a:r>
              <a:rPr lang="en-US" sz="2400" b="1" dirty="0"/>
              <a:t>mro()</a:t>
            </a:r>
            <a:r>
              <a:rPr lang="en-US" sz="2400" dirty="0"/>
              <a:t>]</a:t>
            </a:r>
          </a:p>
          <a:p>
            <a:pPr>
              <a:buNone/>
            </a:pPr>
            <a:r>
              <a:rPr lang="en-US" sz="2400" dirty="0"/>
              <a:t>[’</a:t>
            </a:r>
            <a:r>
              <a:rPr lang="en-US" sz="2400" dirty="0" err="1"/>
              <a:t>AsSeenOnTVAccount</a:t>
            </a:r>
            <a:r>
              <a:rPr lang="en-US" sz="2400" dirty="0"/>
              <a:t>’, ’</a:t>
            </a:r>
            <a:r>
              <a:rPr lang="en-US" sz="2400" dirty="0" err="1"/>
              <a:t>CheckingAccount</a:t>
            </a:r>
            <a:r>
              <a:rPr lang="en-US" sz="2400" dirty="0"/>
              <a:t>’, ’</a:t>
            </a:r>
            <a:r>
              <a:rPr lang="en-US" sz="2400" dirty="0" err="1"/>
              <a:t>SavingsAccount</a:t>
            </a:r>
            <a:r>
              <a:rPr lang="en-US" sz="2400" dirty="0"/>
              <a:t>’, ’Account’, ’object’]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r>
              <a:rPr lang="en-US" sz="2400" b="1" dirty="0"/>
              <a:t>Object system </a:t>
            </a:r>
            <a:r>
              <a:rPr lang="en-US" sz="2400" dirty="0"/>
              <a:t>is designed to make </a:t>
            </a:r>
            <a:r>
              <a:rPr lang="en-US" sz="2400" b="1" dirty="0"/>
              <a:t>data abstraction </a:t>
            </a:r>
            <a:r>
              <a:rPr lang="en-US" sz="2400" dirty="0"/>
              <a:t>and </a:t>
            </a:r>
            <a:r>
              <a:rPr lang="en-US" sz="2400" b="1" dirty="0"/>
              <a:t>message passing </a:t>
            </a:r>
            <a:r>
              <a:rPr lang="en-US" sz="2400" dirty="0"/>
              <a:t>both convenient and flexible.</a:t>
            </a:r>
          </a:p>
          <a:p>
            <a:r>
              <a:rPr lang="en-US" sz="2400" dirty="0"/>
              <a:t>The </a:t>
            </a:r>
            <a:r>
              <a:rPr lang="en-US" sz="2400" i="1" dirty="0"/>
              <a:t>specialized syntax </a:t>
            </a:r>
            <a:r>
              <a:rPr lang="en-US" sz="2400" dirty="0"/>
              <a:t>of classes, methods, inheritance, and dot expressions formalizes the object metaphor, for organizing large programs.</a:t>
            </a:r>
          </a:p>
          <a:p>
            <a:r>
              <a:rPr lang="en-US" sz="2400" dirty="0"/>
              <a:t>Each </a:t>
            </a:r>
            <a:r>
              <a:rPr lang="en-US" sz="2400" b="1" dirty="0"/>
              <a:t>object</a:t>
            </a:r>
            <a:r>
              <a:rPr lang="en-US" sz="2400" dirty="0"/>
              <a:t> in a program encapsulates and manages some part of the program’s </a:t>
            </a:r>
            <a:r>
              <a:rPr lang="en-US" sz="2400" b="1" i="1" dirty="0"/>
              <a:t>state</a:t>
            </a:r>
            <a:r>
              <a:rPr lang="en-US" sz="2400" dirty="0"/>
              <a:t>, and each </a:t>
            </a:r>
            <a:r>
              <a:rPr lang="en-US" sz="2400" b="1" dirty="0"/>
              <a:t>class</a:t>
            </a:r>
            <a:r>
              <a:rPr lang="en-US" sz="2400" dirty="0"/>
              <a:t> statement defines the functions that implement some part of the program’s overall </a:t>
            </a:r>
            <a:r>
              <a:rPr lang="en-US" sz="2400" b="1" dirty="0"/>
              <a:t>logic</a:t>
            </a:r>
            <a:r>
              <a:rPr lang="en-US" sz="2400" dirty="0"/>
              <a:t>. </a:t>
            </a:r>
          </a:p>
          <a:p>
            <a:r>
              <a:rPr lang="en-US" sz="2400" b="1" dirty="0"/>
              <a:t>Abstraction barriers </a:t>
            </a:r>
            <a:r>
              <a:rPr lang="en-US" sz="2400" dirty="0"/>
              <a:t>enforce the boundaries between different aspects of a large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OOP is well-suited to programs that model systems that have separate but interacting parts. </a:t>
            </a:r>
          </a:p>
          <a:p>
            <a:pPr lvl="1"/>
            <a:r>
              <a:rPr lang="en-US" sz="2200" dirty="0"/>
              <a:t>Different users interact in a social network, different characters interact in a game, and different shapes interact in a physical simulation. </a:t>
            </a:r>
          </a:p>
          <a:p>
            <a:r>
              <a:rPr lang="en-US" sz="2600" dirty="0"/>
              <a:t>When representing such systems:</a:t>
            </a:r>
          </a:p>
          <a:p>
            <a:pPr lvl="1"/>
            <a:r>
              <a:rPr lang="en-US" sz="2200" i="1" dirty="0"/>
              <a:t>objects</a:t>
            </a:r>
            <a:r>
              <a:rPr lang="en-US" sz="2200" dirty="0"/>
              <a:t> in a program often map onto </a:t>
            </a:r>
            <a:r>
              <a:rPr lang="en-US" sz="2200" i="1" dirty="0"/>
              <a:t>objects</a:t>
            </a:r>
            <a:r>
              <a:rPr lang="en-US" sz="2200" dirty="0"/>
              <a:t> in the system, </a:t>
            </a:r>
          </a:p>
          <a:p>
            <a:pPr lvl="1"/>
            <a:r>
              <a:rPr lang="en-US" sz="2200" i="1" dirty="0"/>
              <a:t>classes</a:t>
            </a:r>
            <a:r>
              <a:rPr lang="en-US" sz="2200" dirty="0"/>
              <a:t> represent their </a:t>
            </a:r>
            <a:r>
              <a:rPr lang="en-US" sz="2200" i="1" dirty="0"/>
              <a:t>types</a:t>
            </a:r>
            <a:r>
              <a:rPr lang="en-US" sz="2200" dirty="0"/>
              <a:t> and </a:t>
            </a:r>
            <a:r>
              <a:rPr lang="en-US" sz="2200" i="1" dirty="0"/>
              <a:t>relationships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account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Dispatch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en-US" sz="2200" dirty="0"/>
              <a:t>&gt;&gt;&gt; a = </a:t>
            </a:r>
            <a:r>
              <a:rPr lang="en-US" sz="2200" dirty="0" err="1"/>
              <a:t>make_account</a:t>
            </a:r>
            <a:r>
              <a:rPr lang="en-US" sz="2200" dirty="0"/>
              <a:t>(100, "M")</a:t>
            </a:r>
          </a:p>
          <a:p>
            <a:pPr>
              <a:buNone/>
              <a:defRPr/>
            </a:pPr>
            <a:r>
              <a:rPr lang="en-US" sz="2200" dirty="0"/>
              <a:t>&gt;&gt;&gt; a("</a:t>
            </a:r>
            <a:r>
              <a:rPr lang="en-US" sz="2200" dirty="0" err="1"/>
              <a:t>get_owner</a:t>
            </a:r>
            <a:r>
              <a:rPr lang="en-US" sz="2200" dirty="0"/>
              <a:t>")()</a:t>
            </a:r>
          </a:p>
          <a:p>
            <a:pPr>
              <a:buNone/>
              <a:defRPr/>
            </a:pPr>
            <a:r>
              <a:rPr lang="en-US" sz="2200" dirty="0"/>
              <a:t>'M'</a:t>
            </a:r>
          </a:p>
          <a:p>
            <a:pPr>
              <a:buNone/>
              <a:defRPr/>
            </a:pPr>
            <a:r>
              <a:rPr lang="en-US" sz="2200" dirty="0"/>
              <a:t>&gt;&gt;&gt; a('</a:t>
            </a:r>
            <a:r>
              <a:rPr lang="en-US" sz="2200" dirty="0" err="1"/>
              <a:t>get_balance</a:t>
            </a:r>
            <a:r>
              <a:rPr lang="en-US" sz="2200" dirty="0"/>
              <a:t>')()</a:t>
            </a:r>
          </a:p>
          <a:p>
            <a:pPr>
              <a:buNone/>
              <a:defRPr/>
            </a:pPr>
            <a:r>
              <a:rPr lang="en-US" sz="2200" dirty="0"/>
              <a:t>100</a:t>
            </a:r>
          </a:p>
          <a:p>
            <a:pPr>
              <a:buNone/>
              <a:defRPr/>
            </a:pPr>
            <a:r>
              <a:rPr lang="en-US" sz="2200" dirty="0"/>
              <a:t>&gt;&gt;&gt; a('withdraw‘)(20)</a:t>
            </a:r>
          </a:p>
          <a:p>
            <a:pPr>
              <a:buNone/>
              <a:defRPr/>
            </a:pPr>
            <a:r>
              <a:rPr lang="en-US" sz="2200" dirty="0"/>
              <a:t>80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Dispatch dictionary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None/>
              <a:defRPr/>
            </a:pPr>
            <a:r>
              <a:rPr lang="en-US" sz="2200" dirty="0"/>
              <a:t>&gt;&gt;&gt; a = </a:t>
            </a:r>
            <a:r>
              <a:rPr lang="en-US" sz="2200" dirty="0" err="1"/>
              <a:t>make_account</a:t>
            </a:r>
            <a:r>
              <a:rPr lang="en-US" sz="2200" dirty="0"/>
              <a:t>(100, "M")</a:t>
            </a:r>
          </a:p>
          <a:p>
            <a:pPr>
              <a:buNone/>
              <a:defRPr/>
            </a:pPr>
            <a:r>
              <a:rPr lang="en-US" sz="2200" dirty="0"/>
              <a:t>&gt;&gt;&gt; a["</a:t>
            </a:r>
            <a:r>
              <a:rPr lang="en-US" sz="2200" dirty="0" err="1"/>
              <a:t>get_owner</a:t>
            </a:r>
            <a:r>
              <a:rPr lang="en-US" sz="2200" dirty="0"/>
              <a:t>"]()</a:t>
            </a:r>
          </a:p>
          <a:p>
            <a:pPr>
              <a:buNone/>
              <a:defRPr/>
            </a:pPr>
            <a:r>
              <a:rPr lang="en-US" sz="2200" dirty="0"/>
              <a:t>'M'</a:t>
            </a:r>
          </a:p>
          <a:p>
            <a:pPr>
              <a:buNone/>
              <a:defRPr/>
            </a:pPr>
            <a:r>
              <a:rPr lang="en-US" sz="2200" dirty="0"/>
              <a:t>&gt;&gt;&gt; a['</a:t>
            </a:r>
            <a:r>
              <a:rPr lang="en-US" sz="2200" dirty="0" err="1"/>
              <a:t>get_balance</a:t>
            </a:r>
            <a:r>
              <a:rPr lang="en-US" sz="2200" dirty="0"/>
              <a:t>']()</a:t>
            </a:r>
          </a:p>
          <a:p>
            <a:pPr>
              <a:buNone/>
              <a:defRPr/>
            </a:pPr>
            <a:r>
              <a:rPr lang="en-US" sz="2200" dirty="0"/>
              <a:t>100</a:t>
            </a:r>
          </a:p>
          <a:p>
            <a:pPr>
              <a:buNone/>
              <a:defRPr/>
            </a:pPr>
            <a:r>
              <a:rPr lang="en-US" sz="2200" dirty="0"/>
              <a:t>&gt;&gt;&gt; a['withdraw'](20)</a:t>
            </a:r>
          </a:p>
          <a:p>
            <a:pPr>
              <a:buNone/>
              <a:defRPr/>
            </a:pPr>
            <a:r>
              <a:rPr lang="en-US" sz="2200" dirty="0"/>
              <a:t>80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Course: PPL    Lecturers: Marina Litvak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859B-7BF4-478C-AF98-0C16E650E9AC}" type="slidenum">
              <a:rPr lang="he-IL"/>
              <a:pPr/>
              <a:t>8</a:t>
            </a:fld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352800" y="3429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method for organizing programs</a:t>
            </a:r>
          </a:p>
          <a:p>
            <a:endParaRPr lang="en-US" sz="2800" dirty="0"/>
          </a:p>
          <a:p>
            <a:r>
              <a:rPr lang="en-US" sz="2800" dirty="0"/>
              <a:t>Like </a:t>
            </a:r>
            <a:r>
              <a:rPr lang="en-US" sz="2800" i="1" dirty="0">
                <a:solidFill>
                  <a:srgbClr val="C00000"/>
                </a:solidFill>
              </a:rPr>
              <a:t>abstract data types</a:t>
            </a:r>
            <a:r>
              <a:rPr lang="en-US" sz="2800" dirty="0"/>
              <a:t>, create an abstraction barrier</a:t>
            </a:r>
          </a:p>
          <a:p>
            <a:endParaRPr lang="en-US" sz="2800" dirty="0"/>
          </a:p>
          <a:p>
            <a:r>
              <a:rPr lang="en-US" sz="2800" dirty="0"/>
              <a:t>Like </a:t>
            </a:r>
            <a:r>
              <a:rPr lang="en-US" sz="2800" i="1" dirty="0">
                <a:solidFill>
                  <a:srgbClr val="C00000"/>
                </a:solidFill>
              </a:rPr>
              <a:t>dispatch dictionaries </a:t>
            </a:r>
            <a:r>
              <a:rPr lang="en-US" sz="2800" dirty="0"/>
              <a:t>in message passing, respond to behavioral requests</a:t>
            </a:r>
          </a:p>
          <a:p>
            <a:endParaRPr lang="en-US" sz="2800" dirty="0"/>
          </a:p>
          <a:p>
            <a:r>
              <a:rPr lang="en-US" sz="2800" dirty="0"/>
              <a:t>Like </a:t>
            </a:r>
            <a:r>
              <a:rPr lang="en-US" sz="2800" i="1" dirty="0">
                <a:solidFill>
                  <a:srgbClr val="C00000"/>
                </a:solidFill>
              </a:rPr>
              <a:t>mutable data structures</a:t>
            </a:r>
            <a:r>
              <a:rPr lang="en-US" sz="2800" dirty="0"/>
              <a:t>, objects have local state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Course: PPL    Lecturers: Marina Litvak 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8704</TotalTime>
  <Words>4636</Words>
  <Application>Microsoft Office PowerPoint</Application>
  <PresentationFormat>On-screen Show (4:3)</PresentationFormat>
  <Paragraphs>762</Paragraphs>
  <Slides>73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7" baseType="lpstr">
      <vt:lpstr>Arial</vt:lpstr>
      <vt:lpstr>Arial Black</vt:lpstr>
      <vt:lpstr>Calibri</vt:lpstr>
      <vt:lpstr>Office Theme</vt:lpstr>
      <vt:lpstr>Principles of Programming Languages</vt:lpstr>
      <vt:lpstr>Do you remember???</vt:lpstr>
      <vt:lpstr>Intro: functional implementation =&gt; dispatch dictionary </vt:lpstr>
      <vt:lpstr>PowerPoint Presentation</vt:lpstr>
      <vt:lpstr>Manipulating account</vt:lpstr>
      <vt:lpstr>Intro: functional implementation =&gt; dispatch dictionary </vt:lpstr>
      <vt:lpstr>PowerPoint Presentation</vt:lpstr>
      <vt:lpstr>Manipulating account</vt:lpstr>
      <vt:lpstr>OOP</vt:lpstr>
      <vt:lpstr>Object system</vt:lpstr>
      <vt:lpstr>Objects and Classes</vt:lpstr>
      <vt:lpstr>Example: bank account</vt:lpstr>
      <vt:lpstr>Creating a new object</vt:lpstr>
      <vt:lpstr>Attributes</vt:lpstr>
      <vt:lpstr>Methods</vt:lpstr>
      <vt:lpstr>Invoking methods</vt:lpstr>
      <vt:lpstr>Defining Classes</vt:lpstr>
      <vt:lpstr>class statement execution</vt:lpstr>
      <vt:lpstr>Initializing</vt:lpstr>
      <vt:lpstr>Constructor</vt:lpstr>
      <vt:lpstr>Example</vt:lpstr>
      <vt:lpstr>Example</vt:lpstr>
      <vt:lpstr>Example: Instantiating</vt:lpstr>
      <vt:lpstr>Example: Accessing attributes</vt:lpstr>
      <vt:lpstr>Example: Identity</vt:lpstr>
      <vt:lpstr>Identity</vt:lpstr>
      <vt:lpstr>Sharing</vt:lpstr>
      <vt:lpstr>Methods</vt:lpstr>
      <vt:lpstr>Methods vs. Functions</vt:lpstr>
      <vt:lpstr>Methods vs. Functions</vt:lpstr>
      <vt:lpstr>Invoke methods</vt:lpstr>
      <vt:lpstr>A dual role of the object itself</vt:lpstr>
      <vt:lpstr>Message Passing and Dot Expressions</vt:lpstr>
      <vt:lpstr>Dot notation and the message passing metaphor</vt:lpstr>
      <vt:lpstr>The advantage of a built-in object system</vt:lpstr>
      <vt:lpstr>Dot expressions. How to interpret?</vt:lpstr>
      <vt:lpstr>getattr</vt:lpstr>
      <vt:lpstr>hasattr</vt:lpstr>
      <vt:lpstr>Methods and functions</vt:lpstr>
      <vt:lpstr>Functions vs. bound methods</vt:lpstr>
      <vt:lpstr>Functions vs. bound methods</vt:lpstr>
      <vt:lpstr>Call method</vt:lpstr>
      <vt:lpstr>Class Attributes</vt:lpstr>
      <vt:lpstr>Class attributes</vt:lpstr>
      <vt:lpstr>Class attributes</vt:lpstr>
      <vt:lpstr>Assignment class attributes</vt:lpstr>
      <vt:lpstr>Dot expression: evaluation</vt:lpstr>
      <vt:lpstr>Dot expression: assignment</vt:lpstr>
      <vt:lpstr>Example</vt:lpstr>
      <vt:lpstr>Example</vt:lpstr>
      <vt:lpstr>Example</vt:lpstr>
      <vt:lpstr>Inheritance</vt:lpstr>
      <vt:lpstr>Example</vt:lpstr>
      <vt:lpstr>is-a relationship</vt:lpstr>
      <vt:lpstr>Using Inheritance</vt:lpstr>
      <vt:lpstr>Account (base) class implementation</vt:lpstr>
      <vt:lpstr>CheckingAccount (subclass) implementation</vt:lpstr>
      <vt:lpstr>Example</vt:lpstr>
      <vt:lpstr>“looking up” a name in a class</vt:lpstr>
      <vt:lpstr>Example</vt:lpstr>
      <vt:lpstr>Calling ancestors</vt:lpstr>
      <vt:lpstr>Multiple Inheritance</vt:lpstr>
      <vt:lpstr>Example</vt:lpstr>
      <vt:lpstr>Example</vt:lpstr>
      <vt:lpstr>Smart deal?</vt:lpstr>
      <vt:lpstr>Non-ambiguous references</vt:lpstr>
      <vt:lpstr>Ambiguous references</vt:lpstr>
      <vt:lpstr>Ambiguous references resolving via inheritance graph </vt:lpstr>
      <vt:lpstr>Inheritance ordering</vt:lpstr>
      <vt:lpstr>Inheritance ordering</vt:lpstr>
      <vt:lpstr>Even more…</vt:lpstr>
      <vt:lpstr>The Role of Objects</vt:lpstr>
      <vt:lpstr>Example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Programming Languages</dc:title>
  <dc:creator>User</dc:creator>
  <cp:lastModifiedBy>Marina Litvak</cp:lastModifiedBy>
  <cp:revision>419</cp:revision>
  <dcterms:created xsi:type="dcterms:W3CDTF">2006-08-16T00:00:00Z</dcterms:created>
  <dcterms:modified xsi:type="dcterms:W3CDTF">2018-12-02T20:31:38Z</dcterms:modified>
</cp:coreProperties>
</file>