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302" r:id="rId2"/>
    <p:sldId id="348" r:id="rId3"/>
    <p:sldId id="341" r:id="rId4"/>
    <p:sldId id="342" r:id="rId5"/>
    <p:sldId id="303" r:id="rId6"/>
    <p:sldId id="305" r:id="rId7"/>
    <p:sldId id="310" r:id="rId8"/>
    <p:sldId id="306" r:id="rId9"/>
    <p:sldId id="343" r:id="rId10"/>
    <p:sldId id="344" r:id="rId11"/>
    <p:sldId id="311" r:id="rId12"/>
    <p:sldId id="307" r:id="rId13"/>
    <p:sldId id="309" r:id="rId14"/>
    <p:sldId id="282" r:id="rId15"/>
    <p:sldId id="314" r:id="rId16"/>
    <p:sldId id="315" r:id="rId17"/>
    <p:sldId id="316" r:id="rId18"/>
    <p:sldId id="317" r:id="rId19"/>
    <p:sldId id="318" r:id="rId20"/>
    <p:sldId id="319" r:id="rId21"/>
    <p:sldId id="320" r:id="rId22"/>
    <p:sldId id="321" r:id="rId23"/>
    <p:sldId id="322" r:id="rId24"/>
    <p:sldId id="333" r:id="rId25"/>
    <p:sldId id="323" r:id="rId26"/>
    <p:sldId id="324" r:id="rId27"/>
    <p:sldId id="325" r:id="rId28"/>
    <p:sldId id="326" r:id="rId29"/>
    <p:sldId id="334" r:id="rId30"/>
    <p:sldId id="335" r:id="rId31"/>
    <p:sldId id="345" r:id="rId32"/>
    <p:sldId id="346" r:id="rId33"/>
    <p:sldId id="347" r:id="rId34"/>
    <p:sldId id="327" r:id="rId35"/>
    <p:sldId id="336" r:id="rId36"/>
    <p:sldId id="337" r:id="rId37"/>
    <p:sldId id="328" r:id="rId38"/>
    <p:sldId id="338" r:id="rId39"/>
    <p:sldId id="329" r:id="rId40"/>
    <p:sldId id="339" r:id="rId41"/>
    <p:sldId id="340" r:id="rId42"/>
    <p:sldId id="33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35" autoAdjust="0"/>
    <p:restoredTop sz="94660"/>
  </p:normalViewPr>
  <p:slideViewPr>
    <p:cSldViewPr>
      <p:cViewPr varScale="1">
        <p:scale>
          <a:sx n="101" d="100"/>
          <a:sy n="101" d="100"/>
        </p:scale>
        <p:origin x="108" y="2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06D935-1F13-4924-A8C2-F737A601C48E}" type="datetimeFigureOut">
              <a:rPr lang="en-US" smtClean="0"/>
              <a:pPr/>
              <a:t>10/31/2021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419E88-3B02-47B8-BB5E-827EB0F6277D}" type="slidenum">
              <a:rPr lang="en-US" smtClean="0"/>
              <a:pPr/>
              <a:t>‹#›</a:t>
            </a:fld>
            <a:endParaRPr lang="en-US"/>
          </a:p>
        </p:txBody>
      </p:sp>
    </p:spTree>
    <p:extLst>
      <p:ext uri="{BB962C8B-B14F-4D97-AF65-F5344CB8AC3E}">
        <p14:creationId xmlns:p14="http://schemas.microsoft.com/office/powerpoint/2010/main" val="3321000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74868D-EAD5-47C2-8B8B-8CD8F969219E}" type="datetimeFigureOut">
              <a:rPr lang="en-US" smtClean="0"/>
              <a:pPr/>
              <a:t>10/31/2021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4307BD-81B3-4DF4-9EA6-E00B985AF389}" type="slidenum">
              <a:rPr lang="en-US" smtClean="0"/>
              <a:pPr/>
              <a:t>‹#›</a:t>
            </a:fld>
            <a:endParaRPr lang="en-US"/>
          </a:p>
        </p:txBody>
      </p:sp>
    </p:spTree>
    <p:extLst>
      <p:ext uri="{BB962C8B-B14F-4D97-AF65-F5344CB8AC3E}">
        <p14:creationId xmlns:p14="http://schemas.microsoft.com/office/powerpoint/2010/main" val="1372200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4307BD-81B3-4DF4-9EA6-E00B985AF38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4307BD-81B3-4DF4-9EA6-E00B985AF389}"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our example, update refers to the name x, which is a formal parameter of its enclosing function </a:t>
            </a:r>
            <a:r>
              <a:rPr lang="en-US" dirty="0" err="1"/>
              <a:t>square_root</a:t>
            </a:r>
            <a:r>
              <a:rPr lang="en-US" dirty="0"/>
              <a:t>. </a:t>
            </a:r>
          </a:p>
          <a:p>
            <a:r>
              <a:rPr lang="en-US" dirty="0"/>
              <a:t>Critically, the inner functions have access to the names in the environment where they are defined (not where they are called).</a:t>
            </a:r>
          </a:p>
          <a:p>
            <a:endParaRPr lang="en-US" dirty="0"/>
          </a:p>
        </p:txBody>
      </p:sp>
      <p:sp>
        <p:nvSpPr>
          <p:cNvPr id="4" name="Slide Number Placeholder 3"/>
          <p:cNvSpPr>
            <a:spLocks noGrp="1"/>
          </p:cNvSpPr>
          <p:nvPr>
            <p:ph type="sldNum" sz="quarter" idx="10"/>
          </p:nvPr>
        </p:nvSpPr>
        <p:spPr/>
        <p:txBody>
          <a:bodyPr/>
          <a:lstStyle/>
          <a:p>
            <a:fld id="{184307BD-81B3-4DF4-9EA6-E00B985AF389}"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4307BD-81B3-4DF4-9EA6-E00B985AF389}"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Specialized evaluation rules for each kind of header dictate when and if the statements in its suite are executed.</a:t>
            </a:r>
          </a:p>
          <a:p>
            <a:r>
              <a:rPr lang="en-US" sz="1200" kern="1200" baseline="0" dirty="0">
                <a:solidFill>
                  <a:schemeClr val="tx1"/>
                </a:solidFill>
                <a:latin typeface="+mn-lt"/>
                <a:ea typeface="+mn-ea"/>
                <a:cs typeface="+mn-cs"/>
              </a:rPr>
              <a:t>The header controls its suite. For example, in the case of def statements, the return expression is not evaluated immediately, but instead stored for later use when the defined function is eventually applied.</a:t>
            </a:r>
            <a:endParaRPr lang="en-US" dirty="0"/>
          </a:p>
        </p:txBody>
      </p:sp>
      <p:sp>
        <p:nvSpPr>
          <p:cNvPr id="4" name="Slide Number Placeholder 3"/>
          <p:cNvSpPr>
            <a:spLocks noGrp="1"/>
          </p:cNvSpPr>
          <p:nvPr>
            <p:ph type="sldNum" sz="quarter" idx="10"/>
          </p:nvPr>
        </p:nvSpPr>
        <p:spPr/>
        <p:txBody>
          <a:bodyPr/>
          <a:lstStyle/>
          <a:p>
            <a:fld id="{184307BD-81B3-4DF4-9EA6-E00B985AF389}"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important consequence of this rule is that statements are executed in order, but later statements may never be reached, because of redirected control.</a:t>
            </a:r>
            <a:endParaRPr lang="en-US" dirty="0"/>
          </a:p>
        </p:txBody>
      </p:sp>
      <p:sp>
        <p:nvSpPr>
          <p:cNvPr id="4" name="Slide Number Placeholder 3"/>
          <p:cNvSpPr>
            <a:spLocks noGrp="1"/>
          </p:cNvSpPr>
          <p:nvPr>
            <p:ph type="sldNum" sz="quarter" idx="10"/>
          </p:nvPr>
        </p:nvSpPr>
        <p:spPr/>
        <p:txBody>
          <a:bodyPr/>
          <a:lstStyle/>
          <a:p>
            <a:fld id="{184307BD-81B3-4DF4-9EA6-E00B985AF389}"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4307BD-81B3-4DF4-9EA6-E00B985AF389}"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Python interpreter’s job is to execute programs, composed of statements. However, much of the interesting work of computation comes from evaluating expressions. Statements govern the relationship among different expressions in a program and what happens to their results.</a:t>
            </a:r>
            <a:endParaRPr lang="en-US" dirty="0"/>
          </a:p>
        </p:txBody>
      </p:sp>
      <p:sp>
        <p:nvSpPr>
          <p:cNvPr id="4" name="Slide Number Placeholder 3"/>
          <p:cNvSpPr>
            <a:spLocks noGrp="1"/>
          </p:cNvSpPr>
          <p:nvPr>
            <p:ph type="sldNum" sz="quarter" idx="10"/>
          </p:nvPr>
        </p:nvSpPr>
        <p:spPr/>
        <p:txBody>
          <a:bodyPr/>
          <a:lstStyle/>
          <a:p>
            <a:fld id="{184307BD-81B3-4DF4-9EA6-E00B985AF389}"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function returns the absolute difference between two quantities as a percentage of the first.</a:t>
            </a:r>
          </a:p>
          <a:p>
            <a:r>
              <a:rPr lang="en-US" dirty="0">
                <a:solidFill>
                  <a:schemeClr val="tx1"/>
                </a:solidFill>
              </a:rPr>
              <a:t>Assignment statements within a function body </a:t>
            </a:r>
            <a:r>
              <a:rPr lang="en-US" u="sng" dirty="0">
                <a:solidFill>
                  <a:schemeClr val="tx1"/>
                </a:solidFill>
              </a:rPr>
              <a:t>cannot</a:t>
            </a:r>
            <a:r>
              <a:rPr lang="en-US" dirty="0">
                <a:solidFill>
                  <a:schemeClr val="tx1"/>
                </a:solidFill>
              </a:rPr>
              <a:t> </a:t>
            </a:r>
            <a:r>
              <a:rPr lang="en-US" u="sng" dirty="0">
                <a:solidFill>
                  <a:schemeClr val="tx1"/>
                </a:solidFill>
              </a:rPr>
              <a:t>affect the global frame</a:t>
            </a:r>
            <a:r>
              <a:rPr lang="en-US" dirty="0">
                <a:solidFill>
                  <a:schemeClr val="tx1"/>
                </a:solidFill>
              </a:rPr>
              <a:t>. The fact that functions can only manipulate their local environment is critical to creating modular programs, in which pure functions interact only via the values they take and return.</a:t>
            </a:r>
            <a:endParaRPr lang="en-US" dirty="0"/>
          </a:p>
        </p:txBody>
      </p:sp>
      <p:sp>
        <p:nvSpPr>
          <p:cNvPr id="4" name="Slide Number Placeholder 3"/>
          <p:cNvSpPr>
            <a:spLocks noGrp="1"/>
          </p:cNvSpPr>
          <p:nvPr>
            <p:ph type="sldNum" sz="quarter" idx="10"/>
          </p:nvPr>
        </p:nvSpPr>
        <p:spPr/>
        <p:txBody>
          <a:bodyPr/>
          <a:lstStyle/>
          <a:p>
            <a:fld id="{184307BD-81B3-4DF4-9EA6-E00B985AF389}"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4307BD-81B3-4DF4-9EA6-E00B985AF389}"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4307BD-81B3-4DF4-9EA6-E00B985AF389}"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64126E-FE7D-472D-8EA9-B5CFA8CCE4D5}"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217DC-40F9-4BEA-AB00-17432CCBCBDF}"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0D549B-8E99-484A-840B-BF507A98F015}"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C3832B-A3CF-4D80-B55E-2780699FBEF3}"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F7E6-CDC3-4312-BCD0-AFE9FB44CE09}"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4A2AB1-484F-46BA-B0D7-1EA55AA6F2F0}" type="datetime1">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928395-B671-4156-BB48-BC2384009D69}" type="datetime1">
              <a:rPr lang="en-US" smtClean="0"/>
              <a:t>10/31/2021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952D2A-E3AD-43DA-87A2-A0D9BAD85D18}" type="datetime1">
              <a:rPr lang="en-US" smtClean="0"/>
              <a:t>10/31/2021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AB430-208B-4702-90FA-DC9C5A226EC3}" type="datetime1">
              <a:rPr lang="en-US" smtClean="0"/>
              <a:t>10/31/2021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68BEE-1455-4E4E-802E-CCDD7CABA5B2}" type="datetime1">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20E216-AAB7-461D-9B04-A638AA2D84C6}" type="datetime1">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2B3F5-418D-4562-8249-7C87AFC14DF7}" type="datetime1">
              <a:rPr lang="en-US" smtClean="0"/>
              <a:t>10/31/2021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blog.bitsrc.io/understanding-higher-order-functions-in-javascript-75461803bad" TargetMode="External"/><Relationship Id="rId2" Type="http://schemas.openxmlformats.org/officeDocument/2006/relationships/hyperlink" Target="http://tutorials.jenkov.com/java-functional-programming/higher-order-functions.html" TargetMode="External"/><Relationship Id="rId1" Type="http://schemas.openxmlformats.org/officeDocument/2006/relationships/slideLayout" Target="../slideLayouts/slideLayout2.xml"/><Relationship Id="rId4" Type="http://schemas.openxmlformats.org/officeDocument/2006/relationships/hyperlink" Target="https://en.wikipedia.org/wiki/Higher-order_function"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n.wikipedia.org/wiki/Template_languag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Principles of Programming Languages</a:t>
            </a:r>
          </a:p>
        </p:txBody>
      </p:sp>
      <p:sp>
        <p:nvSpPr>
          <p:cNvPr id="5" name="Subtitle 4"/>
          <p:cNvSpPr>
            <a:spLocks noGrp="1"/>
          </p:cNvSpPr>
          <p:nvPr>
            <p:ph type="subTitle" idx="1"/>
          </p:nvPr>
        </p:nvSpPr>
        <p:spPr/>
        <p:txBody>
          <a:bodyPr/>
          <a:lstStyle/>
          <a:p>
            <a:r>
              <a:rPr lang="en-US" dirty="0"/>
              <a:t>Lesson 3</a:t>
            </a:r>
          </a:p>
          <a:p>
            <a:r>
              <a:rPr lang="en-US" dirty="0"/>
              <a:t>High-Order Functions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Non-pure functions</a:t>
            </a:r>
          </a:p>
        </p:txBody>
      </p:sp>
      <p:sp>
        <p:nvSpPr>
          <p:cNvPr id="3" name="Content Placeholder 2"/>
          <p:cNvSpPr>
            <a:spLocks noGrp="1"/>
          </p:cNvSpPr>
          <p:nvPr>
            <p:ph idx="1"/>
          </p:nvPr>
        </p:nvSpPr>
        <p:spPr/>
        <p:txBody>
          <a:bodyPr/>
          <a:lstStyle/>
          <a:p>
            <a:pPr algn="r" rtl="1"/>
            <a:r>
              <a:rPr lang="he-IL" dirty="0"/>
              <a:t>מה יהיה הפלט</a:t>
            </a:r>
            <a:r>
              <a:rPr lang="en-US" dirty="0"/>
              <a:t>?</a:t>
            </a:r>
            <a:endParaRPr lang="he-IL" dirty="0"/>
          </a:p>
          <a:p>
            <a:r>
              <a:rPr lang="en-US" dirty="0"/>
              <a:t>print (1)</a:t>
            </a:r>
          </a:p>
          <a:p>
            <a:r>
              <a:rPr lang="en-US" dirty="0"/>
              <a:t>print (print(1), print(2))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501060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buNone/>
            </a:pPr>
            <a:r>
              <a:rPr lang="en-US" dirty="0"/>
              <a:t>&gt;&gt;&gt; def </a:t>
            </a:r>
            <a:r>
              <a:rPr lang="en-US" dirty="0" err="1"/>
              <a:t>percent_difference</a:t>
            </a:r>
            <a:r>
              <a:rPr lang="en-US" dirty="0"/>
              <a:t>(x, y):</a:t>
            </a:r>
          </a:p>
          <a:p>
            <a:pPr>
              <a:buNone/>
            </a:pPr>
            <a:r>
              <a:rPr lang="en-US" dirty="0"/>
              <a:t>		  difference = abs(x-y)</a:t>
            </a:r>
          </a:p>
          <a:p>
            <a:pPr>
              <a:buNone/>
            </a:pPr>
            <a:r>
              <a:rPr lang="en-US" dirty="0"/>
              <a:t>		  return 100 * difference / x</a:t>
            </a:r>
          </a:p>
          <a:p>
            <a:pPr>
              <a:buNone/>
            </a:pPr>
            <a:endParaRPr lang="en-US" dirty="0"/>
          </a:p>
          <a:p>
            <a:pPr>
              <a:buNone/>
            </a:pPr>
            <a:r>
              <a:rPr lang="en-US" dirty="0"/>
              <a:t>&gt;&gt;&gt; </a:t>
            </a:r>
            <a:r>
              <a:rPr lang="en-US" dirty="0" err="1"/>
              <a:t>percent_difference</a:t>
            </a:r>
            <a:r>
              <a:rPr lang="en-US" dirty="0"/>
              <a:t>(40, 50)</a:t>
            </a:r>
          </a:p>
          <a:p>
            <a:pPr>
              <a:buNone/>
            </a:pPr>
            <a:r>
              <a:rPr lang="en-US" dirty="0"/>
              <a:t>25.0</a:t>
            </a:r>
          </a:p>
        </p:txBody>
      </p:sp>
      <p:sp>
        <p:nvSpPr>
          <p:cNvPr id="4" name="Rounded Rectangular Callout 3"/>
          <p:cNvSpPr/>
          <p:nvPr/>
        </p:nvSpPr>
        <p:spPr>
          <a:xfrm>
            <a:off x="6477000" y="1447800"/>
            <a:ext cx="2362200" cy="1222248"/>
          </a:xfrm>
          <a:prstGeom prst="wedgeRoundRectCallout">
            <a:avLst>
              <a:gd name="adj1" fmla="val -105856"/>
              <a:gd name="adj2" fmla="val 344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Binds a name to a value in the </a:t>
            </a:r>
            <a:r>
              <a:rPr lang="en-US" i="1" dirty="0">
                <a:solidFill>
                  <a:schemeClr val="tx1"/>
                </a:solidFill>
              </a:rPr>
              <a:t>first</a:t>
            </a:r>
            <a:r>
              <a:rPr lang="en-US" dirty="0">
                <a:solidFill>
                  <a:schemeClr val="tx1"/>
                </a:solidFill>
              </a:rPr>
              <a:t> frame of the </a:t>
            </a:r>
            <a:r>
              <a:rPr lang="en-US" i="1" dirty="0">
                <a:solidFill>
                  <a:schemeClr val="tx1"/>
                </a:solidFill>
              </a:rPr>
              <a:t>current</a:t>
            </a:r>
            <a:r>
              <a:rPr lang="en-US" dirty="0">
                <a:solidFill>
                  <a:schemeClr val="tx1"/>
                </a:solidFill>
              </a:rPr>
              <a:t> environment.</a:t>
            </a:r>
          </a:p>
        </p:txBody>
      </p:sp>
      <p:sp>
        <p:nvSpPr>
          <p:cNvPr id="5" name="Rounded Rectangular Callout 4"/>
          <p:cNvSpPr/>
          <p:nvPr/>
        </p:nvSpPr>
        <p:spPr>
          <a:xfrm>
            <a:off x="6781800" y="3352800"/>
            <a:ext cx="1981200" cy="612648"/>
          </a:xfrm>
          <a:prstGeom prst="wedgeRoundRectCallout">
            <a:avLst>
              <a:gd name="adj1" fmla="val -104075"/>
              <a:gd name="adj2" fmla="val -176039"/>
              <a:gd name="adj3" fmla="val 16667"/>
            </a:avLst>
          </a:prstGeom>
          <a:solidFill>
            <a:srgbClr val="FF0000">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Cannot</a:t>
            </a:r>
            <a:r>
              <a:rPr lang="en-US" dirty="0">
                <a:solidFill>
                  <a:schemeClr val="tx1"/>
                </a:solidFill>
              </a:rPr>
              <a:t> </a:t>
            </a:r>
            <a:r>
              <a:rPr lang="en-US" u="sng" dirty="0">
                <a:solidFill>
                  <a:schemeClr val="tx1"/>
                </a:solidFill>
              </a:rPr>
              <a:t>affect the global frame!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Conditional Statements</a:t>
            </a:r>
            <a:br>
              <a:rPr lang="en-US" dirty="0"/>
            </a:br>
            <a:r>
              <a:rPr lang="he-IL" b="1" dirty="0"/>
              <a:t> משפטי תנאי</a:t>
            </a:r>
            <a:endParaRPr lang="en-US" dirty="0"/>
          </a:p>
        </p:txBody>
      </p:sp>
      <p:sp>
        <p:nvSpPr>
          <p:cNvPr id="3" name="Content Placeholder 2"/>
          <p:cNvSpPr>
            <a:spLocks noGrp="1"/>
          </p:cNvSpPr>
          <p:nvPr>
            <p:ph sz="half" idx="1"/>
          </p:nvPr>
        </p:nvSpPr>
        <p:spPr/>
        <p:txBody>
          <a:bodyPr>
            <a:normAutofit fontScale="85000" lnSpcReduction="10000"/>
          </a:bodyPr>
          <a:lstStyle/>
          <a:p>
            <a:pPr>
              <a:buNone/>
            </a:pPr>
            <a:r>
              <a:rPr lang="en-US" sz="3300" dirty="0"/>
              <a:t>if &lt;expression&gt;:</a:t>
            </a:r>
          </a:p>
          <a:p>
            <a:pPr>
              <a:buNone/>
            </a:pPr>
            <a:r>
              <a:rPr lang="en-US" sz="3300" dirty="0"/>
              <a:t>	&lt;suite&gt;</a:t>
            </a:r>
          </a:p>
          <a:p>
            <a:pPr>
              <a:buNone/>
            </a:pPr>
            <a:r>
              <a:rPr lang="en-US" sz="3300" dirty="0" err="1"/>
              <a:t>elif</a:t>
            </a:r>
            <a:r>
              <a:rPr lang="en-US" sz="3300" dirty="0"/>
              <a:t> &lt;expression&gt;:</a:t>
            </a:r>
          </a:p>
          <a:p>
            <a:pPr>
              <a:buNone/>
            </a:pPr>
            <a:r>
              <a:rPr lang="en-US" sz="3300" dirty="0"/>
              <a:t>	&lt;suite&gt;</a:t>
            </a:r>
          </a:p>
          <a:p>
            <a:pPr>
              <a:buNone/>
            </a:pPr>
            <a:r>
              <a:rPr lang="en-US" sz="3300" dirty="0"/>
              <a:t>else:</a:t>
            </a:r>
          </a:p>
          <a:p>
            <a:pPr>
              <a:buNone/>
            </a:pPr>
            <a:r>
              <a:rPr lang="en-US" sz="3300" dirty="0"/>
              <a:t>	&lt;suite&gt;</a:t>
            </a:r>
            <a:endParaRPr lang="en-US" dirty="0"/>
          </a:p>
        </p:txBody>
      </p:sp>
      <p:sp>
        <p:nvSpPr>
          <p:cNvPr id="4" name="Content Placeholder 3"/>
          <p:cNvSpPr>
            <a:spLocks noGrp="1"/>
          </p:cNvSpPr>
          <p:nvPr>
            <p:ph sz="half" idx="2"/>
          </p:nvPr>
        </p:nvSpPr>
        <p:spPr>
          <a:xfrm>
            <a:off x="4343400" y="1600200"/>
            <a:ext cx="4343400" cy="4648200"/>
          </a:xfrm>
        </p:spPr>
        <p:txBody>
          <a:bodyPr>
            <a:normAutofit fontScale="85000" lnSpcReduction="10000"/>
          </a:bodyPr>
          <a:lstStyle/>
          <a:p>
            <a:pPr>
              <a:buNone/>
            </a:pPr>
            <a:r>
              <a:rPr lang="en-US" dirty="0"/>
              <a:t>&gt;&gt;&gt; def </a:t>
            </a:r>
            <a:r>
              <a:rPr lang="en-US" dirty="0" err="1"/>
              <a:t>absolute_value</a:t>
            </a:r>
            <a:r>
              <a:rPr lang="en-US" dirty="0"/>
              <a:t>(x):</a:t>
            </a:r>
          </a:p>
          <a:p>
            <a:pPr>
              <a:buNone/>
            </a:pPr>
            <a:r>
              <a:rPr lang="en-US" dirty="0"/>
              <a:t>	"""Compute abs(x)."""</a:t>
            </a:r>
          </a:p>
          <a:p>
            <a:pPr>
              <a:buNone/>
            </a:pPr>
            <a:r>
              <a:rPr lang="en-US" dirty="0"/>
              <a:t>	if x &gt; 0:</a:t>
            </a:r>
          </a:p>
          <a:p>
            <a:pPr>
              <a:buNone/>
            </a:pPr>
            <a:r>
              <a:rPr lang="en-US" dirty="0"/>
              <a:t>		return x</a:t>
            </a:r>
          </a:p>
          <a:p>
            <a:pPr>
              <a:buNone/>
            </a:pPr>
            <a:r>
              <a:rPr lang="en-US" dirty="0"/>
              <a:t>	</a:t>
            </a:r>
            <a:r>
              <a:rPr lang="en-US" dirty="0" err="1"/>
              <a:t>elif</a:t>
            </a:r>
            <a:r>
              <a:rPr lang="en-US" dirty="0"/>
              <a:t> x == 0:</a:t>
            </a:r>
          </a:p>
          <a:p>
            <a:pPr>
              <a:buNone/>
            </a:pPr>
            <a:r>
              <a:rPr lang="en-US" dirty="0"/>
              <a:t>		return 0</a:t>
            </a:r>
          </a:p>
          <a:p>
            <a:pPr>
              <a:buNone/>
            </a:pPr>
            <a:r>
              <a:rPr lang="en-US" dirty="0"/>
              <a:t>	else:</a:t>
            </a:r>
          </a:p>
          <a:p>
            <a:pPr>
              <a:buNone/>
            </a:pPr>
            <a:r>
              <a:rPr lang="en-US" dirty="0"/>
              <a:t>		return -x</a:t>
            </a:r>
          </a:p>
          <a:p>
            <a:pPr>
              <a:buNone/>
            </a:pPr>
            <a:endParaRPr lang="en-US" dirty="0"/>
          </a:p>
          <a:p>
            <a:pPr>
              <a:buNone/>
            </a:pPr>
            <a:r>
              <a:rPr lang="en-US" dirty="0"/>
              <a:t>&gt;&gt;&gt; </a:t>
            </a:r>
            <a:r>
              <a:rPr lang="en-US" dirty="0" err="1"/>
              <a:t>absolute_value</a:t>
            </a:r>
            <a:r>
              <a:rPr lang="en-US" dirty="0"/>
              <a:t>(-2) == abs(-2)</a:t>
            </a:r>
          </a:p>
          <a:p>
            <a:pPr>
              <a:buNone/>
            </a:pPr>
            <a:r>
              <a:rPr lang="en-US" dirty="0"/>
              <a:t>True</a:t>
            </a:r>
          </a:p>
        </p:txBody>
      </p:sp>
      <p:sp>
        <p:nvSpPr>
          <p:cNvPr id="5" name="AutoShape 13"/>
          <p:cNvSpPr>
            <a:spLocks noChangeArrowheads="1"/>
          </p:cNvSpPr>
          <p:nvPr/>
        </p:nvSpPr>
        <p:spPr bwMode="auto">
          <a:xfrm>
            <a:off x="2286000" y="3124200"/>
            <a:ext cx="2286000" cy="914400"/>
          </a:xfrm>
          <a:prstGeom prst="wedgeRoundRectCallout">
            <a:avLst>
              <a:gd name="adj1" fmla="val -52153"/>
              <a:gd name="adj2" fmla="val -69918"/>
              <a:gd name="adj3" fmla="val 16667"/>
            </a:avLst>
          </a:prstGeom>
          <a:solidFill>
            <a:srgbClr val="FFFFCC"/>
          </a:solidFill>
          <a:ln w="9525">
            <a:solidFill>
              <a:srgbClr val="A02600"/>
            </a:solidFill>
            <a:miter lim="800000"/>
            <a:headEnd/>
            <a:tailEnd/>
          </a:ln>
          <a:effectLst/>
        </p:spPr>
        <p:txBody>
          <a:bodyPr/>
          <a:lstStyle/>
          <a:p>
            <a:pPr algn="ctr"/>
            <a:r>
              <a:rPr lang="en-US" b="1"/>
              <a:t>predicate</a:t>
            </a:r>
            <a:endParaRPr lang="he-IL" b="1"/>
          </a:p>
          <a:p>
            <a:pPr algn="ctr"/>
            <a:r>
              <a:rPr lang="he-IL" b="1"/>
              <a:t>תנאי, נשוא</a:t>
            </a:r>
            <a:endParaRPr lang="en-US" b="1"/>
          </a:p>
        </p:txBody>
      </p:sp>
      <p:sp>
        <p:nvSpPr>
          <p:cNvPr id="6" name="Text Box 18"/>
          <p:cNvSpPr txBox="1">
            <a:spLocks noChangeArrowheads="1"/>
          </p:cNvSpPr>
          <p:nvPr/>
        </p:nvSpPr>
        <p:spPr bwMode="auto">
          <a:xfrm>
            <a:off x="304800" y="4495800"/>
            <a:ext cx="3657600" cy="2031325"/>
          </a:xfrm>
          <a:prstGeom prst="rect">
            <a:avLst/>
          </a:prstGeom>
          <a:solidFill>
            <a:srgbClr val="FFC000">
              <a:alpha val="77000"/>
            </a:srgbClr>
          </a:solidFill>
          <a:ln w="9525">
            <a:noFill/>
            <a:miter lim="800000"/>
            <a:headEnd/>
            <a:tailEnd/>
          </a:ln>
          <a:effectLst/>
        </p:spPr>
        <p:txBody>
          <a:bodyPr wrap="square">
            <a:spAutoFit/>
          </a:bodyPr>
          <a:lstStyle/>
          <a:p>
            <a:pPr algn="r" rtl="1">
              <a:spcBef>
                <a:spcPct val="50000"/>
              </a:spcBef>
            </a:pPr>
            <a:r>
              <a:rPr lang="he-IL" sz="2800" dirty="0"/>
              <a:t>סדר ההערכה: בדיקת תנאים עד התנאי הנכון הראשון</a:t>
            </a:r>
          </a:p>
          <a:p>
            <a:pPr algn="r" rtl="1">
              <a:spcBef>
                <a:spcPct val="50000"/>
              </a:spcBef>
            </a:pPr>
            <a:r>
              <a:rPr lang="he-IL" sz="2800" dirty="0"/>
              <a:t>שאר התנאים לא נבדקים</a:t>
            </a:r>
            <a:endParaRPr lang="en-US" sz="2800"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600200"/>
            <a:ext cx="8458200" cy="5105400"/>
          </a:xfrm>
        </p:spPr>
        <p:txBody>
          <a:bodyPr>
            <a:normAutofit/>
          </a:bodyPr>
          <a:lstStyle/>
          <a:p>
            <a:pPr>
              <a:buNone/>
            </a:pPr>
            <a:r>
              <a:rPr lang="en-US" sz="2600" dirty="0"/>
              <a:t>&gt;&gt;&gt; def fib(n):</a:t>
            </a:r>
          </a:p>
          <a:p>
            <a:pPr>
              <a:buNone/>
            </a:pPr>
            <a:r>
              <a:rPr lang="en-US" sz="2600" dirty="0"/>
              <a:t>	</a:t>
            </a:r>
            <a:r>
              <a:rPr lang="en-US" sz="2600" dirty="0">
                <a:solidFill>
                  <a:schemeClr val="accent3">
                    <a:lumMod val="50000"/>
                  </a:schemeClr>
                </a:solidFill>
              </a:rPr>
              <a:t>"""Compute the n</a:t>
            </a:r>
            <a:r>
              <a:rPr lang="en-US" sz="2600" baseline="30000" dirty="0">
                <a:solidFill>
                  <a:schemeClr val="accent3">
                    <a:lumMod val="50000"/>
                  </a:schemeClr>
                </a:solidFill>
              </a:rPr>
              <a:t>th</a:t>
            </a:r>
            <a:r>
              <a:rPr lang="en-US" sz="2600" dirty="0">
                <a:solidFill>
                  <a:schemeClr val="accent3">
                    <a:lumMod val="50000"/>
                  </a:schemeClr>
                </a:solidFill>
              </a:rPr>
              <a:t> Fibonacci number."""</a:t>
            </a:r>
          </a:p>
          <a:p>
            <a:pPr>
              <a:buNone/>
            </a:pPr>
            <a:r>
              <a:rPr lang="en-US" sz="2600" dirty="0"/>
              <a:t>	</a:t>
            </a:r>
            <a:r>
              <a:rPr lang="en-US" sz="2600" dirty="0" err="1"/>
              <a:t>pred</a:t>
            </a:r>
            <a:r>
              <a:rPr lang="en-US" sz="2600" dirty="0"/>
              <a:t>, </a:t>
            </a:r>
            <a:r>
              <a:rPr lang="en-US" sz="2600" dirty="0" err="1"/>
              <a:t>curr</a:t>
            </a:r>
            <a:r>
              <a:rPr lang="en-US" sz="2600" dirty="0"/>
              <a:t> = 0, 1 </a:t>
            </a:r>
            <a:r>
              <a:rPr lang="en-US" sz="2600" dirty="0">
                <a:solidFill>
                  <a:schemeClr val="accent3">
                    <a:lumMod val="50000"/>
                  </a:schemeClr>
                </a:solidFill>
              </a:rPr>
              <a:t># Fibonacci numbers</a:t>
            </a:r>
          </a:p>
          <a:p>
            <a:pPr>
              <a:buNone/>
            </a:pPr>
            <a:r>
              <a:rPr lang="en-US" sz="2600" dirty="0"/>
              <a:t>	for _ in range(n):</a:t>
            </a:r>
          </a:p>
          <a:p>
            <a:pPr>
              <a:buNone/>
            </a:pPr>
            <a:r>
              <a:rPr lang="en-US" sz="2600" dirty="0"/>
              <a:t>		</a:t>
            </a:r>
            <a:r>
              <a:rPr lang="en-US" sz="2600" dirty="0" err="1"/>
              <a:t>pred</a:t>
            </a:r>
            <a:r>
              <a:rPr lang="en-US" sz="2600" dirty="0"/>
              <a:t>, </a:t>
            </a:r>
            <a:r>
              <a:rPr lang="en-US" sz="2600" dirty="0" err="1"/>
              <a:t>curr</a:t>
            </a:r>
            <a:r>
              <a:rPr lang="en-US" sz="2600" dirty="0"/>
              <a:t> = </a:t>
            </a:r>
            <a:r>
              <a:rPr lang="en-US" sz="2600" dirty="0" err="1"/>
              <a:t>curr</a:t>
            </a:r>
            <a:r>
              <a:rPr lang="en-US" sz="2600" dirty="0"/>
              <a:t>, </a:t>
            </a:r>
            <a:r>
              <a:rPr lang="en-US" sz="2600" dirty="0" err="1"/>
              <a:t>pred</a:t>
            </a:r>
            <a:r>
              <a:rPr lang="en-US" sz="2600" dirty="0"/>
              <a:t> + </a:t>
            </a:r>
            <a:r>
              <a:rPr lang="en-US" sz="2600" dirty="0" err="1"/>
              <a:t>curr</a:t>
            </a:r>
            <a:r>
              <a:rPr lang="en-US" sz="2600" dirty="0"/>
              <a:t> </a:t>
            </a:r>
            <a:r>
              <a:rPr lang="en-US" sz="2600" dirty="0">
                <a:solidFill>
                  <a:schemeClr val="accent3">
                    <a:lumMod val="50000"/>
                  </a:schemeClr>
                </a:solidFill>
              </a:rPr>
              <a:t># Re-bind </a:t>
            </a:r>
            <a:r>
              <a:rPr lang="en-US" sz="2600" dirty="0" err="1">
                <a:solidFill>
                  <a:schemeClr val="accent3">
                    <a:lumMod val="50000"/>
                  </a:schemeClr>
                </a:solidFill>
              </a:rPr>
              <a:t>pred</a:t>
            </a:r>
            <a:r>
              <a:rPr lang="en-US" sz="2600" dirty="0">
                <a:solidFill>
                  <a:schemeClr val="accent3">
                    <a:lumMod val="50000"/>
                  </a:schemeClr>
                </a:solidFill>
              </a:rPr>
              <a:t> and </a:t>
            </a:r>
            <a:r>
              <a:rPr lang="en-US" sz="2600" dirty="0" err="1">
                <a:solidFill>
                  <a:schemeClr val="accent3">
                    <a:lumMod val="50000"/>
                  </a:schemeClr>
                </a:solidFill>
              </a:rPr>
              <a:t>curr</a:t>
            </a:r>
            <a:endParaRPr lang="en-US" sz="2600" dirty="0">
              <a:solidFill>
                <a:schemeClr val="accent3">
                  <a:lumMod val="50000"/>
                </a:schemeClr>
              </a:solidFill>
            </a:endParaRPr>
          </a:p>
          <a:p>
            <a:pPr>
              <a:buNone/>
            </a:pPr>
            <a:r>
              <a:rPr lang="en-US" sz="2600" dirty="0"/>
              <a:t>	return </a:t>
            </a:r>
            <a:r>
              <a:rPr lang="en-US" sz="2600" dirty="0" err="1"/>
              <a:t>pred</a:t>
            </a:r>
            <a:endParaRPr lang="en-US" dirty="0"/>
          </a:p>
          <a:p>
            <a:pPr>
              <a:buNone/>
            </a:pPr>
            <a:endParaRPr lang="en-US" dirty="0"/>
          </a:p>
          <a:p>
            <a:pPr>
              <a:buNone/>
            </a:pPr>
            <a:r>
              <a:rPr lang="en-US" dirty="0"/>
              <a:t>&gt;&gt;&gt; fib(5)</a:t>
            </a:r>
          </a:p>
          <a:p>
            <a:pPr>
              <a:buNone/>
            </a:pPr>
            <a:r>
              <a:rPr lang="en-US" dirty="0"/>
              <a:t>5</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C054175-81E6-42DE-9068-1B7D29B1FB22}" type="slidenum">
              <a:rPr lang="en-US"/>
              <a:pPr/>
              <a:t>14</a:t>
            </a:fld>
            <a:endParaRPr lang="en-US"/>
          </a:p>
        </p:txBody>
      </p:sp>
      <p:sp>
        <p:nvSpPr>
          <p:cNvPr id="371714" name="Rectangle 2"/>
          <p:cNvSpPr>
            <a:spLocks noGrp="1" noChangeArrowheads="1"/>
          </p:cNvSpPr>
          <p:nvPr>
            <p:ph type="title"/>
          </p:nvPr>
        </p:nvSpPr>
        <p:spPr>
          <a:xfrm>
            <a:off x="685800" y="228600"/>
            <a:ext cx="7772400" cy="1143000"/>
          </a:xfrm>
        </p:spPr>
        <p:txBody>
          <a:bodyPr>
            <a:normAutofit fontScale="90000"/>
          </a:bodyPr>
          <a:lstStyle/>
          <a:p>
            <a:r>
              <a:rPr lang="he-IL"/>
              <a:t>הערכת הקריאה לפונקציה</a:t>
            </a:r>
            <a:br>
              <a:rPr lang="he-IL"/>
            </a:br>
            <a:r>
              <a:rPr lang="en-US"/>
              <a:t>Evaluating a function call</a:t>
            </a:r>
          </a:p>
        </p:txBody>
      </p:sp>
      <p:sp>
        <p:nvSpPr>
          <p:cNvPr id="371715" name="Rectangle 3"/>
          <p:cNvSpPr>
            <a:spLocks noGrp="1" noChangeArrowheads="1"/>
          </p:cNvSpPr>
          <p:nvPr>
            <p:ph type="body" idx="1"/>
          </p:nvPr>
        </p:nvSpPr>
        <p:spPr>
          <a:xfrm>
            <a:off x="228600" y="1587500"/>
            <a:ext cx="8686800" cy="4813300"/>
          </a:xfrm>
        </p:spPr>
        <p:txBody>
          <a:bodyPr/>
          <a:lstStyle/>
          <a:p>
            <a:pPr marL="609600" indent="-609600" algn="r" rtl="1">
              <a:buFontTx/>
              <a:buNone/>
            </a:pPr>
            <a:r>
              <a:rPr lang="he-IL" dirty="0"/>
              <a:t>הכלל כמו בהערכת הרכבות:</a:t>
            </a:r>
            <a:endParaRPr lang="en-US" dirty="0"/>
          </a:p>
          <a:p>
            <a:pPr marL="990600" lvl="1" indent="-533400" algn="r" rtl="1">
              <a:buFontTx/>
              <a:buAutoNum type="arabicPeriod"/>
            </a:pPr>
            <a:r>
              <a:rPr lang="he-IL" dirty="0"/>
              <a:t>הערכת </a:t>
            </a:r>
            <a:r>
              <a:rPr lang="he-IL" dirty="0">
                <a:solidFill>
                  <a:schemeClr val="accent2"/>
                </a:solidFill>
              </a:rPr>
              <a:t>אופרנדים (ארגומנטים)</a:t>
            </a:r>
            <a:endParaRPr lang="en-US" dirty="0">
              <a:solidFill>
                <a:schemeClr val="accent2"/>
              </a:solidFill>
            </a:endParaRPr>
          </a:p>
          <a:p>
            <a:pPr marL="990600" lvl="1" indent="-533400" algn="r" rtl="1">
              <a:buFontTx/>
              <a:buAutoNum type="arabicPeriod"/>
            </a:pPr>
            <a:r>
              <a:rPr lang="he-IL" dirty="0"/>
              <a:t>הערכת </a:t>
            </a:r>
            <a:r>
              <a:rPr lang="he-IL" dirty="0">
                <a:solidFill>
                  <a:srgbClr val="CC3300"/>
                </a:solidFill>
              </a:rPr>
              <a:t>אופרטור (פונקציה)</a:t>
            </a:r>
            <a:endParaRPr lang="en-US" dirty="0">
              <a:solidFill>
                <a:srgbClr val="CC3300"/>
              </a:solidFill>
            </a:endParaRPr>
          </a:p>
          <a:p>
            <a:pPr marL="990600" lvl="1" indent="-533400" algn="r" rtl="1">
              <a:buFontTx/>
              <a:buAutoNum type="arabicPeriod"/>
            </a:pPr>
            <a:r>
              <a:rPr lang="he-IL" dirty="0">
                <a:solidFill>
                  <a:srgbClr val="FF0000"/>
                </a:solidFill>
              </a:rPr>
              <a:t>הפעלת (</a:t>
            </a:r>
            <a:r>
              <a:rPr lang="en-US" dirty="0">
                <a:solidFill>
                  <a:srgbClr val="FF0000"/>
                </a:solidFill>
              </a:rPr>
              <a:t>apply</a:t>
            </a:r>
            <a:r>
              <a:rPr lang="he-IL" dirty="0">
                <a:solidFill>
                  <a:srgbClr val="FF0000"/>
                </a:solidFill>
              </a:rPr>
              <a:t>) </a:t>
            </a:r>
            <a:r>
              <a:rPr lang="he-IL" dirty="0">
                <a:solidFill>
                  <a:srgbClr val="CC3300"/>
                </a:solidFill>
              </a:rPr>
              <a:t>האופרטור</a:t>
            </a:r>
            <a:r>
              <a:rPr lang="he-IL" dirty="0">
                <a:solidFill>
                  <a:srgbClr val="FF0000"/>
                </a:solidFill>
              </a:rPr>
              <a:t> </a:t>
            </a:r>
            <a:r>
              <a:rPr lang="he-IL" dirty="0"/>
              <a:t>על</a:t>
            </a:r>
            <a:r>
              <a:rPr lang="he-IL" dirty="0">
                <a:solidFill>
                  <a:srgbClr val="FF0000"/>
                </a:solidFill>
              </a:rPr>
              <a:t> </a:t>
            </a:r>
            <a:r>
              <a:rPr lang="he-IL" dirty="0">
                <a:solidFill>
                  <a:schemeClr val="accent2"/>
                </a:solidFill>
              </a:rPr>
              <a:t>האופרנדים</a:t>
            </a:r>
            <a:endParaRPr lang="en-US" dirty="0">
              <a:solidFill>
                <a:schemeClr val="accent2"/>
              </a:solidFill>
            </a:endParaRPr>
          </a:p>
          <a:p>
            <a:pPr marL="1371600" lvl="2" indent="-457200" algn="r" rtl="1">
              <a:buFontTx/>
              <a:buChar char="–"/>
            </a:pPr>
            <a:r>
              <a:rPr lang="he-IL" sz="2800" dirty="0"/>
              <a:t>הרחבת סביבה</a:t>
            </a:r>
            <a:endParaRPr lang="en-US" sz="2800" dirty="0"/>
          </a:p>
          <a:p>
            <a:pPr marL="1371600" lvl="2" indent="-457200" algn="r" rtl="1">
              <a:buFontTx/>
              <a:buChar char="–"/>
            </a:pPr>
            <a:r>
              <a:rPr lang="he-IL" sz="2800" dirty="0"/>
              <a:t>הערכת גוף הפונקציה – הערכת הביטוי/ביצוע הצהרה [מורכבת] </a:t>
            </a:r>
            <a:r>
              <a:rPr lang="he-IL" sz="2800" dirty="0">
                <a:solidFill>
                  <a:srgbClr val="FF0000"/>
                </a:solidFill>
              </a:rPr>
              <a:t>ביחס לסביבה הנוכחית</a:t>
            </a:r>
            <a:r>
              <a:rPr lang="he-IL" sz="2800" dirty="0"/>
              <a:t>!</a:t>
            </a:r>
          </a:p>
          <a:p>
            <a:pPr marL="990600" lvl="1" indent="-533400" algn="r" rtl="1">
              <a:buFontTx/>
              <a:buNone/>
            </a:pP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1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1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1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17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17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1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bldLvl="3"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Functions</a:t>
            </a:r>
            <a:endParaRPr lang="en-US" dirty="0"/>
          </a:p>
        </p:txBody>
      </p:sp>
      <p:sp>
        <p:nvSpPr>
          <p:cNvPr id="6" name="Text Placeholder 5"/>
          <p:cNvSpPr>
            <a:spLocks noGrp="1"/>
          </p:cNvSpPr>
          <p:nvPr>
            <p:ph type="body" idx="1"/>
          </p:nvPr>
        </p:nvSpPr>
        <p:spPr/>
        <p:txBody>
          <a:bodyPr>
            <a:normAutofit/>
          </a:bodyPr>
          <a:lstStyle/>
          <a:p>
            <a:r>
              <a:rPr lang="en-US" sz="2800" dirty="0"/>
              <a:t>With abstraction</a:t>
            </a:r>
          </a:p>
        </p:txBody>
      </p:sp>
      <p:sp>
        <p:nvSpPr>
          <p:cNvPr id="7" name="Content Placeholder 6"/>
          <p:cNvSpPr>
            <a:spLocks noGrp="1"/>
          </p:cNvSpPr>
          <p:nvPr>
            <p:ph sz="half" idx="2"/>
          </p:nvPr>
        </p:nvSpPr>
        <p:spPr/>
        <p:txBody>
          <a:bodyPr>
            <a:normAutofit/>
          </a:bodyPr>
          <a:lstStyle/>
          <a:p>
            <a:pPr>
              <a:buNone/>
            </a:pPr>
            <a:r>
              <a:rPr lang="en-US" sz="2800" dirty="0"/>
              <a:t>&gt;&gt;&gt; </a:t>
            </a:r>
            <a:r>
              <a:rPr lang="en-US" sz="2800" dirty="0" err="1"/>
              <a:t>def</a:t>
            </a:r>
            <a:r>
              <a:rPr lang="en-US" sz="2800" dirty="0"/>
              <a:t> foo(x, y):</a:t>
            </a:r>
          </a:p>
          <a:p>
            <a:pPr>
              <a:buNone/>
            </a:pPr>
            <a:r>
              <a:rPr lang="en-US" sz="2800" dirty="0"/>
              <a:t>		return x * x + y</a:t>
            </a:r>
          </a:p>
        </p:txBody>
      </p:sp>
      <p:sp>
        <p:nvSpPr>
          <p:cNvPr id="8" name="Text Placeholder 7"/>
          <p:cNvSpPr>
            <a:spLocks noGrp="1"/>
          </p:cNvSpPr>
          <p:nvPr>
            <p:ph type="body" sz="quarter" idx="3"/>
          </p:nvPr>
        </p:nvSpPr>
        <p:spPr>
          <a:xfrm>
            <a:off x="4495801" y="1535113"/>
            <a:ext cx="4191000" cy="639762"/>
          </a:xfrm>
        </p:spPr>
        <p:txBody>
          <a:bodyPr>
            <a:normAutofit/>
          </a:bodyPr>
          <a:lstStyle/>
          <a:p>
            <a:r>
              <a:rPr lang="en-US" sz="2800" dirty="0"/>
              <a:t>Without</a:t>
            </a:r>
          </a:p>
        </p:txBody>
      </p:sp>
      <p:sp>
        <p:nvSpPr>
          <p:cNvPr id="9" name="Content Placeholder 8"/>
          <p:cNvSpPr>
            <a:spLocks noGrp="1"/>
          </p:cNvSpPr>
          <p:nvPr>
            <p:ph sz="quarter" idx="4"/>
          </p:nvPr>
        </p:nvSpPr>
        <p:spPr>
          <a:xfrm>
            <a:off x="4495801" y="2174875"/>
            <a:ext cx="4495800" cy="3951288"/>
          </a:xfrm>
        </p:spPr>
        <p:txBody>
          <a:bodyPr>
            <a:normAutofit/>
          </a:bodyPr>
          <a:lstStyle/>
          <a:p>
            <a:pPr>
              <a:buNone/>
            </a:pPr>
            <a:r>
              <a:rPr lang="en-US" sz="2800" dirty="0"/>
              <a:t>&gt;&gt;&gt; 3 * 3 + 5   </a:t>
            </a:r>
            <a:r>
              <a:rPr lang="en-US" sz="2800" dirty="0">
                <a:solidFill>
                  <a:schemeClr val="accent3">
                    <a:lumMod val="50000"/>
                  </a:schemeClr>
                </a:solidFill>
              </a:rPr>
              <a:t># =   foo(3,5)</a:t>
            </a:r>
          </a:p>
          <a:p>
            <a:pPr>
              <a:buNone/>
            </a:pPr>
            <a:r>
              <a:rPr lang="en-US" sz="2800" dirty="0"/>
              <a:t>14</a:t>
            </a:r>
          </a:p>
          <a:p>
            <a:pPr>
              <a:buNone/>
            </a:pPr>
            <a:r>
              <a:rPr lang="en-US" sz="2800" dirty="0"/>
              <a:t>&gt;&gt;&gt; 5 * 5 + 10  </a:t>
            </a:r>
            <a:r>
              <a:rPr lang="en-US" sz="2800" dirty="0">
                <a:solidFill>
                  <a:schemeClr val="accent3">
                    <a:lumMod val="50000"/>
                  </a:schemeClr>
                </a:solidFill>
              </a:rPr>
              <a:t># =  foo(5,10)</a:t>
            </a:r>
          </a:p>
          <a:p>
            <a:pPr>
              <a:buNone/>
            </a:pPr>
            <a:r>
              <a:rPr lang="en-US" sz="2800" dirty="0"/>
              <a:t>35</a:t>
            </a:r>
          </a:p>
        </p:txBody>
      </p:sp>
      <p:sp>
        <p:nvSpPr>
          <p:cNvPr id="10" name="TextBox 9"/>
          <p:cNvSpPr txBox="1"/>
          <p:nvPr/>
        </p:nvSpPr>
        <p:spPr>
          <a:xfrm>
            <a:off x="578786" y="4876800"/>
            <a:ext cx="8031814" cy="1107996"/>
          </a:xfrm>
          <a:prstGeom prst="rect">
            <a:avLst/>
          </a:prstGeom>
          <a:noFill/>
        </p:spPr>
        <p:txBody>
          <a:bodyPr wrap="none" rtlCol="0">
            <a:spAutoFit/>
          </a:bodyPr>
          <a:lstStyle/>
          <a:p>
            <a:pPr algn="ctr"/>
            <a:r>
              <a:rPr lang="en-US" sz="2400" dirty="0"/>
              <a:t>functions are </a:t>
            </a:r>
            <a:r>
              <a:rPr lang="en-US" sz="2400" i="1" dirty="0"/>
              <a:t>abstractions</a:t>
            </a:r>
            <a:r>
              <a:rPr lang="en-US" sz="2400" dirty="0"/>
              <a:t> that describe compound operations </a:t>
            </a:r>
          </a:p>
          <a:p>
            <a:pPr algn="ctr"/>
            <a:r>
              <a:rPr lang="en-US" sz="2400" i="1" dirty="0"/>
              <a:t>independent</a:t>
            </a:r>
            <a:r>
              <a:rPr lang="en-US" sz="2400" dirty="0"/>
              <a:t> of the particular values of their argument</a:t>
            </a:r>
          </a:p>
          <a:p>
            <a:pPr algn="ctr"/>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Higher-Order Functions</a:t>
            </a:r>
          </a:p>
        </p:txBody>
      </p:sp>
      <p:sp>
        <p:nvSpPr>
          <p:cNvPr id="8" name="Content Placeholder 7"/>
          <p:cNvSpPr>
            <a:spLocks noGrp="1"/>
          </p:cNvSpPr>
          <p:nvPr>
            <p:ph idx="1"/>
          </p:nvPr>
        </p:nvSpPr>
        <p:spPr>
          <a:xfrm>
            <a:off x="228600" y="1828800"/>
            <a:ext cx="8763000" cy="4419600"/>
          </a:xfrm>
        </p:spPr>
        <p:txBody>
          <a:bodyPr>
            <a:normAutofit fontScale="92500" lnSpcReduction="10000"/>
          </a:bodyPr>
          <a:lstStyle/>
          <a:p>
            <a:r>
              <a:rPr lang="en-US" dirty="0"/>
              <a:t>Functions that manipulate functions are called </a:t>
            </a:r>
            <a:r>
              <a:rPr lang="en-US" b="1" dirty="0">
                <a:solidFill>
                  <a:srgbClr val="FF0000"/>
                </a:solidFill>
              </a:rPr>
              <a:t>higher-order</a:t>
            </a:r>
            <a:r>
              <a:rPr lang="en-US" dirty="0"/>
              <a:t> functions. </a:t>
            </a:r>
          </a:p>
          <a:p>
            <a:pPr lvl="1"/>
            <a:r>
              <a:rPr lang="en-US" b="1" dirty="0"/>
              <a:t>accept</a:t>
            </a:r>
            <a:r>
              <a:rPr lang="en-US" dirty="0"/>
              <a:t> other functions as </a:t>
            </a:r>
            <a:r>
              <a:rPr lang="en-US" b="1" dirty="0"/>
              <a:t>arguments</a:t>
            </a:r>
            <a:r>
              <a:rPr lang="en-US" dirty="0"/>
              <a:t> or </a:t>
            </a:r>
          </a:p>
          <a:p>
            <a:pPr lvl="1"/>
            <a:r>
              <a:rPr lang="en-US" b="1" dirty="0"/>
              <a:t>return</a:t>
            </a:r>
            <a:r>
              <a:rPr lang="en-US" dirty="0"/>
              <a:t> functions as </a:t>
            </a:r>
            <a:r>
              <a:rPr lang="en-US" dirty="0" smtClean="0"/>
              <a:t>values</a:t>
            </a:r>
          </a:p>
          <a:p>
            <a:pPr lvl="1"/>
            <a:endParaRPr lang="en-US" dirty="0"/>
          </a:p>
          <a:p>
            <a:pPr marL="57150" indent="0">
              <a:buNone/>
            </a:pPr>
            <a:r>
              <a:rPr lang="en-US" sz="2800" dirty="0" smtClean="0"/>
              <a:t>Examples of high-order functions in other languages:</a:t>
            </a:r>
          </a:p>
          <a:p>
            <a:pPr marL="400050"/>
            <a:r>
              <a:rPr lang="en-US" sz="2000" dirty="0" smtClean="0"/>
              <a:t>Java:</a:t>
            </a:r>
            <a:r>
              <a:rPr lang="en-US" sz="2800" dirty="0" smtClean="0"/>
              <a:t> </a:t>
            </a:r>
            <a:r>
              <a:rPr lang="en-US" sz="1600" dirty="0" smtClean="0">
                <a:hlinkClick r:id="rId2"/>
              </a:rPr>
              <a:t>http</a:t>
            </a:r>
            <a:r>
              <a:rPr lang="en-US" sz="1600" dirty="0">
                <a:hlinkClick r:id="rId2"/>
              </a:rPr>
              <a:t>://</a:t>
            </a:r>
            <a:r>
              <a:rPr lang="en-US" sz="1600" dirty="0" smtClean="0">
                <a:hlinkClick r:id="rId2"/>
              </a:rPr>
              <a:t>tutorials.jenkov.com/java-functional-programming/higher-order-functions.html</a:t>
            </a:r>
            <a:endParaRPr lang="en-US" sz="1600" dirty="0" smtClean="0"/>
          </a:p>
          <a:p>
            <a:r>
              <a:rPr lang="en-US" sz="1900" dirty="0" err="1" smtClean="0"/>
              <a:t>Javascript</a:t>
            </a:r>
            <a:r>
              <a:rPr lang="en-US" sz="1900" dirty="0" smtClean="0"/>
              <a:t>:</a:t>
            </a:r>
            <a:r>
              <a:rPr lang="en-US" sz="3000" dirty="0" smtClean="0"/>
              <a:t> </a:t>
            </a:r>
            <a:r>
              <a:rPr lang="en-US" sz="1700" dirty="0">
                <a:hlinkClick r:id="rId3"/>
              </a:rPr>
              <a:t>https://</a:t>
            </a:r>
            <a:r>
              <a:rPr lang="en-US" sz="1700" dirty="0" smtClean="0">
                <a:hlinkClick r:id="rId3"/>
              </a:rPr>
              <a:t>blog.bitsrc.io/understanding-higher-order-functions-in-javascript-75461803bad</a:t>
            </a:r>
            <a:endParaRPr lang="en-US" sz="1700" dirty="0"/>
          </a:p>
          <a:p>
            <a:r>
              <a:rPr lang="en-US" sz="1900" dirty="0" smtClean="0"/>
              <a:t>Scheme, and many others:</a:t>
            </a:r>
            <a:r>
              <a:rPr lang="en-US" dirty="0"/>
              <a:t> </a:t>
            </a:r>
            <a:r>
              <a:rPr lang="en-US" sz="1700" dirty="0">
                <a:hlinkClick r:id="rId4"/>
              </a:rPr>
              <a:t>https://</a:t>
            </a:r>
            <a:r>
              <a:rPr lang="en-US" sz="1700" dirty="0" smtClean="0">
                <a:hlinkClick r:id="rId4"/>
              </a:rPr>
              <a:t>en.wikipedia.org/wiki/Higher-order_function</a:t>
            </a:r>
            <a:endParaRPr lang="en-US" sz="19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 Arguments</a:t>
            </a:r>
          </a:p>
        </p:txBody>
      </p:sp>
      <p:sp>
        <p:nvSpPr>
          <p:cNvPr id="4" name="Text Placeholder 3"/>
          <p:cNvSpPr>
            <a:spLocks noGrp="1"/>
          </p:cNvSpPr>
          <p:nvPr>
            <p:ph type="body" idx="1"/>
          </p:nvPr>
        </p:nvSpPr>
        <p:spPr>
          <a:xfrm>
            <a:off x="381000" y="1524000"/>
            <a:ext cx="2514600" cy="639762"/>
          </a:xfrm>
        </p:spPr>
        <p:txBody>
          <a:bodyPr>
            <a:noAutofit/>
          </a:bodyPr>
          <a:lstStyle/>
          <a:p>
            <a:r>
              <a:rPr lang="en-US" sz="2000" dirty="0"/>
              <a:t>sum of n natural numbers:</a:t>
            </a:r>
          </a:p>
        </p:txBody>
      </p:sp>
      <p:sp>
        <p:nvSpPr>
          <p:cNvPr id="5" name="Content Placeholder 4"/>
          <p:cNvSpPr>
            <a:spLocks noGrp="1"/>
          </p:cNvSpPr>
          <p:nvPr>
            <p:ph sz="half" idx="2"/>
          </p:nvPr>
        </p:nvSpPr>
        <p:spPr>
          <a:xfrm>
            <a:off x="228600" y="2174875"/>
            <a:ext cx="2971800" cy="3951288"/>
          </a:xfrm>
        </p:spPr>
        <p:txBody>
          <a:bodyPr>
            <a:normAutofit/>
          </a:bodyPr>
          <a:lstStyle/>
          <a:p>
            <a:pPr>
              <a:buNone/>
            </a:pPr>
            <a:r>
              <a:rPr lang="en-US" sz="2000" dirty="0"/>
              <a:t>&gt; def </a:t>
            </a:r>
            <a:r>
              <a:rPr lang="en-US" sz="2000" dirty="0" err="1"/>
              <a:t>sum_naturals</a:t>
            </a:r>
            <a:r>
              <a:rPr lang="en-US" sz="2000" dirty="0"/>
              <a:t>(n):</a:t>
            </a:r>
          </a:p>
          <a:p>
            <a:pPr>
              <a:buNone/>
            </a:pPr>
            <a:r>
              <a:rPr lang="en-US" sz="2000" dirty="0"/>
              <a:t>	total, k = 0, 1</a:t>
            </a:r>
          </a:p>
          <a:p>
            <a:pPr>
              <a:buNone/>
            </a:pPr>
            <a:r>
              <a:rPr lang="en-US" sz="2000" dirty="0"/>
              <a:t>	while k &lt;= n:</a:t>
            </a:r>
          </a:p>
          <a:p>
            <a:pPr>
              <a:buNone/>
            </a:pPr>
            <a:r>
              <a:rPr lang="en-US" sz="2000" dirty="0"/>
              <a:t>	  total, k = </a:t>
            </a:r>
            <a:r>
              <a:rPr lang="en-US" sz="2000" dirty="0">
                <a:solidFill>
                  <a:srgbClr val="7030A0"/>
                </a:solidFill>
              </a:rPr>
              <a:t>total + k, k+1</a:t>
            </a:r>
          </a:p>
          <a:p>
            <a:pPr>
              <a:buNone/>
            </a:pPr>
            <a:r>
              <a:rPr lang="en-US" sz="2000" dirty="0"/>
              <a:t>	return total</a:t>
            </a:r>
          </a:p>
          <a:p>
            <a:pPr>
              <a:buNone/>
            </a:pPr>
            <a:endParaRPr lang="en-US" sz="2000" dirty="0"/>
          </a:p>
          <a:p>
            <a:pPr>
              <a:buNone/>
            </a:pPr>
            <a:endParaRPr lang="en-US" sz="2000" dirty="0"/>
          </a:p>
          <a:p>
            <a:pPr>
              <a:buNone/>
            </a:pPr>
            <a:r>
              <a:rPr lang="en-US" sz="2000" dirty="0"/>
              <a:t>&gt;&gt;&gt; </a:t>
            </a:r>
            <a:r>
              <a:rPr lang="en-US" sz="2000" dirty="0" err="1"/>
              <a:t>sum_naturals</a:t>
            </a:r>
            <a:r>
              <a:rPr lang="en-US" sz="2000" dirty="0"/>
              <a:t>(100)</a:t>
            </a:r>
          </a:p>
          <a:p>
            <a:pPr>
              <a:buNone/>
            </a:pPr>
            <a:r>
              <a:rPr lang="en-US" sz="2000" dirty="0"/>
              <a:t>5050</a:t>
            </a:r>
          </a:p>
        </p:txBody>
      </p:sp>
      <p:sp>
        <p:nvSpPr>
          <p:cNvPr id="6" name="Text Placeholder 5"/>
          <p:cNvSpPr>
            <a:spLocks noGrp="1"/>
          </p:cNvSpPr>
          <p:nvPr>
            <p:ph type="body" sz="quarter" idx="3"/>
          </p:nvPr>
        </p:nvSpPr>
        <p:spPr>
          <a:xfrm>
            <a:off x="3200401" y="1447800"/>
            <a:ext cx="2819400" cy="639762"/>
          </a:xfrm>
        </p:spPr>
        <p:txBody>
          <a:bodyPr>
            <a:normAutofit fontScale="85000" lnSpcReduction="20000"/>
          </a:bodyPr>
          <a:lstStyle/>
          <a:p>
            <a:r>
              <a:rPr lang="en-US" dirty="0"/>
              <a:t>sum of the cubes of n natural numbers:</a:t>
            </a:r>
          </a:p>
        </p:txBody>
      </p:sp>
      <p:sp>
        <p:nvSpPr>
          <p:cNvPr id="7" name="Content Placeholder 6"/>
          <p:cNvSpPr>
            <a:spLocks noGrp="1"/>
          </p:cNvSpPr>
          <p:nvPr>
            <p:ph sz="quarter" idx="4"/>
          </p:nvPr>
        </p:nvSpPr>
        <p:spPr>
          <a:xfrm>
            <a:off x="3200400" y="2174875"/>
            <a:ext cx="2895600" cy="3951288"/>
          </a:xfrm>
        </p:spPr>
        <p:txBody>
          <a:bodyPr>
            <a:normAutofit/>
          </a:bodyPr>
          <a:lstStyle/>
          <a:p>
            <a:pPr>
              <a:buNone/>
            </a:pPr>
            <a:r>
              <a:rPr lang="en-US" sz="2000" dirty="0"/>
              <a:t>&gt;&gt;&gt; def </a:t>
            </a:r>
            <a:r>
              <a:rPr lang="en-US" sz="2000" dirty="0" err="1"/>
              <a:t>sum_cubes</a:t>
            </a:r>
            <a:r>
              <a:rPr lang="en-US" sz="2000" dirty="0"/>
              <a:t>(n):</a:t>
            </a:r>
          </a:p>
          <a:p>
            <a:pPr>
              <a:buNone/>
            </a:pPr>
            <a:r>
              <a:rPr lang="en-US" sz="2000" dirty="0"/>
              <a:t>	total, k = 0, 1</a:t>
            </a:r>
          </a:p>
          <a:p>
            <a:pPr>
              <a:buNone/>
            </a:pPr>
            <a:r>
              <a:rPr lang="en-US" sz="2000" dirty="0"/>
              <a:t>	while k &lt;= n:</a:t>
            </a:r>
          </a:p>
          <a:p>
            <a:pPr>
              <a:buNone/>
            </a:pPr>
            <a:r>
              <a:rPr lang="en-US" sz="2000" dirty="0"/>
              <a:t>	  total, k = </a:t>
            </a:r>
            <a:r>
              <a:rPr lang="en-US" sz="2000" dirty="0">
                <a:solidFill>
                  <a:srgbClr val="7030A0"/>
                </a:solidFill>
              </a:rPr>
              <a:t>total + </a:t>
            </a:r>
            <a:r>
              <a:rPr lang="en-US" sz="2000" dirty="0" err="1">
                <a:solidFill>
                  <a:srgbClr val="7030A0"/>
                </a:solidFill>
              </a:rPr>
              <a:t>pow</a:t>
            </a:r>
            <a:r>
              <a:rPr lang="en-US" sz="2000" dirty="0">
                <a:solidFill>
                  <a:srgbClr val="7030A0"/>
                </a:solidFill>
              </a:rPr>
              <a:t>(k, 3), k + 1</a:t>
            </a:r>
          </a:p>
          <a:p>
            <a:pPr>
              <a:buNone/>
            </a:pPr>
            <a:r>
              <a:rPr lang="en-US" sz="2000" dirty="0"/>
              <a:t>return total</a:t>
            </a:r>
          </a:p>
          <a:p>
            <a:pPr>
              <a:buNone/>
            </a:pPr>
            <a:endParaRPr lang="en-US" sz="2000" dirty="0"/>
          </a:p>
          <a:p>
            <a:pPr>
              <a:buNone/>
            </a:pPr>
            <a:r>
              <a:rPr lang="en-US" sz="2000" dirty="0"/>
              <a:t>&gt;&gt;&gt; </a:t>
            </a:r>
            <a:r>
              <a:rPr lang="en-US" sz="2000" dirty="0" err="1"/>
              <a:t>sum_cubes</a:t>
            </a:r>
            <a:r>
              <a:rPr lang="en-US" sz="2000" dirty="0"/>
              <a:t>(100)</a:t>
            </a:r>
          </a:p>
          <a:p>
            <a:pPr>
              <a:buNone/>
            </a:pPr>
            <a:r>
              <a:rPr lang="en-US" sz="2000" dirty="0"/>
              <a:t>25502500</a:t>
            </a:r>
          </a:p>
        </p:txBody>
      </p:sp>
      <p:sp>
        <p:nvSpPr>
          <p:cNvPr id="9" name="Text Placeholder 5"/>
          <p:cNvSpPr txBox="1">
            <a:spLocks/>
          </p:cNvSpPr>
          <p:nvPr/>
        </p:nvSpPr>
        <p:spPr>
          <a:xfrm>
            <a:off x="6096000" y="1524000"/>
            <a:ext cx="2819400" cy="609600"/>
          </a:xfrm>
          <a:prstGeom prst="rect">
            <a:avLst/>
          </a:prstGeom>
        </p:spPr>
        <p:txBody>
          <a:bodyPr vert="horz" lIns="91440" tIns="45720" rIns="91440" bIns="45720" rtlCol="0" anchor="b">
            <a:noAutofit/>
          </a:bodyPr>
          <a:lstStyle/>
          <a:p>
            <a:pPr lvl="0">
              <a:spcBef>
                <a:spcPct val="20000"/>
              </a:spcBef>
            </a:pPr>
            <a:r>
              <a:rPr lang="en-US" sz="2000" b="1" dirty="0"/>
              <a:t>sum of terms in the series</a:t>
            </a:r>
          </a:p>
        </p:txBody>
      </p:sp>
      <p:pic>
        <p:nvPicPr>
          <p:cNvPr id="1026" name="Picture 2"/>
          <p:cNvPicPr>
            <a:picLocks noChangeAspect="1" noChangeArrowheads="1"/>
          </p:cNvPicPr>
          <p:nvPr/>
        </p:nvPicPr>
        <p:blipFill>
          <a:blip r:embed="rId2" cstate="print"/>
          <a:srcRect/>
          <a:stretch>
            <a:fillRect/>
          </a:stretch>
        </p:blipFill>
        <p:spPr bwMode="auto">
          <a:xfrm>
            <a:off x="6810375" y="1752600"/>
            <a:ext cx="2333625" cy="600075"/>
          </a:xfrm>
          <a:prstGeom prst="rect">
            <a:avLst/>
          </a:prstGeom>
          <a:noFill/>
          <a:ln w="9525">
            <a:noFill/>
            <a:miter lim="800000"/>
            <a:headEnd/>
            <a:tailEnd/>
          </a:ln>
        </p:spPr>
      </p:pic>
      <p:sp>
        <p:nvSpPr>
          <p:cNvPr id="11" name="Content Placeholder 6"/>
          <p:cNvSpPr txBox="1">
            <a:spLocks/>
          </p:cNvSpPr>
          <p:nvPr/>
        </p:nvSpPr>
        <p:spPr>
          <a:xfrm>
            <a:off x="6096000" y="2209800"/>
            <a:ext cx="2895600" cy="3951288"/>
          </a:xfrm>
          <a:prstGeom prst="rect">
            <a:avLst/>
          </a:prstGeom>
        </p:spPr>
        <p:txBody>
          <a:bodyPr vert="horz" lIns="91440" tIns="45720" rIns="91440" bIns="45720" rtlCol="0">
            <a:normAutofit/>
          </a:bodyPr>
          <a:lstStyle/>
          <a:p>
            <a:pPr marL="342900" lvl="0" indent="-342900">
              <a:spcBef>
                <a:spcPct val="20000"/>
              </a:spcBef>
            </a:pPr>
            <a:r>
              <a:rPr lang="en-US" sz="2000" dirty="0"/>
              <a:t>&gt;&gt;&gt; def </a:t>
            </a:r>
            <a:r>
              <a:rPr lang="en-US" sz="2000" dirty="0" err="1"/>
              <a:t>pi_sum</a:t>
            </a:r>
            <a:r>
              <a:rPr lang="en-US" sz="2000" dirty="0"/>
              <a:t>(n):</a:t>
            </a:r>
          </a:p>
          <a:p>
            <a:pPr marL="342900" lvl="0" indent="-342900">
              <a:spcBef>
                <a:spcPct val="20000"/>
              </a:spcBef>
            </a:pPr>
            <a:r>
              <a:rPr lang="en-US" sz="2000" dirty="0"/>
              <a:t>	total, k = 0, 1</a:t>
            </a:r>
          </a:p>
          <a:p>
            <a:pPr marL="342900" lvl="0" indent="-342900">
              <a:spcBef>
                <a:spcPct val="20000"/>
              </a:spcBef>
            </a:pPr>
            <a:r>
              <a:rPr lang="en-US" sz="2000" dirty="0"/>
              <a:t>	while k &lt;= n:</a:t>
            </a:r>
          </a:p>
          <a:p>
            <a:pPr marL="342900" lvl="0" indent="-342900">
              <a:spcBef>
                <a:spcPct val="20000"/>
              </a:spcBef>
            </a:pPr>
            <a:r>
              <a:rPr lang="en-US" sz="2000" dirty="0"/>
              <a:t>	  total, k = </a:t>
            </a:r>
            <a:r>
              <a:rPr lang="en-US" sz="2000" dirty="0">
                <a:solidFill>
                  <a:srgbClr val="7030A0"/>
                </a:solidFill>
              </a:rPr>
              <a:t>total + 8 / (k * (k + 2)), k + 4</a:t>
            </a:r>
          </a:p>
          <a:p>
            <a:pPr marL="342900" lvl="0" indent="-342900">
              <a:spcBef>
                <a:spcPct val="20000"/>
              </a:spcBef>
            </a:pPr>
            <a:r>
              <a:rPr lang="en-US" sz="2000" dirty="0"/>
              <a:t>return total</a:t>
            </a:r>
          </a:p>
          <a:p>
            <a:pPr marL="342900" lvl="0" indent="-342900">
              <a:spcBef>
                <a:spcPct val="20000"/>
              </a:spcBef>
            </a:pPr>
            <a:endParaRPr lang="en-US" sz="2000" dirty="0"/>
          </a:p>
          <a:p>
            <a:pPr marL="342900" lvl="0" indent="-342900">
              <a:spcBef>
                <a:spcPct val="20000"/>
              </a:spcBef>
            </a:pPr>
            <a:r>
              <a:rPr lang="en-US" sz="2000" dirty="0"/>
              <a:t>&gt;&gt;&gt; </a:t>
            </a:r>
            <a:r>
              <a:rPr lang="en-US" sz="2000" dirty="0" err="1"/>
              <a:t>pi_sum</a:t>
            </a:r>
            <a:r>
              <a:rPr lang="en-US" sz="2000" dirty="0"/>
              <a:t>(100)</a:t>
            </a:r>
          </a:p>
          <a:p>
            <a:pPr marL="342900" lvl="0" indent="-342900">
              <a:spcBef>
                <a:spcPct val="20000"/>
              </a:spcBef>
            </a:pPr>
            <a:r>
              <a:rPr lang="en-US" sz="2000" dirty="0"/>
              <a:t>3.121594652591009</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Common template</a:t>
            </a:r>
          </a:p>
        </p:txBody>
      </p:sp>
      <p:sp>
        <p:nvSpPr>
          <p:cNvPr id="8" name="Content Placeholder 7"/>
          <p:cNvSpPr>
            <a:spLocks noGrp="1"/>
          </p:cNvSpPr>
          <p:nvPr>
            <p:ph idx="1"/>
          </p:nvPr>
        </p:nvSpPr>
        <p:spPr/>
        <p:txBody>
          <a:bodyPr/>
          <a:lstStyle/>
          <a:p>
            <a:pPr>
              <a:buNone/>
            </a:pPr>
            <a:r>
              <a:rPr lang="en-US" dirty="0"/>
              <a:t>def </a:t>
            </a:r>
            <a:r>
              <a:rPr lang="en-US" dirty="0">
                <a:solidFill>
                  <a:srgbClr val="FF0000"/>
                </a:solidFill>
              </a:rPr>
              <a:t>&lt;name&gt;</a:t>
            </a:r>
            <a:r>
              <a:rPr lang="en-US" dirty="0"/>
              <a:t>(n):</a:t>
            </a:r>
          </a:p>
          <a:p>
            <a:pPr>
              <a:buNone/>
            </a:pPr>
            <a:r>
              <a:rPr lang="en-US" dirty="0"/>
              <a:t>	total, k = 0, 1</a:t>
            </a:r>
          </a:p>
          <a:p>
            <a:pPr>
              <a:buNone/>
            </a:pPr>
            <a:r>
              <a:rPr lang="en-US" dirty="0"/>
              <a:t>	while k &lt;= n:</a:t>
            </a:r>
          </a:p>
          <a:p>
            <a:pPr>
              <a:buNone/>
            </a:pPr>
            <a:r>
              <a:rPr lang="en-US" dirty="0"/>
              <a:t>		total, k = total + </a:t>
            </a:r>
            <a:r>
              <a:rPr lang="en-US" dirty="0">
                <a:solidFill>
                  <a:srgbClr val="FF0000"/>
                </a:solidFill>
              </a:rPr>
              <a:t>&lt;term&gt;</a:t>
            </a:r>
            <a:r>
              <a:rPr lang="en-US" dirty="0"/>
              <a:t>(k), </a:t>
            </a:r>
            <a:r>
              <a:rPr lang="en-US" dirty="0">
                <a:solidFill>
                  <a:srgbClr val="FF0000"/>
                </a:solidFill>
              </a:rPr>
              <a:t>&lt;next&gt;</a:t>
            </a:r>
            <a:r>
              <a:rPr lang="en-US" dirty="0"/>
              <a:t>(k)</a:t>
            </a:r>
          </a:p>
          <a:p>
            <a:pPr>
              <a:buNone/>
            </a:pPr>
            <a:r>
              <a:rPr lang="en-US" dirty="0"/>
              <a:t>return total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Python</a:t>
            </a:r>
          </a:p>
        </p:txBody>
      </p:sp>
      <p:sp>
        <p:nvSpPr>
          <p:cNvPr id="3" name="Content Placeholder 2"/>
          <p:cNvSpPr>
            <a:spLocks noGrp="1"/>
          </p:cNvSpPr>
          <p:nvPr>
            <p:ph idx="1"/>
          </p:nvPr>
        </p:nvSpPr>
        <p:spPr/>
        <p:txBody>
          <a:bodyPr/>
          <a:lstStyle/>
          <a:p>
            <a:pPr>
              <a:buNone/>
            </a:pPr>
            <a:r>
              <a:rPr lang="en-US" dirty="0"/>
              <a:t>&gt;&gt;&gt; def summation(n, </a:t>
            </a:r>
            <a:r>
              <a:rPr lang="en-US" dirty="0">
                <a:solidFill>
                  <a:srgbClr val="FF0000"/>
                </a:solidFill>
              </a:rPr>
              <a:t>term</a:t>
            </a:r>
            <a:r>
              <a:rPr lang="en-US" dirty="0"/>
              <a:t>, </a:t>
            </a:r>
            <a:r>
              <a:rPr lang="en-US" dirty="0">
                <a:solidFill>
                  <a:srgbClr val="FF0000"/>
                </a:solidFill>
              </a:rPr>
              <a:t>next</a:t>
            </a:r>
            <a:r>
              <a:rPr lang="en-US" dirty="0"/>
              <a:t>):</a:t>
            </a:r>
          </a:p>
          <a:p>
            <a:pPr>
              <a:buNone/>
            </a:pPr>
            <a:r>
              <a:rPr lang="en-US" dirty="0"/>
              <a:t>		total, k = 0, 1</a:t>
            </a:r>
          </a:p>
          <a:p>
            <a:pPr>
              <a:buNone/>
            </a:pPr>
            <a:r>
              <a:rPr lang="en-US" dirty="0"/>
              <a:t>		while k &lt;= n:</a:t>
            </a:r>
          </a:p>
          <a:p>
            <a:pPr>
              <a:buNone/>
            </a:pPr>
            <a:r>
              <a:rPr lang="en-US" dirty="0"/>
              <a:t>			total, k = total + </a:t>
            </a:r>
            <a:r>
              <a:rPr lang="en-US" dirty="0">
                <a:solidFill>
                  <a:srgbClr val="FF0000"/>
                </a:solidFill>
              </a:rPr>
              <a:t>term</a:t>
            </a:r>
            <a:r>
              <a:rPr lang="en-US" dirty="0"/>
              <a:t>(k), </a:t>
            </a:r>
            <a:r>
              <a:rPr lang="en-US" dirty="0">
                <a:solidFill>
                  <a:srgbClr val="FF0000"/>
                </a:solidFill>
              </a:rPr>
              <a:t>next</a:t>
            </a:r>
            <a:r>
              <a:rPr lang="en-US" dirty="0"/>
              <a:t>(k)</a:t>
            </a:r>
          </a:p>
          <a:p>
            <a:pPr>
              <a:buNone/>
            </a:pPr>
            <a:r>
              <a:rPr lang="en-US" dirty="0"/>
              <a:t>		return total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6B3A-5D47-4AAE-9791-EE1BA591357F}"/>
              </a:ext>
            </a:extLst>
          </p:cNvPr>
          <p:cNvSpPr>
            <a:spLocks noGrp="1"/>
          </p:cNvSpPr>
          <p:nvPr>
            <p:ph type="title"/>
          </p:nvPr>
        </p:nvSpPr>
        <p:spPr/>
        <p:txBody>
          <a:bodyPr>
            <a:normAutofit fontScale="90000"/>
          </a:bodyPr>
          <a:lstStyle/>
          <a:p>
            <a:r>
              <a:rPr lang="he-IL" dirty="0"/>
              <a:t>חזרה</a:t>
            </a:r>
            <a:r>
              <a:rPr lang="en-US" dirty="0"/>
              <a:t/>
            </a:r>
            <a:br>
              <a:rPr lang="en-US" dirty="0"/>
            </a:br>
            <a:r>
              <a:rPr lang="he-IL" dirty="0"/>
              <a:t>פונקציה</a:t>
            </a:r>
            <a:endParaRPr lang="en-IL" dirty="0"/>
          </a:p>
        </p:txBody>
      </p:sp>
      <p:sp>
        <p:nvSpPr>
          <p:cNvPr id="3" name="Content Placeholder 2">
            <a:extLst>
              <a:ext uri="{FF2B5EF4-FFF2-40B4-BE49-F238E27FC236}">
                <a16:creationId xmlns:a16="http://schemas.microsoft.com/office/drawing/2014/main" id="{9E7C3791-2804-450A-ACCA-FB350A5FDF3B}"/>
              </a:ext>
            </a:extLst>
          </p:cNvPr>
          <p:cNvSpPr>
            <a:spLocks noGrp="1"/>
          </p:cNvSpPr>
          <p:nvPr>
            <p:ph idx="1"/>
          </p:nvPr>
        </p:nvSpPr>
        <p:spPr>
          <a:xfrm>
            <a:off x="457200" y="1828800"/>
            <a:ext cx="8229600" cy="4297363"/>
          </a:xfrm>
        </p:spPr>
        <p:txBody>
          <a:bodyPr>
            <a:normAutofit lnSpcReduction="10000"/>
          </a:bodyPr>
          <a:lstStyle/>
          <a:p>
            <a:pPr algn="r" rtl="1"/>
            <a:r>
              <a:rPr lang="he-IL" dirty="0"/>
              <a:t>מה היא חתימת פונקציה בפייטון?</a:t>
            </a:r>
          </a:p>
          <a:p>
            <a:pPr algn="r" rtl="1"/>
            <a:r>
              <a:rPr lang="he-IL" dirty="0"/>
              <a:t>מה התוצאה של הגדרת 3 פונקציות:</a:t>
            </a:r>
          </a:p>
          <a:p>
            <a:pPr algn="r" rtl="1"/>
            <a:endParaRPr lang="en-US" dirty="0"/>
          </a:p>
          <a:p>
            <a:pPr algn="l"/>
            <a:r>
              <a:rPr lang="en-US" dirty="0"/>
              <a:t>def f(x): return x*2</a:t>
            </a:r>
          </a:p>
          <a:p>
            <a:pPr algn="l"/>
            <a:r>
              <a:rPr lang="en-US" dirty="0"/>
              <a:t>def f(x): return x+10</a:t>
            </a:r>
          </a:p>
          <a:p>
            <a:pPr algn="l"/>
            <a:r>
              <a:rPr lang="en-US" dirty="0"/>
              <a:t>def</a:t>
            </a:r>
            <a:r>
              <a:rPr lang="ru-RU" dirty="0"/>
              <a:t> </a:t>
            </a:r>
            <a:r>
              <a:rPr lang="en-US" dirty="0"/>
              <a:t>f(x, y): return </a:t>
            </a:r>
            <a:r>
              <a:rPr lang="en-US" dirty="0" err="1"/>
              <a:t>x+y</a:t>
            </a:r>
            <a:endParaRPr lang="en-US" dirty="0"/>
          </a:p>
          <a:p>
            <a:pPr algn="l"/>
            <a:r>
              <a:rPr lang="en-US" dirty="0"/>
              <a:t>f(3) - ?</a:t>
            </a:r>
          </a:p>
          <a:p>
            <a:pPr algn="l"/>
            <a:r>
              <a:rPr lang="en-US" dirty="0"/>
              <a:t>f(3,5) - ?</a:t>
            </a:r>
            <a:endParaRPr lang="en-IL" dirty="0"/>
          </a:p>
        </p:txBody>
      </p:sp>
      <p:sp>
        <p:nvSpPr>
          <p:cNvPr id="4" name="Slide Number Placeholder 3">
            <a:extLst>
              <a:ext uri="{FF2B5EF4-FFF2-40B4-BE49-F238E27FC236}">
                <a16:creationId xmlns:a16="http://schemas.microsoft.com/office/drawing/2014/main" id="{89C2BFB9-9F5F-47E4-A20C-7995DBDC6785}"/>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63531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 of the cubes</a:t>
            </a:r>
          </a:p>
        </p:txBody>
      </p:sp>
      <p:sp>
        <p:nvSpPr>
          <p:cNvPr id="3" name="Content Placeholder 2"/>
          <p:cNvSpPr>
            <a:spLocks noGrp="1"/>
          </p:cNvSpPr>
          <p:nvPr>
            <p:ph idx="1"/>
          </p:nvPr>
        </p:nvSpPr>
        <p:spPr/>
        <p:txBody>
          <a:bodyPr>
            <a:normAutofit lnSpcReduction="10000"/>
          </a:bodyPr>
          <a:lstStyle/>
          <a:p>
            <a:pPr>
              <a:buNone/>
            </a:pPr>
            <a:r>
              <a:rPr lang="en-US" dirty="0"/>
              <a:t>&gt;&gt;&gt; def </a:t>
            </a:r>
            <a:r>
              <a:rPr lang="en-US" dirty="0">
                <a:solidFill>
                  <a:srgbClr val="7030A0"/>
                </a:solidFill>
              </a:rPr>
              <a:t>cube</a:t>
            </a:r>
            <a:r>
              <a:rPr lang="en-US" dirty="0"/>
              <a:t>(k):</a:t>
            </a:r>
          </a:p>
          <a:p>
            <a:pPr>
              <a:buNone/>
            </a:pPr>
            <a:r>
              <a:rPr lang="en-US" dirty="0"/>
              <a:t>		return </a:t>
            </a:r>
            <a:r>
              <a:rPr lang="en-US" dirty="0" err="1"/>
              <a:t>pow</a:t>
            </a:r>
            <a:r>
              <a:rPr lang="en-US" dirty="0"/>
              <a:t>(k, 3)</a:t>
            </a:r>
          </a:p>
          <a:p>
            <a:pPr>
              <a:buNone/>
            </a:pPr>
            <a:r>
              <a:rPr lang="en-US" dirty="0"/>
              <a:t>&gt;&gt;&gt; def </a:t>
            </a:r>
            <a:r>
              <a:rPr lang="en-US" dirty="0">
                <a:solidFill>
                  <a:srgbClr val="7030A0"/>
                </a:solidFill>
              </a:rPr>
              <a:t>successor</a:t>
            </a:r>
            <a:r>
              <a:rPr lang="en-US" dirty="0"/>
              <a:t>(k):</a:t>
            </a:r>
          </a:p>
          <a:p>
            <a:pPr>
              <a:buNone/>
            </a:pPr>
            <a:r>
              <a:rPr lang="en-US" dirty="0"/>
              <a:t>		return k + 1</a:t>
            </a:r>
          </a:p>
          <a:p>
            <a:pPr>
              <a:buNone/>
            </a:pPr>
            <a:r>
              <a:rPr lang="en-US" dirty="0"/>
              <a:t>&gt;&gt;&gt; def </a:t>
            </a:r>
            <a:r>
              <a:rPr lang="en-US" b="1" dirty="0" err="1"/>
              <a:t>sum_cubes</a:t>
            </a:r>
            <a:r>
              <a:rPr lang="en-US" dirty="0"/>
              <a:t>(n):</a:t>
            </a:r>
          </a:p>
          <a:p>
            <a:pPr>
              <a:buNone/>
            </a:pPr>
            <a:r>
              <a:rPr lang="en-US" dirty="0"/>
              <a:t>		return summation(n, </a:t>
            </a:r>
            <a:r>
              <a:rPr lang="en-US" dirty="0">
                <a:solidFill>
                  <a:srgbClr val="7030A0"/>
                </a:solidFill>
              </a:rPr>
              <a:t>cube</a:t>
            </a:r>
            <a:r>
              <a:rPr lang="en-US" dirty="0"/>
              <a:t>, </a:t>
            </a:r>
            <a:r>
              <a:rPr lang="en-US" dirty="0">
                <a:solidFill>
                  <a:srgbClr val="7030A0"/>
                </a:solidFill>
              </a:rPr>
              <a:t>successor</a:t>
            </a:r>
            <a:r>
              <a:rPr lang="en-US" dirty="0"/>
              <a:t>)</a:t>
            </a:r>
          </a:p>
          <a:p>
            <a:pPr>
              <a:buNone/>
            </a:pPr>
            <a:r>
              <a:rPr lang="en-US" dirty="0"/>
              <a:t>&gt;&gt;&gt; </a:t>
            </a:r>
            <a:r>
              <a:rPr lang="en-US" dirty="0" err="1"/>
              <a:t>sum_cubes</a:t>
            </a:r>
            <a:r>
              <a:rPr lang="en-US" dirty="0"/>
              <a:t>(3)</a:t>
            </a:r>
          </a:p>
          <a:p>
            <a:pPr>
              <a:buNone/>
            </a:pPr>
            <a:r>
              <a:rPr lang="en-US" dirty="0"/>
              <a:t>36</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 of natural numbers</a:t>
            </a:r>
          </a:p>
        </p:txBody>
      </p:sp>
      <p:sp>
        <p:nvSpPr>
          <p:cNvPr id="3" name="Content Placeholder 2"/>
          <p:cNvSpPr>
            <a:spLocks noGrp="1"/>
          </p:cNvSpPr>
          <p:nvPr>
            <p:ph idx="1"/>
          </p:nvPr>
        </p:nvSpPr>
        <p:spPr/>
        <p:txBody>
          <a:bodyPr/>
          <a:lstStyle/>
          <a:p>
            <a:pPr>
              <a:buNone/>
            </a:pPr>
            <a:r>
              <a:rPr lang="en-US" dirty="0"/>
              <a:t>&gt;&gt;&gt; def </a:t>
            </a:r>
            <a:r>
              <a:rPr lang="en-US" dirty="0">
                <a:solidFill>
                  <a:srgbClr val="7030A0"/>
                </a:solidFill>
              </a:rPr>
              <a:t>identity</a:t>
            </a:r>
            <a:r>
              <a:rPr lang="en-US" dirty="0"/>
              <a:t>(k):</a:t>
            </a:r>
          </a:p>
          <a:p>
            <a:pPr>
              <a:buNone/>
            </a:pPr>
            <a:r>
              <a:rPr lang="en-US" dirty="0"/>
              <a:t>	return k</a:t>
            </a:r>
          </a:p>
          <a:p>
            <a:pPr>
              <a:buNone/>
            </a:pPr>
            <a:r>
              <a:rPr lang="en-US" dirty="0"/>
              <a:t>&gt;&gt;&gt; def </a:t>
            </a:r>
            <a:r>
              <a:rPr lang="en-US" b="1" dirty="0" err="1"/>
              <a:t>sum_naturals</a:t>
            </a:r>
            <a:r>
              <a:rPr lang="en-US" dirty="0"/>
              <a:t>(n):</a:t>
            </a:r>
          </a:p>
          <a:p>
            <a:pPr>
              <a:buNone/>
            </a:pPr>
            <a:r>
              <a:rPr lang="en-US" dirty="0"/>
              <a:t>	return summation(n, </a:t>
            </a:r>
            <a:r>
              <a:rPr lang="en-US" dirty="0">
                <a:solidFill>
                  <a:srgbClr val="7030A0"/>
                </a:solidFill>
              </a:rPr>
              <a:t>identity</a:t>
            </a:r>
            <a:r>
              <a:rPr lang="en-US" dirty="0"/>
              <a:t>, </a:t>
            </a:r>
            <a:r>
              <a:rPr lang="en-US" dirty="0">
                <a:solidFill>
                  <a:srgbClr val="7030A0"/>
                </a:solidFill>
              </a:rPr>
              <a:t>successor</a:t>
            </a:r>
            <a:r>
              <a:rPr lang="en-US" dirty="0"/>
              <a:t>)</a:t>
            </a:r>
          </a:p>
          <a:p>
            <a:pPr>
              <a:buNone/>
            </a:pPr>
            <a:r>
              <a:rPr lang="en-US" dirty="0"/>
              <a:t>&gt;&gt;&gt; </a:t>
            </a:r>
            <a:r>
              <a:rPr lang="en-US" dirty="0" err="1"/>
              <a:t>sum_naturals</a:t>
            </a:r>
            <a:r>
              <a:rPr lang="en-US" dirty="0"/>
              <a:t>(10)</a:t>
            </a:r>
          </a:p>
          <a:p>
            <a:pPr>
              <a:buNone/>
            </a:pPr>
            <a:r>
              <a:rPr lang="en-US" dirty="0"/>
              <a:t>55</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sum of terms in the series</a:t>
            </a:r>
          </a:p>
        </p:txBody>
      </p:sp>
      <p:sp>
        <p:nvSpPr>
          <p:cNvPr id="3" name="Content Placeholder 2"/>
          <p:cNvSpPr>
            <a:spLocks noGrp="1"/>
          </p:cNvSpPr>
          <p:nvPr>
            <p:ph idx="1"/>
          </p:nvPr>
        </p:nvSpPr>
        <p:spPr/>
        <p:txBody>
          <a:bodyPr>
            <a:normAutofit fontScale="92500" lnSpcReduction="20000"/>
          </a:bodyPr>
          <a:lstStyle/>
          <a:p>
            <a:pPr>
              <a:buNone/>
            </a:pPr>
            <a:r>
              <a:rPr lang="en-US" dirty="0"/>
              <a:t>&gt;&gt;&gt; def </a:t>
            </a:r>
            <a:r>
              <a:rPr lang="en-US" dirty="0" err="1">
                <a:solidFill>
                  <a:srgbClr val="7030A0"/>
                </a:solidFill>
              </a:rPr>
              <a:t>pi_term</a:t>
            </a:r>
            <a:r>
              <a:rPr lang="en-US" dirty="0"/>
              <a:t>(k):</a:t>
            </a:r>
          </a:p>
          <a:p>
            <a:pPr>
              <a:buNone/>
            </a:pPr>
            <a:r>
              <a:rPr lang="en-US" dirty="0"/>
              <a:t>		denominator = k * (k + 2)</a:t>
            </a:r>
          </a:p>
          <a:p>
            <a:pPr>
              <a:buNone/>
            </a:pPr>
            <a:r>
              <a:rPr lang="en-US" dirty="0"/>
              <a:t>		return 8 / denominator</a:t>
            </a:r>
          </a:p>
          <a:p>
            <a:pPr>
              <a:buNone/>
            </a:pPr>
            <a:r>
              <a:rPr lang="en-US" dirty="0"/>
              <a:t>&gt;&gt;&gt; def </a:t>
            </a:r>
            <a:r>
              <a:rPr lang="en-US" dirty="0" err="1">
                <a:solidFill>
                  <a:srgbClr val="7030A0"/>
                </a:solidFill>
              </a:rPr>
              <a:t>pi_next</a:t>
            </a:r>
            <a:r>
              <a:rPr lang="en-US" dirty="0"/>
              <a:t>(k):</a:t>
            </a:r>
          </a:p>
          <a:p>
            <a:pPr>
              <a:buNone/>
            </a:pPr>
            <a:r>
              <a:rPr lang="en-US" dirty="0"/>
              <a:t>		return k + 4</a:t>
            </a:r>
          </a:p>
          <a:p>
            <a:pPr>
              <a:buNone/>
            </a:pPr>
            <a:r>
              <a:rPr lang="en-US" dirty="0"/>
              <a:t>&gt;&gt;&gt; def </a:t>
            </a:r>
            <a:r>
              <a:rPr lang="en-US" b="1" dirty="0" err="1"/>
              <a:t>pi_sum</a:t>
            </a:r>
            <a:r>
              <a:rPr lang="en-US" dirty="0"/>
              <a:t>(n):</a:t>
            </a:r>
          </a:p>
          <a:p>
            <a:pPr>
              <a:buNone/>
            </a:pPr>
            <a:r>
              <a:rPr lang="en-US" dirty="0"/>
              <a:t>		return summation(n, </a:t>
            </a:r>
            <a:r>
              <a:rPr lang="en-US" dirty="0" err="1">
                <a:solidFill>
                  <a:srgbClr val="7030A0"/>
                </a:solidFill>
              </a:rPr>
              <a:t>pi_term</a:t>
            </a:r>
            <a:r>
              <a:rPr lang="en-US" dirty="0"/>
              <a:t>, </a:t>
            </a:r>
            <a:r>
              <a:rPr lang="en-US" dirty="0" err="1">
                <a:solidFill>
                  <a:srgbClr val="7030A0"/>
                </a:solidFill>
              </a:rPr>
              <a:t>pi_next</a:t>
            </a:r>
            <a:r>
              <a:rPr lang="en-US" dirty="0"/>
              <a:t>)</a:t>
            </a:r>
          </a:p>
          <a:p>
            <a:pPr>
              <a:buNone/>
            </a:pPr>
            <a:r>
              <a:rPr lang="en-US" dirty="0"/>
              <a:t>&gt;&gt;&gt; </a:t>
            </a:r>
            <a:r>
              <a:rPr lang="en-US" dirty="0" err="1"/>
              <a:t>pi_sum</a:t>
            </a:r>
            <a:r>
              <a:rPr lang="en-US" dirty="0"/>
              <a:t>(1e6)</a:t>
            </a:r>
          </a:p>
          <a:p>
            <a:pPr>
              <a:buNone/>
            </a:pPr>
            <a:r>
              <a:rPr lang="en-US" dirty="0"/>
              <a:t>3.1415906535898936</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 General Methods</a:t>
            </a:r>
          </a:p>
        </p:txBody>
      </p:sp>
      <p:sp>
        <p:nvSpPr>
          <p:cNvPr id="3" name="Content Placeholder 2"/>
          <p:cNvSpPr>
            <a:spLocks noGrp="1"/>
          </p:cNvSpPr>
          <p:nvPr>
            <p:ph idx="1"/>
          </p:nvPr>
        </p:nvSpPr>
        <p:spPr/>
        <p:txBody>
          <a:bodyPr>
            <a:normAutofit/>
          </a:bodyPr>
          <a:lstStyle/>
          <a:p>
            <a:pPr>
              <a:buNone/>
            </a:pPr>
            <a:r>
              <a:rPr lang="en-US" dirty="0"/>
              <a:t>&gt;&gt;&gt; def </a:t>
            </a:r>
            <a:r>
              <a:rPr lang="en-US" dirty="0" err="1"/>
              <a:t>iter_improve</a:t>
            </a:r>
            <a:r>
              <a:rPr lang="en-US" dirty="0"/>
              <a:t>(</a:t>
            </a:r>
            <a:r>
              <a:rPr lang="en-US" dirty="0">
                <a:solidFill>
                  <a:srgbClr val="FF0000"/>
                </a:solidFill>
              </a:rPr>
              <a:t>update</a:t>
            </a:r>
            <a:r>
              <a:rPr lang="en-US" dirty="0"/>
              <a:t>, </a:t>
            </a:r>
            <a:r>
              <a:rPr lang="en-US" dirty="0">
                <a:solidFill>
                  <a:srgbClr val="FF0000"/>
                </a:solidFill>
              </a:rPr>
              <a:t>test</a:t>
            </a:r>
            <a:r>
              <a:rPr lang="en-US" dirty="0"/>
              <a:t>, guess=1):</a:t>
            </a:r>
          </a:p>
          <a:p>
            <a:pPr>
              <a:buNone/>
            </a:pPr>
            <a:r>
              <a:rPr lang="en-US" dirty="0"/>
              <a:t>		while not </a:t>
            </a:r>
            <a:r>
              <a:rPr lang="en-US" dirty="0">
                <a:solidFill>
                  <a:srgbClr val="FF0000"/>
                </a:solidFill>
              </a:rPr>
              <a:t>test</a:t>
            </a:r>
            <a:r>
              <a:rPr lang="en-US" dirty="0"/>
              <a:t>(guess):</a:t>
            </a:r>
          </a:p>
          <a:p>
            <a:pPr>
              <a:buNone/>
            </a:pPr>
            <a:r>
              <a:rPr lang="en-US" dirty="0"/>
              <a:t>			guess = </a:t>
            </a:r>
            <a:r>
              <a:rPr lang="en-US" dirty="0">
                <a:solidFill>
                  <a:srgbClr val="FF0000"/>
                </a:solidFill>
              </a:rPr>
              <a:t>update</a:t>
            </a:r>
            <a:r>
              <a:rPr lang="en-US" dirty="0"/>
              <a:t>(guess)</a:t>
            </a:r>
          </a:p>
          <a:p>
            <a:pPr>
              <a:buNone/>
            </a:pPr>
            <a:r>
              <a:rPr lang="en-US" dirty="0"/>
              <a:t>		return guess</a:t>
            </a:r>
          </a:p>
        </p:txBody>
      </p:sp>
      <p:sp>
        <p:nvSpPr>
          <p:cNvPr id="4" name="Rounded Rectangular Callout 3"/>
          <p:cNvSpPr/>
          <p:nvPr/>
        </p:nvSpPr>
        <p:spPr>
          <a:xfrm>
            <a:off x="6858000" y="2362200"/>
            <a:ext cx="1905000" cy="1219200"/>
          </a:xfrm>
          <a:prstGeom prst="wedgeRoundRectCallout">
            <a:avLst>
              <a:gd name="adj1" fmla="val -202120"/>
              <a:gd name="adj2" fmla="val -674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 general method for iterative improvement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t>
            </a:r>
          </a:p>
        </p:txBody>
      </p:sp>
      <p:sp>
        <p:nvSpPr>
          <p:cNvPr id="3" name="Content Placeholder 2"/>
          <p:cNvSpPr>
            <a:spLocks noGrp="1"/>
          </p:cNvSpPr>
          <p:nvPr>
            <p:ph idx="1"/>
          </p:nvPr>
        </p:nvSpPr>
        <p:spPr/>
        <p:txBody>
          <a:bodyPr/>
          <a:lstStyle/>
          <a:p>
            <a:pPr>
              <a:buNone/>
            </a:pPr>
            <a:r>
              <a:rPr lang="en-US" dirty="0"/>
              <a:t>&gt;&gt;&gt; def </a:t>
            </a:r>
            <a:r>
              <a:rPr lang="en-US" dirty="0">
                <a:solidFill>
                  <a:srgbClr val="7030A0"/>
                </a:solidFill>
              </a:rPr>
              <a:t>near</a:t>
            </a:r>
            <a:r>
              <a:rPr lang="en-US" dirty="0"/>
              <a:t>(x, f, g):</a:t>
            </a:r>
          </a:p>
          <a:p>
            <a:pPr>
              <a:buNone/>
            </a:pPr>
            <a:r>
              <a:rPr lang="en-US" dirty="0"/>
              <a:t>		return </a:t>
            </a:r>
            <a:r>
              <a:rPr lang="en-US" dirty="0" err="1">
                <a:solidFill>
                  <a:srgbClr val="7030A0"/>
                </a:solidFill>
              </a:rPr>
              <a:t>approx_eq</a:t>
            </a:r>
            <a:r>
              <a:rPr lang="en-US" dirty="0"/>
              <a:t>(f(x), g(x))</a:t>
            </a:r>
          </a:p>
          <a:p>
            <a:pPr>
              <a:buNone/>
            </a:pPr>
            <a:endParaRPr lang="en-US" dirty="0"/>
          </a:p>
          <a:p>
            <a:pPr>
              <a:buNone/>
            </a:pPr>
            <a:r>
              <a:rPr lang="en-US" dirty="0"/>
              <a:t>&gt;&gt;&gt; def </a:t>
            </a:r>
            <a:r>
              <a:rPr lang="en-US" dirty="0" err="1">
                <a:solidFill>
                  <a:srgbClr val="7030A0"/>
                </a:solidFill>
              </a:rPr>
              <a:t>approx_eq</a:t>
            </a:r>
            <a:r>
              <a:rPr lang="en-US" dirty="0"/>
              <a:t>(x, y, tolerance=1e-5):</a:t>
            </a:r>
          </a:p>
          <a:p>
            <a:pPr>
              <a:buNone/>
            </a:pPr>
            <a:r>
              <a:rPr lang="en-US" dirty="0"/>
              <a:t>		return abs(x - y) &lt; tolerance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golden ratio</a:t>
            </a:r>
          </a:p>
        </p:txBody>
      </p:sp>
      <p:sp>
        <p:nvSpPr>
          <p:cNvPr id="3" name="Content Placeholder 2"/>
          <p:cNvSpPr>
            <a:spLocks noGrp="1"/>
          </p:cNvSpPr>
          <p:nvPr>
            <p:ph idx="1"/>
          </p:nvPr>
        </p:nvSpPr>
        <p:spPr>
          <a:xfrm>
            <a:off x="457200" y="1600200"/>
            <a:ext cx="8229600" cy="4572000"/>
          </a:xfrm>
        </p:spPr>
        <p:txBody>
          <a:bodyPr>
            <a:normAutofit lnSpcReduction="10000"/>
          </a:bodyPr>
          <a:lstStyle/>
          <a:p>
            <a:pPr>
              <a:buNone/>
            </a:pPr>
            <a:r>
              <a:rPr lang="en-US" dirty="0"/>
              <a:t>&gt;&gt;&gt; def </a:t>
            </a:r>
            <a:r>
              <a:rPr lang="en-US" dirty="0" err="1">
                <a:solidFill>
                  <a:srgbClr val="7030A0"/>
                </a:solidFill>
              </a:rPr>
              <a:t>golden_update</a:t>
            </a:r>
            <a:r>
              <a:rPr lang="en-US" dirty="0"/>
              <a:t>(guess):</a:t>
            </a:r>
          </a:p>
          <a:p>
            <a:pPr>
              <a:buNone/>
            </a:pPr>
            <a:r>
              <a:rPr lang="en-US" dirty="0"/>
              <a:t>		return 1/guess + 1</a:t>
            </a:r>
          </a:p>
          <a:p>
            <a:pPr>
              <a:buNone/>
            </a:pPr>
            <a:endParaRPr lang="en-US" dirty="0"/>
          </a:p>
          <a:p>
            <a:pPr>
              <a:buNone/>
            </a:pPr>
            <a:r>
              <a:rPr lang="en-US" dirty="0"/>
              <a:t>&gt;&gt;&gt; def </a:t>
            </a:r>
            <a:r>
              <a:rPr lang="en-US" dirty="0" err="1">
                <a:solidFill>
                  <a:srgbClr val="7030A0"/>
                </a:solidFill>
              </a:rPr>
              <a:t>golden_test</a:t>
            </a:r>
            <a:r>
              <a:rPr lang="en-US" dirty="0"/>
              <a:t>(guess):</a:t>
            </a:r>
          </a:p>
          <a:p>
            <a:pPr>
              <a:buNone/>
            </a:pPr>
            <a:r>
              <a:rPr lang="en-US" dirty="0"/>
              <a:t>		return </a:t>
            </a:r>
            <a:r>
              <a:rPr lang="en-US" dirty="0">
                <a:solidFill>
                  <a:srgbClr val="7030A0"/>
                </a:solidFill>
              </a:rPr>
              <a:t>near</a:t>
            </a:r>
            <a:r>
              <a:rPr lang="en-US" dirty="0"/>
              <a:t>(guess, square, successor)</a:t>
            </a:r>
          </a:p>
          <a:p>
            <a:pPr>
              <a:buNone/>
            </a:pPr>
            <a:endParaRPr lang="en-US" dirty="0"/>
          </a:p>
          <a:p>
            <a:pPr>
              <a:buNone/>
            </a:pPr>
            <a:r>
              <a:rPr lang="en-US" dirty="0"/>
              <a:t>&gt;&gt;&gt; </a:t>
            </a:r>
            <a:r>
              <a:rPr lang="en-US" b="1" dirty="0" err="1"/>
              <a:t>iter_improve</a:t>
            </a:r>
            <a:r>
              <a:rPr lang="en-US" dirty="0"/>
              <a:t>(</a:t>
            </a:r>
            <a:r>
              <a:rPr lang="en-US" dirty="0" err="1">
                <a:solidFill>
                  <a:srgbClr val="7030A0"/>
                </a:solidFill>
              </a:rPr>
              <a:t>golden_update</a:t>
            </a:r>
            <a:r>
              <a:rPr lang="en-US" dirty="0"/>
              <a:t>,</a:t>
            </a:r>
            <a:r>
              <a:rPr lang="en-US" dirty="0">
                <a:solidFill>
                  <a:srgbClr val="FF0000"/>
                </a:solidFill>
              </a:rPr>
              <a:t> </a:t>
            </a:r>
            <a:r>
              <a:rPr lang="en-US" dirty="0" err="1">
                <a:solidFill>
                  <a:srgbClr val="7030A0"/>
                </a:solidFill>
              </a:rPr>
              <a:t>golden_test</a:t>
            </a:r>
            <a:r>
              <a:rPr lang="en-US" dirty="0"/>
              <a:t>)</a:t>
            </a:r>
          </a:p>
          <a:p>
            <a:pPr>
              <a:buNone/>
            </a:pPr>
            <a:r>
              <a:rPr lang="en-US" dirty="0"/>
              <a:t>1.6180371352785146</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model</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normAutofit fontScale="92500" lnSpcReduction="10000"/>
          </a:bodyPr>
          <a:lstStyle/>
          <a:p>
            <a:pPr>
              <a:buNone/>
            </a:pPr>
            <a:r>
              <a:rPr lang="en-US" dirty="0"/>
              <a:t>&gt;&gt;&gt; phi = 1/2 + </a:t>
            </a:r>
            <a:r>
              <a:rPr lang="en-US" dirty="0" err="1"/>
              <a:t>pow</a:t>
            </a:r>
            <a:r>
              <a:rPr lang="en-US" dirty="0"/>
              <a:t>(5, 1/2)/2</a:t>
            </a:r>
          </a:p>
          <a:p>
            <a:pPr>
              <a:buNone/>
            </a:pPr>
            <a:r>
              <a:rPr lang="en-US" dirty="0"/>
              <a:t>&gt;&gt;&gt; def </a:t>
            </a:r>
            <a:r>
              <a:rPr lang="en-US" dirty="0" err="1"/>
              <a:t>near_test</a:t>
            </a:r>
            <a:r>
              <a:rPr lang="en-US" dirty="0"/>
              <a:t>():</a:t>
            </a:r>
          </a:p>
          <a:p>
            <a:pPr>
              <a:buNone/>
            </a:pPr>
            <a:r>
              <a:rPr lang="en-US" dirty="0"/>
              <a:t>		assert near(phi, square, successor), ’phi * phi is not near phi + 1’</a:t>
            </a:r>
          </a:p>
          <a:p>
            <a:pPr>
              <a:buNone/>
            </a:pPr>
            <a:r>
              <a:rPr lang="en-US" dirty="0"/>
              <a:t>&gt;&gt;&gt; def </a:t>
            </a:r>
            <a:r>
              <a:rPr lang="en-US" dirty="0" err="1"/>
              <a:t>iter_improve_test</a:t>
            </a:r>
            <a:r>
              <a:rPr lang="en-US" dirty="0"/>
              <a:t>():</a:t>
            </a:r>
          </a:p>
          <a:p>
            <a:pPr>
              <a:buNone/>
            </a:pPr>
            <a:r>
              <a:rPr lang="en-US" dirty="0"/>
              <a:t>		</a:t>
            </a:r>
            <a:r>
              <a:rPr lang="en-US" dirty="0" err="1"/>
              <a:t>approx_phi</a:t>
            </a:r>
            <a:r>
              <a:rPr lang="en-US" dirty="0"/>
              <a:t> = </a:t>
            </a:r>
            <a:r>
              <a:rPr lang="en-US" dirty="0" err="1"/>
              <a:t>iter_improve</a:t>
            </a:r>
            <a:r>
              <a:rPr lang="en-US" dirty="0"/>
              <a:t>(</a:t>
            </a:r>
            <a:r>
              <a:rPr lang="en-US" dirty="0" err="1"/>
              <a:t>golden_update</a:t>
            </a:r>
            <a:r>
              <a:rPr lang="en-US" dirty="0"/>
              <a:t>, </a:t>
            </a:r>
            <a:r>
              <a:rPr lang="en-US" dirty="0" err="1"/>
              <a:t>golden_test</a:t>
            </a:r>
            <a:r>
              <a:rPr lang="en-US" dirty="0"/>
              <a:t>)</a:t>
            </a:r>
          </a:p>
          <a:p>
            <a:pPr>
              <a:buNone/>
            </a:pPr>
            <a:r>
              <a:rPr lang="en-US" dirty="0"/>
              <a:t>		assert </a:t>
            </a:r>
            <a:r>
              <a:rPr lang="en-US" dirty="0" err="1"/>
              <a:t>approx_eq</a:t>
            </a:r>
            <a:r>
              <a:rPr lang="en-US" dirty="0"/>
              <a:t>(phi, </a:t>
            </a:r>
            <a:r>
              <a:rPr lang="en-US" dirty="0" err="1"/>
              <a:t>approx_phi</a:t>
            </a:r>
            <a:r>
              <a:rPr lang="en-US" dirty="0"/>
              <a:t>), ’phi differs from its approximation’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Functions as arguments</a:t>
            </a:r>
          </a:p>
        </p:txBody>
      </p:sp>
      <p:sp>
        <p:nvSpPr>
          <p:cNvPr id="3" name="Content Placeholder 2"/>
          <p:cNvSpPr>
            <a:spLocks noGrp="1"/>
          </p:cNvSpPr>
          <p:nvPr>
            <p:ph idx="1"/>
          </p:nvPr>
        </p:nvSpPr>
        <p:spPr/>
        <p:txBody>
          <a:bodyPr/>
          <a:lstStyle/>
          <a:p>
            <a:pPr>
              <a:buNone/>
            </a:pPr>
            <a:r>
              <a:rPr lang="en-US" dirty="0"/>
              <a:t>Advantages: </a:t>
            </a:r>
          </a:p>
          <a:p>
            <a:pPr lvl="1"/>
            <a:r>
              <a:rPr lang="en-US" dirty="0"/>
              <a:t>each general concept maps onto its own short function</a:t>
            </a:r>
          </a:p>
          <a:p>
            <a:pPr>
              <a:buNone/>
            </a:pPr>
            <a:r>
              <a:rPr lang="en-US" dirty="0"/>
              <a:t>Problems: </a:t>
            </a:r>
          </a:p>
          <a:p>
            <a:pPr lvl="1"/>
            <a:r>
              <a:rPr lang="en-US" dirty="0"/>
              <a:t>the global frame becomes </a:t>
            </a:r>
            <a:r>
              <a:rPr lang="en-US" i="1" dirty="0"/>
              <a:t>cluttered </a:t>
            </a:r>
            <a:r>
              <a:rPr lang="en-US" dirty="0"/>
              <a:t>with names of small functions</a:t>
            </a:r>
          </a:p>
          <a:p>
            <a:pPr lvl="1"/>
            <a:r>
              <a:rPr lang="en-US" dirty="0"/>
              <a:t>we are constrained by </a:t>
            </a:r>
            <a:r>
              <a:rPr lang="en-US" i="1" dirty="0"/>
              <a:t>particular function signatures </a:t>
            </a:r>
            <a:r>
              <a:rPr lang="en-US" sz="1600" dirty="0"/>
              <a:t>(what if our </a:t>
            </a:r>
            <a:r>
              <a:rPr lang="en-US" sz="1600" i="1" dirty="0"/>
              <a:t>update</a:t>
            </a:r>
            <a:r>
              <a:rPr lang="en-US" sz="1600" dirty="0"/>
              <a:t> function must get two arguments and not one?)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t>
            </a:r>
            <a:br>
              <a:rPr lang="en-US" dirty="0"/>
            </a:br>
            <a:r>
              <a:rPr lang="en-US" i="1" dirty="0"/>
              <a:t>x</a:t>
            </a:r>
            <a:r>
              <a:rPr lang="en-US" i="1" baseline="30000" dirty="0"/>
              <a:t>2</a:t>
            </a:r>
            <a:r>
              <a:rPr lang="en-US" i="1" dirty="0"/>
              <a:t> = a</a:t>
            </a:r>
          </a:p>
        </p:txBody>
      </p:sp>
      <p:sp>
        <p:nvSpPr>
          <p:cNvPr id="3" name="Content Placeholder 2"/>
          <p:cNvSpPr>
            <a:spLocks noGrp="1"/>
          </p:cNvSpPr>
          <p:nvPr>
            <p:ph idx="1"/>
          </p:nvPr>
        </p:nvSpPr>
        <p:spPr/>
        <p:txBody>
          <a:bodyPr/>
          <a:lstStyle/>
          <a:p>
            <a:pPr>
              <a:buNone/>
            </a:pPr>
            <a:r>
              <a:rPr lang="en-US" dirty="0"/>
              <a:t>&gt;&gt;&gt; def </a:t>
            </a:r>
            <a:r>
              <a:rPr lang="en-US" dirty="0">
                <a:solidFill>
                  <a:srgbClr val="7030A0"/>
                </a:solidFill>
              </a:rPr>
              <a:t>average</a:t>
            </a:r>
            <a:r>
              <a:rPr lang="en-US" dirty="0"/>
              <a:t>(x, y):</a:t>
            </a:r>
          </a:p>
          <a:p>
            <a:pPr>
              <a:buNone/>
            </a:pPr>
            <a:r>
              <a:rPr lang="en-US" dirty="0"/>
              <a:t>		return (x + y)/2</a:t>
            </a:r>
          </a:p>
          <a:p>
            <a:pPr>
              <a:buNone/>
            </a:pPr>
            <a:endParaRPr lang="en-US" dirty="0"/>
          </a:p>
          <a:p>
            <a:pPr>
              <a:buNone/>
            </a:pPr>
            <a:r>
              <a:rPr lang="en-US" dirty="0"/>
              <a:t>&gt;&gt;&gt; def </a:t>
            </a:r>
            <a:r>
              <a:rPr lang="en-US" dirty="0" err="1">
                <a:solidFill>
                  <a:srgbClr val="7030A0"/>
                </a:solidFill>
              </a:rPr>
              <a:t>sqrt_update</a:t>
            </a:r>
            <a:r>
              <a:rPr lang="en-US" dirty="0"/>
              <a:t>(guess, a):</a:t>
            </a:r>
          </a:p>
          <a:p>
            <a:pPr>
              <a:buNone/>
            </a:pPr>
            <a:r>
              <a:rPr lang="en-US" dirty="0"/>
              <a:t>		return average(guess, a/guess)</a:t>
            </a:r>
          </a:p>
          <a:p>
            <a:pPr>
              <a:buNone/>
            </a:pPr>
            <a:endParaRPr lang="en-US" dirty="0"/>
          </a:p>
          <a:p>
            <a:r>
              <a:rPr lang="en-US" dirty="0"/>
              <a:t>what about test? </a:t>
            </a:r>
          </a:p>
        </p:txBody>
      </p:sp>
      <p:sp>
        <p:nvSpPr>
          <p:cNvPr id="4" name="Rounded Rectangular Callout 3"/>
          <p:cNvSpPr/>
          <p:nvPr/>
        </p:nvSpPr>
        <p:spPr>
          <a:xfrm>
            <a:off x="6248400" y="2895600"/>
            <a:ext cx="2057400" cy="1143000"/>
          </a:xfrm>
          <a:prstGeom prst="wedgeRoundRectCallout">
            <a:avLst>
              <a:gd name="adj1" fmla="val -82589"/>
              <a:gd name="adj2" fmla="val 168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Two arguments!</a:t>
            </a:r>
          </a:p>
          <a:p>
            <a:pPr algn="ctr"/>
            <a:r>
              <a:rPr lang="en-US" b="1" dirty="0">
                <a:solidFill>
                  <a:schemeClr val="tx1"/>
                </a:solidFill>
              </a:rPr>
              <a:t>Incompatible</a:t>
            </a:r>
            <a:r>
              <a:rPr lang="en-US" dirty="0">
                <a:solidFill>
                  <a:schemeClr val="tx1"/>
                </a:solidFill>
              </a:rPr>
              <a:t> with </a:t>
            </a:r>
            <a:r>
              <a:rPr lang="en-US" dirty="0" err="1">
                <a:solidFill>
                  <a:schemeClr val="tx1"/>
                </a:solidFill>
              </a:rPr>
              <a:t>iter_improve</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חזרה</a:t>
            </a:r>
            <a:br>
              <a:rPr lang="he-IL" dirty="0"/>
            </a:br>
            <a:r>
              <a:rPr lang="he-IL" dirty="0"/>
              <a:t>מודל סביבות</a:t>
            </a:r>
            <a:endParaRPr lang="en-US" dirty="0"/>
          </a:p>
        </p:txBody>
      </p:sp>
      <p:sp>
        <p:nvSpPr>
          <p:cNvPr id="3" name="Content Placeholder 2"/>
          <p:cNvSpPr>
            <a:spLocks noGrp="1"/>
          </p:cNvSpPr>
          <p:nvPr>
            <p:ph idx="1"/>
          </p:nvPr>
        </p:nvSpPr>
        <p:spPr>
          <a:xfrm>
            <a:off x="457200" y="1752600"/>
            <a:ext cx="8229600" cy="4603750"/>
          </a:xfrm>
        </p:spPr>
        <p:txBody>
          <a:bodyPr>
            <a:normAutofit lnSpcReduction="10000"/>
          </a:bodyPr>
          <a:lstStyle/>
          <a:p>
            <a:pPr algn="r" rtl="1"/>
            <a:r>
              <a:rPr lang="he-IL" dirty="0"/>
              <a:t>מה זה סביבה? מה המבנה שלה? מה המטרה</a:t>
            </a:r>
            <a:r>
              <a:rPr lang="he-IL" dirty="0" smtClean="0"/>
              <a:t>?</a:t>
            </a:r>
            <a:endParaRPr lang="en-US" dirty="0" smtClean="0"/>
          </a:p>
          <a:p>
            <a:pPr algn="r" rtl="1"/>
            <a:r>
              <a:rPr lang="he-IL" dirty="0" smtClean="0"/>
              <a:t>מה זה מסגרת? קשירה? מסגרת גלובאלית?</a:t>
            </a:r>
            <a:endParaRPr lang="he-IL" dirty="0"/>
          </a:p>
          <a:p>
            <a:pPr algn="r" rtl="1"/>
            <a:r>
              <a:rPr lang="he-IL" dirty="0"/>
              <a:t>איך מתבצע חיפוש?</a:t>
            </a:r>
          </a:p>
          <a:p>
            <a:pPr algn="r" rtl="1"/>
            <a:r>
              <a:rPr lang="he-IL" dirty="0"/>
              <a:t>איך מתבצעת פעולת השמה?</a:t>
            </a:r>
          </a:p>
          <a:p>
            <a:pPr algn="r" rtl="1"/>
            <a:r>
              <a:rPr lang="he-IL" dirty="0"/>
              <a:t>איך מתבצעת הגדרת הפונקציה (</a:t>
            </a:r>
            <a:r>
              <a:rPr lang="en-US" dirty="0" err="1"/>
              <a:t>def</a:t>
            </a:r>
            <a:r>
              <a:rPr lang="he-IL" dirty="0"/>
              <a:t>)?</a:t>
            </a:r>
          </a:p>
          <a:p>
            <a:pPr algn="r" rtl="1"/>
            <a:r>
              <a:rPr lang="he-IL" dirty="0"/>
              <a:t>איך מתבצעת הפעלת הפונקציה?</a:t>
            </a:r>
          </a:p>
          <a:p>
            <a:pPr algn="r" rtl="1"/>
            <a:r>
              <a:rPr lang="he-IL" dirty="0"/>
              <a:t>מה יכול להרחיב סביבה (להוסיף מסגרת</a:t>
            </a:r>
            <a:r>
              <a:rPr lang="he-IL" dirty="0" smtClean="0"/>
              <a:t>)?</a:t>
            </a:r>
          </a:p>
          <a:p>
            <a:pPr algn="r" rtl="1"/>
            <a:r>
              <a:rPr lang="he-IL" dirty="0" smtClean="0"/>
              <a:t>לאין המסגרת החדשה מצביעה? </a:t>
            </a:r>
            <a:endParaRPr lang="he-IL" dirty="0"/>
          </a:p>
          <a:p>
            <a:pPr algn="r" rt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38594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Functions: Nested Definitions</a:t>
            </a:r>
          </a:p>
        </p:txBody>
      </p:sp>
      <p:sp>
        <p:nvSpPr>
          <p:cNvPr id="3" name="Content Placeholder 2"/>
          <p:cNvSpPr>
            <a:spLocks noGrp="1"/>
          </p:cNvSpPr>
          <p:nvPr>
            <p:ph idx="1"/>
          </p:nvPr>
        </p:nvSpPr>
        <p:spPr/>
        <p:txBody>
          <a:bodyPr/>
          <a:lstStyle/>
          <a:p>
            <a:pPr>
              <a:buNone/>
            </a:pPr>
            <a:r>
              <a:rPr lang="en-US" dirty="0"/>
              <a:t>&gt;&gt;&gt; </a:t>
            </a:r>
            <a:r>
              <a:rPr lang="en-US" dirty="0" err="1"/>
              <a:t>def</a:t>
            </a:r>
            <a:r>
              <a:rPr lang="en-US" dirty="0"/>
              <a:t> </a:t>
            </a:r>
            <a:r>
              <a:rPr lang="en-US" dirty="0" err="1"/>
              <a:t>square_root</a:t>
            </a:r>
            <a:r>
              <a:rPr lang="en-US" dirty="0"/>
              <a:t>(a):</a:t>
            </a:r>
          </a:p>
          <a:p>
            <a:pPr>
              <a:buNone/>
            </a:pPr>
            <a:r>
              <a:rPr lang="en-US" dirty="0"/>
              <a:t>		def </a:t>
            </a:r>
            <a:r>
              <a:rPr lang="en-US" dirty="0">
                <a:solidFill>
                  <a:srgbClr val="7030A0"/>
                </a:solidFill>
              </a:rPr>
              <a:t>update</a:t>
            </a:r>
            <a:r>
              <a:rPr lang="en-US" dirty="0"/>
              <a:t>(guess):</a:t>
            </a:r>
          </a:p>
          <a:p>
            <a:pPr>
              <a:buNone/>
            </a:pPr>
            <a:r>
              <a:rPr lang="en-US" dirty="0"/>
              <a:t>			return average(guess, a/guess)</a:t>
            </a:r>
          </a:p>
          <a:p>
            <a:pPr>
              <a:buNone/>
            </a:pPr>
            <a:r>
              <a:rPr lang="en-US" dirty="0"/>
              <a:t>		def </a:t>
            </a:r>
            <a:r>
              <a:rPr lang="en-US" dirty="0">
                <a:solidFill>
                  <a:srgbClr val="7030A0"/>
                </a:solidFill>
              </a:rPr>
              <a:t>test</a:t>
            </a:r>
            <a:r>
              <a:rPr lang="en-US" dirty="0"/>
              <a:t>(guess):</a:t>
            </a:r>
          </a:p>
          <a:p>
            <a:pPr>
              <a:buNone/>
            </a:pPr>
            <a:r>
              <a:rPr lang="en-US" dirty="0"/>
              <a:t>			return </a:t>
            </a:r>
            <a:r>
              <a:rPr lang="en-US" dirty="0" err="1">
                <a:solidFill>
                  <a:srgbClr val="7030A0"/>
                </a:solidFill>
              </a:rPr>
              <a:t>approx_eq</a:t>
            </a:r>
            <a:r>
              <a:rPr lang="en-US" dirty="0"/>
              <a:t>(square(guess), a)</a:t>
            </a:r>
          </a:p>
          <a:p>
            <a:pPr>
              <a:buNone/>
            </a:pPr>
            <a:r>
              <a:rPr lang="en-US" dirty="0"/>
              <a:t>		return </a:t>
            </a:r>
            <a:r>
              <a:rPr lang="en-US" dirty="0" err="1"/>
              <a:t>iter_improve</a:t>
            </a:r>
            <a:r>
              <a:rPr lang="en-US" dirty="0"/>
              <a:t>(</a:t>
            </a:r>
            <a:r>
              <a:rPr lang="en-US" dirty="0">
                <a:solidFill>
                  <a:srgbClr val="7030A0"/>
                </a:solidFill>
              </a:rPr>
              <a:t>update</a:t>
            </a:r>
            <a:r>
              <a:rPr lang="en-US" dirty="0"/>
              <a:t>, </a:t>
            </a:r>
            <a:r>
              <a:rPr lang="en-US" dirty="0">
                <a:solidFill>
                  <a:srgbClr val="7030A0"/>
                </a:solidFill>
              </a:rPr>
              <a:t>test</a:t>
            </a:r>
            <a:r>
              <a:rPr lang="en-US" dirty="0"/>
              <a:t>)</a:t>
            </a:r>
          </a:p>
        </p:txBody>
      </p:sp>
      <p:sp>
        <p:nvSpPr>
          <p:cNvPr id="4" name="Rounded Rectangular Callout 3"/>
          <p:cNvSpPr/>
          <p:nvPr/>
        </p:nvSpPr>
        <p:spPr>
          <a:xfrm>
            <a:off x="6172200" y="1524000"/>
            <a:ext cx="2590800" cy="1374648"/>
          </a:xfrm>
          <a:prstGeom prst="wedgeRoundRectCallout">
            <a:avLst>
              <a:gd name="adj1" fmla="val -108439"/>
              <a:gd name="adj2" fmla="val 191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only affect the current local frame:</a:t>
            </a:r>
          </a:p>
          <a:p>
            <a:pPr algn="ctr"/>
            <a:r>
              <a:rPr lang="en-US" dirty="0">
                <a:solidFill>
                  <a:schemeClr val="tx1"/>
                </a:solidFill>
              </a:rPr>
              <a:t>don’t even get evaluated until </a:t>
            </a:r>
            <a:r>
              <a:rPr lang="en-US" dirty="0" err="1">
                <a:solidFill>
                  <a:schemeClr val="tx1"/>
                </a:solidFill>
              </a:rPr>
              <a:t>square_root</a:t>
            </a:r>
            <a:r>
              <a:rPr lang="en-US" dirty="0">
                <a:solidFill>
                  <a:schemeClr val="tx1"/>
                </a:solidFill>
              </a:rPr>
              <a:t> is called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normAutofit fontScale="85000" lnSpcReduction="20000"/>
          </a:bodyPr>
          <a:lstStyle/>
          <a:p>
            <a:r>
              <a:rPr lang="en-US" b="1" dirty="0">
                <a:solidFill>
                  <a:srgbClr val="FF0000"/>
                </a:solidFill>
              </a:rPr>
              <a:t>Scope </a:t>
            </a:r>
            <a:r>
              <a:rPr lang="en-US" b="1" dirty="0"/>
              <a:t>(scope block)</a:t>
            </a:r>
            <a:r>
              <a:rPr lang="en-US" dirty="0"/>
              <a:t> of a binding (variable=&lt;</a:t>
            </a:r>
            <a:r>
              <a:rPr lang="en-US" i="1" dirty="0"/>
              <a:t>name, value</a:t>
            </a:r>
            <a:r>
              <a:rPr lang="en-US" dirty="0"/>
              <a:t>&gt;) – is the region of a program where its binding is valid and the </a:t>
            </a:r>
            <a:r>
              <a:rPr lang="en-US" i="1" dirty="0"/>
              <a:t>name</a:t>
            </a:r>
            <a:r>
              <a:rPr lang="en-US" dirty="0"/>
              <a:t> of a variable can be used to get its </a:t>
            </a:r>
            <a:r>
              <a:rPr lang="en-US" i="1" dirty="0"/>
              <a:t>value</a:t>
            </a:r>
            <a:r>
              <a:rPr lang="en-US" dirty="0"/>
              <a:t>. </a:t>
            </a:r>
          </a:p>
          <a:p>
            <a:pPr lvl="1"/>
            <a:r>
              <a:rPr lang="en-US" dirty="0"/>
              <a:t>In other parts of the program the name may refer to a different value (it may have a different binding), or to nothing at all (it may be unbound).</a:t>
            </a:r>
          </a:p>
          <a:p>
            <a:pPr lvl="1"/>
            <a:r>
              <a:rPr lang="en-US" dirty="0"/>
              <a:t>The scope of a binding is also known as its </a:t>
            </a:r>
            <a:r>
              <a:rPr lang="en-US" b="1" dirty="0"/>
              <a:t>visibility</a:t>
            </a:r>
            <a:r>
              <a:rPr lang="en-US" dirty="0"/>
              <a:t>. </a:t>
            </a:r>
          </a:p>
          <a:p>
            <a:r>
              <a:rPr lang="en-US" dirty="0"/>
              <a:t>The term "scope" is also used to refer to the set of </a:t>
            </a:r>
            <a:r>
              <a:rPr lang="en-US" i="1" dirty="0"/>
              <a:t>all</a:t>
            </a:r>
            <a:r>
              <a:rPr lang="en-US" dirty="0"/>
              <a:t> names that are valid within a portion/given point of the program, which is more correctly referred to as </a:t>
            </a:r>
            <a:r>
              <a:rPr lang="en-US" i="1" dirty="0">
                <a:solidFill>
                  <a:srgbClr val="FF0000"/>
                </a:solidFill>
              </a:rPr>
              <a:t>environment</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7276257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cont.</a:t>
            </a:r>
          </a:p>
        </p:txBody>
      </p:sp>
      <p:sp>
        <p:nvSpPr>
          <p:cNvPr id="3" name="Content Placeholder 2"/>
          <p:cNvSpPr>
            <a:spLocks noGrp="1"/>
          </p:cNvSpPr>
          <p:nvPr>
            <p:ph idx="1"/>
          </p:nvPr>
        </p:nvSpPr>
        <p:spPr/>
        <p:txBody>
          <a:bodyPr>
            <a:normAutofit/>
          </a:bodyPr>
          <a:lstStyle/>
          <a:p>
            <a:r>
              <a:rPr lang="en-US" dirty="0"/>
              <a:t>For most programming languages, "part of a program" refers to "portion of the source code (area of text)“ and is known as </a:t>
            </a:r>
            <a:r>
              <a:rPr lang="en-US" b="1" dirty="0"/>
              <a:t>lexical scope</a:t>
            </a:r>
            <a:r>
              <a:rPr lang="en-US" dirty="0"/>
              <a:t>. </a:t>
            </a:r>
          </a:p>
          <a:p>
            <a:r>
              <a:rPr lang="en-US" dirty="0"/>
              <a:t>In some languages, however, "part of a program" refers to "portion of run time (time period during execution)“ and is known as </a:t>
            </a:r>
            <a:r>
              <a:rPr lang="en-US" b="1" dirty="0"/>
              <a:t>dynamic scope.</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348827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Lexical</a:t>
            </a:r>
            <a:r>
              <a:rPr lang="en-US" dirty="0"/>
              <a:t> scope vs. </a:t>
            </a:r>
            <a:r>
              <a:rPr lang="en-US" b="1" dirty="0"/>
              <a:t>dynamic</a:t>
            </a:r>
            <a:r>
              <a:rPr lang="en-US" dirty="0"/>
              <a:t> scope</a:t>
            </a:r>
          </a:p>
        </p:txBody>
      </p:sp>
      <p:sp>
        <p:nvSpPr>
          <p:cNvPr id="3" name="Content Placeholder 2"/>
          <p:cNvSpPr>
            <a:spLocks noGrp="1"/>
          </p:cNvSpPr>
          <p:nvPr>
            <p:ph idx="1"/>
          </p:nvPr>
        </p:nvSpPr>
        <p:spPr>
          <a:xfrm>
            <a:off x="457200" y="1523999"/>
            <a:ext cx="8229600" cy="5197475"/>
          </a:xfrm>
        </p:spPr>
        <p:txBody>
          <a:bodyPr>
            <a:normAutofit fontScale="55000" lnSpcReduction="20000"/>
          </a:bodyPr>
          <a:lstStyle/>
          <a:p>
            <a:pPr marL="0" indent="0">
              <a:buNone/>
            </a:pPr>
            <a:r>
              <a:rPr lang="en-US" dirty="0"/>
              <a:t>A fundamental distinction in scoping is what "part of a program" means. </a:t>
            </a:r>
          </a:p>
          <a:p>
            <a:r>
              <a:rPr lang="en-US" dirty="0"/>
              <a:t>In languages with </a:t>
            </a:r>
            <a:r>
              <a:rPr lang="en-US" b="1" dirty="0"/>
              <a:t>lexical scope</a:t>
            </a:r>
            <a:r>
              <a:rPr lang="en-US" dirty="0"/>
              <a:t> (also called </a:t>
            </a:r>
            <a:r>
              <a:rPr lang="en-US" b="1" dirty="0"/>
              <a:t>static scope</a:t>
            </a:r>
            <a:r>
              <a:rPr lang="en-US" dirty="0"/>
              <a:t>):</a:t>
            </a:r>
          </a:p>
          <a:p>
            <a:pPr lvl="1"/>
            <a:r>
              <a:rPr lang="en-US" dirty="0"/>
              <a:t>name resolution depends on the location in the source code, which is defined by where the named variable or function is defined;</a:t>
            </a:r>
          </a:p>
          <a:p>
            <a:pPr lvl="1"/>
            <a:r>
              <a:rPr lang="en-US" dirty="0"/>
              <a:t>a variable's definition is resolved by searching its containing block or function, then if that fails searching the outer containing block (where is it defined), and so on;</a:t>
            </a:r>
          </a:p>
          <a:p>
            <a:pPr lvl="1"/>
            <a:r>
              <a:rPr lang="en-US" dirty="0"/>
              <a:t>resolution can be determined at </a:t>
            </a:r>
            <a:r>
              <a:rPr lang="en-US" b="1" dirty="0"/>
              <a:t>compile time</a:t>
            </a:r>
            <a:r>
              <a:rPr lang="en-US" dirty="0"/>
              <a:t>, and is also known as </a:t>
            </a:r>
            <a:r>
              <a:rPr lang="en-US" b="1" dirty="0"/>
              <a:t>early binding.</a:t>
            </a:r>
            <a:endParaRPr lang="en-US" dirty="0"/>
          </a:p>
          <a:p>
            <a:pPr lvl="1"/>
            <a:endParaRPr lang="en-US" dirty="0"/>
          </a:p>
          <a:p>
            <a:r>
              <a:rPr lang="en-US" dirty="0"/>
              <a:t>In languages with </a:t>
            </a:r>
            <a:r>
              <a:rPr lang="en-US" b="1" dirty="0"/>
              <a:t>dynamic scope:</a:t>
            </a:r>
          </a:p>
          <a:p>
            <a:pPr lvl="1"/>
            <a:r>
              <a:rPr lang="en-US" dirty="0"/>
              <a:t>name resolution depends upon the program state when the name is encountered which is determined by the </a:t>
            </a:r>
            <a:r>
              <a:rPr lang="en-US" i="1" dirty="0"/>
              <a:t>execution context</a:t>
            </a:r>
            <a:r>
              <a:rPr lang="en-US" dirty="0"/>
              <a:t> or </a:t>
            </a:r>
            <a:r>
              <a:rPr lang="en-US" i="1" dirty="0"/>
              <a:t>calling context</a:t>
            </a:r>
            <a:endParaRPr lang="en-US" dirty="0"/>
          </a:p>
          <a:p>
            <a:pPr lvl="1"/>
            <a:r>
              <a:rPr lang="en-US" dirty="0"/>
              <a:t>the calling function is searched, then the function </a:t>
            </a:r>
            <a:r>
              <a:rPr lang="en-US" u="sng" dirty="0"/>
              <a:t>which called that calling function</a:t>
            </a:r>
            <a:r>
              <a:rPr lang="en-US" dirty="0"/>
              <a:t>, and so on, progressing up the </a:t>
            </a:r>
            <a:r>
              <a:rPr lang="en-US" u="sng" dirty="0"/>
              <a:t>call stack</a:t>
            </a:r>
            <a:r>
              <a:rPr lang="en-US" dirty="0"/>
              <a:t>. </a:t>
            </a:r>
          </a:p>
          <a:p>
            <a:pPr lvl="1"/>
            <a:r>
              <a:rPr lang="en-US" dirty="0"/>
              <a:t>can in general only be determined at </a:t>
            </a:r>
            <a:r>
              <a:rPr lang="en-US" b="1" dirty="0"/>
              <a:t>run time</a:t>
            </a:r>
            <a:r>
              <a:rPr lang="en-US" dirty="0"/>
              <a:t>, and thus is known as </a:t>
            </a:r>
            <a:r>
              <a:rPr lang="en-US" b="1" dirty="0"/>
              <a:t>late binding</a:t>
            </a:r>
            <a:endParaRPr lang="en-US" dirty="0"/>
          </a:p>
          <a:p>
            <a:endParaRPr lang="en-US" dirty="0"/>
          </a:p>
          <a:p>
            <a:r>
              <a:rPr lang="en-US" dirty="0"/>
              <a:t>Of course, in both worlds, we first look for a </a:t>
            </a:r>
            <a:r>
              <a:rPr lang="en-US" u="sng" dirty="0"/>
              <a:t>local definition of a variable</a:t>
            </a:r>
            <a:r>
              <a:rPr lang="en-US" dirty="0"/>
              <a:t>.</a:t>
            </a:r>
          </a:p>
          <a:p>
            <a:endParaRPr lang="en-US" dirty="0"/>
          </a:p>
          <a:p>
            <a:r>
              <a:rPr lang="en-US" dirty="0"/>
              <a:t>Most modern languages use lexical scoping for variables and functions, </a:t>
            </a:r>
          </a:p>
          <a:p>
            <a:pPr lvl="1"/>
            <a:r>
              <a:rPr lang="en-US" dirty="0"/>
              <a:t>dynamic scoping is used in some languages, notably some dialects of Lisp, some "scripting" languages like Perl, and some </a:t>
            </a:r>
            <a:r>
              <a:rPr lang="en-US" dirty="0">
                <a:hlinkClick r:id="rId2" tooltip="Template language"/>
              </a:rPr>
              <a:t>template languages</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4310363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
        <p:nvSpPr>
          <p:cNvPr id="3" name="Content Placeholder 2"/>
          <p:cNvSpPr>
            <a:spLocks noGrp="1"/>
          </p:cNvSpPr>
          <p:nvPr>
            <p:ph idx="1"/>
          </p:nvPr>
        </p:nvSpPr>
        <p:spPr/>
        <p:txBody>
          <a:bodyPr>
            <a:normAutofit/>
          </a:bodyPr>
          <a:lstStyle/>
          <a:p>
            <a:r>
              <a:rPr lang="en-US" dirty="0"/>
              <a:t>Locally defined functions also have access to the name bindings in the scope (environment) in which they are defined. </a:t>
            </a:r>
          </a:p>
          <a:p>
            <a:endParaRPr lang="en-US" dirty="0"/>
          </a:p>
          <a:p>
            <a:r>
              <a:rPr lang="en-US" dirty="0"/>
              <a:t>This discipline of sharing names among nested definitions is called </a:t>
            </a:r>
            <a:r>
              <a:rPr lang="en-US" i="1" dirty="0"/>
              <a:t>lexical scoping</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Model</a:t>
            </a:r>
          </a:p>
        </p:txBody>
      </p:sp>
      <p:sp>
        <p:nvSpPr>
          <p:cNvPr id="3" name="Content Placeholder 2"/>
          <p:cNvSpPr>
            <a:spLocks noGrp="1"/>
          </p:cNvSpPr>
          <p:nvPr>
            <p:ph idx="1"/>
          </p:nvPr>
        </p:nvSpPr>
        <p:spPr/>
        <p:txBody>
          <a:bodyPr>
            <a:normAutofit/>
          </a:bodyPr>
          <a:lstStyle/>
          <a:p>
            <a:pPr>
              <a:buNone/>
            </a:pPr>
            <a:r>
              <a:rPr lang="en-US" dirty="0"/>
              <a:t>Two extensions to the environment model to enable lexical scoping:</a:t>
            </a:r>
          </a:p>
          <a:p>
            <a:pPr marL="914400" lvl="1" indent="-514350">
              <a:buFont typeface="+mj-lt"/>
              <a:buAutoNum type="arabicPeriod"/>
            </a:pPr>
            <a:r>
              <a:rPr lang="en-US" dirty="0"/>
              <a:t>Each user-defined function has an associated environment: the environment in which it was defined.</a:t>
            </a:r>
          </a:p>
          <a:p>
            <a:pPr marL="914400" lvl="1" indent="-514350">
              <a:buFont typeface="+mj-lt"/>
              <a:buAutoNum type="arabicPeriod"/>
            </a:pPr>
            <a:r>
              <a:rPr lang="en-US" dirty="0"/>
              <a:t>When a user-defined function is called, its local frame extends the environment associated with the function.</a:t>
            </a:r>
          </a:p>
        </p:txBody>
      </p:sp>
      <p:sp>
        <p:nvSpPr>
          <p:cNvPr id="4" name="Rectangle 3"/>
          <p:cNvSpPr/>
          <p:nvPr/>
        </p:nvSpPr>
        <p:spPr>
          <a:xfrm>
            <a:off x="1066800" y="5562600"/>
            <a:ext cx="7543800" cy="707886"/>
          </a:xfrm>
          <a:prstGeom prst="rect">
            <a:avLst/>
          </a:prstGeom>
        </p:spPr>
        <p:txBody>
          <a:bodyPr wrap="square">
            <a:spAutoFit/>
          </a:bodyPr>
          <a:lstStyle/>
          <a:p>
            <a:r>
              <a:rPr lang="en-US" sz="2000" dirty="0"/>
              <a:t>The inner functions have access to the names in the environment where they are defined (not where they are called)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environment diagram</a:t>
            </a:r>
          </a:p>
        </p:txBody>
      </p:sp>
      <p:sp>
        <p:nvSpPr>
          <p:cNvPr id="3" name="Content Placeholder 2"/>
          <p:cNvSpPr>
            <a:spLocks noGrp="1"/>
          </p:cNvSpPr>
          <p:nvPr>
            <p:ph idx="1"/>
          </p:nvPr>
        </p:nvSpPr>
        <p:spPr/>
        <p:txBody>
          <a:bodyPr/>
          <a:lstStyle/>
          <a:p>
            <a:pPr>
              <a:buNone/>
            </a:pPr>
            <a:r>
              <a:rPr lang="en-US" dirty="0"/>
              <a:t>&gt;&gt;&gt; </a:t>
            </a:r>
            <a:r>
              <a:rPr lang="en-US" dirty="0" err="1"/>
              <a:t>square_root</a:t>
            </a:r>
            <a:r>
              <a:rPr lang="en-US" dirty="0"/>
              <a:t>(256)</a:t>
            </a:r>
          </a:p>
          <a:p>
            <a:pPr>
              <a:buNone/>
            </a:pPr>
            <a:r>
              <a:rPr lang="en-US" dirty="0"/>
              <a:t>16.00000000000039</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 returned values</a:t>
            </a:r>
          </a:p>
        </p:txBody>
      </p:sp>
      <p:sp>
        <p:nvSpPr>
          <p:cNvPr id="3" name="Content Placeholder 2"/>
          <p:cNvSpPr>
            <a:spLocks noGrp="1"/>
          </p:cNvSpPr>
          <p:nvPr>
            <p:ph idx="1"/>
          </p:nvPr>
        </p:nvSpPr>
        <p:spPr/>
        <p:txBody>
          <a:bodyPr>
            <a:normAutofit/>
          </a:bodyPr>
          <a:lstStyle/>
          <a:p>
            <a:r>
              <a:rPr lang="en-US" dirty="0"/>
              <a:t>An important feature of lexically scoped programming languages – locally defined functions keep their associated environment when they are returned</a:t>
            </a:r>
          </a:p>
          <a:p>
            <a:r>
              <a:rPr lang="en-US" i="1" dirty="0"/>
              <a:t>Function composition </a:t>
            </a:r>
            <a:r>
              <a:rPr lang="en-US" dirty="0"/>
              <a:t>is a natural method of combination. </a:t>
            </a:r>
          </a:p>
          <a:p>
            <a:pPr lvl="1"/>
            <a:r>
              <a:rPr lang="en-US" dirty="0"/>
              <a:t>given two functions f(x) and g(x), we might want to define h(x) = f(g(x))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600200"/>
            <a:ext cx="8610600" cy="4876800"/>
          </a:xfrm>
        </p:spPr>
        <p:txBody>
          <a:bodyPr>
            <a:normAutofit/>
          </a:bodyPr>
          <a:lstStyle/>
          <a:p>
            <a:pPr>
              <a:buNone/>
            </a:pPr>
            <a:r>
              <a:rPr lang="en-US" sz="2800" dirty="0"/>
              <a:t>&gt;&gt;&gt; </a:t>
            </a:r>
            <a:r>
              <a:rPr lang="en-US" sz="2800" dirty="0" err="1"/>
              <a:t>def</a:t>
            </a:r>
            <a:r>
              <a:rPr lang="en-US" sz="2800" dirty="0"/>
              <a:t> compose(f, g):</a:t>
            </a:r>
          </a:p>
          <a:p>
            <a:pPr>
              <a:buNone/>
            </a:pPr>
            <a:r>
              <a:rPr lang="en-US" sz="2800" dirty="0"/>
              <a:t>		def h(x):</a:t>
            </a:r>
          </a:p>
          <a:p>
            <a:pPr>
              <a:buNone/>
            </a:pPr>
            <a:r>
              <a:rPr lang="en-US" sz="2800" dirty="0"/>
              <a:t>	</a:t>
            </a:r>
            <a:r>
              <a:rPr lang="en-US" sz="2800"/>
              <a:t>	</a:t>
            </a:r>
            <a:r>
              <a:rPr lang="en-US" sz="2800" smtClean="0"/>
              <a:t>    return </a:t>
            </a:r>
            <a:r>
              <a:rPr lang="en-US" sz="2800" dirty="0"/>
              <a:t>f(g(x))</a:t>
            </a:r>
          </a:p>
          <a:p>
            <a:pPr>
              <a:buNone/>
            </a:pPr>
            <a:r>
              <a:rPr lang="en-US" sz="2800" dirty="0"/>
              <a:t>		return h</a:t>
            </a:r>
          </a:p>
          <a:p>
            <a:pPr>
              <a:buNone/>
            </a:pPr>
            <a:endParaRPr lang="en-US" sz="2800" dirty="0"/>
          </a:p>
          <a:p>
            <a:pPr>
              <a:buNone/>
            </a:pPr>
            <a:r>
              <a:rPr lang="en-US" sz="2800" dirty="0"/>
              <a:t>&gt;&gt;&gt; </a:t>
            </a:r>
            <a:r>
              <a:rPr lang="en-US" sz="2800" dirty="0" smtClean="0"/>
              <a:t>c </a:t>
            </a:r>
            <a:r>
              <a:rPr lang="en-US" sz="2800" dirty="0"/>
              <a:t>= compose(square, successor)</a:t>
            </a:r>
          </a:p>
          <a:p>
            <a:pPr>
              <a:buNone/>
            </a:pPr>
            <a:endParaRPr lang="en-US" sz="2800" dirty="0"/>
          </a:p>
          <a:p>
            <a:pPr>
              <a:buNone/>
            </a:pPr>
            <a:r>
              <a:rPr lang="en-US" sz="2800" dirty="0"/>
              <a:t>&gt;&gt;&gt; </a:t>
            </a:r>
            <a:r>
              <a:rPr lang="en-US" sz="2800" dirty="0" smtClean="0"/>
              <a:t>c(12</a:t>
            </a:r>
            <a:r>
              <a:rPr lang="en-US" sz="2800" dirty="0"/>
              <a:t>)</a:t>
            </a:r>
          </a:p>
          <a:p>
            <a:pPr>
              <a:buNone/>
            </a:pPr>
            <a:r>
              <a:rPr lang="en-US" sz="2800" dirty="0"/>
              <a:t>169</a:t>
            </a:r>
          </a:p>
        </p:txBody>
      </p:sp>
      <p:sp>
        <p:nvSpPr>
          <p:cNvPr id="4" name="Rounded Rectangular Callout 3"/>
          <p:cNvSpPr/>
          <p:nvPr/>
        </p:nvSpPr>
        <p:spPr>
          <a:xfrm>
            <a:off x="5791200" y="3200400"/>
            <a:ext cx="1828800" cy="612648"/>
          </a:xfrm>
          <a:prstGeom prst="wedgeRoundRectCallout">
            <a:avLst>
              <a:gd name="adj1" fmla="val -182440"/>
              <a:gd name="adj2" fmla="val -201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h(x) = f(g(x))</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a:t>
            </a:r>
          </a:p>
        </p:txBody>
      </p:sp>
      <p:sp>
        <p:nvSpPr>
          <p:cNvPr id="3" name="Content Placeholder 2"/>
          <p:cNvSpPr>
            <a:spLocks noGrp="1"/>
          </p:cNvSpPr>
          <p:nvPr>
            <p:ph idx="1"/>
          </p:nvPr>
        </p:nvSpPr>
        <p:spPr/>
        <p:txBody>
          <a:bodyPr/>
          <a:lstStyle/>
          <a:p>
            <a:r>
              <a:rPr lang="en-US" dirty="0"/>
              <a:t>In Python, we can create function values on the fly using lambda expressions, which evaluate to </a:t>
            </a:r>
            <a:r>
              <a:rPr lang="en-US" i="1" dirty="0"/>
              <a:t>unnamed functions</a:t>
            </a:r>
            <a:r>
              <a:rPr lang="en-US" dirty="0"/>
              <a:t>. </a:t>
            </a:r>
          </a:p>
          <a:p>
            <a:endParaRPr lang="en-US" dirty="0"/>
          </a:p>
          <a:p>
            <a:r>
              <a:rPr lang="en-US" dirty="0"/>
              <a:t>A lambda expression evaluates to a function that has a </a:t>
            </a:r>
            <a:r>
              <a:rPr lang="en-US" i="1" dirty="0"/>
              <a:t>single</a:t>
            </a:r>
            <a:r>
              <a:rPr lang="en-US" dirty="0"/>
              <a:t> return expression as its body. </a:t>
            </a:r>
          </a:p>
        </p:txBody>
      </p:sp>
      <p:sp>
        <p:nvSpPr>
          <p:cNvPr id="5" name="Rounded Rectangular Callout 4"/>
          <p:cNvSpPr/>
          <p:nvPr/>
        </p:nvSpPr>
        <p:spPr>
          <a:xfrm>
            <a:off x="5791200" y="5029200"/>
            <a:ext cx="2514600" cy="1066800"/>
          </a:xfrm>
          <a:prstGeom prst="wedgeRoundRectCallout">
            <a:avLst>
              <a:gd name="adj1" fmla="val -151028"/>
              <a:gd name="adj2" fmla="val -806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Assignment and control statements are not allowed!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סביבה עבור קוד הזה?</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6017"/>
            <a:ext cx="3581400" cy="4111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33400" y="3200400"/>
            <a:ext cx="762000"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4572000" y="1222804"/>
            <a:ext cx="1828800" cy="910796"/>
          </a:xfrm>
          <a:prstGeom prst="wedgeRoundRectCallout">
            <a:avLst>
              <a:gd name="adj1" fmla="val -110737"/>
              <a:gd name="adj2" fmla="val 2517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smtClean="0">
                <a:solidFill>
                  <a:schemeClr val="tx1"/>
                </a:solidFill>
              </a:rPr>
              <a:t>פ' השמה </a:t>
            </a:r>
            <a:endParaRPr lang="en-US" sz="1400" dirty="0">
              <a:solidFill>
                <a:schemeClr val="tx1"/>
              </a:solidFill>
            </a:endParaRPr>
          </a:p>
          <a:p>
            <a:pPr algn="ctr"/>
            <a:r>
              <a:rPr lang="en-US" sz="1400" dirty="0" smtClean="0">
                <a:solidFill>
                  <a:schemeClr val="tx1"/>
                </a:solidFill>
              </a:rPr>
              <a:t>n = 1,2,3,4 </a:t>
            </a:r>
            <a:r>
              <a:rPr lang="he-IL" sz="1400" dirty="0" smtClean="0">
                <a:solidFill>
                  <a:schemeClr val="tx1"/>
                </a:solidFill>
              </a:rPr>
              <a:t> </a:t>
            </a:r>
          </a:p>
          <a:p>
            <a:pPr algn="ctr"/>
            <a:r>
              <a:rPr lang="he-IL" sz="1400" dirty="0" smtClean="0">
                <a:solidFill>
                  <a:schemeClr val="tx1"/>
                </a:solidFill>
              </a:rPr>
              <a:t>מתבצעת אוטומטית לפני כל </a:t>
            </a:r>
            <a:r>
              <a:rPr lang="he-IL" sz="1400" dirty="0" err="1" smtClean="0">
                <a:solidFill>
                  <a:schemeClr val="tx1"/>
                </a:solidFill>
              </a:rPr>
              <a:t>איטרציה</a:t>
            </a:r>
            <a:endParaRPr lang="en-US" sz="1400" dirty="0">
              <a:solidFill>
                <a:schemeClr val="tx1"/>
              </a:solidFill>
            </a:endParaRPr>
          </a:p>
        </p:txBody>
      </p:sp>
    </p:spTree>
    <p:extLst>
      <p:ext uri="{BB962C8B-B14F-4D97-AF65-F5344CB8AC3E}">
        <p14:creationId xmlns:p14="http://schemas.microsoft.com/office/powerpoint/2010/main" val="152879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buNone/>
            </a:pPr>
            <a:r>
              <a:rPr lang="en-US" dirty="0"/>
              <a:t>&gt;&gt;&gt; </a:t>
            </a:r>
            <a:r>
              <a:rPr lang="en-US" dirty="0" err="1"/>
              <a:t>def</a:t>
            </a:r>
            <a:r>
              <a:rPr lang="en-US" dirty="0"/>
              <a:t> compose(</a:t>
            </a:r>
            <a:r>
              <a:rPr lang="en-US" dirty="0" err="1"/>
              <a:t>f,g</a:t>
            </a:r>
            <a:r>
              <a:rPr lang="en-US" dirty="0"/>
              <a:t>):</a:t>
            </a:r>
          </a:p>
          <a:p>
            <a:pPr>
              <a:buNone/>
            </a:pPr>
            <a:r>
              <a:rPr lang="en-US" dirty="0"/>
              <a:t>		return lambda x: f(g(x))</a:t>
            </a:r>
          </a:p>
          <a:p>
            <a:pPr>
              <a:buNone/>
            </a:pPr>
            <a:endParaRPr lang="en-US" dirty="0"/>
          </a:p>
          <a:p>
            <a:pPr>
              <a:buNone/>
            </a:pPr>
            <a:endParaRPr lang="en-US" dirty="0"/>
          </a:p>
          <a:p>
            <a:pPr>
              <a:buNone/>
            </a:pPr>
            <a:r>
              <a:rPr lang="en-US" dirty="0"/>
              <a:t>   	  </a:t>
            </a:r>
            <a:r>
              <a:rPr lang="en-US" dirty="0">
                <a:solidFill>
                  <a:schemeClr val="accent3">
                    <a:lumMod val="50000"/>
                  </a:schemeClr>
                </a:solidFill>
              </a:rPr>
              <a:t>lambda                  x               :             f(g(x))</a:t>
            </a:r>
          </a:p>
          <a:p>
            <a:pPr>
              <a:buNone/>
            </a:pPr>
            <a:r>
              <a:rPr lang="en-US" dirty="0">
                <a:solidFill>
                  <a:schemeClr val="accent3">
                    <a:lumMod val="50000"/>
                  </a:schemeClr>
                </a:solidFill>
              </a:rPr>
              <a:t>	"A function that takes x and returns f(g(x))"</a:t>
            </a:r>
          </a:p>
          <a:p>
            <a:pPr>
              <a:buNone/>
            </a:pPr>
            <a:endParaRPr lang="en-US" dirty="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228600" y="1600200"/>
            <a:ext cx="8763000" cy="4525963"/>
          </a:xfrm>
        </p:spPr>
        <p:txBody>
          <a:bodyPr/>
          <a:lstStyle/>
          <a:p>
            <a:r>
              <a:rPr lang="en-US" dirty="0"/>
              <a:t>Try to interpret:</a:t>
            </a:r>
          </a:p>
          <a:p>
            <a:endParaRPr lang="en-US" dirty="0"/>
          </a:p>
          <a:p>
            <a:pPr>
              <a:buNone/>
            </a:pPr>
            <a:r>
              <a:rPr lang="en-US" dirty="0">
                <a:solidFill>
                  <a:schemeClr val="accent3">
                    <a:lumMod val="50000"/>
                  </a:schemeClr>
                </a:solidFill>
              </a:rPr>
              <a:t>&gt;&gt;&gt; compose = lambda </a:t>
            </a:r>
            <a:r>
              <a:rPr lang="en-US" dirty="0" err="1">
                <a:solidFill>
                  <a:schemeClr val="accent3">
                    <a:lumMod val="50000"/>
                  </a:schemeClr>
                </a:solidFill>
              </a:rPr>
              <a:t>f,g</a:t>
            </a:r>
            <a:r>
              <a:rPr lang="en-US" dirty="0">
                <a:solidFill>
                  <a:schemeClr val="accent3">
                    <a:lumMod val="50000"/>
                  </a:schemeClr>
                </a:solidFill>
              </a:rPr>
              <a:t>: lambda x: f(g(x))</a:t>
            </a:r>
          </a:p>
          <a:p>
            <a:pPr>
              <a:buNone/>
            </a:pPr>
            <a:r>
              <a:rPr lang="en-US" dirty="0">
                <a:solidFill>
                  <a:schemeClr val="accent3">
                    <a:lumMod val="50000"/>
                  </a:schemeClr>
                </a:solidFill>
              </a:rPr>
              <a:t>&gt;&gt;&gt; compose</a:t>
            </a:r>
          </a:p>
          <a:p>
            <a:pPr>
              <a:buNone/>
            </a:pPr>
            <a:r>
              <a:rPr lang="en-US" dirty="0">
                <a:solidFill>
                  <a:schemeClr val="accent3">
                    <a:lumMod val="50000"/>
                  </a:schemeClr>
                </a:solidFill>
              </a:rPr>
              <a:t>?</a:t>
            </a:r>
          </a:p>
          <a:p>
            <a:pPr>
              <a:buNone/>
            </a:pPr>
            <a:r>
              <a:rPr lang="en-US" sz="2400" dirty="0">
                <a:solidFill>
                  <a:schemeClr val="accent3">
                    <a:lumMod val="50000"/>
                  </a:schemeClr>
                </a:solidFill>
              </a:rPr>
              <a:t>&gt;&gt;&gt; (lambda </a:t>
            </a:r>
            <a:r>
              <a:rPr lang="en-US" sz="2400" dirty="0" err="1">
                <a:solidFill>
                  <a:schemeClr val="accent3">
                    <a:lumMod val="50000"/>
                  </a:schemeClr>
                </a:solidFill>
              </a:rPr>
              <a:t>f,g</a:t>
            </a:r>
            <a:r>
              <a:rPr lang="en-US" sz="2400" dirty="0">
                <a:solidFill>
                  <a:schemeClr val="accent3">
                    <a:lumMod val="50000"/>
                  </a:schemeClr>
                </a:solidFill>
              </a:rPr>
              <a:t>: lambda x: f(g(x)))(lambda x: x*x, lambda x: x+1)(3)</a:t>
            </a:r>
          </a:p>
          <a:p>
            <a:pPr>
              <a:buNone/>
            </a:pPr>
            <a:r>
              <a:rPr lang="en-US" sz="2400" dirty="0">
                <a:solidFill>
                  <a:schemeClr val="accent3">
                    <a:lumMod val="50000"/>
                  </a:schemeClr>
                </a:solidFill>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First-class elements and functions</a:t>
            </a:r>
          </a:p>
        </p:txBody>
      </p:sp>
      <p:sp>
        <p:nvSpPr>
          <p:cNvPr id="3" name="Content Placeholder 2"/>
          <p:cNvSpPr>
            <a:spLocks noGrp="1"/>
          </p:cNvSpPr>
          <p:nvPr>
            <p:ph idx="1"/>
          </p:nvPr>
        </p:nvSpPr>
        <p:spPr/>
        <p:txBody>
          <a:bodyPr/>
          <a:lstStyle/>
          <a:p>
            <a:pPr>
              <a:buNone/>
            </a:pPr>
            <a:r>
              <a:rPr lang="en-US" dirty="0"/>
              <a:t>Some of the “rights and privileges” of first-class elements are:</a:t>
            </a:r>
          </a:p>
          <a:p>
            <a:pPr marL="514350" indent="-514350">
              <a:buFont typeface="+mj-lt"/>
              <a:buAutoNum type="arabicPeriod"/>
            </a:pPr>
            <a:r>
              <a:rPr lang="en-US" dirty="0"/>
              <a:t>They may be bound to names.</a:t>
            </a:r>
          </a:p>
          <a:p>
            <a:pPr marL="514350" indent="-514350">
              <a:buFont typeface="+mj-lt"/>
              <a:buAutoNum type="arabicPeriod"/>
            </a:pPr>
            <a:r>
              <a:rPr lang="en-US" dirty="0"/>
              <a:t>They may be passed as arguments to functions.</a:t>
            </a:r>
          </a:p>
          <a:p>
            <a:pPr marL="514350" indent="-514350">
              <a:buFont typeface="+mj-lt"/>
              <a:buAutoNum type="arabicPeriod"/>
            </a:pPr>
            <a:r>
              <a:rPr lang="en-US" dirty="0"/>
              <a:t>They may be returned as the results of functions.</a:t>
            </a:r>
          </a:p>
          <a:p>
            <a:pPr marL="514350" indent="-514350">
              <a:buFont typeface="+mj-lt"/>
              <a:buAutoNum type="arabicPeriod"/>
            </a:pPr>
            <a:r>
              <a:rPr lang="en-US" dirty="0"/>
              <a:t>They may be included in data structures.</a:t>
            </a:r>
          </a:p>
        </p:txBody>
      </p:sp>
      <p:sp>
        <p:nvSpPr>
          <p:cNvPr id="4" name="7-Point Star 3"/>
          <p:cNvSpPr/>
          <p:nvPr/>
        </p:nvSpPr>
        <p:spPr>
          <a:xfrm>
            <a:off x="6705600" y="2057400"/>
            <a:ext cx="2438400" cy="198120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awards functions full first-class status!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Statements</a:t>
            </a:r>
          </a:p>
        </p:txBody>
      </p:sp>
      <p:sp>
        <p:nvSpPr>
          <p:cNvPr id="3" name="Content Placeholder 2"/>
          <p:cNvSpPr>
            <a:spLocks noGrp="1"/>
          </p:cNvSpPr>
          <p:nvPr>
            <p:ph idx="1"/>
          </p:nvPr>
        </p:nvSpPr>
        <p:spPr/>
        <p:txBody>
          <a:bodyPr/>
          <a:lstStyle/>
          <a:p>
            <a:r>
              <a:rPr lang="en-US" b="1" i="1" dirty="0"/>
              <a:t>assignment</a:t>
            </a:r>
            <a:r>
              <a:rPr lang="en-US" dirty="0"/>
              <a:t>, </a:t>
            </a:r>
            <a:r>
              <a:rPr lang="en-US" b="1" i="1" dirty="0"/>
              <a:t>def</a:t>
            </a:r>
            <a:r>
              <a:rPr lang="en-US" dirty="0"/>
              <a:t>, and </a:t>
            </a:r>
            <a:r>
              <a:rPr lang="en-US" b="1" i="1" dirty="0"/>
              <a:t>return</a:t>
            </a:r>
            <a:r>
              <a:rPr lang="en-US" dirty="0"/>
              <a:t> statements – are not expressions, although they all contain expressions as components</a:t>
            </a:r>
          </a:p>
          <a:p>
            <a:endParaRPr lang="en-US" dirty="0"/>
          </a:p>
          <a:p>
            <a:r>
              <a:rPr lang="en-US" dirty="0"/>
              <a:t>are </a:t>
            </a:r>
            <a:r>
              <a:rPr lang="en-US" u="sng" dirty="0"/>
              <a:t>executed</a:t>
            </a:r>
            <a:r>
              <a:rPr lang="en-US" dirty="0"/>
              <a:t> rather than evaluated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Statements</a:t>
            </a:r>
          </a:p>
        </p:txBody>
      </p:sp>
      <p:sp>
        <p:nvSpPr>
          <p:cNvPr id="3" name="Content Placeholder 2"/>
          <p:cNvSpPr>
            <a:spLocks noGrp="1"/>
          </p:cNvSpPr>
          <p:nvPr>
            <p:ph sz="half" idx="1"/>
          </p:nvPr>
        </p:nvSpPr>
        <p:spPr/>
        <p:txBody>
          <a:bodyPr>
            <a:normAutofit fontScale="92500"/>
          </a:bodyPr>
          <a:lstStyle/>
          <a:p>
            <a:pPr>
              <a:buNone/>
            </a:pPr>
            <a:r>
              <a:rPr lang="en-US" dirty="0">
                <a:solidFill>
                  <a:schemeClr val="tx2">
                    <a:lumMod val="50000"/>
                  </a:schemeClr>
                </a:solidFill>
              </a:rPr>
              <a:t>&lt;header&gt;:</a:t>
            </a:r>
          </a:p>
          <a:p>
            <a:pPr>
              <a:buNone/>
            </a:pPr>
            <a:r>
              <a:rPr lang="en-US" dirty="0">
                <a:solidFill>
                  <a:schemeClr val="tx2">
                    <a:lumMod val="50000"/>
                  </a:schemeClr>
                </a:solidFill>
              </a:rPr>
              <a:t>	&lt;statement&gt;</a:t>
            </a:r>
          </a:p>
          <a:p>
            <a:pPr>
              <a:buNone/>
            </a:pPr>
            <a:r>
              <a:rPr lang="en-US" dirty="0">
                <a:solidFill>
                  <a:schemeClr val="tx2">
                    <a:lumMod val="50000"/>
                  </a:schemeClr>
                </a:solidFill>
              </a:rPr>
              <a:t>	&lt;statement&gt;</a:t>
            </a:r>
          </a:p>
          <a:p>
            <a:pPr>
              <a:buNone/>
            </a:pPr>
            <a:r>
              <a:rPr lang="en-US" dirty="0">
                <a:solidFill>
                  <a:schemeClr val="tx2">
                    <a:lumMod val="50000"/>
                  </a:schemeClr>
                </a:solidFill>
              </a:rPr>
              <a:t>	...</a:t>
            </a:r>
          </a:p>
          <a:p>
            <a:pPr>
              <a:buNone/>
            </a:pPr>
            <a:r>
              <a:rPr lang="en-US" dirty="0">
                <a:solidFill>
                  <a:schemeClr val="tx2">
                    <a:lumMod val="50000"/>
                  </a:schemeClr>
                </a:solidFill>
              </a:rPr>
              <a:t>&lt;separating header&gt;:</a:t>
            </a:r>
          </a:p>
          <a:p>
            <a:pPr>
              <a:buNone/>
            </a:pPr>
            <a:r>
              <a:rPr lang="en-US" dirty="0">
                <a:solidFill>
                  <a:schemeClr val="tx2">
                    <a:lumMod val="50000"/>
                  </a:schemeClr>
                </a:solidFill>
              </a:rPr>
              <a:t>	&lt;statement&gt;</a:t>
            </a:r>
          </a:p>
          <a:p>
            <a:pPr>
              <a:buNone/>
            </a:pPr>
            <a:r>
              <a:rPr lang="en-US" dirty="0">
                <a:solidFill>
                  <a:schemeClr val="tx2">
                    <a:lumMod val="50000"/>
                  </a:schemeClr>
                </a:solidFill>
              </a:rPr>
              <a:t>	&lt;statement&gt;</a:t>
            </a:r>
          </a:p>
          <a:p>
            <a:pPr>
              <a:buNone/>
            </a:pPr>
            <a:r>
              <a:rPr lang="en-US" dirty="0">
                <a:solidFill>
                  <a:schemeClr val="tx2">
                    <a:lumMod val="50000"/>
                  </a:schemeClr>
                </a:solidFill>
              </a:rPr>
              <a:t>	...</a:t>
            </a:r>
          </a:p>
          <a:p>
            <a:pPr>
              <a:buNone/>
            </a:pPr>
            <a:r>
              <a:rPr lang="en-US" dirty="0">
                <a:solidFill>
                  <a:schemeClr val="tx2">
                    <a:lumMod val="50000"/>
                  </a:schemeClr>
                </a:solidFill>
              </a:rPr>
              <a:t>...</a:t>
            </a:r>
          </a:p>
        </p:txBody>
      </p:sp>
      <p:sp>
        <p:nvSpPr>
          <p:cNvPr id="4" name="Content Placeholder 3"/>
          <p:cNvSpPr>
            <a:spLocks noGrp="1"/>
          </p:cNvSpPr>
          <p:nvPr>
            <p:ph sz="half" idx="2"/>
          </p:nvPr>
        </p:nvSpPr>
        <p:spPr>
          <a:xfrm>
            <a:off x="4953000" y="1600200"/>
            <a:ext cx="4038600" cy="4525963"/>
          </a:xfrm>
        </p:spPr>
        <p:txBody>
          <a:bodyPr>
            <a:normAutofit fontScale="92500"/>
          </a:bodyPr>
          <a:lstStyle/>
          <a:p>
            <a:pPr>
              <a:buNone/>
            </a:pPr>
            <a:r>
              <a:rPr lang="en-US" b="1" dirty="0"/>
              <a:t>Statements</a:t>
            </a:r>
            <a:r>
              <a:rPr lang="en-US" dirty="0"/>
              <a:t>:</a:t>
            </a:r>
          </a:p>
          <a:p>
            <a:r>
              <a:rPr lang="en-US" i="1" dirty="0"/>
              <a:t>return</a:t>
            </a:r>
            <a:r>
              <a:rPr lang="en-US" dirty="0"/>
              <a:t> and </a:t>
            </a:r>
            <a:r>
              <a:rPr lang="en-US" i="1" dirty="0"/>
              <a:t>assignment</a:t>
            </a:r>
            <a:r>
              <a:rPr lang="en-US" dirty="0"/>
              <a:t> statements are </a:t>
            </a:r>
            <a:r>
              <a:rPr lang="en-US" dirty="0">
                <a:solidFill>
                  <a:schemeClr val="accent6">
                    <a:lumMod val="50000"/>
                  </a:schemeClr>
                </a:solidFill>
              </a:rPr>
              <a:t>simple statements</a:t>
            </a:r>
            <a:r>
              <a:rPr lang="en-US" dirty="0"/>
              <a:t>.</a:t>
            </a:r>
          </a:p>
          <a:p>
            <a:r>
              <a:rPr lang="en-US" i="1" dirty="0" err="1"/>
              <a:t>def</a:t>
            </a:r>
            <a:r>
              <a:rPr lang="ru-RU" i="1" dirty="0"/>
              <a:t>,</a:t>
            </a:r>
            <a:r>
              <a:rPr lang="en-US" dirty="0"/>
              <a:t> if are </a:t>
            </a:r>
            <a:r>
              <a:rPr lang="en-US" dirty="0">
                <a:solidFill>
                  <a:schemeClr val="accent6">
                    <a:lumMod val="50000"/>
                  </a:schemeClr>
                </a:solidFill>
              </a:rPr>
              <a:t>compound statements</a:t>
            </a:r>
            <a:r>
              <a:rPr lang="en-US" dirty="0"/>
              <a:t>. </a:t>
            </a:r>
          </a:p>
          <a:p>
            <a:pPr lvl="1"/>
            <a:r>
              <a:rPr lang="en-US" dirty="0"/>
              <a:t>The suite that follows the </a:t>
            </a:r>
            <a:r>
              <a:rPr lang="en-US" b="1" dirty="0"/>
              <a:t>def header </a:t>
            </a:r>
            <a:r>
              <a:rPr lang="en-US" dirty="0"/>
              <a:t>defines the </a:t>
            </a:r>
            <a:r>
              <a:rPr lang="en-US" b="1" dirty="0"/>
              <a:t>function body</a:t>
            </a:r>
            <a:r>
              <a:rPr lang="en-US" dirty="0"/>
              <a:t>.</a:t>
            </a:r>
          </a:p>
          <a:p>
            <a:pPr lvl="1"/>
            <a:r>
              <a:rPr lang="en-US" dirty="0"/>
              <a:t>The suite that follows if(</a:t>
            </a:r>
            <a:r>
              <a:rPr lang="en-US" dirty="0" err="1"/>
              <a:t>exp</a:t>
            </a:r>
            <a:r>
              <a:rPr lang="en-US" dirty="0"/>
              <a:t>) may be compound.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Right Brace 5" title="Single statement"/>
          <p:cNvSpPr/>
          <p:nvPr/>
        </p:nvSpPr>
        <p:spPr>
          <a:xfrm>
            <a:off x="2438400" y="1676400"/>
            <a:ext cx="384048" cy="1828800"/>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2820495" y="2406134"/>
            <a:ext cx="1751505" cy="369332"/>
          </a:xfrm>
          <a:prstGeom prst="rect">
            <a:avLst/>
          </a:prstGeom>
          <a:noFill/>
        </p:spPr>
        <p:txBody>
          <a:bodyPr wrap="none" rtlCol="0">
            <a:spAutoFit/>
          </a:bodyPr>
          <a:lstStyle/>
          <a:p>
            <a:r>
              <a:rPr lang="en-US" dirty="0"/>
              <a:t>Single statement</a:t>
            </a:r>
          </a:p>
        </p:txBody>
      </p:sp>
      <p:sp>
        <p:nvSpPr>
          <p:cNvPr id="8" name="Right Brace 7" title="Single statement"/>
          <p:cNvSpPr/>
          <p:nvPr/>
        </p:nvSpPr>
        <p:spPr>
          <a:xfrm>
            <a:off x="3581400" y="1600200"/>
            <a:ext cx="498895" cy="4419600"/>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796730" y="3803288"/>
            <a:ext cx="1305615" cy="1754326"/>
          </a:xfrm>
          <a:prstGeom prst="rect">
            <a:avLst/>
          </a:prstGeom>
          <a:noFill/>
        </p:spPr>
        <p:txBody>
          <a:bodyPr wrap="square" rtlCol="0">
            <a:spAutoFit/>
          </a:bodyPr>
          <a:lstStyle/>
          <a:p>
            <a:r>
              <a:rPr lang="en-US" dirty="0"/>
              <a:t>Sequence of </a:t>
            </a:r>
          </a:p>
          <a:p>
            <a:r>
              <a:rPr lang="en-US" dirty="0"/>
              <a:t>statements =</a:t>
            </a:r>
          </a:p>
          <a:p>
            <a:r>
              <a:rPr lang="en-US" dirty="0"/>
              <a:t>compound </a:t>
            </a:r>
          </a:p>
          <a:p>
            <a:r>
              <a:rPr lang="en-US" dirty="0"/>
              <a:t>statement</a:t>
            </a:r>
          </a:p>
        </p:txBody>
      </p:sp>
      <p:sp>
        <p:nvSpPr>
          <p:cNvPr id="10" name="TextBox 9"/>
          <p:cNvSpPr txBox="1"/>
          <p:nvPr/>
        </p:nvSpPr>
        <p:spPr>
          <a:xfrm>
            <a:off x="2740145" y="3979325"/>
            <a:ext cx="1053530" cy="1384995"/>
          </a:xfrm>
          <a:prstGeom prst="rect">
            <a:avLst/>
          </a:prstGeom>
          <a:noFill/>
        </p:spPr>
        <p:txBody>
          <a:bodyPr wrap="square" rtlCol="0">
            <a:spAutoFit/>
          </a:bodyPr>
          <a:lstStyle/>
          <a:p>
            <a:r>
              <a:rPr lang="en-US" sz="1400" dirty="0"/>
              <a:t>Sequence of </a:t>
            </a:r>
          </a:p>
          <a:p>
            <a:r>
              <a:rPr lang="en-US" sz="1400" dirty="0"/>
              <a:t>Statements =</a:t>
            </a:r>
          </a:p>
          <a:p>
            <a:r>
              <a:rPr lang="en-US" sz="1400" dirty="0"/>
              <a:t>compound </a:t>
            </a:r>
          </a:p>
          <a:p>
            <a:r>
              <a:rPr lang="en-US" sz="1400" dirty="0"/>
              <a:t>statement</a:t>
            </a:r>
          </a:p>
        </p:txBody>
      </p:sp>
      <p:sp>
        <p:nvSpPr>
          <p:cNvPr id="11" name="Right Brace 10" title="Single statement"/>
          <p:cNvSpPr/>
          <p:nvPr/>
        </p:nvSpPr>
        <p:spPr>
          <a:xfrm>
            <a:off x="2438400" y="3962400"/>
            <a:ext cx="381000" cy="990600"/>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Multi-line programs:</a:t>
            </a:r>
            <a:br>
              <a:rPr lang="en-US" dirty="0"/>
            </a:br>
            <a:r>
              <a:rPr lang="en-US" sz="4000" dirty="0"/>
              <a:t>Recursive execution rule</a:t>
            </a:r>
          </a:p>
        </p:txBody>
      </p:sp>
      <p:sp>
        <p:nvSpPr>
          <p:cNvPr id="6" name="Content Placeholder 5"/>
          <p:cNvSpPr>
            <a:spLocks noGrp="1"/>
          </p:cNvSpPr>
          <p:nvPr>
            <p:ph idx="1"/>
          </p:nvPr>
        </p:nvSpPr>
        <p:spPr>
          <a:xfrm>
            <a:off x="457200" y="1981200"/>
            <a:ext cx="8229600" cy="4648200"/>
          </a:xfrm>
        </p:spPr>
        <p:txBody>
          <a:bodyPr>
            <a:normAutofit fontScale="77500" lnSpcReduction="20000"/>
          </a:bodyPr>
          <a:lstStyle/>
          <a:p>
            <a:r>
              <a:rPr lang="en-US" dirty="0"/>
              <a:t>To execute a </a:t>
            </a:r>
            <a:r>
              <a:rPr lang="en-US" i="1" dirty="0"/>
              <a:t>sequence</a:t>
            </a:r>
            <a:r>
              <a:rPr lang="en-US" dirty="0"/>
              <a:t> of statements, execute the </a:t>
            </a:r>
            <a:r>
              <a:rPr lang="en-US" i="1" dirty="0"/>
              <a:t>first statement</a:t>
            </a:r>
            <a:r>
              <a:rPr lang="en-US" dirty="0"/>
              <a:t>. </a:t>
            </a:r>
          </a:p>
          <a:p>
            <a:endParaRPr lang="en-US" dirty="0"/>
          </a:p>
          <a:p>
            <a:r>
              <a:rPr lang="en-US" dirty="0"/>
              <a:t>If that statement does not redirect control, then execute the </a:t>
            </a:r>
            <a:r>
              <a:rPr lang="en-US" i="1" dirty="0"/>
              <a:t>rest</a:t>
            </a:r>
            <a:r>
              <a:rPr lang="en-US" dirty="0"/>
              <a:t> of the sequence of statements, if any remain.</a:t>
            </a:r>
          </a:p>
          <a:p>
            <a:endParaRPr lang="en-US" dirty="0"/>
          </a:p>
          <a:p>
            <a:r>
              <a:rPr lang="en-US" dirty="0"/>
              <a:t>Example: </a:t>
            </a:r>
          </a:p>
          <a:p>
            <a:pPr marL="914400" lvl="1" indent="-514350">
              <a:buFont typeface="+mj-lt"/>
              <a:buAutoNum type="arabicPeriod"/>
            </a:pPr>
            <a:r>
              <a:rPr lang="en-US" dirty="0"/>
              <a:t>x = n*3</a:t>
            </a:r>
          </a:p>
          <a:p>
            <a:pPr marL="914400" lvl="1" indent="-514350">
              <a:buFont typeface="+mj-lt"/>
              <a:buAutoNum type="arabicPeriod"/>
            </a:pPr>
            <a:r>
              <a:rPr lang="en-US" dirty="0"/>
              <a:t>if (x &lt; 0): </a:t>
            </a:r>
          </a:p>
          <a:p>
            <a:pPr marL="914400" lvl="1" indent="-514350">
              <a:buFont typeface="+mj-lt"/>
              <a:buAutoNum type="arabicPeriod"/>
            </a:pPr>
            <a:r>
              <a:rPr lang="en-US" dirty="0"/>
              <a:t>    print (x)</a:t>
            </a:r>
          </a:p>
          <a:p>
            <a:pPr marL="914400" lvl="1" indent="-514350">
              <a:buFont typeface="+mj-lt"/>
              <a:buAutoNum type="arabicPeriod"/>
            </a:pPr>
            <a:r>
              <a:rPr lang="en-US" dirty="0"/>
              <a:t>else:</a:t>
            </a:r>
          </a:p>
          <a:p>
            <a:pPr marL="914400" lvl="1" indent="-514350">
              <a:buFont typeface="+mj-lt"/>
              <a:buAutoNum type="arabicPeriod"/>
            </a:pPr>
            <a:r>
              <a:rPr lang="en-US" dirty="0"/>
              <a:t>    print (y)</a:t>
            </a:r>
          </a:p>
          <a:p>
            <a:pPr marL="914400" lvl="1" indent="-514350">
              <a:buFont typeface="+mj-lt"/>
              <a:buAutoNum type="arabicPeriod"/>
            </a:pPr>
            <a:endParaRPr lang="en-US" dirty="0"/>
          </a:p>
          <a:p>
            <a:pPr lvl="1"/>
            <a:endParaRPr lang="en-US" dirty="0"/>
          </a:p>
        </p:txBody>
      </p:sp>
      <p:sp>
        <p:nvSpPr>
          <p:cNvPr id="7" name="Rounded Rectangular Callout 6"/>
          <p:cNvSpPr/>
          <p:nvPr/>
        </p:nvSpPr>
        <p:spPr>
          <a:xfrm>
            <a:off x="4572000" y="3733800"/>
            <a:ext cx="2971800" cy="1066800"/>
          </a:xfrm>
          <a:prstGeom prst="wedgeRoundRectCallout">
            <a:avLst>
              <a:gd name="adj1" fmla="val -142617"/>
              <a:gd name="adj2" fmla="val -587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is a </a:t>
            </a:r>
            <a:r>
              <a:rPr lang="en-US" i="1" dirty="0">
                <a:solidFill>
                  <a:schemeClr val="tx1"/>
                </a:solidFill>
              </a:rPr>
              <a:t>sequence</a:t>
            </a:r>
            <a:r>
              <a:rPr lang="en-US" dirty="0">
                <a:solidFill>
                  <a:schemeClr val="tx1"/>
                </a:solidFill>
              </a:rPr>
              <a:t> of statements itself!</a:t>
            </a:r>
          </a:p>
        </p:txBody>
      </p:sp>
      <p:sp>
        <p:nvSpPr>
          <p:cNvPr id="8" name="Slide Number Placeholder 7"/>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Functions: </a:t>
            </a:r>
            <a:r>
              <a:rPr lang="en-US" i="1" dirty="0"/>
              <a:t>Local Assignment</a:t>
            </a:r>
          </a:p>
        </p:txBody>
      </p:sp>
      <p:sp>
        <p:nvSpPr>
          <p:cNvPr id="3" name="Content Placeholder 2"/>
          <p:cNvSpPr>
            <a:spLocks noGrp="1"/>
          </p:cNvSpPr>
          <p:nvPr>
            <p:ph idx="1"/>
          </p:nvPr>
        </p:nvSpPr>
        <p:spPr/>
        <p:txBody>
          <a:bodyPr>
            <a:normAutofit/>
          </a:bodyPr>
          <a:lstStyle/>
          <a:p>
            <a:r>
              <a:rPr lang="en-US" sz="2800" dirty="0"/>
              <a:t>A user-defined function is applied = The sequence of clauses in its suite is executed in a </a:t>
            </a:r>
            <a:r>
              <a:rPr lang="en-US" sz="2800" i="1" dirty="0">
                <a:solidFill>
                  <a:srgbClr val="FF0000"/>
                </a:solidFill>
              </a:rPr>
              <a:t>local environment</a:t>
            </a:r>
            <a:r>
              <a:rPr lang="en-US" sz="2800" dirty="0"/>
              <a:t>. </a:t>
            </a:r>
          </a:p>
          <a:p>
            <a:endParaRPr lang="en-US" sz="2800" dirty="0"/>
          </a:p>
          <a:p>
            <a:r>
              <a:rPr lang="en-US" sz="2800" dirty="0"/>
              <a:t>A return statement redirects control: the process of function application terminates whenever the first return statement is executed</a:t>
            </a:r>
          </a:p>
          <a:p>
            <a:pPr lvl="1"/>
            <a:r>
              <a:rPr lang="en-US" dirty="0"/>
              <a:t>the value of the return expression is the returned value of the function being applied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Example</a:t>
            </a:r>
          </a:p>
        </p:txBody>
      </p:sp>
      <p:sp>
        <p:nvSpPr>
          <p:cNvPr id="3" name="Content Placeholder 2"/>
          <p:cNvSpPr>
            <a:spLocks noGrp="1"/>
          </p:cNvSpPr>
          <p:nvPr>
            <p:ph idx="1"/>
          </p:nvPr>
        </p:nvSpPr>
        <p:spPr>
          <a:xfrm>
            <a:off x="457200" y="1066800"/>
            <a:ext cx="8458200" cy="5791200"/>
          </a:xfrm>
        </p:spPr>
        <p:txBody>
          <a:bodyPr>
            <a:normAutofit fontScale="70000" lnSpcReduction="20000"/>
          </a:bodyPr>
          <a:lstStyle/>
          <a:p>
            <a:pPr>
              <a:buNone/>
            </a:pPr>
            <a:r>
              <a:rPr lang="en-US" dirty="0">
                <a:solidFill>
                  <a:schemeClr val="accent3">
                    <a:lumMod val="50000"/>
                  </a:schemeClr>
                </a:solidFill>
              </a:rPr>
              <a:t>&gt;&gt;&gt; def square(x):</a:t>
            </a:r>
          </a:p>
          <a:p>
            <a:pPr>
              <a:buNone/>
            </a:pPr>
            <a:r>
              <a:rPr lang="en-US" dirty="0">
                <a:solidFill>
                  <a:schemeClr val="accent3">
                    <a:lumMod val="50000"/>
                  </a:schemeClr>
                </a:solidFill>
              </a:rPr>
              <a:t>		  </a:t>
            </a:r>
            <a:r>
              <a:rPr lang="en-US" dirty="0" err="1">
                <a:solidFill>
                  <a:schemeClr val="accent3">
                    <a:lumMod val="50000"/>
                  </a:schemeClr>
                </a:solidFill>
              </a:rPr>
              <a:t>mul</a:t>
            </a:r>
            <a:r>
              <a:rPr lang="en-US" dirty="0">
                <a:solidFill>
                  <a:schemeClr val="accent3">
                    <a:lumMod val="50000"/>
                  </a:schemeClr>
                </a:solidFill>
              </a:rPr>
              <a:t>(x, x) </a:t>
            </a:r>
            <a:r>
              <a:rPr lang="en-US" sz="2800" dirty="0">
                <a:solidFill>
                  <a:srgbClr val="FF0000"/>
                </a:solidFill>
              </a:rPr>
              <a:t># Watch out! This call doesn’t return a value.</a:t>
            </a:r>
            <a:endParaRPr lang="en-US" sz="2400" dirty="0">
              <a:solidFill>
                <a:srgbClr val="FF0000"/>
              </a:solidFill>
            </a:endParaRPr>
          </a:p>
          <a:p>
            <a:r>
              <a:rPr lang="en-US" dirty="0"/>
              <a:t>If you want to do something with the result of an expression, </a:t>
            </a:r>
            <a:r>
              <a:rPr lang="en-US" b="1" dirty="0"/>
              <a:t>store</a:t>
            </a:r>
            <a:r>
              <a:rPr lang="en-US" dirty="0"/>
              <a:t> it with an assignment statement (</a:t>
            </a:r>
            <a:r>
              <a:rPr lang="en-US" dirty="0">
                <a:solidFill>
                  <a:srgbClr val="FF0000"/>
                </a:solidFill>
              </a:rPr>
              <a:t>HOW?</a:t>
            </a:r>
            <a:r>
              <a:rPr lang="en-US" dirty="0"/>
              <a:t>), or </a:t>
            </a:r>
            <a:r>
              <a:rPr lang="en-US" b="1" dirty="0"/>
              <a:t>return</a:t>
            </a:r>
            <a:r>
              <a:rPr lang="en-US" dirty="0"/>
              <a:t> it with a return statement:</a:t>
            </a:r>
          </a:p>
          <a:p>
            <a:pPr>
              <a:buNone/>
            </a:pPr>
            <a:r>
              <a:rPr lang="en-US" dirty="0">
                <a:solidFill>
                  <a:schemeClr val="accent3">
                    <a:lumMod val="50000"/>
                  </a:schemeClr>
                </a:solidFill>
              </a:rPr>
              <a:t>&gt;&gt;&gt; </a:t>
            </a:r>
            <a:r>
              <a:rPr lang="en-US" dirty="0" err="1">
                <a:solidFill>
                  <a:schemeClr val="accent3">
                    <a:lumMod val="50000"/>
                  </a:schemeClr>
                </a:solidFill>
              </a:rPr>
              <a:t>def</a:t>
            </a:r>
            <a:r>
              <a:rPr lang="en-US" dirty="0">
                <a:solidFill>
                  <a:schemeClr val="accent3">
                    <a:lumMod val="50000"/>
                  </a:schemeClr>
                </a:solidFill>
              </a:rPr>
              <a:t> square(x):</a:t>
            </a:r>
          </a:p>
          <a:p>
            <a:pPr>
              <a:buNone/>
            </a:pPr>
            <a:r>
              <a:rPr lang="en-US" dirty="0">
                <a:solidFill>
                  <a:schemeClr val="accent3">
                    <a:lumMod val="50000"/>
                  </a:schemeClr>
                </a:solidFill>
              </a:rPr>
              <a:t>		  res = </a:t>
            </a:r>
            <a:r>
              <a:rPr lang="en-US" dirty="0" err="1">
                <a:solidFill>
                  <a:schemeClr val="accent3">
                    <a:lumMod val="50000"/>
                  </a:schemeClr>
                </a:solidFill>
              </a:rPr>
              <a:t>mul</a:t>
            </a:r>
            <a:r>
              <a:rPr lang="en-US" dirty="0">
                <a:solidFill>
                  <a:schemeClr val="accent3">
                    <a:lumMod val="50000"/>
                  </a:schemeClr>
                </a:solidFill>
              </a:rPr>
              <a:t>(x, x)   </a:t>
            </a:r>
            <a:r>
              <a:rPr lang="en-US" dirty="0">
                <a:solidFill>
                  <a:srgbClr val="FF0000"/>
                </a:solidFill>
              </a:rPr>
              <a:t>=&gt; ???</a:t>
            </a:r>
          </a:p>
          <a:p>
            <a:pPr>
              <a:buNone/>
            </a:pPr>
            <a:r>
              <a:rPr lang="en-US" dirty="0">
                <a:solidFill>
                  <a:schemeClr val="accent3">
                    <a:lumMod val="50000"/>
                  </a:schemeClr>
                </a:solidFill>
              </a:rPr>
              <a:t>&gt;&gt;&gt; </a:t>
            </a:r>
            <a:r>
              <a:rPr lang="en-US" dirty="0" err="1">
                <a:solidFill>
                  <a:schemeClr val="accent3">
                    <a:lumMod val="50000"/>
                  </a:schemeClr>
                </a:solidFill>
              </a:rPr>
              <a:t>def</a:t>
            </a:r>
            <a:r>
              <a:rPr lang="en-US" dirty="0">
                <a:solidFill>
                  <a:schemeClr val="accent3">
                    <a:lumMod val="50000"/>
                  </a:schemeClr>
                </a:solidFill>
              </a:rPr>
              <a:t> square(x):</a:t>
            </a:r>
          </a:p>
          <a:p>
            <a:pPr>
              <a:buNone/>
            </a:pPr>
            <a:r>
              <a:rPr lang="en-US" dirty="0">
                <a:solidFill>
                  <a:schemeClr val="accent3">
                    <a:lumMod val="50000"/>
                  </a:schemeClr>
                </a:solidFill>
              </a:rPr>
              <a:t>		  </a:t>
            </a:r>
            <a:r>
              <a:rPr lang="en-US" dirty="0">
                <a:solidFill>
                  <a:srgbClr val="FF0000"/>
                </a:solidFill>
              </a:rPr>
              <a:t>global</a:t>
            </a:r>
            <a:r>
              <a:rPr lang="en-US" dirty="0">
                <a:solidFill>
                  <a:schemeClr val="accent3">
                    <a:lumMod val="50000"/>
                  </a:schemeClr>
                </a:solidFill>
              </a:rPr>
              <a:t> res</a:t>
            </a:r>
          </a:p>
          <a:p>
            <a:pPr>
              <a:buNone/>
            </a:pPr>
            <a:r>
              <a:rPr lang="en-US" dirty="0">
                <a:solidFill>
                  <a:schemeClr val="accent3">
                    <a:lumMod val="50000"/>
                  </a:schemeClr>
                </a:solidFill>
              </a:rPr>
              <a:t>		  res = </a:t>
            </a:r>
            <a:r>
              <a:rPr lang="en-US" dirty="0" err="1">
                <a:solidFill>
                  <a:schemeClr val="accent3">
                    <a:lumMod val="50000"/>
                  </a:schemeClr>
                </a:solidFill>
              </a:rPr>
              <a:t>mul</a:t>
            </a:r>
            <a:r>
              <a:rPr lang="en-US" dirty="0">
                <a:solidFill>
                  <a:schemeClr val="accent3">
                    <a:lumMod val="50000"/>
                  </a:schemeClr>
                </a:solidFill>
              </a:rPr>
              <a:t>(x, x)   </a:t>
            </a:r>
            <a:r>
              <a:rPr lang="en-US" dirty="0">
                <a:solidFill>
                  <a:srgbClr val="FF0000"/>
                </a:solidFill>
              </a:rPr>
              <a:t>=&gt; ???</a:t>
            </a:r>
          </a:p>
          <a:p>
            <a:pPr>
              <a:buNone/>
            </a:pPr>
            <a:r>
              <a:rPr lang="en-US" dirty="0">
                <a:solidFill>
                  <a:schemeClr val="accent3">
                    <a:lumMod val="50000"/>
                  </a:schemeClr>
                </a:solidFill>
              </a:rPr>
              <a:t>&gt;&gt;&gt; def square(x):</a:t>
            </a:r>
          </a:p>
          <a:p>
            <a:pPr>
              <a:buNone/>
            </a:pPr>
            <a:r>
              <a:rPr lang="en-US" dirty="0">
                <a:solidFill>
                  <a:schemeClr val="accent3">
                    <a:lumMod val="50000"/>
                  </a:schemeClr>
                </a:solidFill>
              </a:rPr>
              <a:t>		  return </a:t>
            </a:r>
            <a:r>
              <a:rPr lang="en-US" dirty="0" err="1">
                <a:solidFill>
                  <a:schemeClr val="accent3">
                    <a:lumMod val="50000"/>
                  </a:schemeClr>
                </a:solidFill>
              </a:rPr>
              <a:t>mul</a:t>
            </a:r>
            <a:r>
              <a:rPr lang="en-US" dirty="0">
                <a:solidFill>
                  <a:schemeClr val="accent3">
                    <a:lumMod val="50000"/>
                  </a:schemeClr>
                </a:solidFill>
              </a:rPr>
              <a:t>(x, x)</a:t>
            </a:r>
          </a:p>
          <a:p>
            <a:r>
              <a:rPr lang="en-US" dirty="0"/>
              <a:t>Sometimes it makes sense to have a function that does not store results, when a non-pure function like print is called:</a:t>
            </a:r>
          </a:p>
          <a:p>
            <a:pPr>
              <a:buNone/>
            </a:pPr>
            <a:r>
              <a:rPr lang="en-US" dirty="0">
                <a:solidFill>
                  <a:schemeClr val="accent3">
                    <a:lumMod val="50000"/>
                  </a:schemeClr>
                </a:solidFill>
              </a:rPr>
              <a:t>&gt;&gt;&gt; def </a:t>
            </a:r>
            <a:r>
              <a:rPr lang="en-US" dirty="0" err="1">
                <a:solidFill>
                  <a:schemeClr val="accent3">
                    <a:lumMod val="50000"/>
                  </a:schemeClr>
                </a:solidFill>
              </a:rPr>
              <a:t>print_square</a:t>
            </a:r>
            <a:r>
              <a:rPr lang="en-US" dirty="0">
                <a:solidFill>
                  <a:schemeClr val="accent3">
                    <a:lumMod val="50000"/>
                  </a:schemeClr>
                </a:solidFill>
              </a:rPr>
              <a:t>(x):</a:t>
            </a:r>
          </a:p>
          <a:p>
            <a:pPr>
              <a:buNone/>
            </a:pPr>
            <a:r>
              <a:rPr lang="en-US" dirty="0">
                <a:solidFill>
                  <a:schemeClr val="accent3">
                    <a:lumMod val="50000"/>
                  </a:schemeClr>
                </a:solidFill>
              </a:rPr>
              <a:t>		   print(square(x))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656362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4178</TotalTime>
  <Words>2630</Words>
  <Application>Microsoft Office PowerPoint</Application>
  <PresentationFormat>On-screen Show (4:3)</PresentationFormat>
  <Paragraphs>416</Paragraphs>
  <Slides>42</Slides>
  <Notes>11</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Times New Roman</vt:lpstr>
      <vt:lpstr>Office Theme</vt:lpstr>
      <vt:lpstr>Principles of Programming Languages</vt:lpstr>
      <vt:lpstr>חזרה פונקציה</vt:lpstr>
      <vt:lpstr>חזרה מודל סביבות</vt:lpstr>
      <vt:lpstr>סביבה עבור קוד הזה?</vt:lpstr>
      <vt:lpstr>Statements</vt:lpstr>
      <vt:lpstr>Compound Statements</vt:lpstr>
      <vt:lpstr>Multi-line programs: Recursive execution rule</vt:lpstr>
      <vt:lpstr>Defining Functions: Local Assignment</vt:lpstr>
      <vt:lpstr>Example</vt:lpstr>
      <vt:lpstr>Non-pure functions</vt:lpstr>
      <vt:lpstr>Example</vt:lpstr>
      <vt:lpstr>Conditional Statements  משפטי תנאי</vt:lpstr>
      <vt:lpstr>Example</vt:lpstr>
      <vt:lpstr>הערכת הקריאה לפונקציה Evaluating a function call</vt:lpstr>
      <vt:lpstr>Functions</vt:lpstr>
      <vt:lpstr>Higher-Order Functions</vt:lpstr>
      <vt:lpstr>Functions as Arguments</vt:lpstr>
      <vt:lpstr>Common template</vt:lpstr>
      <vt:lpstr>In Python</vt:lpstr>
      <vt:lpstr>sum of the cubes</vt:lpstr>
      <vt:lpstr>sum of natural numbers</vt:lpstr>
      <vt:lpstr>sum of terms in the series</vt:lpstr>
      <vt:lpstr>Functions as General Methods</vt:lpstr>
      <vt:lpstr>Test</vt:lpstr>
      <vt:lpstr>golden ratio</vt:lpstr>
      <vt:lpstr>Environment model</vt:lpstr>
      <vt:lpstr>Testing</vt:lpstr>
      <vt:lpstr>Functions as arguments</vt:lpstr>
      <vt:lpstr>Example  x2 = a</vt:lpstr>
      <vt:lpstr>Defining Functions: Nested Definitions</vt:lpstr>
      <vt:lpstr>Scope</vt:lpstr>
      <vt:lpstr>Scope, cont.</vt:lpstr>
      <vt:lpstr>Lexical scope vs. dynamic scope</vt:lpstr>
      <vt:lpstr>Lexical Scope</vt:lpstr>
      <vt:lpstr>Environment Model</vt:lpstr>
      <vt:lpstr>Example: environment diagram</vt:lpstr>
      <vt:lpstr>Functions as returned values</vt:lpstr>
      <vt:lpstr>Example</vt:lpstr>
      <vt:lpstr>Lambda expression</vt:lpstr>
      <vt:lpstr>Example</vt:lpstr>
      <vt:lpstr>Example</vt:lpstr>
      <vt:lpstr>First-class elements and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משפטי תנאי ופרדיקטים Conditional Expressions and Predicates</dc:title>
  <dc:creator>User</dc:creator>
  <cp:lastModifiedBy>Marina Litvak</cp:lastModifiedBy>
  <cp:revision>207</cp:revision>
  <dcterms:created xsi:type="dcterms:W3CDTF">2006-08-16T00:00:00Z</dcterms:created>
  <dcterms:modified xsi:type="dcterms:W3CDTF">2021-10-31T12:49:24Z</dcterms:modified>
</cp:coreProperties>
</file>