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5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84" r:id="rId11"/>
    <p:sldId id="285" r:id="rId12"/>
    <p:sldId id="263" r:id="rId13"/>
    <p:sldId id="306" r:id="rId14"/>
    <p:sldId id="264" r:id="rId15"/>
    <p:sldId id="265" r:id="rId16"/>
    <p:sldId id="266" r:id="rId17"/>
    <p:sldId id="267" r:id="rId18"/>
    <p:sldId id="28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0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18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B8039-623B-42B8-840F-D23442A22D05}" type="datetimeFigureOut">
              <a:rPr lang="en-GB" smtClean="0"/>
              <a:pPr/>
              <a:t>07/11/2021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8BB9F-7AE0-4074-9458-A41087EB4B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6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function for printing rational numbers completes our implementation of this abstract data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BB9F-7AE0-4074-9458-A41087EB4B2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BB9F-7AE0-4074-9458-A41087EB4B22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7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  <a:p>
            <a:r>
              <a:rPr lang="en-US" dirty="0"/>
              <a:t>Data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Writing a program that operates numbers</a:t>
            </a:r>
          </a:p>
          <a:p>
            <a:pPr lvl="1"/>
            <a:r>
              <a:rPr lang="en-US" dirty="0"/>
              <a:t>do you need to know HOW are they implemented? </a:t>
            </a:r>
          </a:p>
          <a:p>
            <a:endParaRPr lang="en-US" dirty="0"/>
          </a:p>
          <a:p>
            <a:r>
              <a:rPr lang="en-US" dirty="0"/>
              <a:t>Implementing numbers</a:t>
            </a:r>
          </a:p>
          <a:p>
            <a:pPr lvl="1"/>
            <a:r>
              <a:rPr lang="en-US" dirty="0"/>
              <a:t>do you need to know HOW programs will use them?</a:t>
            </a:r>
          </a:p>
          <a:p>
            <a:endParaRPr lang="en-US" dirty="0"/>
          </a:p>
          <a:p>
            <a:r>
              <a:rPr lang="en-US" dirty="0"/>
              <a:t>How to combine?</a:t>
            </a:r>
          </a:p>
          <a:p>
            <a:pPr lvl="1"/>
            <a:r>
              <a:rPr lang="en-US" dirty="0"/>
              <a:t>Interface/API</a:t>
            </a:r>
            <a:endParaRPr lang="he-IL" dirty="0"/>
          </a:p>
        </p:txBody>
      </p:sp>
      <p:pic>
        <p:nvPicPr>
          <p:cNvPr id="3074" name="Picture 2" descr="Image result for calcul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6024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A33357F-1D35-4CB7-B929-8737A75E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279" y="4419600"/>
            <a:ext cx="2985721" cy="233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Interface for Rational Numbers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08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Arithmetic on 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/>
              <a:t>&lt;numerator&gt;/&lt;denominator&gt;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1/3</a:t>
            </a:r>
          </a:p>
          <a:p>
            <a:pPr>
              <a:buNone/>
            </a:pPr>
            <a:r>
              <a:rPr lang="en-US" sz="2800" dirty="0"/>
              <a:t>0.3333333333333333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1/3 == 0.333333333333333300000 </a:t>
            </a:r>
            <a:r>
              <a:rPr lang="en-US" sz="2800" dirty="0">
                <a:solidFill>
                  <a:srgbClr val="FF0000"/>
                </a:solidFill>
              </a:rPr>
              <a:t># Beware of approximations</a:t>
            </a:r>
          </a:p>
          <a:p>
            <a:pPr>
              <a:buNone/>
            </a:pPr>
            <a:r>
              <a:rPr lang="en-US" sz="28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Beware of 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1/3 == 0.3333333333333333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1/3 == 0.3333333333333333333333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1/3 == 0.3333333333333333000000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1/3 == 0.33333333333333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37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3500"/>
            <a:ext cx="8229600" cy="40126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Assume that the constructor and selectors are available:</a:t>
            </a: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make_rat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(n, d) </a:t>
            </a:r>
            <a:r>
              <a:rPr lang="en-US" sz="2800" dirty="0"/>
              <a:t>returns the rational number with numerator n and denominator d.</a:t>
            </a: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numer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(x) </a:t>
            </a:r>
            <a:r>
              <a:rPr lang="en-US" sz="2800" dirty="0"/>
              <a:t>returns the numerator of the rational number x.</a:t>
            </a: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denom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(x)</a:t>
            </a:r>
            <a:r>
              <a:rPr lang="en-US" sz="2800" dirty="0"/>
              <a:t> returns the denominator of the rational number x.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705600" y="228600"/>
            <a:ext cx="2057400" cy="1752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wishful thinking</a:t>
            </a:r>
          </a:p>
        </p:txBody>
      </p:sp>
      <p:pic>
        <p:nvPicPr>
          <p:cNvPr id="2050" name="Picture 2" descr="http://wwwdelivery.superstock.com/WI/223/1795/PreviewComp/SuperStock_1795R-418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" y="10886"/>
            <a:ext cx="1447800" cy="210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We could then </a:t>
            </a:r>
            <a:r>
              <a:rPr lang="en-US" i="1" dirty="0"/>
              <a:t>add</a:t>
            </a:r>
            <a:r>
              <a:rPr lang="en-US" dirty="0"/>
              <a:t>, </a:t>
            </a:r>
            <a:r>
              <a:rPr lang="en-US" i="1" dirty="0"/>
              <a:t>multiply</a:t>
            </a:r>
            <a:r>
              <a:rPr lang="en-US" dirty="0"/>
              <a:t>, and test </a:t>
            </a:r>
            <a:r>
              <a:rPr lang="en-US" i="1" dirty="0"/>
              <a:t>equality</a:t>
            </a:r>
            <a:r>
              <a:rPr lang="en-US" dirty="0"/>
              <a:t> of rational numbers by calling:</a:t>
            </a:r>
          </a:p>
          <a:p>
            <a:pPr>
              <a:buNone/>
            </a:pPr>
            <a:r>
              <a:rPr lang="en-US" sz="2800" dirty="0"/>
              <a:t>&gt;&gt;&gt; def </a:t>
            </a:r>
            <a:r>
              <a:rPr lang="en-US" sz="2800" b="1" dirty="0" err="1"/>
              <a:t>add_rat</a:t>
            </a:r>
            <a:r>
              <a:rPr lang="en-US" sz="2800" dirty="0"/>
              <a:t>(x, y):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nx</a:t>
            </a:r>
            <a:r>
              <a:rPr lang="en-US" sz="2800" dirty="0"/>
              <a:t>, </a:t>
            </a:r>
            <a:r>
              <a:rPr lang="en-US" sz="2800" dirty="0" err="1"/>
              <a:t>dx</a:t>
            </a:r>
            <a:r>
              <a:rPr lang="en-US" sz="2800" dirty="0"/>
              <a:t> = </a:t>
            </a:r>
            <a:r>
              <a:rPr lang="en-US" sz="2800" dirty="0" err="1"/>
              <a:t>numer</a:t>
            </a:r>
            <a:r>
              <a:rPr lang="en-US" sz="2800" dirty="0"/>
              <a:t>(x), </a:t>
            </a:r>
            <a:r>
              <a:rPr lang="en-US" sz="2800" dirty="0" err="1"/>
              <a:t>denom</a:t>
            </a:r>
            <a:r>
              <a:rPr lang="en-US" sz="2800" dirty="0"/>
              <a:t>(x)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ny</a:t>
            </a:r>
            <a:r>
              <a:rPr lang="en-US" sz="2800" dirty="0"/>
              <a:t>, </a:t>
            </a:r>
            <a:r>
              <a:rPr lang="en-US" sz="2800" dirty="0" err="1"/>
              <a:t>dy</a:t>
            </a:r>
            <a:r>
              <a:rPr lang="en-US" sz="2800" dirty="0"/>
              <a:t> = </a:t>
            </a:r>
            <a:r>
              <a:rPr lang="en-US" sz="2800" dirty="0" err="1"/>
              <a:t>numer</a:t>
            </a:r>
            <a:r>
              <a:rPr lang="en-US" sz="2800" dirty="0"/>
              <a:t>(y), </a:t>
            </a:r>
            <a:r>
              <a:rPr lang="en-US" sz="2800" dirty="0" err="1"/>
              <a:t>denom</a:t>
            </a:r>
            <a:r>
              <a:rPr lang="en-US" sz="2800" dirty="0"/>
              <a:t>(y)</a:t>
            </a:r>
          </a:p>
          <a:p>
            <a:pPr>
              <a:buNone/>
            </a:pPr>
            <a:r>
              <a:rPr lang="en-US" sz="2800" dirty="0"/>
              <a:t>		return </a:t>
            </a:r>
            <a:r>
              <a:rPr lang="en-US" sz="2800" dirty="0" err="1"/>
              <a:t>make_rat</a:t>
            </a:r>
            <a:r>
              <a:rPr lang="en-US" sz="2800" dirty="0"/>
              <a:t>(</a:t>
            </a:r>
            <a:r>
              <a:rPr lang="en-US" sz="2800" dirty="0" err="1"/>
              <a:t>nx</a:t>
            </a:r>
            <a:r>
              <a:rPr lang="en-US" sz="2800" dirty="0"/>
              <a:t> * </a:t>
            </a:r>
            <a:r>
              <a:rPr lang="en-US" sz="2800" dirty="0" err="1"/>
              <a:t>dy</a:t>
            </a:r>
            <a:r>
              <a:rPr lang="en-US" sz="2800" dirty="0"/>
              <a:t> + </a:t>
            </a:r>
            <a:r>
              <a:rPr lang="en-US" sz="2800" dirty="0" err="1"/>
              <a:t>ny</a:t>
            </a:r>
            <a:r>
              <a:rPr lang="en-US" sz="2800" dirty="0"/>
              <a:t> * </a:t>
            </a:r>
            <a:r>
              <a:rPr lang="en-US" sz="2800" dirty="0" err="1"/>
              <a:t>dx</a:t>
            </a:r>
            <a:r>
              <a:rPr lang="en-US" sz="2800" dirty="0"/>
              <a:t>, </a:t>
            </a:r>
            <a:r>
              <a:rPr lang="en-US" sz="2800" dirty="0" err="1"/>
              <a:t>dx</a:t>
            </a:r>
            <a:r>
              <a:rPr lang="en-US" sz="2800" dirty="0"/>
              <a:t> * </a:t>
            </a:r>
            <a:r>
              <a:rPr lang="en-US" sz="2800" dirty="0" err="1"/>
              <a:t>dy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/>
              <a:t>&gt;&gt;&gt; def </a:t>
            </a:r>
            <a:r>
              <a:rPr lang="en-US" sz="2800" b="1" dirty="0" err="1"/>
              <a:t>mul_rat</a:t>
            </a:r>
            <a:r>
              <a:rPr lang="en-US" sz="2800" dirty="0"/>
              <a:t>(x, y):</a:t>
            </a:r>
          </a:p>
          <a:p>
            <a:pPr>
              <a:buNone/>
            </a:pPr>
            <a:r>
              <a:rPr lang="en-US" sz="2800" dirty="0"/>
              <a:t>		return </a:t>
            </a:r>
            <a:r>
              <a:rPr lang="en-US" sz="2800" dirty="0" err="1"/>
              <a:t>make_rat</a:t>
            </a:r>
            <a:r>
              <a:rPr lang="en-US" sz="2800" dirty="0"/>
              <a:t>(</a:t>
            </a:r>
            <a:r>
              <a:rPr lang="en-US" sz="2800" dirty="0" err="1"/>
              <a:t>numer</a:t>
            </a:r>
            <a:r>
              <a:rPr lang="en-US" sz="2800" dirty="0"/>
              <a:t>(x) * </a:t>
            </a:r>
            <a:r>
              <a:rPr lang="en-US" sz="2800" dirty="0" err="1"/>
              <a:t>numer</a:t>
            </a:r>
            <a:r>
              <a:rPr lang="en-US" sz="2800" dirty="0"/>
              <a:t>(y), </a:t>
            </a:r>
            <a:r>
              <a:rPr lang="en-US" sz="2800" dirty="0" err="1"/>
              <a:t>denom</a:t>
            </a:r>
            <a:r>
              <a:rPr lang="en-US" sz="2800" dirty="0"/>
              <a:t>(x) * </a:t>
            </a:r>
            <a:r>
              <a:rPr lang="en-US" sz="2800" dirty="0" err="1"/>
              <a:t>denom</a:t>
            </a:r>
            <a:r>
              <a:rPr lang="en-US" sz="2800" dirty="0"/>
              <a:t>(y))</a:t>
            </a:r>
          </a:p>
          <a:p>
            <a:pPr>
              <a:buNone/>
            </a:pPr>
            <a:r>
              <a:rPr lang="en-US" sz="2800" dirty="0"/>
              <a:t>&gt;&gt;&gt; def </a:t>
            </a:r>
            <a:r>
              <a:rPr lang="en-US" sz="2800" b="1" dirty="0" err="1"/>
              <a:t>eq_rat</a:t>
            </a:r>
            <a:r>
              <a:rPr lang="en-US" sz="2800" dirty="0"/>
              <a:t>(x, y):</a:t>
            </a:r>
          </a:p>
          <a:p>
            <a:pPr>
              <a:buNone/>
            </a:pPr>
            <a:r>
              <a:rPr lang="es-ES" sz="2800" dirty="0"/>
              <a:t>		</a:t>
            </a:r>
            <a:r>
              <a:rPr lang="es-ES" sz="2800" dirty="0" err="1"/>
              <a:t>return</a:t>
            </a:r>
            <a:r>
              <a:rPr lang="es-ES" sz="2800" dirty="0"/>
              <a:t> </a:t>
            </a:r>
            <a:r>
              <a:rPr lang="es-ES" sz="2800" dirty="0" err="1"/>
              <a:t>numer</a:t>
            </a:r>
            <a:r>
              <a:rPr lang="es-ES" sz="2800" dirty="0"/>
              <a:t>(x) * </a:t>
            </a:r>
            <a:r>
              <a:rPr lang="es-ES" sz="2800" dirty="0" err="1"/>
              <a:t>denom</a:t>
            </a:r>
            <a:r>
              <a:rPr lang="es-ES" sz="2800" dirty="0"/>
              <a:t>(y) == </a:t>
            </a:r>
            <a:r>
              <a:rPr lang="es-ES" sz="2800" dirty="0" err="1"/>
              <a:t>numer</a:t>
            </a:r>
            <a:r>
              <a:rPr lang="es-ES" sz="2800" dirty="0"/>
              <a:t>(y) * </a:t>
            </a:r>
            <a:r>
              <a:rPr lang="es-ES" sz="2800" dirty="0" err="1"/>
              <a:t>denom</a:t>
            </a:r>
            <a:r>
              <a:rPr lang="es-ES" sz="2800" dirty="0"/>
              <a:t>(x)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/>
              <a:t>We need to glue together a numerator and a denominator into a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first attempt: We’ll use a built-in data type - </a:t>
            </a:r>
            <a:r>
              <a:rPr lang="en-US" b="1" dirty="0">
                <a:solidFill>
                  <a:srgbClr val="C00000"/>
                </a:solidFill>
              </a:rPr>
              <a:t>tuple</a:t>
            </a:r>
          </a:p>
        </p:txBody>
      </p:sp>
      <p:pic>
        <p:nvPicPr>
          <p:cNvPr id="3074" name="Picture 2" descr="http://www.clker.com/cliparts/S/y/s/t/F/e/sock-pair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1600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= Sequence/Array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&gt;&gt;&gt; (1, 2, 3)</a:t>
            </a:r>
          </a:p>
          <a:p>
            <a:pPr>
              <a:buNone/>
            </a:pPr>
            <a:r>
              <a:rPr lang="en-US" dirty="0"/>
              <a:t>(1, 2, 3)</a:t>
            </a:r>
          </a:p>
          <a:p>
            <a:pPr>
              <a:buNone/>
            </a:pPr>
            <a:r>
              <a:rPr lang="en-US" dirty="0"/>
              <a:t>&gt;&gt;&gt; pair = (1, 2)</a:t>
            </a:r>
          </a:p>
          <a:p>
            <a:pPr>
              <a:buNone/>
            </a:pPr>
            <a:r>
              <a:rPr lang="en-US" dirty="0"/>
              <a:t>&gt;&gt;&gt; pair</a:t>
            </a:r>
          </a:p>
          <a:p>
            <a:pPr>
              <a:buNone/>
            </a:pPr>
            <a:r>
              <a:rPr lang="en-US" dirty="0"/>
              <a:t>(1, 2)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Multiple assignment</a:t>
            </a:r>
          </a:p>
          <a:p>
            <a:pPr>
              <a:buNone/>
            </a:pPr>
            <a:r>
              <a:rPr lang="en-US" dirty="0"/>
              <a:t>&gt;&gt;&gt; pair = (1, 2)</a:t>
            </a:r>
          </a:p>
          <a:p>
            <a:pPr>
              <a:buNone/>
            </a:pPr>
            <a:r>
              <a:rPr lang="en-US" dirty="0"/>
              <a:t>&gt;&gt;&gt; pair</a:t>
            </a:r>
          </a:p>
          <a:p>
            <a:pPr>
              <a:buNone/>
            </a:pPr>
            <a:r>
              <a:rPr lang="en-US" dirty="0"/>
              <a:t>(1, 2)</a:t>
            </a:r>
          </a:p>
          <a:p>
            <a:pPr>
              <a:buNone/>
            </a:pPr>
            <a:r>
              <a:rPr lang="en-US" dirty="0"/>
              <a:t>&gt;&gt;&gt; x, y = pair</a:t>
            </a:r>
          </a:p>
          <a:p>
            <a:pPr>
              <a:buNone/>
            </a:pPr>
            <a:r>
              <a:rPr lang="en-US" dirty="0"/>
              <a:t>&gt;&gt;&gt; x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&gt;&gt;&gt; y</a:t>
            </a:r>
          </a:p>
          <a:p>
            <a:pPr>
              <a:buNone/>
            </a:pPr>
            <a:r>
              <a:rPr lang="en-US" dirty="0"/>
              <a:t>2</a:t>
            </a:r>
          </a:p>
          <a:p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By index</a:t>
            </a:r>
          </a:p>
          <a:p>
            <a:pPr>
              <a:buNone/>
            </a:pPr>
            <a:r>
              <a:rPr lang="en-US" dirty="0"/>
              <a:t>&gt;&gt;&gt; pair[0]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&gt;&gt;&gt; from operator import </a:t>
            </a:r>
            <a:r>
              <a:rPr lang="en-US" b="1" dirty="0" err="1"/>
              <a:t>getitem</a:t>
            </a:r>
            <a:endParaRPr lang="en-US" b="1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getitem</a:t>
            </a:r>
            <a:r>
              <a:rPr lang="en-US" dirty="0"/>
              <a:t>(pair, 0)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pair[1]</a:t>
            </a:r>
          </a:p>
          <a:p>
            <a:pPr>
              <a:buNone/>
            </a:pPr>
            <a:r>
              <a:rPr lang="en-US" dirty="0"/>
              <a:t>2</a:t>
            </a:r>
          </a:p>
          <a:p>
            <a:pPr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13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Implementation of </a:t>
            </a:r>
            <a:r>
              <a:rPr lang="en-US" i="1" dirty="0"/>
              <a:t>constructor</a:t>
            </a:r>
            <a:r>
              <a:rPr lang="en-US" dirty="0"/>
              <a:t> and </a:t>
            </a:r>
            <a:r>
              <a:rPr lang="en-US" i="1" dirty="0"/>
              <a:t>selectors</a:t>
            </a:r>
            <a:r>
              <a:rPr lang="en-US" dirty="0"/>
              <a:t> by manipulating 2-element </a:t>
            </a:r>
            <a:r>
              <a:rPr lang="en-US" dirty="0" err="1"/>
              <a:t>tuples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def </a:t>
            </a:r>
            <a:r>
              <a:rPr lang="en-US" b="1" dirty="0" err="1"/>
              <a:t>make_rat</a:t>
            </a:r>
            <a:r>
              <a:rPr lang="en-US" dirty="0"/>
              <a:t>(n, d):</a:t>
            </a:r>
          </a:p>
          <a:p>
            <a:pPr>
              <a:buNone/>
            </a:pPr>
            <a:r>
              <a:rPr lang="en-US" dirty="0"/>
              <a:t>	return (n, d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/>
              <a:t>def </a:t>
            </a:r>
            <a:r>
              <a:rPr lang="en-US" b="1" dirty="0" err="1"/>
              <a:t>numer</a:t>
            </a:r>
            <a:r>
              <a:rPr lang="en-US" dirty="0"/>
              <a:t>(x):</a:t>
            </a:r>
          </a:p>
          <a:p>
            <a:pPr>
              <a:buNone/>
            </a:pPr>
            <a:r>
              <a:rPr lang="en-US" dirty="0"/>
              <a:t>	return </a:t>
            </a:r>
            <a:r>
              <a:rPr lang="en-US" dirty="0" err="1"/>
              <a:t>getitem</a:t>
            </a:r>
            <a:r>
              <a:rPr lang="en-US" dirty="0"/>
              <a:t>(x, 0)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def </a:t>
            </a:r>
            <a:r>
              <a:rPr lang="en-US" b="1" dirty="0" err="1"/>
              <a:t>denom</a:t>
            </a:r>
            <a:r>
              <a:rPr lang="en-US" dirty="0"/>
              <a:t>(x):</a:t>
            </a:r>
          </a:p>
          <a:p>
            <a:pPr>
              <a:buNone/>
            </a:pPr>
            <a:r>
              <a:rPr lang="en-US" dirty="0"/>
              <a:t>	return </a:t>
            </a:r>
            <a:r>
              <a:rPr lang="en-US" dirty="0" err="1"/>
              <a:t>getitem</a:t>
            </a:r>
            <a:r>
              <a:rPr lang="en-US" dirty="0"/>
              <a:t>(x, 1)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191000" y="2743200"/>
            <a:ext cx="2057400" cy="1042809"/>
          </a:xfrm>
          <a:prstGeom prst="wedgeRoundRectCallout">
            <a:avLst>
              <a:gd name="adj1" fmla="val -114023"/>
              <a:gd name="adj2" fmla="val 73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 </a:t>
            </a:r>
            <a:r>
              <a:rPr lang="en-US" sz="2800" dirty="0" err="1"/>
              <a:t>n,d</a:t>
            </a:r>
            <a:r>
              <a:rPr lang="en-US" sz="2800" dirty="0"/>
              <a:t>     </a:t>
            </a:r>
            <a:r>
              <a:rPr lang="en-US" sz="2800" dirty="0" smtClean="0"/>
              <a:t>SAME!</a:t>
            </a:r>
            <a:endParaRPr lang="en-US" sz="2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029200" y="3962400"/>
            <a:ext cx="2057400" cy="1042809"/>
          </a:xfrm>
          <a:prstGeom prst="wedgeRoundRectCallout">
            <a:avLst>
              <a:gd name="adj1" fmla="val -114023"/>
              <a:gd name="adj2" fmla="val 73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 x[0]     SAME!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he-IL" dirty="0"/>
              <a:t>סקירה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4864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800" dirty="0" smtClean="0"/>
              <a:t>מה זה אלמנט מסדר ראשון (</a:t>
            </a:r>
            <a:r>
              <a:rPr lang="en-US" sz="2800" dirty="0" smtClean="0"/>
              <a:t>first class element</a:t>
            </a:r>
            <a:r>
              <a:rPr lang="he-IL" sz="2800" dirty="0" smtClean="0"/>
              <a:t>)?</a:t>
            </a:r>
            <a:endParaRPr lang="en-US" sz="2800" dirty="0" smtClean="0"/>
          </a:p>
          <a:p>
            <a:pPr marL="0" indent="0" algn="r" rtl="1">
              <a:buNone/>
            </a:pPr>
            <a:endParaRPr lang="he-IL" sz="2800" dirty="0" smtClean="0"/>
          </a:p>
          <a:p>
            <a:pPr algn="r" rtl="1"/>
            <a:r>
              <a:rPr lang="he-IL" sz="2800" dirty="0" smtClean="0"/>
              <a:t>מה </a:t>
            </a:r>
            <a:r>
              <a:rPr lang="he-IL" sz="2800" dirty="0"/>
              <a:t>היא פונקציה מסדר גבוה (</a:t>
            </a:r>
            <a:r>
              <a:rPr lang="en-US" sz="2800" dirty="0"/>
              <a:t>high-order fun.</a:t>
            </a:r>
            <a:r>
              <a:rPr lang="he-IL" sz="2800" dirty="0" smtClean="0"/>
              <a:t>)? האם היא אלמנט מסדר ראשון?</a:t>
            </a:r>
            <a:endParaRPr lang="he-IL" sz="2800" dirty="0"/>
          </a:p>
          <a:p>
            <a:pPr algn="r" rtl="1"/>
            <a:endParaRPr lang="en-US" sz="2800" dirty="0"/>
          </a:p>
          <a:p>
            <a:pPr algn="r" rtl="1"/>
            <a:r>
              <a:rPr lang="he-IL" sz="2800" dirty="0"/>
              <a:t>מה הוא תחום לקסיקאלי (</a:t>
            </a:r>
            <a:r>
              <a:rPr lang="en-US" sz="2800" dirty="0"/>
              <a:t>lexical scope</a:t>
            </a:r>
            <a:r>
              <a:rPr lang="he-IL" sz="2800" dirty="0" smtClean="0"/>
              <a:t>)?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800" dirty="0" smtClean="0"/>
              <a:t>מה אלטרנטיבה</a:t>
            </a:r>
            <a:r>
              <a:rPr lang="en-US" sz="2800" dirty="0" smtClean="0"/>
              <a:t> </a:t>
            </a:r>
            <a:r>
              <a:rPr lang="he-IL" sz="2800" dirty="0" smtClean="0"/>
              <a:t>לתחום לקסיקאלי? </a:t>
            </a:r>
            <a:endParaRPr lang="he-IL" sz="2800" dirty="0"/>
          </a:p>
          <a:p>
            <a:pPr algn="r" rtl="1"/>
            <a:endParaRPr lang="en-US" sz="2800" dirty="0"/>
          </a:p>
          <a:p>
            <a:pPr algn="r" rtl="1"/>
            <a:r>
              <a:rPr lang="he-IL" sz="2800" dirty="0"/>
              <a:t>איך מודל סביבות מאפשר תחום לקסיקאלי?</a:t>
            </a:r>
            <a:endParaRPr lang="en-US" sz="2800" dirty="0"/>
          </a:p>
          <a:p>
            <a:pPr algn="r" rtl="1"/>
            <a:endParaRPr lang="en-US" sz="2800" dirty="0"/>
          </a:p>
          <a:p>
            <a:pPr algn="r" rtl="1"/>
            <a:r>
              <a:rPr lang="he-IL" sz="2800" dirty="0"/>
              <a:t>מה זה </a:t>
            </a:r>
            <a:r>
              <a:rPr lang="en-US" sz="2800" dirty="0"/>
              <a:t>lambda</a:t>
            </a:r>
            <a:r>
              <a:rPr lang="he-IL" sz="2800" dirty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rational numbers</a:t>
            </a:r>
            <a:br>
              <a:rPr lang="en-US" dirty="0"/>
            </a:br>
            <a:r>
              <a:rPr lang="en-US" dirty="0"/>
              <a:t>using our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dirty="0"/>
              <a:t>&gt;&gt;&gt; def </a:t>
            </a:r>
            <a:r>
              <a:rPr lang="en-US" b="1" dirty="0" err="1"/>
              <a:t>str_rat</a:t>
            </a:r>
            <a:r>
              <a:rPr lang="en-US" dirty="0"/>
              <a:t>(x):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"""Return a string ’n/d’ for numerator n and denominator d."""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’{0}/{1}’.format(</a:t>
            </a:r>
            <a:r>
              <a:rPr lang="en-US" dirty="0" err="1"/>
              <a:t>numer</a:t>
            </a:r>
            <a:r>
              <a:rPr lang="en-US" dirty="0"/>
              <a:t>(x), </a:t>
            </a:r>
            <a:r>
              <a:rPr lang="en-US" dirty="0" err="1"/>
              <a:t>denom</a:t>
            </a:r>
            <a:r>
              <a:rPr lang="en-US" dirty="0"/>
              <a:t>(x</a:t>
            </a:r>
            <a:r>
              <a:rPr lang="en-US" dirty="0" smtClean="0"/>
              <a:t>))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return ’{0}/{1}’.</a:t>
            </a:r>
            <a:r>
              <a:rPr lang="en-US" dirty="0" smtClean="0">
                <a:solidFill>
                  <a:srgbClr val="C00000"/>
                </a:solidFill>
              </a:rPr>
              <a:t>format(x[0], x[1])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194754" y="4800600"/>
            <a:ext cx="1644445" cy="1631887"/>
          </a:xfrm>
          <a:prstGeom prst="wedgeRoundRectCallout">
            <a:avLst>
              <a:gd name="adj1" fmla="val -105684"/>
              <a:gd name="adj2" fmla="val -209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Violation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he-IL" dirty="0" smtClean="0">
                <a:solidFill>
                  <a:srgbClr val="C00000"/>
                </a:solidFill>
              </a:rPr>
              <a:t>הפרה להפשטת נתונים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Manipulation of rational numbers using our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&gt;&gt;&gt; half = </a:t>
            </a:r>
            <a:r>
              <a:rPr lang="en-US" dirty="0" err="1"/>
              <a:t>make_rat</a:t>
            </a:r>
            <a:r>
              <a:rPr lang="en-US" dirty="0"/>
              <a:t>(1, 2)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str_rat</a:t>
            </a:r>
            <a:r>
              <a:rPr lang="en-US" dirty="0"/>
              <a:t>(half)</a:t>
            </a:r>
          </a:p>
          <a:p>
            <a:pPr>
              <a:buNone/>
            </a:pPr>
            <a:r>
              <a:rPr lang="en-US" dirty="0"/>
              <a:t>’1/2’</a:t>
            </a:r>
          </a:p>
          <a:p>
            <a:pPr>
              <a:buNone/>
            </a:pPr>
            <a:r>
              <a:rPr lang="en-US" dirty="0"/>
              <a:t>&gt;&gt;&gt; third = </a:t>
            </a:r>
            <a:r>
              <a:rPr lang="en-US" dirty="0" err="1"/>
              <a:t>make_rat</a:t>
            </a:r>
            <a:r>
              <a:rPr lang="en-US" dirty="0"/>
              <a:t>(1, 3)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str_rat</a:t>
            </a:r>
            <a:r>
              <a:rPr lang="en-US" dirty="0"/>
              <a:t>(</a:t>
            </a:r>
            <a:r>
              <a:rPr lang="en-US" dirty="0" err="1"/>
              <a:t>mul_rat</a:t>
            </a:r>
            <a:r>
              <a:rPr lang="en-US" dirty="0"/>
              <a:t>(half, third))</a:t>
            </a:r>
          </a:p>
          <a:p>
            <a:pPr>
              <a:buNone/>
            </a:pPr>
            <a:r>
              <a:rPr lang="en-US" dirty="0"/>
              <a:t>’1/6’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str_rat</a:t>
            </a:r>
            <a:r>
              <a:rPr lang="en-US" dirty="0"/>
              <a:t>(</a:t>
            </a:r>
            <a:r>
              <a:rPr lang="en-US" dirty="0" err="1"/>
              <a:t>add_rat</a:t>
            </a:r>
            <a:r>
              <a:rPr lang="en-US" dirty="0"/>
              <a:t>(third, third))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’6/9’</a:t>
            </a:r>
          </a:p>
        </p:txBody>
      </p:sp>
      <p:sp>
        <p:nvSpPr>
          <p:cNvPr id="4" name="AutoShape 2" descr="data:image/jpeg;base64,/9j/4AAQSkZJRgABAQAAAQABAAD/2wCEAAkGBxQSEBUUEhQVFBQXGBUUFRUUFxcVFBcUGBQWFhQXFRQYHCggGB0lHBQUITEhJSktLi4uFx8zODMsNygtLisBCgoKDg0OGhAQGywkICQsLCwuLCwsLCwsLCwsLCwsLCwsLCwsLCwsLCwsLCwsLCwsLCwsLCwsLCwsLCwsLCwsLP/AABEIARMAtwMBIgACEQEDEQH/xAAcAAEAAQUBAQAAAAAAAAAAAAAABAECAwUGBwj/xAA7EAABAwEFBgMFBwUAAwEAAAABAAIRAwQFEiExBkFRYXGBIpGhE7HB4fAHIzJCUnLRFGKCkvFTstJD/8QAGQEBAAMBAQAAAAAAAAAAAAAAAAECAwQF/8QAJhEAAgICAgICAQUBAAAAAAAAAAECEQMhEjEEE0FRcSIyQtHwYf/aAAwDAQACEQMRAD8A9xREQBERAEREARFrb6v2hZW4qzw2dGjxPd0aM++iA2SLy29vtNrPOGy0WtH6qpxP/wBAYB7lQrJf1tquGOs+dTh8A8mwPRUc0i6g2evFyo54GpA6rw+9rXWqPxPe4xlJc4GPMLU1jxl/MudKj2E+tn0CLbTmPaMnhibPvWdfODw0zDcM7wTPqY9FJsN+WmzmaNoqD+yZb/qdfJOY9bPoZF5tsx9pzXwy1tDTp7VgOH/Juo6jyXo1Gs17Q5pDmkSCDII5FXUkyji12XoiKSAiIgCIiAIiIAiIgCIiAIi4L7RNsfYA2agfvSPvHj/8wdw/uI8p8jYSszbY7cChNKhDqgyc/Ihp4AHU9cuq8oq3i+vVLnFznOOZOp7un67KBaa2eZk957T71bTthGQEd8/NZu2bJJG9p7g5wHKSfSPguu2cpgggRoR/1cFYHEkQOZ+ZK9C2boFrC4iMstBPzWUjVdHL3xTDahBk66GAof8AUQM2x0MnuN6n35DnkhpHMEkDPiQtbTbUBnuMonr8lMSJGCvVadDh3x4Z/wBYK11WoWyCcUbsgRwy3LZWq04c3sIPkPMZnyWitlYO0y5g5d2nLyIV6srZnbVB6+o76rqdkttK1jcBOOkT4qbjlzwk/gd6FcIKpHPmBmOo1Hqp1K0Ath27eOuU8QqtNdE6fZ9MXNe1K1UhVpOlpyIOTmu3tcNxCnLwDYzaZ9irtMk03Q1zZyLZyz03yD2XvVmrtqMa9hlrgHA8QVrGVmEo0zKiIrFQiIgCIiAIiIAiIgNPtXfIsllfV/N+Fg4vOn89l8/W+2Oc4vccT3S4d9XOPDX6zXoX2v28vrU6A0YMThxc7QHsJncJ4heU2qtOQOU5ne8//I+uVe2XiVNSTxPHTyUqx2TGQAeqi2dhJ0knt/xddcl3QBi14Aadt3U+SpOVI2hGzbbNXI0GSJ3k+/6C3d52oQWs0EZaZblMuehhpugZxotVb7McRMaeXqB71z2bUaq0McdWZRnMz5YvgtXabOWklgw6b8u2S2ryN8jhiyE8cw8eoUe0QdCCT+nxHrDD7wFoijVnO2m26gxzj5EeUFaC1PBPD1HY7u8LoLxo6gAO565cOI8lzlrYdc/fHxC1TRk00YTz89Qr2u5wfIHr/KxUz9H6+uavc2Mxp59wpINjZa2kjkQdxjOOR4eW9ey/ZRfZc11meZw+KmZnL8zZ7g+ZXiNIeEjLLMHjyHv9V0mxl9Oo2qi7UtcA7OMiSDyOR9DyVap2HtH0eioDKqtTEIiIAiIgCIiAIiw220CnTfUdoxrnno0En3IDwX7SrYXWyqGnxOccXHACQ1s7pDQTya3gVyDacamOQ38gOHvW3vau6X1amT6ji48gdG/84dVGuOxmq+Y81ldKzeMbdG42fu8vjLCOX4j33L0G67sa0CAPcFEuSxBgC6KiVxylyZ28eKM9nowFgtl3B2eilsKvLloqoxd2ctaLjMzJ6iD5yo1qubLRjv3Mj1zIXYQrTTCrX0X5HlV53Uc8n0+BacbOmfiaOkLnbfSf+docP1t1A6fXNe5vsTDq0LRXlsnSqSWk03cRp3G9SpSiT+lniFagNQZH1qFRro5hddtHsrUpEugH+5g8J/c3d19y5CowgwRHL+F0QmpIwnBxNnZKQcAWneJG9pPP4/MG2pQdTOJu468CJkHpE9J/Sot32jA6R3buc2cx8e3n3FSxNqURUBEGBiHIgMfG8gw0jfEJfFlGrR7Nsva/a2KhU/VTZPUCDPktouR+yyviu5jdPZvqMjWPFiieWKOy65bI5wiIgCIiAIiIAtVtQR/SVQTAIgkaxOfpK2q5D7T7WWWEgGC9wHOBrCrLomPZ4Ze9b21oOEYWgw0cB3zXWbN2MMaFydhZ4++fy4rurnGXkuXO6VI7/HW7OgswiFsKb1Bs62FJsrlidEjOyqsrXrCymrzktUzJpGXEqh6xCogqqeRHEvfVWGpWVXFYqjVVyZZRRgrw4QQuC2t2V1qUxzIG7n8l3rwrHnKCs1Nxdo0cbVHglWkWHoV3+wlpY8GkfwvByylrwJlvWG9CFh2suQBxfTGsyB6x/C0d0V3UHhwEDEDHMScIji2Y/wAh17YyWSJxzhwZ7tsfZ/ZOrU4y+6cMo1YWnLqyf8l0q0GylYVGmoPzNp5jQiHEEeZW/W8ejkfYREViAiIgCIiALivtQoY6DBqSSAN0kCSeQEldquT2wtjarKlnAPtAJBgfpkgTxEjuVWfRaCbZ4hZKU1TB8IOvLrz17rtbnbkuNs9Iiq2mdZJcOc5fXNd/YKIaxq4s56Pj9GzoNU6k4haqne9NmRzjgp9mvqi7fh/dksowZpKaJraw3rLkoFotNLc4E8ilntQ7bla67K1fRKJKva4qxj5VjqkKBRILlgq1Qo9S2tGbiAFHZe9Bx/EEdvonS7JOKVjqLG++aI/MFWlamVM2kFZyi0WUkai9KMtk7itE65vC9pBNOoMTHAAwZJDTwOQM6S2d0HvrbduKmCBMiD3+h5rnNn3h5fRMBzXZTIkSDEjT8vQieJHVgi4umc2ealG0b77KalQUqtGrJNIgNJ3tOKPd6rvFxWyT20bTVpua8OdgDXEDA5uZEQdBppuK7VdiZxSTQREUlQiIgCIiALz/AGra6nbCfyvDHNJEw7TDnzafPmvQFyu3zYpU3wJD482mPVZZVcfwb+PKpV96PN6d3B14VHgeEOcOpBz7SVv7ZR3AkDkpFms4a3FvM59/rzWGrSLzluAXHOV7OzHH4Idvt9lsjAau/Te4neFzd4bX0YltmfGUOJDMyJjnORGS2NbZAVa+OscR3AkxG7qtrU2ZpEQ5gdxxcogxpMLfG8fyUmp/BxNC/wBjyMdKo0HQh09NwGa6qwW1oaMDiW8DqFba9mmFpboDBMREgZQsVkuRzMsWLhlE9earlcZLRriUl2dZYbRLVhvGuYyWa5bFDc1de9jluXRc1OjS1Zx98W2mxs1MTjwB/lcrUvzPE2zEM4mqWyJifwFdXeOzZqH8eETJlsnkAdykjZ5j2hr5dADYhoBbM5gt3HRdOJwS2ZZVKX7TR3VtTZwPvrPUH97Ye0biTEEZ8l1V3vs1ZuOzv01gkEHgQdCo42cY0EMGFrm4TnoN8YQI671AunZD2NQupPe2cjBiRw0TL630ykFP5PTrjqCpRAyMEg9Y/hcbfF3Oo2svYIBImJBzJLXCN4GIf9W92fBpvLTvE9x8pU6/qDcJe7KBM78pj3q8JXBP6MZx4zcfs1JpmpaaIaSA54xkk48gXmeEwct2i70LitkZq1cR0BFTyY9g/wDYLtlfDu5fbI8l1xh9IIiLY5QiIgCIiALndt6OKzgf3j3FdEtdf7JoOP6YcOoIVZq4s0xOppnJRNCf3ehWvsz4K2Vi8VnI4OcPOD8Vo2vgnqvPmtI9PF20dBRp4x/xXPsh+p/lYLtq5La48laKTRWbp6NU+wnjCUbK0GRrxKl2quGgknRa2x2svcCB4TMHoolSZMW2rNrZwqWsSFfRCstQVn+0quyG6iCeB4/yqGyneAVENtwu8WQmJ3Lb2aqCqRd6LyuOzFSso/Ss5YGjRZy9RLRVVmkiiuTMNGrFVp5+i2G0VeKbf3AH9sGfctK2p94081m2nr+GmNZxHyj+VMJVBkyheWJL+z6kQH8IHmT8l2S0eytL7tzhocIH+LY95K3i68SqKOHyZcsrYREWhgEREAREQBY7RSD2OadCCPNZEQHI2e730vaNe3w5Qdx1GXkFyVtbheeq9Tt7Jpu6Lzi9afiXJmgkjvwZXKTbLrurLcNq5LnrNktm6rDZKwTo3ls1991TUcKTTzd0W2sbGhrQ3QCPRQLvs/hLzq7PtuHkoRt7qVTMS3lqP5VkTLel8HY0swsFuOSjULaHNBByKjXneIa3ipk9GcIuyPb6QdSc06kT3Ua5LUWH2b840J3hRbPaX1X5iB5nup1tshyePxNz6jeFlHs21VM3RqZKHa6yto1ZaCo1ZXkZxVMWd0uU+8qTn1KTQ0u8O4cT8lAso8QXoV3Nik3p71pjhzVFM2b1yUi27LL7Kk1m8a9TmVLRF2JUqPObbdsIiKSAiIgCIiAIiICjhkvP77oQ88iQvQVzG0Vl8c/qE9xqssyuJtglUjlmMUm0MlkcYHYnNW4M1IcMguFnejIwZQFr7wsOLqslpteEgBRG3pTc8sDsTxqAdOvBXUW0XjF9mvqf1FLJrQ4f2n4KjKdeqZeGsHPM/Jbik4OGJsgAkbtxgqx7hgL4lsTMjTjCOBtcUjNdtjDeZWwqhcnW2kpMe1pcGl2hBkdyNFvbHbMY17qri4mU43tGenTiQOyw1QpjRko1QZqG7KpFtkYcQC9EoshoHAAei5C4LJjqtO4eLy+cLsl14Fqzh8mVyoIiLoOYIiIAiIgCIiAIiIAoV7WcPpniMx8QppXH7WX0WFsaYhA45wVSbSReEW5aNbamQ5VLpasb7UHgjePcsdN+5efJnpxWtka8rAyqPEXAjQtcRrxjJayy7K2djsQDwTq4OOfWCt65yxAxopjla0bxkktlG3FRwQHuA3iTv1/Mraty0GsLcbyIiBMRpGZWQ2sq327jqre1Fr/2v6NWzZuz/wDiHU6rb3fdlOkJY2Dxkq+mOKy+1WUsjZWc7MjqiwtzKsc6Sj7SKQaTm5xhg4neeg/hRHZlLSO2uOxezpgn8TszyG4LZLDY34qbSdSB7lmXqRSS0eTJttthERWKhERAEREAREQBEVCUBgttSGFeWbS2zFVE/qAHmvTLwMgxwXjlW9g60uptYCQ57XVHHQCQQxo95WGU6fHWzaF5BkKVSrSsQAIWEgtK89s9XibZglSKdIKBZq0qe0qpm9EhtJvBHMasAcVdjV7K0UqMWAshZnErW2682UhmcR/SPjwVKLpGetWbTbieYA0G8ngFqbsrG1Wtrjow5DcAPmVpbxvB1Qlzj0G4Dkuk+zWwkh9Q73YR0GvqfRb442UzfpjbPULEPu29FnUVpIAhZ2vXoro8hl6IikgIiIAiIgCIiAoVjeshVpQEWq1ePW26DQt1bF+Z5e08WvOL5divZntXH7Z3aXAVW6sBDh/ad/Y+9YZk+Ojp8aSU9nPUtFkcwOWKzOUlrV5TZ7CINRhaVmp2x40MrPUprGyzqvItSfZX+vfy8lHq3jVG+OwUz2SiWimpUgox+iBarbUcILj7h5Bax7ZWyrU1EqMVlItSRCqt3DOfevX9lrrFCzsZvAz/AHHN3rK4/Yq4vaP9vUH3bD92D+Z439B7+i9Go1G8V3+PDVs8rzMtvijPCvaEAVy6zzy4KqoqqQEREARUKICqIiAorVcVa4oCjgoVppTkcwZB6HVZnhWtGUKrJPOK1lNKq5n6SQOm70hZ6YW62nsUOFQb/Cfh8VqGheRmhxk0e1hyc4JmTCqNpLM0ZKkLBmlljmZKFaGKfUUV4UFomsrUlkuW5/6ipByY3N55bgOZWerSnQSTkBzXYXVd3saYZv1eeLj8Bp2XT4+PnL/iMvJz+uGu2SaFIBoa0YWgANA0AVzaWJwH5RmeZ3LNhUmjTgL1KPGsyUTlCyLEMisquihcqqgVVICIiAIiIAiIgCscr1aUBicFgqNIzCkqjmqCbNdbaIqsI+gVy9WzkGDkd66+pTgyFEtdjDxz3H4Fc2fFz/J04M3B18HOsGStUmrTLTBCxBua85wpnoqVowPVhYpZpKlOgXOAG9Q4MnmqK3LZZq4iJDRPR35frkumpt3qPZLOGNDR35nipbGyV6mDF64UeXny+ydmWiyc1IhGCAqrdIwLHBUpFXuVWtQgvCIikBERAEREAREQBUKqiAsIRXqkIDFUYoT24TyWxIWGrTUNEo1VssoeJGvoVqsC3bxhPLeFGttDLEO/RcuXGntHVhy1pmtwrZWOz4RzOvIcFjsVOTPD3raMpwOaYcf8hny/xRRrdyk0WQqU6ca6rKF1I5CqoSqysZKkF7VkVrArkAREQBERAEREACK1hyVyAIiIAiIgKKhCuRARa9GVFLS08lsyFjfTUNE2QrLZwNNNR3UtrFa1sLKoSoN2UKuCthXgKxBaQgar4VUAREQBFQlAgKoiIAiIgI9nOSkIiAIiIAiIgCIiAIURAWkKioigALIERSAiIgCIiAsKuCIgKo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BUUEhQVFBQXGBUUFRUUFxcVFBcUGBQWFhQXFRQYHCggGB0lHBQUITEhJSktLi4uFx8zODMsNygtLisBCgoKDg0OGhAQGywkICQsLCwuLCwsLCwsLCwsLCwsLCwsLCwsLCwsLCwsLCwsLCwsLCwsLCwsLCwsLCwsLCwsLP/AABEIARMAtwMBIgACEQEDEQH/xAAcAAEAAQUBAQAAAAAAAAAAAAAABAECAwUGBwj/xAA7EAABAwEFBgMFBwUAAwEAAAABAAIRAwQFEiExBkFRYXGBIpGhE7HB4fAHIzJCUnLRFGKCkvFTstJD/8QAGQEBAAMBAQAAAAAAAAAAAAAAAAECAwQF/8QAJhEAAgICAgICAQUBAAAAAAAAAAECEQMhEjEEE0FRcSIyQtHwYf/aAAwDAQACEQMRAD8A9xREQBERAEREARFrb6v2hZW4qzw2dGjxPd0aM++iA2SLy29vtNrPOGy0WtH6qpxP/wBAYB7lQrJf1tquGOs+dTh8A8mwPRUc0i6g2evFyo54GpA6rw+9rXWqPxPe4xlJc4GPMLU1jxl/MudKj2E+tn0CLbTmPaMnhibPvWdfODw0zDcM7wTPqY9FJsN+WmzmaNoqD+yZb/qdfJOY9bPoZF5tsx9pzXwy1tDTp7VgOH/Juo6jyXo1Gs17Q5pDmkSCDII5FXUkyji12XoiKSAiIgCIiAIiIAiIgCIiAIi4L7RNsfYA2agfvSPvHj/8wdw/uI8p8jYSszbY7cChNKhDqgyc/Ihp4AHU9cuq8oq3i+vVLnFznOOZOp7un67KBaa2eZk957T71bTthGQEd8/NZu2bJJG9p7g5wHKSfSPguu2cpgggRoR/1cFYHEkQOZ+ZK9C2boFrC4iMstBPzWUjVdHL3xTDahBk66GAof8AUQM2x0MnuN6n35DnkhpHMEkDPiQtbTbUBnuMonr8lMSJGCvVadDh3x4Z/wBYK11WoWyCcUbsgRwy3LZWq04c3sIPkPMZnyWitlYO0y5g5d2nLyIV6srZnbVB6+o76rqdkttK1jcBOOkT4qbjlzwk/gd6FcIKpHPmBmOo1Hqp1K0Ath27eOuU8QqtNdE6fZ9MXNe1K1UhVpOlpyIOTmu3tcNxCnLwDYzaZ9irtMk03Q1zZyLZyz03yD2XvVmrtqMa9hlrgHA8QVrGVmEo0zKiIrFQiIgCIiAIiIAiIgNPtXfIsllfV/N+Fg4vOn89l8/W+2Oc4vccT3S4d9XOPDX6zXoX2v28vrU6A0YMThxc7QHsJncJ4heU2qtOQOU5ne8//I+uVe2XiVNSTxPHTyUqx2TGQAeqi2dhJ0knt/xddcl3QBi14Aadt3U+SpOVI2hGzbbNXI0GSJ3k+/6C3d52oQWs0EZaZblMuehhpugZxotVb7McRMaeXqB71z2bUaq0McdWZRnMz5YvgtXabOWklgw6b8u2S2ryN8jhiyE8cw8eoUe0QdCCT+nxHrDD7wFoijVnO2m26gxzj5EeUFaC1PBPD1HY7u8LoLxo6gAO565cOI8lzlrYdc/fHxC1TRk00YTz89Qr2u5wfIHr/KxUz9H6+uavc2Mxp59wpINjZa2kjkQdxjOOR4eW9ey/ZRfZc11meZw+KmZnL8zZ7g+ZXiNIeEjLLMHjyHv9V0mxl9Oo2qi7UtcA7OMiSDyOR9DyVap2HtH0eioDKqtTEIiIAiIgCIiAIiw220CnTfUdoxrnno0En3IDwX7SrYXWyqGnxOccXHACQ1s7pDQTya3gVyDacamOQ38gOHvW3vau6X1amT6ji48gdG/84dVGuOxmq+Y81ldKzeMbdG42fu8vjLCOX4j33L0G67sa0CAPcFEuSxBgC6KiVxylyZ28eKM9nowFgtl3B2eilsKvLloqoxd2ctaLjMzJ6iD5yo1qubLRjv3Mj1zIXYQrTTCrX0X5HlV53Uc8n0+BacbOmfiaOkLnbfSf+docP1t1A6fXNe5vsTDq0LRXlsnSqSWk03cRp3G9SpSiT+lniFagNQZH1qFRro5hddtHsrUpEugH+5g8J/c3d19y5CowgwRHL+F0QmpIwnBxNnZKQcAWneJG9pPP4/MG2pQdTOJu468CJkHpE9J/Sot32jA6R3buc2cx8e3n3FSxNqURUBEGBiHIgMfG8gw0jfEJfFlGrR7Nsva/a2KhU/VTZPUCDPktouR+yyviu5jdPZvqMjWPFiieWKOy65bI5wiIgCIiAIiIAtVtQR/SVQTAIgkaxOfpK2q5D7T7WWWEgGC9wHOBrCrLomPZ4Ze9b21oOEYWgw0cB3zXWbN2MMaFydhZ4++fy4rurnGXkuXO6VI7/HW7OgswiFsKb1Bs62FJsrlidEjOyqsrXrCymrzktUzJpGXEqh6xCogqqeRHEvfVWGpWVXFYqjVVyZZRRgrw4QQuC2t2V1qUxzIG7n8l3rwrHnKCs1Nxdo0cbVHglWkWHoV3+wlpY8GkfwvByylrwJlvWG9CFh2suQBxfTGsyB6x/C0d0V3UHhwEDEDHMScIji2Y/wAh17YyWSJxzhwZ7tsfZ/ZOrU4y+6cMo1YWnLqyf8l0q0GylYVGmoPzNp5jQiHEEeZW/W8ejkfYREViAiIgCIiALivtQoY6DBqSSAN0kCSeQEldquT2wtjarKlnAPtAJBgfpkgTxEjuVWfRaCbZ4hZKU1TB8IOvLrz17rtbnbkuNs9Iiq2mdZJcOc5fXNd/YKIaxq4s56Pj9GzoNU6k4haqne9NmRzjgp9mvqi7fh/dksowZpKaJraw3rLkoFotNLc4E8ilntQ7bla67K1fRKJKva4qxj5VjqkKBRILlgq1Qo9S2tGbiAFHZe9Bx/EEdvonS7JOKVjqLG++aI/MFWlamVM2kFZyi0WUkai9KMtk7itE65vC9pBNOoMTHAAwZJDTwOQM6S2d0HvrbduKmCBMiD3+h5rnNn3h5fRMBzXZTIkSDEjT8vQieJHVgi4umc2ealG0b77KalQUqtGrJNIgNJ3tOKPd6rvFxWyT20bTVpua8OdgDXEDA5uZEQdBppuK7VdiZxSTQREUlQiIgCIiALz/AGra6nbCfyvDHNJEw7TDnzafPmvQFyu3zYpU3wJD482mPVZZVcfwb+PKpV96PN6d3B14VHgeEOcOpBz7SVv7ZR3AkDkpFms4a3FvM59/rzWGrSLzluAXHOV7OzHH4Idvt9lsjAau/Te4neFzd4bX0YltmfGUOJDMyJjnORGS2NbZAVa+OscR3AkxG7qtrU2ZpEQ5gdxxcogxpMLfG8fyUmp/BxNC/wBjyMdKo0HQh09NwGa6qwW1oaMDiW8DqFba9mmFpboDBMREgZQsVkuRzMsWLhlE9earlcZLRriUl2dZYbRLVhvGuYyWa5bFDc1de9jluXRc1OjS1Zx98W2mxs1MTjwB/lcrUvzPE2zEM4mqWyJifwFdXeOzZqH8eETJlsnkAdykjZ5j2hr5dADYhoBbM5gt3HRdOJwS2ZZVKX7TR3VtTZwPvrPUH97Ye0biTEEZ8l1V3vs1ZuOzv01gkEHgQdCo42cY0EMGFrm4TnoN8YQI671AunZD2NQupPe2cjBiRw0TL630ykFP5PTrjqCpRAyMEg9Y/hcbfF3Oo2svYIBImJBzJLXCN4GIf9W92fBpvLTvE9x8pU6/qDcJe7KBM78pj3q8JXBP6MZx4zcfs1JpmpaaIaSA54xkk48gXmeEwct2i70LitkZq1cR0BFTyY9g/wDYLtlfDu5fbI8l1xh9IIiLY5QiIgCIiALndt6OKzgf3j3FdEtdf7JoOP6YcOoIVZq4s0xOppnJRNCf3ehWvsz4K2Vi8VnI4OcPOD8Vo2vgnqvPmtI9PF20dBRp4x/xXPsh+p/lYLtq5La48laKTRWbp6NU+wnjCUbK0GRrxKl2quGgknRa2x2svcCB4TMHoolSZMW2rNrZwqWsSFfRCstQVn+0quyG6iCeB4/yqGyneAVENtwu8WQmJ3Lb2aqCqRd6LyuOzFSso/Ss5YGjRZy9RLRVVmkiiuTMNGrFVp5+i2G0VeKbf3AH9sGfctK2p94081m2nr+GmNZxHyj+VMJVBkyheWJL+z6kQH8IHmT8l2S0eytL7tzhocIH+LY95K3i68SqKOHyZcsrYREWhgEREAREQBY7RSD2OadCCPNZEQHI2e730vaNe3w5Qdx1GXkFyVtbheeq9Tt7Jpu6Lzi9afiXJmgkjvwZXKTbLrurLcNq5LnrNktm6rDZKwTo3ls1991TUcKTTzd0W2sbGhrQ3QCPRQLvs/hLzq7PtuHkoRt7qVTMS3lqP5VkTLel8HY0swsFuOSjULaHNBByKjXneIa3ipk9GcIuyPb6QdSc06kT3Ua5LUWH2b840J3hRbPaX1X5iB5nup1tshyePxNz6jeFlHs21VM3RqZKHa6yto1ZaCo1ZXkZxVMWd0uU+8qTn1KTQ0u8O4cT8lAso8QXoV3Nik3p71pjhzVFM2b1yUi27LL7Kk1m8a9TmVLRF2JUqPObbdsIiKSAiIgCIiAIiICjhkvP77oQ88iQvQVzG0Vl8c/qE9xqssyuJtglUjlmMUm0MlkcYHYnNW4M1IcMguFnejIwZQFr7wsOLqslpteEgBRG3pTc8sDsTxqAdOvBXUW0XjF9mvqf1FLJrQ4f2n4KjKdeqZeGsHPM/Jbik4OGJsgAkbtxgqx7hgL4lsTMjTjCOBtcUjNdtjDeZWwqhcnW2kpMe1pcGl2hBkdyNFvbHbMY17qri4mU43tGenTiQOyw1QpjRko1QZqG7KpFtkYcQC9EoshoHAAei5C4LJjqtO4eLy+cLsl14Fqzh8mVyoIiLoOYIiIAiIgCIiAIiIAoV7WcPpniMx8QppXH7WX0WFsaYhA45wVSbSReEW5aNbamQ5VLpasb7UHgjePcsdN+5efJnpxWtka8rAyqPEXAjQtcRrxjJayy7K2djsQDwTq4OOfWCt65yxAxopjla0bxkktlG3FRwQHuA3iTv1/Mraty0GsLcbyIiBMRpGZWQ2sq327jqre1Fr/2v6NWzZuz/wDiHU6rb3fdlOkJY2Dxkq+mOKy+1WUsjZWc7MjqiwtzKsc6Sj7SKQaTm5xhg4neeg/hRHZlLSO2uOxezpgn8TszyG4LZLDY34qbSdSB7lmXqRSS0eTJttthERWKhERAEREAREQBEVCUBgttSGFeWbS2zFVE/qAHmvTLwMgxwXjlW9g60uptYCQ57XVHHQCQQxo95WGU6fHWzaF5BkKVSrSsQAIWEgtK89s9XibZglSKdIKBZq0qe0qpm9EhtJvBHMasAcVdjV7K0UqMWAshZnErW2682UhmcR/SPjwVKLpGetWbTbieYA0G8ngFqbsrG1Wtrjow5DcAPmVpbxvB1Qlzj0G4Dkuk+zWwkh9Q73YR0GvqfRb442UzfpjbPULEPu29FnUVpIAhZ2vXoro8hl6IikgIiIAiIgCIiAoVjeshVpQEWq1ePW26DQt1bF+Z5e08WvOL5divZntXH7Z3aXAVW6sBDh/ad/Y+9YZk+Ojp8aSU9nPUtFkcwOWKzOUlrV5TZ7CINRhaVmp2x40MrPUprGyzqvItSfZX+vfy8lHq3jVG+OwUz2SiWimpUgox+iBarbUcILj7h5Bax7ZWyrU1EqMVlItSRCqt3DOfevX9lrrFCzsZvAz/AHHN3rK4/Yq4vaP9vUH3bD92D+Z439B7+i9Go1G8V3+PDVs8rzMtvijPCvaEAVy6zzy4KqoqqQEREARUKICqIiAorVcVa4oCjgoVppTkcwZB6HVZnhWtGUKrJPOK1lNKq5n6SQOm70hZ6YW62nsUOFQb/Cfh8VqGheRmhxk0e1hyc4JmTCqNpLM0ZKkLBmlljmZKFaGKfUUV4UFomsrUlkuW5/6ipByY3N55bgOZWerSnQSTkBzXYXVd3saYZv1eeLj8Bp2XT4+PnL/iMvJz+uGu2SaFIBoa0YWgANA0AVzaWJwH5RmeZ3LNhUmjTgL1KPGsyUTlCyLEMisquihcqqgVVICIiAIiIAiIgCscr1aUBicFgqNIzCkqjmqCbNdbaIqsI+gVy9WzkGDkd66+pTgyFEtdjDxz3H4Fc2fFz/J04M3B18HOsGStUmrTLTBCxBua85wpnoqVowPVhYpZpKlOgXOAG9Q4MnmqK3LZZq4iJDRPR35frkumpt3qPZLOGNDR35nipbGyV6mDF64UeXny+ydmWiyc1IhGCAqrdIwLHBUpFXuVWtQgvCIikBERAEREAREQBUKqiAsIRXqkIDFUYoT24TyWxIWGrTUNEo1VssoeJGvoVqsC3bxhPLeFGttDLEO/RcuXGntHVhy1pmtwrZWOz4RzOvIcFjsVOTPD3raMpwOaYcf8hny/xRRrdyk0WQqU6ca6rKF1I5CqoSqysZKkF7VkVrArkAREQBERAEREACK1hyVyAIiIAiIgKKhCuRARa9GVFLS08lsyFjfTUNE2QrLZwNNNR3UtrFa1sLKoSoN2UKuCthXgKxBaQgar4VUAREQBFQlAgKoiIAiIgI9nOSkIiAIiIAiIgCIiAIURAWkKioigALIERSAiIgCIiAsKuCIgKo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SEBUUEhQVFBQXGBUUFRUUFxcVFBcUGBQWFhQXFRQYHCggGB0lHBQUITEhJSktLi4uFx8zODMsNygtLisBCgoKDg0OGhAQGywkICQsLCwuLCwsLCwsLCwsLCwsLCwsLCwsLCwsLCwsLCwsLCwsLCwsLCwsLCwsLCwsLCwsLP/AABEIARMAtwMBIgACEQEDEQH/xAAcAAEAAQUBAQAAAAAAAAAAAAAABAECAwUGBwj/xAA7EAABAwEFBgMFBwUAAwEAAAABAAIRAwQFEiExBkFRYXGBIpGhE7HB4fAHIzJCUnLRFGKCkvFTstJD/8QAGQEBAAMBAQAAAAAAAAAAAAAAAAECAwQF/8QAJhEAAgICAgICAQUBAAAAAAAAAAECEQMhEjEEE0FRcSIyQtHwYf/aAAwDAQACEQMRAD8A9xREQBERAEREARFrb6v2hZW4qzw2dGjxPd0aM++iA2SLy29vtNrPOGy0WtH6qpxP/wBAYB7lQrJf1tquGOs+dTh8A8mwPRUc0i6g2evFyo54GpA6rw+9rXWqPxPe4xlJc4GPMLU1jxl/MudKj2E+tn0CLbTmPaMnhibPvWdfODw0zDcM7wTPqY9FJsN+WmzmaNoqD+yZb/qdfJOY9bPoZF5tsx9pzXwy1tDTp7VgOH/Juo6jyXo1Gs17Q5pDmkSCDII5FXUkyji12XoiKSAiIgCIiAIiIAiIgCIiAIi4L7RNsfYA2agfvSPvHj/8wdw/uI8p8jYSszbY7cChNKhDqgyc/Ihp4AHU9cuq8oq3i+vVLnFznOOZOp7un67KBaa2eZk957T71bTthGQEd8/NZu2bJJG9p7g5wHKSfSPguu2cpgggRoR/1cFYHEkQOZ+ZK9C2boFrC4iMstBPzWUjVdHL3xTDahBk66GAof8AUQM2x0MnuN6n35DnkhpHMEkDPiQtbTbUBnuMonr8lMSJGCvVadDh3x4Z/wBYK11WoWyCcUbsgRwy3LZWq04c3sIPkPMZnyWitlYO0y5g5d2nLyIV6srZnbVB6+o76rqdkttK1jcBOOkT4qbjlzwk/gd6FcIKpHPmBmOo1Hqp1K0Ath27eOuU8QqtNdE6fZ9MXNe1K1UhVpOlpyIOTmu3tcNxCnLwDYzaZ9irtMk03Q1zZyLZyz03yD2XvVmrtqMa9hlrgHA8QVrGVmEo0zKiIrFQiIgCIiAIiIAiIgNPtXfIsllfV/N+Fg4vOn89l8/W+2Oc4vccT3S4d9XOPDX6zXoX2v28vrU6A0YMThxc7QHsJncJ4heU2qtOQOU5ne8//I+uVe2XiVNSTxPHTyUqx2TGQAeqi2dhJ0knt/xddcl3QBi14Aadt3U+SpOVI2hGzbbNXI0GSJ3k+/6C3d52oQWs0EZaZblMuehhpugZxotVb7McRMaeXqB71z2bUaq0McdWZRnMz5YvgtXabOWklgw6b8u2S2ryN8jhiyE8cw8eoUe0QdCCT+nxHrDD7wFoijVnO2m26gxzj5EeUFaC1PBPD1HY7u8LoLxo6gAO565cOI8lzlrYdc/fHxC1TRk00YTz89Qr2u5wfIHr/KxUz9H6+uavc2Mxp59wpINjZa2kjkQdxjOOR4eW9ey/ZRfZc11meZw+KmZnL8zZ7g+ZXiNIeEjLLMHjyHv9V0mxl9Oo2qi7UtcA7OMiSDyOR9DyVap2HtH0eioDKqtTEIiIAiIgCIiAIiw220CnTfUdoxrnno0En3IDwX7SrYXWyqGnxOccXHACQ1s7pDQTya3gVyDacamOQ38gOHvW3vau6X1amT6ji48gdG/84dVGuOxmq+Y81ldKzeMbdG42fu8vjLCOX4j33L0G67sa0CAPcFEuSxBgC6KiVxylyZ28eKM9nowFgtl3B2eilsKvLloqoxd2ctaLjMzJ6iD5yo1qubLRjv3Mj1zIXYQrTTCrX0X5HlV53Uc8n0+BacbOmfiaOkLnbfSf+docP1t1A6fXNe5vsTDq0LRXlsnSqSWk03cRp3G9SpSiT+lniFagNQZH1qFRro5hddtHsrUpEugH+5g8J/c3d19y5CowgwRHL+F0QmpIwnBxNnZKQcAWneJG9pPP4/MG2pQdTOJu468CJkHpE9J/Sot32jA6R3buc2cx8e3n3FSxNqURUBEGBiHIgMfG8gw0jfEJfFlGrR7Nsva/a2KhU/VTZPUCDPktouR+yyviu5jdPZvqMjWPFiieWKOy65bI5wiIgCIiAIiIAtVtQR/SVQTAIgkaxOfpK2q5D7T7WWWEgGC9wHOBrCrLomPZ4Ze9b21oOEYWgw0cB3zXWbN2MMaFydhZ4++fy4rurnGXkuXO6VI7/HW7OgswiFsKb1Bs62FJsrlidEjOyqsrXrCymrzktUzJpGXEqh6xCogqqeRHEvfVWGpWVXFYqjVVyZZRRgrw4QQuC2t2V1qUxzIG7n8l3rwrHnKCs1Nxdo0cbVHglWkWHoV3+wlpY8GkfwvByylrwJlvWG9CFh2suQBxfTGsyB6x/C0d0V3UHhwEDEDHMScIji2Y/wAh17YyWSJxzhwZ7tsfZ/ZOrU4y+6cMo1YWnLqyf8l0q0GylYVGmoPzNp5jQiHEEeZW/W8ejkfYREViAiIgCIiALivtQoY6DBqSSAN0kCSeQEldquT2wtjarKlnAPtAJBgfpkgTxEjuVWfRaCbZ4hZKU1TB8IOvLrz17rtbnbkuNs9Iiq2mdZJcOc5fXNd/YKIaxq4s56Pj9GzoNU6k4haqne9NmRzjgp9mvqi7fh/dksowZpKaJraw3rLkoFotNLc4E8ilntQ7bla67K1fRKJKva4qxj5VjqkKBRILlgq1Qo9S2tGbiAFHZe9Bx/EEdvonS7JOKVjqLG++aI/MFWlamVM2kFZyi0WUkai9KMtk7itE65vC9pBNOoMTHAAwZJDTwOQM6S2d0HvrbduKmCBMiD3+h5rnNn3h5fRMBzXZTIkSDEjT8vQieJHVgi4umc2ealG0b77KalQUqtGrJNIgNJ3tOKPd6rvFxWyT20bTVpua8OdgDXEDA5uZEQdBppuK7VdiZxSTQREUlQiIgCIiALz/AGra6nbCfyvDHNJEw7TDnzafPmvQFyu3zYpU3wJD482mPVZZVcfwb+PKpV96PN6d3B14VHgeEOcOpBz7SVv7ZR3AkDkpFms4a3FvM59/rzWGrSLzluAXHOV7OzHH4Idvt9lsjAau/Te4neFzd4bX0YltmfGUOJDMyJjnORGS2NbZAVa+OscR3AkxG7qtrU2ZpEQ5gdxxcogxpMLfG8fyUmp/BxNC/wBjyMdKo0HQh09NwGa6qwW1oaMDiW8DqFba9mmFpboDBMREgZQsVkuRzMsWLhlE9earlcZLRriUl2dZYbRLVhvGuYyWa5bFDc1de9jluXRc1OjS1Zx98W2mxs1MTjwB/lcrUvzPE2zEM4mqWyJifwFdXeOzZqH8eETJlsnkAdykjZ5j2hr5dADYhoBbM5gt3HRdOJwS2ZZVKX7TR3VtTZwPvrPUH97Ye0biTEEZ8l1V3vs1ZuOzv01gkEHgQdCo42cY0EMGFrm4TnoN8YQI671AunZD2NQupPe2cjBiRw0TL630ykFP5PTrjqCpRAyMEg9Y/hcbfF3Oo2svYIBImJBzJLXCN4GIf9W92fBpvLTvE9x8pU6/qDcJe7KBM78pj3q8JXBP6MZx4zcfs1JpmpaaIaSA54xkk48gXmeEwct2i70LitkZq1cR0BFTyY9g/wDYLtlfDu5fbI8l1xh9IIiLY5QiIgCIiALndt6OKzgf3j3FdEtdf7JoOP6YcOoIVZq4s0xOppnJRNCf3ehWvsz4K2Vi8VnI4OcPOD8Vo2vgnqvPmtI9PF20dBRp4x/xXPsh+p/lYLtq5La48laKTRWbp6NU+wnjCUbK0GRrxKl2quGgknRa2x2svcCB4TMHoolSZMW2rNrZwqWsSFfRCstQVn+0quyG6iCeB4/yqGyneAVENtwu8WQmJ3Lb2aqCqRd6LyuOzFSso/Ss5YGjRZy9RLRVVmkiiuTMNGrFVp5+i2G0VeKbf3AH9sGfctK2p94081m2nr+GmNZxHyj+VMJVBkyheWJL+z6kQH8IHmT8l2S0eytL7tzhocIH+LY95K3i68SqKOHyZcsrYREWhgEREAREQBY7RSD2OadCCPNZEQHI2e730vaNe3w5Qdx1GXkFyVtbheeq9Tt7Jpu6Lzi9afiXJmgkjvwZXKTbLrurLcNq5LnrNktm6rDZKwTo3ls1991TUcKTTzd0W2sbGhrQ3QCPRQLvs/hLzq7PtuHkoRt7qVTMS3lqP5VkTLel8HY0swsFuOSjULaHNBByKjXneIa3ipk9GcIuyPb6QdSc06kT3Ua5LUWH2b840J3hRbPaX1X5iB5nup1tshyePxNz6jeFlHs21VM3RqZKHa6yto1ZaCo1ZXkZxVMWd0uU+8qTn1KTQ0u8O4cT8lAso8QXoV3Nik3p71pjhzVFM2b1yUi27LL7Kk1m8a9TmVLRF2JUqPObbdsIiKSAiIgCIiAIiICjhkvP77oQ88iQvQVzG0Vl8c/qE9xqssyuJtglUjlmMUm0MlkcYHYnNW4M1IcMguFnejIwZQFr7wsOLqslpteEgBRG3pTc8sDsTxqAdOvBXUW0XjF9mvqf1FLJrQ4f2n4KjKdeqZeGsHPM/Jbik4OGJsgAkbtxgqx7hgL4lsTMjTjCOBtcUjNdtjDeZWwqhcnW2kpMe1pcGl2hBkdyNFvbHbMY17qri4mU43tGenTiQOyw1QpjRko1QZqG7KpFtkYcQC9EoshoHAAei5C4LJjqtO4eLy+cLsl14Fqzh8mVyoIiLoOYIiIAiIgCIiAIiIAoV7WcPpniMx8QppXH7WX0WFsaYhA45wVSbSReEW5aNbamQ5VLpasb7UHgjePcsdN+5efJnpxWtka8rAyqPEXAjQtcRrxjJayy7K2djsQDwTq4OOfWCt65yxAxopjla0bxkktlG3FRwQHuA3iTv1/Mraty0GsLcbyIiBMRpGZWQ2sq327jqre1Fr/2v6NWzZuz/wDiHU6rb3fdlOkJY2Dxkq+mOKy+1WUsjZWc7MjqiwtzKsc6Sj7SKQaTm5xhg4neeg/hRHZlLSO2uOxezpgn8TszyG4LZLDY34qbSdSB7lmXqRSS0eTJttthERWKhERAEREAREQBEVCUBgttSGFeWbS2zFVE/qAHmvTLwMgxwXjlW9g60uptYCQ57XVHHQCQQxo95WGU6fHWzaF5BkKVSrSsQAIWEgtK89s9XibZglSKdIKBZq0qe0qpm9EhtJvBHMasAcVdjV7K0UqMWAshZnErW2682UhmcR/SPjwVKLpGetWbTbieYA0G8ngFqbsrG1Wtrjow5DcAPmVpbxvB1Qlzj0G4Dkuk+zWwkh9Q73YR0GvqfRb442UzfpjbPULEPu29FnUVpIAhZ2vXoro8hl6IikgIiIAiIgCIiAoVjeshVpQEWq1ePW26DQt1bF+Z5e08WvOL5divZntXH7Z3aXAVW6sBDh/ad/Y+9YZk+Ojp8aSU9nPUtFkcwOWKzOUlrV5TZ7CINRhaVmp2x40MrPUprGyzqvItSfZX+vfy8lHq3jVG+OwUz2SiWimpUgox+iBarbUcILj7h5Bax7ZWyrU1EqMVlItSRCqt3DOfevX9lrrFCzsZvAz/AHHN3rK4/Yq4vaP9vUH3bD92D+Z439B7+i9Go1G8V3+PDVs8rzMtvijPCvaEAVy6zzy4KqoqqQEREARUKICqIiAorVcVa4oCjgoVppTkcwZB6HVZnhWtGUKrJPOK1lNKq5n6SQOm70hZ6YW62nsUOFQb/Cfh8VqGheRmhxk0e1hyc4JmTCqNpLM0ZKkLBmlljmZKFaGKfUUV4UFomsrUlkuW5/6ipByY3N55bgOZWerSnQSTkBzXYXVd3saYZv1eeLj8Bp2XT4+PnL/iMvJz+uGu2SaFIBoa0YWgANA0AVzaWJwH5RmeZ3LNhUmjTgL1KPGsyUTlCyLEMisquihcqqgVVICIiAIiIAiIgCscr1aUBicFgqNIzCkqjmqCbNdbaIqsI+gVy9WzkGDkd66+pTgyFEtdjDxz3H4Fc2fFz/J04M3B18HOsGStUmrTLTBCxBua85wpnoqVowPVhYpZpKlOgXOAG9Q4MnmqK3LZZq4iJDRPR35frkumpt3qPZLOGNDR35nipbGyV6mDF64UeXny+ydmWiyc1IhGCAqrdIwLHBUpFXuVWtQgvCIikBERAEREAREQBUKqiAsIRXqkIDFUYoT24TyWxIWGrTUNEo1VssoeJGvoVqsC3bxhPLeFGttDLEO/RcuXGntHVhy1pmtwrZWOz4RzOvIcFjsVOTPD3raMpwOaYcf8hny/xRRrdyk0WQqU6ca6rKF1I5CqoSqysZKkF7VkVrArkAREQBERAEREACK1hyVyAIiIAiIgKKhCuRARa9GVFLS08lsyFjfTUNE2QrLZwNNNR3UtrFa1sLKoSoN2UKuCthXgKxBaQgar4VUAREQBFQlAgKoiIAiIgI9nOSkIiAIiIAiIgCIiAIURAWkKioigALIERSAiIgCIiAsKuCIgKoiIAiIgP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ttp://www.sott.net/image/image/1138/brain9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476750"/>
            <a:ext cx="1828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of division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&gt;&gt;&gt; from fractions import </a:t>
            </a:r>
            <a:r>
              <a:rPr lang="en-US" dirty="0" err="1"/>
              <a:t>gcd</a:t>
            </a:r>
            <a:endParaRPr lang="en-US" dirty="0"/>
          </a:p>
          <a:p>
            <a:pPr>
              <a:buNone/>
            </a:pPr>
            <a:r>
              <a:rPr lang="en-US" dirty="0"/>
              <a:t>&gt;&gt;&gt; def </a:t>
            </a:r>
            <a:r>
              <a:rPr lang="en-US" dirty="0" err="1"/>
              <a:t>make_rat</a:t>
            </a:r>
            <a:r>
              <a:rPr lang="en-US" dirty="0"/>
              <a:t>(n, d):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g = </a:t>
            </a:r>
            <a:r>
              <a:rPr lang="en-US" dirty="0" err="1">
                <a:solidFill>
                  <a:srgbClr val="C00000"/>
                </a:solidFill>
              </a:rPr>
              <a:t>gcd</a:t>
            </a:r>
            <a:r>
              <a:rPr lang="en-US" dirty="0">
                <a:solidFill>
                  <a:srgbClr val="C00000"/>
                </a:solidFill>
              </a:rPr>
              <a:t>(n, d)</a:t>
            </a:r>
          </a:p>
          <a:p>
            <a:pPr>
              <a:buNone/>
            </a:pPr>
            <a:r>
              <a:rPr lang="en-US" dirty="0"/>
              <a:t>		return (n</a:t>
            </a:r>
            <a:r>
              <a:rPr lang="en-US" dirty="0">
                <a:solidFill>
                  <a:srgbClr val="C00000"/>
                </a:solidFill>
              </a:rPr>
              <a:t>//g</a:t>
            </a:r>
            <a:r>
              <a:rPr lang="en-US" dirty="0"/>
              <a:t>, d</a:t>
            </a:r>
            <a:r>
              <a:rPr lang="en-US" dirty="0">
                <a:solidFill>
                  <a:srgbClr val="C00000"/>
                </a:solidFill>
              </a:rPr>
              <a:t>//g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Now we have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str_rat</a:t>
            </a:r>
            <a:r>
              <a:rPr lang="en-US" dirty="0"/>
              <a:t>(</a:t>
            </a:r>
            <a:r>
              <a:rPr lang="en-US" dirty="0" err="1"/>
              <a:t>add_rat</a:t>
            </a:r>
            <a:r>
              <a:rPr lang="en-US" dirty="0"/>
              <a:t>(third, third))</a:t>
            </a:r>
          </a:p>
          <a:p>
            <a:pPr>
              <a:buNone/>
            </a:pPr>
            <a:r>
              <a:rPr lang="en-US" dirty="0"/>
              <a:t>’2/3’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638800" y="1524000"/>
            <a:ext cx="2667000" cy="2209800"/>
          </a:xfrm>
          <a:prstGeom prst="wedgeRoundRectCallout">
            <a:avLst>
              <a:gd name="adj1" fmla="val -105722"/>
              <a:gd name="adj2" fmla="val 296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// expresses integer division, which rounds down the fractional part of the result of division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</a:rPr>
              <a:t>&gt;&gt;&gt; 1//2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AutoShape 2" descr="data:image/jpeg;base64,/9j/4AAQSkZJRgABAQAAAQABAAD/2wCEAAkGBxQTEhUUExMVFRQXFyAaGBgYGSEbIBseHyAfISAgIhggHSkgHh8mHCAcIjEiJSstLy4uGh80ODMsNygtLisBCgoKDg0OGxAQGywmICU1LCw0LDQsMjI0NDQvMCw0Mi8sNyw0LCwvLywsLCwsLC8sNCwsLCwsLCwsLCwsLCwsLP/AABEIAKkBKgMBEQACEQEDEQH/xAAcAAADAQEBAQEBAAAAAAAAAAAABgcFBAgDAgH/xABCEAACAgAEBAQEAwYFAQcFAAABAgMRAAQSIQUGEzEHIkFRMmFxgRQjkUJSYnKSoSQzgqKxFTRDU8LR0vAXY3Sywf/EABoBAQADAQEBAAAAAAAAAAAAAAADBAUCBgH/xAA3EQABAwIEAwcEAQUAAQUAAAABAAIRAyEEEjFBBVFhE3GBkaGx8CIywdHhFCMzQvEVJFJigpL/2gAMAwEAAhEDEQA/ALjgiMERgiMERgiMERgiMERgiMERgiMERgiMERgiMERgiMERgiMERgiMERgiMERgiMERgi+OazccS6pHRFHq7BR+px8JA1XTWOeYaJKV+N+I2Ry2xkaVqBCxLdg9jqNIRW+xxE6uxqv0OF4iroIHX5KTeKeMjkH8Pl1U3sZCW299K1R+Vn/+YhdiuQWlS4EJ/uO8kp8c57z04UNmSq1ZWK46O+xIALbfMjt64hdWed1o0OHYenP0ed/nus3LZLNyRM6F2RrLgSWaWyWZNVhRXxMKut8cgOIlTOqUGPDSII6c9h16BfDIcczMNdLMTJ8ldgP6bo4+B7hoV3Uw1F/3tB8FWOSees5JM8GciRRFGXlkYGJkUVuykUSbG3l2s74t0qziYcF57G8OoMYH0XTJgDWe74VRslnI5UDxOroezKbGLIINwsV7HMOVwgr74+rlGCIwRGCIwRGCIwRGCIwRGCIwRGCIwRGCIwRGCIwRGCIwRGCIwRGCIwRGCIwRGCL+OwAskAD1OCASlzinPeQgsPmUZv3Y/wAw37eWwPvWI3VmDdXaXD8TU0YfG3ulbiPi/DpX8PExYtTdXyhBtTUurUPkDe2ITiRsr9PglSTnNum/S8JK414m56dQodYQLswgqWv+IkkUPYj/AIqF2IeVqUeEYemZInvWJxN9TiWd1m6yBgUkLNF5gSCrEkMAGGljXmsE1iN2sndWqQhuWmIy8xE26e45L+52ATtCmVWaVxEA1ku1i9gKFKFAoAbWRZ7kRmgNSm40g51UgCe7580TNlfDviZVsvohWJmDFmKGyBsQ2kyjb0FevviUUKmiov4phJFSTOkX/wCJk4Z4NRCjmMy7H1EahR/U2qx9hiVuFG5VGrx15/xtA77/AKTvwrlPK5eB8vHH+XJ8YJJL2K3N3VenbE7abWiAsurjK1WoKjjcaJc4h4VZU22XZ8u/p2kUEEEGntgbA3DD198RHDt2srtPjFbSoA4eXtb0S/m+FTcOEkspYllYvMp1h6CqhPUlDCXUzm19DsO9cFpp3KtNrMxZDW9LaRudBpAGvil/ljm2bh7q2qSTLzSFnWSPSTVBnVrIvWWBAO+gXV7RMqFncVdxWCZigRADmi0HyB8PeyvOWzCyIrowZGAZSOxB3B/TF8GbrybmlpLTqF9cfVyjBEYIjBEYIjBEYIjBEYIjBEYIjBEYIjBEYIjBEYIjBEYIjBEYIjBFyz8RiRlRpFDM2kC9ya1VX8ov6Y+SF22m9wJA0SfnvE/Lo8sSw5h5I720AAle+4JI2s2RVA4hOIaDEFaTOE1XNDy5oB6pSz/iNn8wY1yojiaQEgeRiACe7u2nsD8Sr97BxCa73fatCnwvDUpNWTHf7D8EpL4zx3N5rUJ5WlVDZ7aV3qxppe5q/W8Que52q1KOGoUYyCJ+brjzrS9V9SGN28pQAjbbajZrYY5MypaYp5BBkDdM/LHK+bdgRw4OtAEzgoD3N+Y3d6d19FqtziVlN3/tWfisXQAjtYPS/t+UzcK8Hf8ALafMURu6xjVe+wDECtvcHfErcLzKpVeOahje6fn6Tfwfw7yEAH5IlYEnVN5yftWnb6YmbQY3ZZ1bieJqn7o6C38plyuVSMaY0VF9lUKP0GJAANFRc9zjLjK+2Pq5RgiMERgizuYODx5vLyQSDyuNj6qfRh8wccvaHCCpsPXdRqCo3ZRTxHybRtloZT+asTNJKb0szbkKAO1g7gC2Y36nFKsIgFen4a8OD3s0kQN/H5oFQPBviXUyHTLamiYit9lYkqCe372w7CsWMO6WQsjjNLJiMwGqfMTrJRgiMERgiMERgiMERgiMERgiMERgiMERgiMERgiMERgi/EkqqLZgB7k1gvoBOiS+NeKOSgsIXnN1+WPLY/jNA/VbxA7EMC06PCMRU1gd/wCv2lHP+MU7UIMvGpJ/btz8uxXf7friE4o7BaNPgbB/kcfC37XLzJzDxRkmmdpcooKL0NJWkfUNQcgH4lA2383oBj499SCdF3hsNgw5rAA7W/URaO4pCWHUuppBu1EWSxJvfT6/W/2h86rwtcugwB+vn6TFwjlTiDwBoEJSVihS6rv5mDbKKsau9Ma74lbTeRZU62NwrXw83F5/HXuTnlvCQ0VMiBWUbsC7K1MCV0lABuDRvdRe2Jhhllu41eY/FuuvwpkyfhnkVVBJH1SgIs+XUSbshKv2FnYYlFBm6pP4riCTlMT83TekCiqUWBQNbge1+2JoWcXEr6YL4jBEYIuEcYgKyssqOIgTJoYMVoE7gbjYH9Mc5gpexqAgEETop5nvGWEX0ctI/sXYJ/YBsVzihsFs0+BVD97wO6/6SdxfxNz8wZVkEKsdhGKIHtr7/f5enbELsQ8rSo8Iw1OCRJ6r78P5udIWzD5uQzhiIYN3C/NmcsdB1NYuzpXfYV9FWBM35LipgQ54ptYMu7tPaL2HqqZ4bc2nPwN1K68Rp6FAg/C1el0R9RizRqZxfVYfEsF/TVPp+06fpN+JlnKN+L3CJTm2lVFkVsuO5NrpeiVAI7Wt9x5+2KeIac0r0nCK7BSyEwZ/G/r5Lj8GuYGizP4Vt45rK/wuFvv7Mq1XuF+eOcM+HZVNxnDB9LtRqPb+JVwxeXlUYIjBEYIjBEYIjBEYIjBEYIjBEYIjBEYIvlmMwkY1O6oPdiAP1OPhMLprS4wBKwsxzzkFLD8SjMoJKpbnYEmqFGgD+mODVZzVpvD8QY+giedlnjnrVlGza5dxHeiJX+OaQ7Kqqt+Un9qz2NDHPa/TmhTf+PisKRcJ1MaAbzPzqp7xznDicsJmM0eXjb8sRxsodj2Yhd5B87IrFd1WoRMwtihgcIx+TKXHWTp+ki5vOPKQZHZyNhqYtQ70LJ2vFcknVa7KbWCGgBd3DIszNH0IY5JUL6yqqWAbTpvt5TR73vt7DHTQ4iAoarqNN3aPIBiNdk88j+GMpl156ECLSaQvuWsVYX9mr2semJ6WHMy4LKx3F2ZMtB1+cftOR8O4pZpJc5K+YL/CllFjHoFAa6A2G/v6nE/YgmXXWYOJvYwMogNjfUnvW3wTlPJ5Q6oIFVv3jbN/UxJH2x22m1ugVavjK9az3SPnJbWO1VRgiMEWfxPjeXy5UTzRxlzShmq/t7fPtjlzg3UqalQqVZyNJhYcviBlRnFya9R5DJ0ywUBVa6okkE7+wOOO2bmyq0OG1jRNYwBE9Uv+IHPGYys08CssRESPAwXUXJIDA3YFDXW37I96xHVqlpIVzh/D6dZjahvcgj54ean3HOYMxJOsbZmTNR0qkRsyCTVuV0ja9R02BuFXbFZzyTEytihhqbaeYMDTreDHzVUrw45any7MZcukUUkAVgX1yFgxvVQA3BO3oAo3N4tUaZbqFh8RxVOqBlcSQeUCOnzmpPzJwdMvJIisxMcxjIbSDQAIag10Tqo0BVetgVHsDSvQ4XEOqtBI1E7+S3vCKOCTOPDPEkgkiIUOAdwQdr7eUHf5Y7w8F0FVOMGo2iHsJEHZK/MPD/w+Zmh/8ORlH0vY/daOIntyuIV/DVe1pNfzCbvBbiPTz5jPaaMqP5l8w/sGxNhnQ6FncapZqGbkVd8X15NJfitlEOTMrD/LsXp1EB/LtuK8+je+wOx7YhrgZZWnwp7hWDRv+P4lRrI8W6H4R0cExvrdAgUgrISAZKtwyn32sj0xSDoiF6V9DtO0DhrYGenLaCvS8bhgCDYIsH5HGmvEEQYK/WC+IwRGCIwRGCIwRGCIwRGCL+MwAsmhgi5zno9JcSIVAJsMK2773WPkhd9m6YhTvmTxbSKR4stD1SraeozeU13oDci9gbF9/rWfiQDAC2cNwVz2h1R0TtuvjxPxXA66ojq1EQlk+EgCmYHclmJ29AFJ7kYOxGq6pcGJykkEb39u73WLzRxE59o8uuRn/EkHpSykKzUL7eVSteuqvWjeOHuz2i6s4Wl/TA1DUGXcDT8+3SyRuGfiBODAJDMpPwKWa9wdgDfriu3NNtVrVeyNOHxlPOyb4eTOL5t1kkLpRGlppNJWu1KLK18gMTdlVdcrNOPwNEZWwe4KjctckDLrGHaGRkkMhk6I1uTfd2ZiK9xR2Hbe7LKWXVYuJx5qkloIBERNh4CFtvy1lWZXfLxSSAVrdFJPzO25+eO8jdSFWGKrAZWuIHKVqRxhRSgADsAKH6Y7UBJNyv1gviMEXzlnVRbMAPnhK+hpOi4MjzBlpiyxzKWX4lPlI3rdTRG5A+498ch7ToVK/DVWAFzdVhc/czZjKmGLLQh5JjpV2+EG/hqx5txVkDEdWo5sADVW8BhKVbM6o6A3ZIXHees1DmIf8QssakPqj26iamBV02Aatq9KBxA6s4OF1r0OHUalJ30wdL7GBcHkmrxT4auYTKyLH1R5wKfRSsnU1ajtssbVe1kd+xlrtzQVn8LqmkXtmNNp3iPMqQcLTqTAiVlk1gx2CxNWRbA9wQo+/wAsU23Oq9HVOSnGW0X2+bqieOGTDLlc0o2IKE/Uak/8+LGKFg5Y3A6kOfSPf+D+FLMtOyOrqaZWDA+xBsf3xUBgyvQPaHNLTuvUvCM+J4IplFCSNXr21AGvt2xrNMgFeBrUzTqOYdiQop408N6eeEoG00YY/wAy+U/7Qv64o4lsOnmvUcFq56GU/wCp9/hSrytxH8Pm4JroJIC38p2b/aTiKm7K4FaGLpdrRczmE1+NPDunnllA8s0YN+7L5T/t0/riXEth0rP4LVzUCw/6n3+FJ/L/ABD8PmYZv/DkVj9L3/teIWOyuBWliaXa0nM5hepVaxY7HGqvArO5k4b+Jys8PrJGwH81eX/dWOXtzNIU2Gq9lVa/kV505oyhikSNhIpWFPLIRqU1bCh2GrUQPYjGbUEGF7TCPD2lwi5Nx85K8eHOf63DsuSQWRNDUb+HYWffTpJHoTi/RMsC8lxGnkxLgN7+aZcSqkjBEYIjBEYIjBFmcU5hyuX/AM+eOM+xYX/SNz+mOXPa3UqelhqtX7GkrHh52WavwmWnnB7SFenHsaJ6j1sDd0D2xwKs/aFYdgDT/wArg3pqfILE518RFgSWCNmXNKdNoAyqaBNl/SzXa/KdhiOpXDZA1VrBcMdVLajh9HX+FOuI82u+oMfxOuJN5tTCN9I6hWKxHs+qjpNADFc1Seq2qeBa2I+mCdNxNr66a3WJw+bMKrRw9TTP5GVQTr071QG9ah+uI2l2g3Vqq2kSHPj6b9ypHK/I5SWOf8NKoIVoQWDNG69zMrquzHfygkafertMpQZj51WJiuIZmGnmG89R/wDGJ06plg8OozmXzUs0jyPKzFdguhifIR3Pl2u/bbasSCgM2YlUXcUd2QpNaAAB3zz81swcpQiRJZXmnkjYtG0khOjUdwAK27CjfbHYpiZKrOxj8pa0AA6wNVtwZZEvQirqJJ0gCye5NdzeOwAFWc5ztSvrj6uUYIv5eCLMTmLKk0MzDZYKPOu7GwAN9zYO3yxznbzU5w1Yf6Hnou/NZhY0Z3NKilmJ9ABZP6Y+kxdRNaXODRqVMuP82ZidMv8AhdSZiYlo4g1FQlsCwIAfqRkbHb2vFZ1QkDLqtuhg6VNzu1u1up77W5QfHml5ONyzRZjMwwdRuh0pW3UwlmNybUJHfZiwrTo9ABceckEgK4cOym9tN7ovI6xt0A0jeeazOK5d1kVsu80k08S69XmtZYyfO5NFiL+XkJ29OHC9t1YpPBaRUAAaTG1wdh81VGyeVPEuFQBSBmYCu8wJqRBR1g7m1Orf3U4sgZ6Y5hYr3jC4t0/a6dOR5dxsoxO8YmfWgKg6R0zpG1DULDHero++KRibr0zQ40xlN9b38NlUJ8wM1wCZUbUcqxUEEnyI229C7hNE0L32HbFonNSMbfPZYLWmjxBpcPuv4nz/ANlIcU16VXLj2W/F8vo3dky8cln3jA1H+kP+uL7xmoryeHf2PESNiSPPT8KN8PympJpCLEaXW+7MdI3HqAS9eyH2rFJosSvTVXw5rRufn68VcvCTiAfhsYLAmNmQ2e3mJA/pIrF7DmWBeU4tTLcU6BrBWZ41cK6uUTMJuYHIav3WpT9w4UfrjnEtls8lPwWtkrGmf9h7fxKiboQSCKINEfPFFepBBEhVPnf/ABfBcnm+7xUrn6+Rv1dVxbq/VSDl5/A/2Mc+lsf+j0UsZCKsEWLF+o98VF6AEHRekvD7iX4jh+Xcm2CaG+qeX+9X98adJ2ZgK8RxCl2WIe3rPmmLEiprz54n5Z1z+ac6dLMi+aixtFa1vehVEr2uux3z64Oclew4W9pw7G9/udf5VA8IuIK0JXqRlnGsxqqoUKVGfKvoU6R1epJxYw7pCx+L0y18wYFp1mb+8qh4sLHRgiMESfxzxJyOWZk1tK6misYuj7aiQv6HELq7G2WlQ4ViKoDogHn8lJec8ZJS35WXjRP4yXJ9uxUC/vXzxCcUdgtNnAmgfU4k9LftL+c5o4lxKUpGzgaSelCSihR3JN9vmx9cRGpUqGyuMweEwjJcB3m/zwS3lYJTmFVAOt1PKLWtYOw38p32A7HtiMA5uquucwUpP2x6e6tE/E+IyQBY8r0J9gWIWRS1eagpPT7WC9jajWxN0ueRYQV5htLCtqS58t8QemuvWIX55e8O0STrZmJJZGkdjrdmABJryUQ5qmtmO7H2BwZQAMkL7iOJuc3JTcQIAsPzt4LSbw2yPVaQI6ltVqjlVpgQygLVKQSKHocddgyZUH/lcTlDZ9OSYuF8Hgy66YIUjHrpUAn6nufviRrQ3QKnVr1Kpl7iV3Y6USMERgixJ+bsijaWzcAN18YNfUjt98cGowbq03BYhwkMPkunjfFOjlZcxGBLojLgBtmAF/FvtW+PrnQ2VHRo9pVFN1pMKVc089ZsywiOaJIZKsRSA9nKsGm02BtditiDio+s6RBW/heHUcji5pLhzHSRb5dc3Ccr1c3mMyXzE8OThMgZmP5jqNgGu9Dbt3vT3+fxolxdey7qvyUW0oaHPMdw/Y071++E8LYRxgqjm1aFdt2JMjQiYGkl6RDhqU3pWyBv9a23zyXyrWGYmSNQfbNG4m241NinPkTPrn+H5jL6n0KZIEZq19JhUZPpqCHT6/D64mpHOwjwWbjqZw2IbU3s7pO/r7qecyQuyh8xN0M9CzfltaDQiqE6VbHdTTA7n6DFd4JuTdbGGc1py025qZi+tzM5vO4TpyL+ZFmuHzgajH5JAhUTRFQobcAlhqBJO/mF7jE1K4LCszHfS5mIp6TcTMGdO5SbKZxom6Euro9VTNGpotoJBW+/YsO/rioDFjovROpioO0Z90WPeqP4K8Y1TZqE3T1KoLFiKOkjUdzsVF/LFnDOkkLE41QysY8bW+eqRufeCfhM9LGBSE64/wCVtx+htf8ATivVZlcQtbh+I7eg12+h8FueE+bDSZnJMfLmoWAH8QB9P5S39IxJhzct5qpxZhDWVhq0j55pE6TWRRte/wAq74rwtfMIC9B+GS6+FxRyC6Dow2OxYkD+lhtjRo/4wCvG8TMYtzm9D88VIeM5H8HGYfN+IaV0taFxKzpR0tqt3F0wIICURW9NwyiN16OjU7d2f/UAHxIB7rDl1lfPJQy5vMwZYESlFVFAWgQgLeZWK3pBZSTRIWsBLnBq+vLKNJ1XSZOvPlE66qo8I4FnBks/DMujWtwjqFyXCUW1WSAzqrAelkYtNY7K4FYNXEUO3pPZeNbRadPAGOqk2a4YpggmDIupgklSdRrYsQ+gC12BBX3UfvYqFtgV6FlYio5kG1xaPCfnonzwvAzfDc5kXaq3U1daxsa9adb++J6H1MLVk8UmhiadcfI/gpHeFJJJ3CLJHHCGCCUjQDoHlJW20FqII9+/rDAJJWoHOY1jSYJOsa6698KjeB/FNaZmE7aXEij0AfYgfIFR+uLGGdIIWNxujlcx/SPJVDFpYSlvi5k0/EZR2SPzsQXlJCeX9l69Gtd9q0n7VcQBIW9wmo7s6gBNthrfcdyTPDPi3S4nCTSrIOiQO24AUbn98JiCi6HhafE6GfCu6X/fpK9C40V45fl3ABJIAAsk7AD64L6BNgppxPn7NZmYQcOyzEMpIllRvMvbUtbKl1TN7i6xWdWc4wwLbpcOo0mdpiH6bAjy6noPVR5Mo5k6YR2k1EaACWsdxQ3vFKDML0pe0NzTbmqDyt4Wyyo75pHi7dJdaqT7lvKxA7bVfyHfFhmHJ+5Y2K4w1hApEHnb2uE55fwzy/4aKCR3tCS7xBYzLZsB9iWC9hZxOKAywVmO4tV7U1GjXQG8d2i2+FcmZHLlTHlo9SmwzDWwPvqayD9MdtpMboFVq47EVZzPN/D2W/iRVEYIjBFyZzikMTKss0aM5pFZgCx2GwJ33I/XHwuA1KkZRqPBLWkgdF94pla9LBqNGjdH2+uPsrgtI1ClWf56z8soWOMZeFiygnSH1KdJBdyyCm9So2BrFQ1Xk2st+nw/DMZLjmI748hB0WbwbM5mV85OZszmY0jaONF1Hqs9rQVdQAHmJKdvQ1jlpcSTJKmrMosbTphrWkmSbWjy12lIeX4XIzFelIxEZkpF1EAA7keig1d4rhpWw6swCZGsXVU8Hc27QtlpwHhlV2iB3FKQsqEe1spr+I++LeHJjKV5/jDGip2rLEQD7g+in3F+CSvmswqpEhWXToUqgGqTprS3sLo+mxB7G8V3MJcVsUcQxtFhJJka67T88lRvDfjCpmX4eAzAR+ZmbWOogVHVT6xmrHau1VVWaLodkWLxKgXUxiOZ5RYyRPVLcUUkmfzrzRiWHJtLKUYlQCCdBJQWzaVFEg7LXbEVy8k6BXSWNw9NrDDnwJ179dNfNafg9xpDnc1EqBUnJkQUAV0saXb00t27DTt3OOsO8ZiOah4xQcKDHE3bY/v0WB4mcPm/6nLZldPKyt5n0IQWIHsFIkIHspxHWac6t8Mq0/6URAN+knT9Lr4JzOp4vlWR5WiA6OqU2zmS7Yj0uRrr+EfQdNqDtBCjr4MjBvDgJ1ttG3kFneLGV6fEHAUKCoYVQ1aiWJoKP2iRvZNXfoOMQIep+Evz4YGenkuTw4zph4hBJvo1aHIGwEnlFn0GojHyiYeCpOJUxUw7m76jwv7Ki+NnA+pl0zKjzQnS/wDI3/o1f1HFnEslubksXgmIyVTSP+3uP4U55NkfLsc8q2uXZdVg9mIFKQdmZdQ8wqr3sjFan9P1cltY0CqOwOrvxz6C2l13cw5dTmDl4ZHYSTvI0ZIVCshR0KNpNXHVltl0E9sdPH1ZQocO49n2rwLACd7SDPjpGsqjeE2dWSLNBO34gvVAVrRbAUEgLqDVRqsWaBBBhYvFabmuZm5R5E92yxOc+WCeMQTA6I3HVdl8xBhAJOkg9/Io2Nk9j2xHUp/3AfllbwWLjBOYbkWH/wBvhKVuUM+Y+IjNCMlJMwUXW5LjWwB2u3YK297d/XEVMw/Mr+Mp58N2U3AmwtYegkbL0BjQXkF585i4fNFxBkyypC0LOEZG0MwppbJLXq6bgX67Ae2M97SH/SvYYarTfhgapJBiZvyHlIXZ4O5/p5/zkgTIyAnsz2Gq/er/AFHvj7hzD77qPjFMOw/0/wCsHw0Wbz3y+2VlmZkUJJmG6RshgoAbZexU61F77oRt681WZSVNgMSKzGgG4An287eq+3hJxLo8RjBPllVoz99x/uAH3ww7oeueL0s+GJ5XXoPGivHpY8RuFCfIymgXiUyJYB3Cm9jt8Jb6GiNwMRVmy0q9w6saddvI2PzvXnjIu6uJE+KMh79tJFH9axnCZkL2VQNLcrt7L1RlMwskaSKbV1DA/Iix/bGqDIleBe0tcWnUJA8ReK9fMwcMjnEJkbVM/fTtaKRY7ner/c98QVnS4MBWvw6j2dJ2Jc2Y0HufnVfDlppEzggVpcydhNmJmLAAI3VRDqoL1OmOx3sG9Ix8ZIdGvVdYnK6j2hhvJo7xBPhPhpqnvg/A8vlQRBEqX8RA3b6t3OJ2sDdFlVsRUqn6zK0cdKFGCL+MwHcgYJC/uCJC5k5szaZxsploo7VdZZ7P5YUMzXYVd7QXe43rbED6js2ULWw+DoGh21QnlbnOm56pXPM0rGOPMSTSNm2OhFcKBDIQI7ERtJNQJPlbykjudou0Oh3V7+kYAXUwBk1MbjXXUeV76aqGSyDRuOvBOPw8lzKGIYk+bYd0IjR3L3RCDt3MIEG40Wk+oHN/tuH1C3t43IEcymnkzjvQz+WURvEJYkhzCvYLyEtokomzqGg2e2pgNqxLTfDwqGMw/aYd5kGCS2NhaR4X91yeKXCnk4t04ohrlRCoX9smwWN0AdiP9N+pxzXaTUgKXhVZrcJmebAnwXVwHmOPL8ViSPU0ZuCRyKZy7bFlCgalbSt72F+w6bUDakDuUVfCuq4Qudr9wGwjl3i65edMjBl+NE5hT+GlIkYL7OCGO2584LGtzvjmoA2rfRSYKpUq4GKf3C3l/FlweGcrx5+J0tow/TavaQML09/2dRobBN6rHNCQ9TcTDX4cg6xPl/2PGy0fE7g8o4tcZOqdVZCDVEDSQD/puu+4x3Wae0tuoOGV2f0f16Nkfn8rK8P52gzseYjQmASdJi3org969Qo1dqsVYvHFEkOkaKxxBralA03H6onyTL4usY5zAsUYXMlJOqSVOpbSidQWgPVhQDn6iXEWMc1S4QA5naEn6ZEdDfv8uSXvDbOvHxKMARliDGfKDsos6dJALsE0h73LWbs3FRJD1c4lTa/Ck35+fOdhMx7J88VOHf4jJT6o0UsYnMpIj7FkD0R5SDIO4+I+hOLFdtwVkcLq/wBuoyCdxGvWPRSXL8RlIdUKxpSsQBsOnZWiba9RNb92rt2qBx2XonUmWLrn969NPZPni9GJ4MlnlG0kelvuNaj7efE+IuA5ZPByadSpQOx/j9JKkjEeVjOyyGXWG72ACNnViPIdPlIu3Pp3h0aFpgl9V3KI+Tz56WXouaFM3lSjFWSaKiVNjzDuD6+4ONGA5q8YHOo1ZGrT7Lz7x/hc+XEeTaEBhK9Mo1GVjpAo1dVpAUHv3F4z3tLfpheww9anVJrB2w8NfkrY5kzscE7mBZQ0eWSGOQP8Dbaj1Y23Kxsq0Cfio7Y7eQDbkquGpuqMAeRBcXERr4EbkEpx8Fsj0opS7MHlN6GQrXTJBIc/F8a3XY7d7qbDCAs7jVTO8ACw3nn7aHvWr4o8TlysEeYhVCyyaGLC6DAm7BBHmUDv647ruLRIVfhdFlaoabztKmnI2bMchRR+WvTeUyKAY3VlVn2vUiAufNQGo7hqJq0jBhbmOZnbmOtwI3EadCbaST3K5cD4guYy8UyG1dAb+fr9wbH2xea7MAV5WvSNKo5h2U48asiY2y2cTTavpII7t8Ski6IpSDt7bnaq2JEQ5bXBageH0TuP4/KUuWs2xDTxKhkGbVugCq+Vt/JbB2IZVUAE/Q2cRMO456LQxLACGO0ykZu7ntvPwJk8bpAzZS3IjZXalWzflo0WHewPSqPftiTE7KlwQECpAuI/Kn2U/LGWlibXIst6RGRpYFSo6leYmga9PucVxaCFsPOYvY4QI1nbu2/K9PDGovCrh49Hqy06/vQuP1U45d9pUtAxVaeo915z4TktWZXLOkMbOOlcmqlY9nFP8R9P2d+2M5o+rKvaVakUu1BJAvaPLTT1W/k/EHMQRpDRHSUR17aRprv8sSCuQIVN/DKdRxfzv5rd5iC5mdSki/8ATs5KgllcpccqaiUU/Gh0rQDWvnYjZsdv+o9CqmHmkwyP7jAYAm4O52Nztew5Kg8p8PSJW0SF9IWE2ukjo2oBHvv37HuNjiwwALIxVRzzcRMu/wD1f55Fb2JFUWNzhxo5PKS5gLrKAUD2tiFF/IE3jio/K0lWcHh+3rNpzEqVzc+58FjmJhGOkSkcKoSzEKVttL6QA2o2b2o4q9s/dbw4dhzApib3Jnx5ckpSZiUxjOPIJJmnADNqZ0KAMCGvSASex38u214hkxmWiGMz9iBAjpBm3f8A9uvR/CM51oY5dJUugYqRRUkbgj3B2xpNMiV4uqzs3lvJI3iXw8pPFmxA8qLE6ThX0DpggnUfUFTItfMewxBWEHNC1OG1MzHUS4AyCLTfp4wpHm8yF6MsbgyBi+7MzrpI0ByUUbKBWknse11imToQvRsYTmY4W05DrFz6wqb4uTJJlIJlUscwECVe37ak77nSzqAQfjNEbg2sQQWg81hcIa5tZzCftmfb3g+HlP348YswSqzGNSlRSuSUZDGWFm/2469Ngt9qxXzw5bAwuekASJvcDUGfwU9+LzFocpnoGKhlKal2OmRdS7+m2r9cT4jQPCyeEAB76FQdfL4FOeIzSR5iPMhlLNpmRlDaSwqx59yVcEHvuDis4kOzLapNa6maXKQRafTmNE+eLgXM5XJ56MeVhpPy1DUAfoQwxYxH1NDgsnhE0q1Sg75CnHD82sayXGGkIHTYkjpkMDqAHc0KH1xWaQFtVabnkXgbjn0Vk57zKPkIeIDdumAF9GEug0wIIZQyi1OzDUD3xdqkFgevNYBjm4h2HPP2nTwNjsYKlOQ4iIEjcwRtJraSOS1PpppoyCCqsNQBo3uMVA7KJhegqUjVcW5jEAEX77G2uhTFxbmg8SeOSbKM0WVjJl6bbnXpBYtQoCrC+4O9YkdU7S5GipUsH/SAtY+7jaek2/Z9Fn8iZWJWOcm/EEZVhJpijsNRUfGWAGkspZf3T9cc0gPuM2U+Pe8jsWZfqtc9+3WLHmqtzq8Wf4RLLCQ66OqjEbjQbbvuCAGX9cW6kPpkhefwQfhsY1r7GYPj8BUdhVIspIG0q8sakfmWW89r5ArCqU3ZQ9uwI1UrBq9GS59YEaA8ul7259R+HrKxx5vl94o2Z2y4DGxupHnYAeoouAfasWBDqMDZZTy6hxEOcIzf8H4lKEg/FZlVVqjgQrDHIjOxSJNQBUKCQ5Hw2SNR7gXiH7ndy0QewpEkXdqQYEk/jnvCqvhJmWbh6KxU6WOnSwbysSQDR8pB1DSdxQxboH6FgcWaBiCRuuDxGyq5fMQZ9jrVGVRFZJL6gdSi9OrQD6Vai7xzWEEPUvDnmrTdhxaZM9I0O+qTpo5pXXKtCY2krqMzdTrqH2GpQyowXRbWPhX3GIbn6YWkCxgNUOkDTaLdYJvNup6pn5TzdcSy6AOqHI6UQ6SqqxDqFZSQ1ql6ibNb9sSsP1juVHFMnDPNic1/YzMRrpsnjmrKCTKyArr0gSBRVsYyHAFgjcrW4rfEzxLVl4V5ZVBmNvOyhWb4w0kMsrRUrz00wQan8nliLAjQpVbYC7JJ9KNEukEwvVsoBj2sDrgaTYX13noqB4Xc25Zcl05Xiy/SIADSfFYBLAHfdtRIF1eLFCo3LBssfimCrGvmaC6enp5Lu504pFm8icxlXEwys4dq27CmHmHqjdwD8u2Oqjg5st2UWDovo1+zqiM4j9adQptHn0y2WSZZIGzEiaFRE80SjT5i4fyyAorA1uXa7HarmDWzuts0nVapYQcoMyTY+EXBmD3DTfmfJZnNQ9SBJswgAjcMeu8dMSii4wyjTXwWO91enHyHOEi/quxUo0X5ahDTqP8AUHnvB8f5T74Z8oTiMfjIwkSzCeJGHn6gUrZHotEHSd7UbAd7FGkY+rvWTxPG0y7+yZJGUnaJ+abKpYtLBXDxzNpFBI8jKihSLY0LOws/MkD745cQBJUtFjn1A1okrzJxrLrHmJkUFVSRlAJBIokVYJBrtY71eMxwgkL3VBxdTa47gKs8D8PlfLQOwALRIxB72VBOLbaILQvOV+JObVcAdCfdIEfEJotWVM3TjgziurFC/SdWZS+3oO5Ug2QKHe6+Yj6Z0K2DSY+KobJc0jWJmLfyrN4fSF4Z5G1HqZhpAW02VZIyhOgBbKFSaHr73i7SuCV5riADXtaNhG+xM631TTiVUFmcy8N/E5WaGwvUQgEiwD6Gvrjl7czSFNhqvZVWv5FQ7hOdiaSaHpRSGRwAocIhGnSxjbSKkZqK+XYWPU3RaRJEL1VWm8Na/MRG8Sed+gGt12c1cPES8PyZcdIXrCEC5CRqcufL3JAO9KN/bH2o2MrVFhKuc1awF9u7YRr+yqR4ZxtHl2gcklHJXv8AATV2d/M6u24HcbUQTZo2EFYvEi19QPbuPX+AQF2+IPCfxORkTfy1Jt3IQ2QNjvputjvWOqrczYUWArdlXDvDzUCHDVdMu62iOxikdyCBICCT6Umh07/uv7b5+WQCvX9sWue03IuB0/cg+isHAeHx57hUUeZQXl6NaioNLanUNwuhqJFgEHvWLjWh9MA7Lzdeq7D4tzqZ+79/sKGopZqsWfViB+rE1+uKGq9WSGhVzgy/jeXZIzu8AYD6xnqKP6CFxcb9dGOS85W/9PxIO2dHrb3uprx3iJkKIJ3mjRRpLiiCVUOB8rUV8gPW8Vnum0rcw9IMl2UAnl3mPdUDlyQz8vzqdJOWZmTULA01J2Ox7sN8WGXonosfEjsuItI/2j1sp2+QVYA5EodlLDUoVCNYUFW1Wx2exXpfYHFbLaVtCqTUyiI9dN+WyqvLORbO8AfLi2cBgmxFsDrVQWoGj5bG36YtsGejC89iagw/EBU0G/tt5qbc55VYswsI6ZaKJEk6a0vUVabf9o33Y7k3itUEGFuYJ5fTLzMEkieW3d3La5L5NhzuWzLdV+vEAUCVp3WwCGWydQZdiBtsT3x3TpB7TzVXG4+ph6rBAynn3/CsOOH/AA8hj1r5/i6ykdMox0FF3LHSLNVdA6dr4j6bK0Xf3Rmg25byL32v/wBVX8IJNWRbLyKQd3AII1RSWAwv0LK429h72beH+2CsDjAiuKjT08R/0KaZrhzSZ6HJtCB02ELCNVVmVWpnJoCyAWtvQg2RviqWy8NhbbKobh3Vg7W99BOg/Fk8eFrOmZzCS2yTlwrNIsmoxHTVDc+Ut5uzACgKxYoSHGd1lcUyupMLNWxaI1+abLl4yDk8vmwz9JpAypUSKNeqpBGYzYDroI1VS3sccu+kFd0Yr1GECQNbnTaZ5X01K6vCfjCrMMqroyyZdZPKoGmRSQykgDUdNGzfYb+/VB18q44rQJZ2pEQSPA6J75y4QM1lJIttValtdW49h71Y9O+J6jczYWTg6/Y1g5QqXiOVhy8keW63UlXpuzVpKgrfkINaqLCiSDW4regXNAhq9WKVapUa6pEC49fbTqtDw6z+nNZZzmH1dYQ9Ik0Y2Vgtb1QckV6FhjqifqF+ii4jTmk8BgiM09QRPovQGNBeQXnPnDgZy+aOWSKVFZtSqG6gdB5UcKN9X+YSD21ECq3zajMrsoXtMHiBVpdq4gxblB3Hdp7r75bw4zspHSjOgj45R0q3IrQ3m7AGwCN/lj6KDjouHcVoMH1G/IX9rKk8j8htlsrmIcy4f8QKZUJpQARsxA82/t6Dvi1So5WkHdYmO4iK1Vr6YjLzWlwrw74fB2y4kb3lOu/9J8v6DHTaLBsoKvE8TU/2jut/KZ4owopQFA7ACh+mJVRJJuV+8F8X4mlVFLMwVVFkk0AB6knsMF9ALjAUy5i5ty+dlEaxrNBAeoytIEM5KlVCKdmALBtzqJqh71X1A4xsFuYfB1KDcxMOdbSY3v5d3NcPLvIryOyaI/wetkfqr+YWU7sleZCPgB1UdJbSbAPLKJJ6KXEcQa1odJzxIjTx2PPSdp3VdArYdsXF51SPjkGXyPEswZxM2UzURMli16rszVt3rS2k91J+V4qODWPM6FeioOq4nDM7OM7DbnAEf95hd3gfI4hlDSKUZrRLJYFQA9iqApo63x9w0wouNhucEC41Pfp+VT8WlhL+EYIvPuSiGRmzNH89JGRE0agI0YMzmrZbCgAgbb7+2eBkJ5r19RxxDGT9sAkzuREcu9cMPCJny6vEAWkmbLSA0Sz/AOYu52s9tV3t88c5SRbuUxrU21CHaABw7tPgTjwHmR4M5DBGrNAraZ2IJILERLb2bCPpGoEg3sBsBM15DgBosyvhW1KLqjvuNx7+o8VX2UEEHcHvi4vOrzeeESwZrVEocRTkql7/AJc2gKQR8XY1vtZ7A4zchDrL2vbsqUoeYka97Znu/NlS+R+krzZRgy/i0afpswYqjBQBrGzalewAPLpYEnvi1Si7ed1h43OQ2sP9IbPUT7EeKlnDItOdSC4HAkMId1DIbYrrOkjV3sEk+m9AVUb98LfqmaBqXFs0A3006KgeC+YaObN5Jxek6u21qdD/AK+X9DixhjBLSsfjTQ9lOu3f/oU+43PJl8xmIQFQapImCqKKl9XrdDZarsAPnddxLSQtmg1lWmx5vodd4/6unJaxlUy8Op58296UdhSA0FZL0HUQx3ogDfY4+j7YGpUb4NY1H2azmBr03t5HvTllfDfNSwLl5T0lRlYMzLJRKnqBVG4Go7AMAdyfTEwoOIgrMdxWkyoajbkyNI7vToqnwjh65eGOFCSsaBQT3NCrNbXi20ZRCwa1U1Xl53uoZz9I5efqSxI6zsghSMo7oWLAuQArKAEZSbvWd7GKFWbyvVcPDQG5QSIBkmQDG3I6z3Jy5DD5fNx/iJFd81lhRXTSuhLCOkFA9EhrPsQCdsT0pa6+4WbjstWiezEBjvQ736pK5w4euWkOUUx+fMSM2lbdEZl0IdrI0BHAFbkj54gqNynKtPB1TVb2xmwGpsSAZPnIW/4YxPDxNozIZLy5D+a9LWDpYb6WUggizR1bm8SUQQ+FU4m5tTChwEX+EdCtzmbhaZbOzZw9RjJGb0GmiTR02cEg76tPayFLkDy47e0NcXKphqzqtBtGwg+ZmY8p8YnVT7kjVl85lZZUEMYkoyNqAYSJsCdxWk2Nh33PtXpS1wJWzjstWi9jTJjTuK3+fan4hJlkFLrRzMbIhKpch9glOrNVURZxJVu/KqWA/t4cVT1Ec5NvGxAWby/IYeMQIItEglAenD6tSAEghQNJsvXz+WOWWqAQrGIHaYJzs0iLWjQ+Pcr3i+vJKI81eHGYfOzfhkBRrlW7UC6tdZGm9Ralu6U3W10alAlxheownFaTaDe0Nxb5vpHmu3ljwozCSxzTTRxmORXCqC5Okg0TsB29Lx0zDOBklR4rjNJzCxjSZBHL9qw4uLza/IQAk0LPc1ufvgvsnRfrBfEYIvlmMwkalnZUUd2YgAfc7Y+ExqumtLjDRKw81zrk1UlJlmIIGiIh2JJAFC63JHr7+xxwareatNwFcmC2OpslXjXiROqu0OVjjVQDqnlW2u60xq3mJAvZjtR7VcTq52Cv0OF0yQHvJnYA+pOnkk+bnKSbqLn42zIdFaOGNwiAbMSdHmDBRYJJrexR2h7Un7rrSGAZTg0DliQSRJ5b21/gr88MyEGedIMllpV0yK7O+khFJOsO48zAdlplu+1jUTQH2aEq1KmHBqVni4Ii/hA0vvY+RgWTlfl9MnEVXzO51SP+83yF7KBsq+g9zZNxjA0LzeJxLq7pOg0HzfmtnHarKYeNHDE0xZl1Zgv5flA7k2NZ76a1DY7E/PFXEtFnFbnBqzpdSadb/wDOuiWvCniHQzcMaSRsMzYlBUho9CuQLO3mJBsX2rbEVAw4Abq/xWn2lJznAjLp1mPZXTF9eURgijvMuXEPGJWneRIpUQLKhvohyB5rFAErJ9LvFN4ioZXo8M7tME0MAJBNjvHLzHssflC3hzuVLtUbDMCRNz5GCylfctGTQ9ccU7gt8VZxkNfTqga/TB6i3kUo5rOsJG6ch0glVZRo1Lq1DygD1AavcD2xCTey0mUwWjML+d4Xo3kzjf4zJxTmtZFOB++uzbelncfIjGlTfmaCvF4zD9hWczbbuUr5/dcnxWR5IVnjkjEkcb/ArNQLVRB8yMSPW98VKpyVJIlb3Dwa+EDWuykGCRr8uk7I8cdJ+q2oqXZ2RHaMWwYGtBGnZiBXpt2sYhDyDK06mGaaeQaxEkTp39y3+H+G+czLsyRdCEsShnOk6b28otrqvT74kFBzjawVOpxWhSaA45nbx8hVjkfkxMgrnWZZpPjkIr50Bvte5N74t0qQZ3rz+OxzsSQIho0CnXixw+KPPMzoR1otavqIAdVK1pCte6qfT4u474rVwA6+62eE1HvoANP2mIjafDqvjyv0IuIZSRKSJQdch2RndStJfmamYISSdwTsMGQHgrrFdo/D1Gm5Og3gHfYWv+1dMXl5VGCKSeMvDDJmcszSpHGyFAW9G8xJoC9PwAt2FjFTENlwuvQ8GrBtJ4DSTr89e9ZIWQZjKlZcvqyzoVEdqJFZ0VwlimAYhBuL0vV71xeRcWU/09m+Wu+qddoBIn38l2+MMDZfPQZuMC2j7kXToaDfUBkq/VR3x1iBlcHBccHcKtB1F3P0O3oZWLkuMjLyRS5VVMh/PmSIHprH0wGTSXJ1I3UbfbdT7AcB2Uy3vVl9A1WllU2+0E6zOumht6+NM8QeDz5mKGfItU8RLIVbSWRxuAe3opo+xxZqtLgC3VYfD69Ok91OuPpPuFJc3y1nmaSKLL5oxM4kp0K+ajubFWNTC8VDTebAFehZi8O0Bz3NmIsfnJN+W8Pc+2YdpXhaOimpzRKEBSdKAblBp3O2JhRfN1mu4lhxTAYDOvj49bpu5S8PstkpOqCZJt6ZuyX30r6bbWST+pxLTotYZWfi+J1cQ3IbD37034mWcjBEYIjBFxcS4rHAhdyxABNIrOaAs7KCaA9e2OS4BS06Tqhgepj3SLmvFqDUVihkurDSDSu9USBZCUbv29DiA4kbBareC1Ilzh3D5qlvjniZmWkZsvmIlRDsgj2ft2ZxqPqTYSq9bxG6u6bFXaHCaQaBUaZO86eVvdL/ABLmnrAHN5WGaSwyyB2U6Sd1YK1GwCPQjYm/WN1SfuCuUsH2ZPYvIGkQPyFlcPMbzLpinHmY6YG1N/AFtSRWwJOonHDYJ0VirnbTMuG2unWe/wAExZXw5zsyoY4niDLcnWcL5tTV5QNXw0dx64kFBx0VJ3FKFMnMQY0gfAm/gPg/ElNmpmkP7kfkX6FviI+mnEzMMB9xWdX4491qTY6m/wDHuqHwvhUOWTRBEka+yirPuT3J+ZxZa0NsFjVaz6rszzJXZj6o0YIlHxV4f1uGzV3jqQf6T5v9hbENdssK0eFVezxLetvP+VLPDjKk8QheBA621dQi0pV1MVU2aLUvuSNxRqrRH1ghb3En/wDpnNqGD03vYel1f43DAEEEHsRuD98aC8iQRYr9YL4o/wCOyqHy5CUzK1vfcKRSle2xYm/mcU8VsvR8Ckh97Dbv/wCLM8J+O/4tYJSxEilF32+EAKw9tKgA+4Hucc0H/VBU/FsN/aNRm1/XX1S/x3JDJZnMZWRFZV16G0gt5lBQ6rHbb6W2I3DI4tKuUHnEUmVWm9pvy1+dyd/BHiRRpMs5H5i9aMX6jytY9yNJHyF4nwzo+lZfG6QcBVG1j7/tdfjpwzVDBmAPgYo30bcE/IFa/wBWPuKbYFR8CrQ91M738lG8Ul6Zeo+XOJjM5WGcf94gJHs37Q+zWPtjVY7M0FeBxFLsqrqfIrSx0oVNvG/hmvKxTAWYpNJ/lcf+4L+uK2JbLQVt8ErZarmHce3wpCnzqZERZcqHdWEk+iQkMw1NGob9gjVpcAG/fvivIZAWsKbsSXVAYBsJHgT10srxwLOmbLxSsKZ0BYezVuPsbxfaZAK8nXpinUc0bFd2OlEk7xLyzdKCZJDE0c6q0g30xyHQ2x2IsrsfbENYWBWjw1wzOYRMg26i4SrlcwkHXkWASTRHoZdUiLnUNZ1ABVCqoYo+gUzCxQIGIgYkxfT5+Vfc11TK0uhp+oyY5W31iWzoPFMPMvL2Z4jw6BCEgzAKs6EkLVEFdrr9lq3oivniR7HPYBoVUw2KpYXEucJc28FcvCvCyNGjeTMzMwj0Oq0FYEaSo2sIVJBHfcmxj43DgXJXdXi7nAtawC8/z3p/y0CxoqIKVFCqPYAUBvv2xOBFlkucXEuOpX1x9XKMERgi4c3xnLxMFkniRiaAZwCSfkTjkuA1KlZQqPEtaT4LhzPMa9IvAvVbfQrMItdbbM/vtXuCCNiDj4X2spW4U5oeYHPWPJSzi/i1nSzKkUcFEgggswI7iztY/lxUdiXbLfo8FoQC5xPslPiHMebzK1JLI/mJJ1MB5qAGkHQBsaoD4j8sQmo52q0KeFoUj9IA8PhXJnllRmjIkRVkdBGWvSw2ZdtiaNEgb3j4ZFlJT7NwDrEwDMeRWzwjlricyssUUwSQKrF/IGVfhFsRajbYew9sdtp1Doq1bF4OmQXESJ0v7J3yHhS8zmXPTAMw3WEkkn0Jd77bbAemJxhyTLisp/GG025KDbdf4TRk/Dbh0ZB6GsgAedmI2HfTdWe/b1xKKDBsqL+K4pwjNHcmXJZCKFdMUaRr7IoUf2GJQANFRfUe8y4krpx9XCMERgiMERgi+OcyyyRvGwtXUqw+RFH+2PhEiF0xxY4OGouo3ySsMMeYWVJUbLmRMzMr7AOdNBB5u6LZWj5e9HFOlABnbVekxpqVHMLSCHQWiOXXTfe108+FnFY5slpjsCKR0CsbKoWLICfWkIF/wnE9BwLbLL4pRdTry7cA+MX9U44mWaph465S8vl5a+GQr9mW/wDlcVcULArd4E+Kjm8xPl/1R/JZt4pEkjOl0YMp9iNximCQZC9JUY17S12hWjns9NxDNapDqlkpRpX2FKAo/wDm+OiS911CynTwtKG6DqtrIcTiy/EhM7NGYBpNDUGZBoKA0DpKWoZvNe59cSBwD5OyqVKL6mFyNE5vCxvPne1uSsfPWTGY4dmFXzXFrWvUrTivrWLlUZmFebwNTssSwnnHnZQTN8KAYRRq3V6YkYsy0w0F7Q7WGUggHzbV3sYzy3YL1rK5jO42mNOsX7jrsq54KcQ6mRMR7wyED+VvMP8AcWxcwzpZC89xqllxGbmP4/SoGLCx1jc48N/EZLMRVZaMlf5l8y/7gMcVG5mkKzg6vZV2v6rzhwfpmdOsjyJdsi3qf1qxuLO14zWxN17WtmFM5CAefJXjwyzM7ZaQZiGSI9VimsEWjbgb7mjYs/LF+iSRcLyXEmU21B2bgbCY5pwxMs5fmSMMCGAIPcEWD9sF9BIMhEaBRQAAHYDb+2CEk3K/WC+IwRc2e4hFCuqWVI193YL/AM4+EgartlN7zDASsDMc+5ML+VJ13sKEj3YkkDsasb3tewJ9MRms3a6tt4dXn6hlHMpT434j5oJI0UWXiVNO7yCRm1CxpVdga3pvTETq7ostChwuiXAOJM8hGnf+Euwc95giRMyGzTMoYKkmhFStTAiOtwvrZqqIOIhWd/tdXXcOpWNL6QLXEmdteqxc9xjJsI1jyzIqSB99LEjuyny6pBdVqbttW1ngvbsFZZh64kufJIjfwPTwC0OGcs5mbLjTHmvM5ZgE0qtqQulTIuvVSgmqUAb46FNxG6hqYulTqXLbDnM85sYi/UlaHD/CfOzHVmJEisC7PUbYV2G3b+LHQwzjqoqnGcPTEUwT6D54J84P4dQxQmCSaaWInUyAiNWPz0DW3psWI2xYbQAESsmtxN76naNaAeevvb0THw3gWWg3hgjQ/vBRqP1Y7n7nEgY0aBUqmIq1PvcStHHShRgiMERgiMERgiMERgiMERgiiHiQHyOczDRldGcRg6MLBUqBddtQk1sDdjbbfejWljjG69Tw3LiKLQ7Vh1+bRHzRh8FgViNmIdVSVC/HUbkFm29TJQs9lG2JMNoqXGrvtNvK428lTsWlhpa8ROFjMZGRTqpCsh01q0obbTe2rRqq/WsR1W5mq7w+t2VcHnbz09VBhlE6MsyKSq6UGoe/xNtYUg6QLoHVt2IGfAgkL1ud3aNY43uf0PfyVayPLsH/AEdJYstH+IXL9QMyeYyBDq32JN3W+x0n0GLgYOzkC686/FVP6wte85SY12lSn8IwyDT3J+bP02JI0uANXr5mOr1GwrfvipBySvQZ2nECnawnu27tFcfDXiCy5CJQ4Z4VEb0bqgCov+UqPkQR3BxeoulgXluJUizEOJEA3HzvUbzsb5fiOYBaJDCZDH1BYpbaNUX0J8ukDteKZlrz0XpGFtXDMiTmiY66z+U7eEEjHMTOsciCQM0w0hYg2sGMJ67Kz7H0+mJsPqVl8XAFNoJBiAL30vPoqvi2sBGCLjyHCoIBUMMcf8igf3Ax8DQNApKlapU+9xK7MfVGjBF/GYDcmsEWXxPj8MMZkJLqFZvyxq2T4jY22Hzxy54AlT0sO+o7KLGwvbVJGa8WAWZUy0iAAEvKCdNlaLIu4WiTYJPagbxAcR0Wq3gxgFzweg37id0s8c8Rc2ZZGhzXTVGAWLogav6gT73qr0rvtE6u6bFXqHC6OUB7Jnef1/Kw81zQXr8RlstPJYbqVTEHcqxQjVsa33B+eIzU5gFWmYOP8b3NGkfkSuHhEAmlGnKyyVqtYCdyb076W0qNh9Bj40SdFLWcabLvA019eUplynhbnJRHSCEFBr6rgnVZulUWBVbH574kGHcVSdxiiybzygftNvBvB/LpvmJXmNfCvkW/sSx/XEzcM0arOrcbqutTEeqbODcnZLKm4sugbuGbzsPozWR9sStpNboFn1sdXrWe4x5ey3sSKojBEYIjBEYIjBEYIjBEYIjBEYIjBEYIjBFM/HLLD8NDJ0wWEmjqb2oIJrY1uR63/fFbFD6QVucDee1c2dphLvIPEUhigclFEM2uUqbcpNcSg9qQMAzCz/3ZrEVIwAeX5VziFJz3uaJ+oQOUtv5xYeIVuxeXl1xcaiL5eZVNFonAPzKnHx2hUlEhtRpPMLzzxKAiPL5ZVYzsoaXR5iQ1FE0gBrVaJU3R3B3xnOFg3dexpOBc+qftFhPTU8r81ZfDHOdXJkW7LHI0al1okALtXsCSPtvveLlEy1ea4lTyVptJE2S3x3w9zUssSRHLrlID+WjM3Zm1MWULuSTXfsMRuouJAGgV6hxOixjnOzZ3am3cE38o8pJkTKyyM5lCg7BVGi6pR27+/wCmJqdMMWdi8a7EBoIiJ9VtLw+ISNIIoxI3xPpGo0K3arO22O8omVVNV5aGyYG0rpx9XCMEX8JwRZea5kykbaHzMIbfy61vYX2vbHJe0bqduFrOEhhjuXDxXmfTDry8YlkqxE7iNiN/2TuSKPl77EbHHLqlpClpYSX5ahgc4n53qT8R8V8/JYQxwj+BbP6sT/ximcS86L0VPg2Hb90nx/SW589mc1p6heXz0XYsbLkUpYmlG2w27nEZLnaq4KdGjOWBbTu+XXLmsrJrKBGFSMojB1kEdxt3qxv64+EGYUjHsy5p2BnRMXCeSeJzqVWKSON61dVtAOn4bU+Y16bHEjaVQqnW4hhKZkkEjlfX0Txk/CfqOZc7OWdjbLFe59bkeyb+QGJxhpMuKyn8ZyNyUW2HP9D+U1ZXkLh8bKwyqEqABqtht6lSSCfnWJRRYNlnv4jiXCC8pihhVBSqFHsBQ/QYlVMuJuV+8F8RgiMERgiMERgiMERgiMERgiMERgiMERgiMERgiMEWHzrw1MxkpkfVQXWNChmtPMKU7MTVVtd1YxxUbmaQrWCqmlXa4d1+tlCuHcTbImdl1x5oldGqJdJjaywKMPLY0EV6bYoB2Sea9XUpDEBoMFm9zMjqNd1eOVOMnMwBnQxTLSyxkUUagex3AKkMPkfli+x2YLyeKodjUgGRsea2SMdqsl7hXJOSy8vWigqUXTFmar9gSQNtu3bEbaTGmQFcq4/EVWZHOt4JgAxIqa/uCIwRZ/FOOZfLi5544/kzAE/Re5+2OXPa3Uqalh6tX7GkrAzfiJlAoMBOYY3su2kAEktY1BRW50mrHviM1m7XVtnDK0/WMvzbb1Sdx/xGzojLIMtANZQKG6z2KshhcdCx398Qvrvi0LSw/C8OXQ7MbTpA/axDznI0csWaj/GU9yN1WCFPhGkJQBDkeYWDf0OOO1MEOurX9A0Oa+kcnK156zO2yyM7xeCRo1iyzLoDqgpG1ahS2gSmYN3Y2TQPfHBc06BWGUKrAS9+sE6+O/pstaDk3NywRhIc3YDHzgIBISDpCPKCqdzr02T6H077JxG6rnHUGVCS5u2l7c7DXpOi1OHeEGZkOrM5hEs2dNyMfeyaF/OzjoYZx1KgqccpNEU2k+ieuF+H2WihELvNNGDq0O5CX3somkNv+9eJ20WgQsmrxKq9+cAA8wL+Zn0hMfD+GQwDTDFHGP4FC/8AA3xKGgaKnUqvqGXkldePqjRgiMERgiMERgiMERgiMERgiMERgiMERgiMERgiMERgiMERgiMERgil3P3KuZPEIc5ComXXGCr1SHUALAolLIJO9b+narVpuzhwW7gMZSGHdReYsbje3v8ANVzcZ5rbKcT1bQxtoGYXytb7Fi3lMjARkaSK/Z7bg/HVMr13QwYrYWNTeO7ptrr49CnTh/POUlXUDKvlLm4ZDSAkayyqVCmru9t7oggTCq0rNqcPrMMW5ajXlczPwLUyXH8rKCY8zC9bmpFNfUXYx2HtOhVd+Hqs+5pHguTjvNMOWj6hDyjSG/KprDHSCCWANtttePjqgaJUlDCPquy6d6Tv/qmzuVGWeFVkCFnVpKO9qVWirkgALvuTdViD+ok6LS/8QGtkvBtMAx431HPRJ3EfELOEs6ZthbEdLpqtLv6i69B31Xe+wJhNd2xWlT4ZQAyuZ4z8/SzM3zJZqTK5OSRSQZBHWuwRZ0EKxuiGAHb545NTmArDMJu17gOU6ea5+DcLfMaulk5ZSY9KlC2kP++zEEf6bAx8a3NoF1WrCl91QC835ch+015fwlzMj2dGXjobO/UcGhfwAKfNfqPviUYZxPJUHcapMEfcegget028I8JMnGPzmediPUlAPoFN/qTiZuGaNbrOrcarvP0Q319028G5byuVH5ECIf3qtv6zbH9cStY1ugWfWxVat/kcT85aLVx2q6MERgiMERgiMERgiMERgiMERgiMERgiMERgiMERgiMERgiMERgiMERgiMERgiMERgimPN3hvJMYVy/SWJHYWQQ6IxB0/wD3Ah1kbg01b9zVqUCYhbuD4q2nmNSZPkSPabc+axY2my0eYkSBCgd8pBD5ldS/7ZHTDSkqRVm6J+eOLtBIHRWCKdZzGucZs8na22tki5HJyTNGFg1Kp0bDQGbdqaQ7BiPc9gMQAE7LWqVGUwZdfXn5DkuTLZCSQhY0aRiLCxjWe9dlsjf3+XvjkNJ0UrqrGiXGO+ycOB8g8UfQQpgVXEi9V9IDivNoFsG2G+n0xM2jUKza/EsG2ZudLDbvTpwrwigDa8zK0pJvQlov0JJLnfe7GJ24YalZlXjdQjLTEdTc/gJryXJuRifWmViDe5GqvoGsL9qxKKTAZAWe/HYh7crnmFuqtbDYYkVRf3BEYIjBEYIjBEYIjBEYIjBEYIjBEYIjBEYIjBEYIjBEYIjBEYIjBEYIjBEYIjBEYIjBEYIjBEYIjBFy5v4o/wCbHwrtuhSDz/8A9ny//wCRJ/8As2K9XQLWwH3v7h+E3co/9nH1/wDTEzNFn4r/ACLax2qyMERgiMERgiMERgiMERgiMERgiMERgiMERgiMERgiMERgiMERgiMERgiMERgiMERgiMERgiMERgi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QTEhUUExMVFRQXFyAaGBgYGSEbIBseHyAfISAgIhggHSkgHh8mHCAcIjEiJSstLy4uGh80ODMsNygtLisBCgoKDg0OGxAQGywmICU1LCw0LDQsMjI0NDQvMCw0Mi8sNyw0LCwvLywsLCwsLC8sNCwsLCwsLCwsLCwsLCwsLP/AABEIAKkBKgMBEQACEQEDEQH/xAAcAAADAQEBAQEBAAAAAAAAAAAABgcFBAgDAgH/xABCEAACAgAEBAQEAwYFAQcFAAABAgMRAAQSIQUGEzEHIkFRMmFxgRQjkUJSYnKSoSQzgqKxFTRDU8LR0vAXY3Sywf/EABoBAQADAQEBAAAAAAAAAAAAAAADBAUCBgH/xAA3EQABAwIEAwcEAQUAAQUAAAABAAIRAyEEEjFBBVFhE3GBkaGx8CIywdHhFCMzQvEVJFJigpL/2gAMAwEAAhEDEQA/ALjgiMERgiMERgiMERgiMERgiMERgiMERgiMERgiMERgiMERgiMERgiMERgiMERgiMERgi+OazccS6pHRFHq7BR+px8JA1XTWOeYaJKV+N+I2Ry2xkaVqBCxLdg9jqNIRW+xxE6uxqv0OF4iroIHX5KTeKeMjkH8Pl1U3sZCW299K1R+Vn/+YhdiuQWlS4EJ/uO8kp8c57z04UNmSq1ZWK46O+xIALbfMjt64hdWed1o0OHYenP0ed/nus3LZLNyRM6F2RrLgSWaWyWZNVhRXxMKut8cgOIlTOqUGPDSII6c9h16BfDIcczMNdLMTJ8ldgP6bo4+B7hoV3Uw1F/3tB8FWOSees5JM8GciRRFGXlkYGJkUVuykUSbG3l2s74t0qziYcF57G8OoMYH0XTJgDWe74VRslnI5UDxOroezKbGLIINwsV7HMOVwgr74+rlGCIwRGCIwRGCIwRGCIwRGCIwRGCIwRGCIwRGCIwRGCIwRGCIwRGCIwRGCIwRGCL+OwAskAD1OCASlzinPeQgsPmUZv3Y/wAw37eWwPvWI3VmDdXaXD8TU0YfG3ulbiPi/DpX8PExYtTdXyhBtTUurUPkDe2ITiRsr9PglSTnNum/S8JK414m56dQodYQLswgqWv+IkkUPYj/AIqF2IeVqUeEYemZInvWJxN9TiWd1m6yBgUkLNF5gSCrEkMAGGljXmsE1iN2sndWqQhuWmIy8xE26e45L+52ATtCmVWaVxEA1ku1i9gKFKFAoAbWRZ7kRmgNSm40g51UgCe7580TNlfDviZVsvohWJmDFmKGyBsQ2kyjb0FevviUUKmiov4phJFSTOkX/wCJk4Z4NRCjmMy7H1EahR/U2qx9hiVuFG5VGrx15/xtA77/AKTvwrlPK5eB8vHH+XJ8YJJL2K3N3VenbE7abWiAsurjK1WoKjjcaJc4h4VZU22XZ8u/p2kUEEEGntgbA3DD198RHDt2srtPjFbSoA4eXtb0S/m+FTcOEkspYllYvMp1h6CqhPUlDCXUzm19DsO9cFpp3KtNrMxZDW9LaRudBpAGvil/ljm2bh7q2qSTLzSFnWSPSTVBnVrIvWWBAO+gXV7RMqFncVdxWCZigRADmi0HyB8PeyvOWzCyIrowZGAZSOxB3B/TF8GbrybmlpLTqF9cfVyjBEYIjBEYIjBEYIjBEYIjBEYIjBEYIjBEYIjBEYIjBEYIjBEYIjBFyz8RiRlRpFDM2kC9ya1VX8ov6Y+SF22m9wJA0SfnvE/Lo8sSw5h5I720AAle+4JI2s2RVA4hOIaDEFaTOE1XNDy5oB6pSz/iNn8wY1yojiaQEgeRiACe7u2nsD8Sr97BxCa73fatCnwvDUpNWTHf7D8EpL4zx3N5rUJ5WlVDZ7aV3qxppe5q/W8Que52q1KOGoUYyCJ+brjzrS9V9SGN28pQAjbbajZrYY5MypaYp5BBkDdM/LHK+bdgRw4OtAEzgoD3N+Y3d6d19FqtziVlN3/tWfisXQAjtYPS/t+UzcK8Hf8ALafMURu6xjVe+wDECtvcHfErcLzKpVeOahje6fn6Tfwfw7yEAH5IlYEnVN5yftWnb6YmbQY3ZZ1bieJqn7o6C38plyuVSMaY0VF9lUKP0GJAANFRc9zjLjK+2Pq5RgiMERgizuYODx5vLyQSDyuNj6qfRh8wccvaHCCpsPXdRqCo3ZRTxHybRtloZT+asTNJKb0szbkKAO1g7gC2Y36nFKsIgFen4a8OD3s0kQN/H5oFQPBviXUyHTLamiYit9lYkqCe372w7CsWMO6WQsjjNLJiMwGqfMTrJRgiMERgiMERgiMERgiMERgiMERgiMERgiMERgiMERgi/EkqqLZgB7k1gvoBOiS+NeKOSgsIXnN1+WPLY/jNA/VbxA7EMC06PCMRU1gd/wCv2lHP+MU7UIMvGpJ/btz8uxXf7friE4o7BaNPgbB/kcfC37XLzJzDxRkmmdpcooKL0NJWkfUNQcgH4lA2383oBj499SCdF3hsNgw5rAA7W/URaO4pCWHUuppBu1EWSxJvfT6/W/2h86rwtcugwB+vn6TFwjlTiDwBoEJSVihS6rv5mDbKKsau9Ma74lbTeRZU62NwrXw83F5/HXuTnlvCQ0VMiBWUbsC7K1MCV0lABuDRvdRe2Jhhllu41eY/FuuvwpkyfhnkVVBJH1SgIs+XUSbshKv2FnYYlFBm6pP4riCTlMT83TekCiqUWBQNbge1+2JoWcXEr6YL4jBEYIuEcYgKyssqOIgTJoYMVoE7gbjYH9Mc5gpexqAgEETop5nvGWEX0ctI/sXYJ/YBsVzihsFs0+BVD97wO6/6SdxfxNz8wZVkEKsdhGKIHtr7/f5enbELsQ8rSo8Iw1OCRJ6r78P5udIWzD5uQzhiIYN3C/NmcsdB1NYuzpXfYV9FWBM35LipgQ54ptYMu7tPaL2HqqZ4bc2nPwN1K68Rp6FAg/C1el0R9RizRqZxfVYfEsF/TVPp+06fpN+JlnKN+L3CJTm2lVFkVsuO5NrpeiVAI7Wt9x5+2KeIac0r0nCK7BSyEwZ/G/r5Lj8GuYGizP4Vt45rK/wuFvv7Mq1XuF+eOcM+HZVNxnDB9LtRqPb+JVwxeXlUYIjBEYIjBEYIjBEYIjBEYIjBEYIjBEYIvlmMwkY1O6oPdiAP1OPhMLprS4wBKwsxzzkFLD8SjMoJKpbnYEmqFGgD+mODVZzVpvD8QY+giedlnjnrVlGza5dxHeiJX+OaQ7Kqqt+Un9qz2NDHPa/TmhTf+PisKRcJ1MaAbzPzqp7xznDicsJmM0eXjb8sRxsodj2Yhd5B87IrFd1WoRMwtihgcIx+TKXHWTp+ki5vOPKQZHZyNhqYtQ70LJ2vFcknVa7KbWCGgBd3DIszNH0IY5JUL6yqqWAbTpvt5TR73vt7DHTQ4iAoarqNN3aPIBiNdk88j+GMpl156ECLSaQvuWsVYX9mr2semJ6WHMy4LKx3F2ZMtB1+cftOR8O4pZpJc5K+YL/CllFjHoFAa6A2G/v6nE/YgmXXWYOJvYwMogNjfUnvW3wTlPJ5Q6oIFVv3jbN/UxJH2x22m1ugVavjK9az3SPnJbWO1VRgiMEWfxPjeXy5UTzRxlzShmq/t7fPtjlzg3UqalQqVZyNJhYcviBlRnFya9R5DJ0ywUBVa6okkE7+wOOO2bmyq0OG1jRNYwBE9Uv+IHPGYys08CssRESPAwXUXJIDA3YFDXW37I96xHVqlpIVzh/D6dZjahvcgj54ean3HOYMxJOsbZmTNR0qkRsyCTVuV0ja9R02BuFXbFZzyTEytihhqbaeYMDTreDHzVUrw45any7MZcukUUkAVgX1yFgxvVQA3BO3oAo3N4tUaZbqFh8RxVOqBlcSQeUCOnzmpPzJwdMvJIisxMcxjIbSDQAIag10Tqo0BVetgVHsDSvQ4XEOqtBI1E7+S3vCKOCTOPDPEkgkiIUOAdwQdr7eUHf5Y7w8F0FVOMGo2iHsJEHZK/MPD/w+Zmh/8ORlH0vY/daOIntyuIV/DVe1pNfzCbvBbiPTz5jPaaMqP5l8w/sGxNhnQ6FncapZqGbkVd8X15NJfitlEOTMrD/LsXp1EB/LtuK8+je+wOx7YhrgZZWnwp7hWDRv+P4lRrI8W6H4R0cExvrdAgUgrISAZKtwyn32sj0xSDoiF6V9DtO0DhrYGenLaCvS8bhgCDYIsH5HGmvEEQYK/WC+IwRGCIwRGCIwRGCIwRGCL+MwAsmhgi5zno9JcSIVAJsMK2773WPkhd9m6YhTvmTxbSKR4stD1SraeozeU13oDci9gbF9/rWfiQDAC2cNwVz2h1R0TtuvjxPxXA66ojq1EQlk+EgCmYHclmJ29AFJ7kYOxGq6pcGJykkEb39u73WLzRxE59o8uuRn/EkHpSykKzUL7eVSteuqvWjeOHuz2i6s4Wl/TA1DUGXcDT8+3SyRuGfiBODAJDMpPwKWa9wdgDfriu3NNtVrVeyNOHxlPOyb4eTOL5t1kkLpRGlppNJWu1KLK18gMTdlVdcrNOPwNEZWwe4KjctckDLrGHaGRkkMhk6I1uTfd2ZiK9xR2Hbe7LKWXVYuJx5qkloIBERNh4CFtvy1lWZXfLxSSAVrdFJPzO25+eO8jdSFWGKrAZWuIHKVqRxhRSgADsAKH6Y7UBJNyv1gviMEXzlnVRbMAPnhK+hpOi4MjzBlpiyxzKWX4lPlI3rdTRG5A+498ch7ToVK/DVWAFzdVhc/czZjKmGLLQh5JjpV2+EG/hqx5txVkDEdWo5sADVW8BhKVbM6o6A3ZIXHees1DmIf8QssakPqj26iamBV02Aatq9KBxA6s4OF1r0OHUalJ30wdL7GBcHkmrxT4auYTKyLH1R5wKfRSsnU1ajtssbVe1kd+xlrtzQVn8LqmkXtmNNp3iPMqQcLTqTAiVlk1gx2CxNWRbA9wQo+/wAsU23Oq9HVOSnGW0X2+bqieOGTDLlc0o2IKE/Uak/8+LGKFg5Y3A6kOfSPf+D+FLMtOyOrqaZWDA+xBsf3xUBgyvQPaHNLTuvUvCM+J4IplFCSNXr21AGvt2xrNMgFeBrUzTqOYdiQop408N6eeEoG00YY/wAy+U/7Qv64o4lsOnmvUcFq56GU/wCp9/hSrytxH8Pm4JroJIC38p2b/aTiKm7K4FaGLpdrRczmE1+NPDunnllA8s0YN+7L5T/t0/riXEth0rP4LVzUCw/6n3+FJ/L/ABD8PmYZv/DkVj9L3/teIWOyuBWliaXa0nM5hepVaxY7HGqvArO5k4b+Jys8PrJGwH81eX/dWOXtzNIU2Gq9lVa/kV505oyhikSNhIpWFPLIRqU1bCh2GrUQPYjGbUEGF7TCPD2lwi5Nx85K8eHOf63DsuSQWRNDUb+HYWffTpJHoTi/RMsC8lxGnkxLgN7+aZcSqkjBEYIjBEYIjBFmcU5hyuX/AM+eOM+xYX/SNz+mOXPa3UqelhqtX7GkrHh52WavwmWnnB7SFenHsaJ6j1sDd0D2xwKs/aFYdgDT/wArg3pqfILE518RFgSWCNmXNKdNoAyqaBNl/SzXa/KdhiOpXDZA1VrBcMdVLajh9HX+FOuI82u+oMfxOuJN5tTCN9I6hWKxHs+qjpNADFc1Seq2qeBa2I+mCdNxNr66a3WJw+bMKrRw9TTP5GVQTr071QG9ah+uI2l2g3Vqq2kSHPj6b9ypHK/I5SWOf8NKoIVoQWDNG69zMrquzHfygkafertMpQZj51WJiuIZmGnmG89R/wDGJ06plg8OozmXzUs0jyPKzFdguhifIR3Pl2u/bbasSCgM2YlUXcUd2QpNaAAB3zz81swcpQiRJZXmnkjYtG0khOjUdwAK27CjfbHYpiZKrOxj8pa0AA6wNVtwZZEvQirqJJ0gCye5NdzeOwAFWc5ztSvrj6uUYIv5eCLMTmLKk0MzDZYKPOu7GwAN9zYO3yxznbzU5w1Yf6Hnou/NZhY0Z3NKilmJ9ABZP6Y+kxdRNaXODRqVMuP82ZidMv8AhdSZiYlo4g1FQlsCwIAfqRkbHb2vFZ1QkDLqtuhg6VNzu1u1up77W5QfHml5ONyzRZjMwwdRuh0pW3UwlmNybUJHfZiwrTo9ABceckEgK4cOym9tN7ovI6xt0A0jeeazOK5d1kVsu80k08S69XmtZYyfO5NFiL+XkJ29OHC9t1YpPBaRUAAaTG1wdh81VGyeVPEuFQBSBmYCu8wJqRBR1g7m1Orf3U4sgZ6Y5hYr3jC4t0/a6dOR5dxsoxO8YmfWgKg6R0zpG1DULDHero++KRibr0zQ40xlN9b38NlUJ8wM1wCZUbUcqxUEEnyI229C7hNE0L32HbFonNSMbfPZYLWmjxBpcPuv4nz/ANlIcU16VXLj2W/F8vo3dky8cln3jA1H+kP+uL7xmoryeHf2PESNiSPPT8KN8PympJpCLEaXW+7MdI3HqAS9eyH2rFJosSvTVXw5rRufn68VcvCTiAfhsYLAmNmQ2e3mJA/pIrF7DmWBeU4tTLcU6BrBWZ41cK6uUTMJuYHIav3WpT9w4UfrjnEtls8lPwWtkrGmf9h7fxKiboQSCKINEfPFFepBBEhVPnf/ABfBcnm+7xUrn6+Rv1dVxbq/VSDl5/A/2Mc+lsf+j0UsZCKsEWLF+o98VF6AEHRekvD7iX4jh+Xcm2CaG+qeX+9X98adJ2ZgK8RxCl2WIe3rPmmLEiprz54n5Z1z+ac6dLMi+aixtFa1vehVEr2uux3z64Oclew4W9pw7G9/udf5VA8IuIK0JXqRlnGsxqqoUKVGfKvoU6R1epJxYw7pCx+L0y18wYFp1mb+8qh4sLHRgiMESfxzxJyOWZk1tK6misYuj7aiQv6HELq7G2WlQ4ViKoDogHn8lJec8ZJS35WXjRP4yXJ9uxUC/vXzxCcUdgtNnAmgfU4k9LftL+c5o4lxKUpGzgaSelCSihR3JN9vmx9cRGpUqGyuMweEwjJcB3m/zwS3lYJTmFVAOt1PKLWtYOw38p32A7HtiMA5uquucwUpP2x6e6tE/E+IyQBY8r0J9gWIWRS1eagpPT7WC9jajWxN0ueRYQV5htLCtqS58t8QemuvWIX55e8O0STrZmJJZGkdjrdmABJryUQ5qmtmO7H2BwZQAMkL7iOJuc3JTcQIAsPzt4LSbw2yPVaQI6ltVqjlVpgQygLVKQSKHocddgyZUH/lcTlDZ9OSYuF8Hgy66YIUjHrpUAn6nufviRrQ3QKnVr1Kpl7iV3Y6USMERgixJ+bsijaWzcAN18YNfUjt98cGowbq03BYhwkMPkunjfFOjlZcxGBLojLgBtmAF/FvtW+PrnQ2VHRo9pVFN1pMKVc089ZsywiOaJIZKsRSA9nKsGm02BtditiDio+s6RBW/heHUcji5pLhzHSRb5dc3Ccr1c3mMyXzE8OThMgZmP5jqNgGu9Dbt3vT3+fxolxdey7qvyUW0oaHPMdw/Y071++E8LYRxgqjm1aFdt2JMjQiYGkl6RDhqU3pWyBv9a23zyXyrWGYmSNQfbNG4m241NinPkTPrn+H5jL6n0KZIEZq19JhUZPpqCHT6/D64mpHOwjwWbjqZw2IbU3s7pO/r7qecyQuyh8xN0M9CzfltaDQiqE6VbHdTTA7n6DFd4JuTdbGGc1py025qZi+tzM5vO4TpyL+ZFmuHzgajH5JAhUTRFQobcAlhqBJO/mF7jE1K4LCszHfS5mIp6TcTMGdO5SbKZxom6Euro9VTNGpotoJBW+/YsO/rioDFjovROpioO0Z90WPeqP4K8Y1TZqE3T1KoLFiKOkjUdzsVF/LFnDOkkLE41QysY8bW+eqRufeCfhM9LGBSE64/wCVtx+htf8ATivVZlcQtbh+I7eg12+h8FueE+bDSZnJMfLmoWAH8QB9P5S39IxJhzct5qpxZhDWVhq0j55pE6TWRRte/wAq74rwtfMIC9B+GS6+FxRyC6Dow2OxYkD+lhtjRo/4wCvG8TMYtzm9D88VIeM5H8HGYfN+IaV0taFxKzpR0tqt3F0wIICURW9NwyiN16OjU7d2f/UAHxIB7rDl1lfPJQy5vMwZYESlFVFAWgQgLeZWK3pBZSTRIWsBLnBq+vLKNJ1XSZOvPlE66qo8I4FnBks/DMujWtwjqFyXCUW1WSAzqrAelkYtNY7K4FYNXEUO3pPZeNbRadPAGOqk2a4YpggmDIupgklSdRrYsQ+gC12BBX3UfvYqFtgV6FlYio5kG1xaPCfnonzwvAzfDc5kXaq3U1daxsa9adb++J6H1MLVk8UmhiadcfI/gpHeFJJJ3CLJHHCGCCUjQDoHlJW20FqII9+/rDAJJWoHOY1jSYJOsa6698KjeB/FNaZmE7aXEij0AfYgfIFR+uLGGdIIWNxujlcx/SPJVDFpYSlvi5k0/EZR2SPzsQXlJCeX9l69Gtd9q0n7VcQBIW9wmo7s6gBNthrfcdyTPDPi3S4nCTSrIOiQO24AUbn98JiCi6HhafE6GfCu6X/fpK9C40V45fl3ABJIAAsk7AD64L6BNgppxPn7NZmYQcOyzEMpIllRvMvbUtbKl1TN7i6xWdWc4wwLbpcOo0mdpiH6bAjy6noPVR5Mo5k6YR2k1EaACWsdxQ3vFKDML0pe0NzTbmqDyt4Wyyo75pHi7dJdaqT7lvKxA7bVfyHfFhmHJ+5Y2K4w1hApEHnb2uE55fwzy/4aKCR3tCS7xBYzLZsB9iWC9hZxOKAywVmO4tV7U1GjXQG8d2i2+FcmZHLlTHlo9SmwzDWwPvqayD9MdtpMboFVq47EVZzPN/D2W/iRVEYIjBFyZzikMTKss0aM5pFZgCx2GwJ33I/XHwuA1KkZRqPBLWkgdF94pla9LBqNGjdH2+uPsrgtI1ClWf56z8soWOMZeFiygnSH1KdJBdyyCm9So2BrFQ1Xk2st+nw/DMZLjmI748hB0WbwbM5mV85OZszmY0jaONF1Hqs9rQVdQAHmJKdvQ1jlpcSTJKmrMosbTphrWkmSbWjy12lIeX4XIzFelIxEZkpF1EAA7keig1d4rhpWw6swCZGsXVU8Hc27QtlpwHhlV2iB3FKQsqEe1spr+I++LeHJjKV5/jDGip2rLEQD7g+in3F+CSvmswqpEhWXToUqgGqTprS3sLo+mxB7G8V3MJcVsUcQxtFhJJka67T88lRvDfjCpmX4eAzAR+ZmbWOogVHVT6xmrHau1VVWaLodkWLxKgXUxiOZ5RYyRPVLcUUkmfzrzRiWHJtLKUYlQCCdBJQWzaVFEg7LXbEVy8k6BXSWNw9NrDDnwJ179dNfNafg9xpDnc1EqBUnJkQUAV0saXb00t27DTt3OOsO8ZiOah4xQcKDHE3bY/v0WB4mcPm/6nLZldPKyt5n0IQWIHsFIkIHspxHWac6t8Mq0/6URAN+knT9Lr4JzOp4vlWR5WiA6OqU2zmS7Yj0uRrr+EfQdNqDtBCjr4MjBvDgJ1ttG3kFneLGV6fEHAUKCoYVQ1aiWJoKP2iRvZNXfoOMQIep+Evz4YGenkuTw4zph4hBJvo1aHIGwEnlFn0GojHyiYeCpOJUxUw7m76jwv7Ki+NnA+pl0zKjzQnS/wDI3/o1f1HFnEslubksXgmIyVTSP+3uP4U55NkfLsc8q2uXZdVg9mIFKQdmZdQ8wqr3sjFan9P1cltY0CqOwOrvxz6C2l13cw5dTmDl4ZHYSTvI0ZIVCshR0KNpNXHVltl0E9sdPH1ZQocO49n2rwLACd7SDPjpGsqjeE2dWSLNBO34gvVAVrRbAUEgLqDVRqsWaBBBhYvFabmuZm5R5E92yxOc+WCeMQTA6I3HVdl8xBhAJOkg9/Io2Nk9j2xHUp/3AfllbwWLjBOYbkWH/wBvhKVuUM+Y+IjNCMlJMwUXW5LjWwB2u3YK297d/XEVMw/Mr+Mp58N2U3AmwtYegkbL0BjQXkF585i4fNFxBkyypC0LOEZG0MwppbJLXq6bgX67Ae2M97SH/SvYYarTfhgapJBiZvyHlIXZ4O5/p5/zkgTIyAnsz2Gq/er/AFHvj7hzD77qPjFMOw/0/wCsHw0Wbz3y+2VlmZkUJJmG6RshgoAbZexU61F77oRt681WZSVNgMSKzGgG4An287eq+3hJxLo8RjBPllVoz99x/uAH3ww7oeueL0s+GJ5XXoPGivHpY8RuFCfIymgXiUyJYB3Cm9jt8Jb6GiNwMRVmy0q9w6saddvI2PzvXnjIu6uJE+KMh79tJFH9axnCZkL2VQNLcrt7L1RlMwskaSKbV1DA/Iix/bGqDIleBe0tcWnUJA8ReK9fMwcMjnEJkbVM/fTtaKRY7ner/c98QVnS4MBWvw6j2dJ2Jc2Y0HufnVfDlppEzggVpcydhNmJmLAAI3VRDqoL1OmOx3sG9Ix8ZIdGvVdYnK6j2hhvJo7xBPhPhpqnvg/A8vlQRBEqX8RA3b6t3OJ2sDdFlVsRUqn6zK0cdKFGCL+MwHcgYJC/uCJC5k5szaZxsploo7VdZZ7P5YUMzXYVd7QXe43rbED6js2ULWw+DoGh21QnlbnOm56pXPM0rGOPMSTSNm2OhFcKBDIQI7ERtJNQJPlbykjudou0Oh3V7+kYAXUwBk1MbjXXUeV76aqGSyDRuOvBOPw8lzKGIYk+bYd0IjR3L3RCDt3MIEG40Wk+oHN/tuH1C3t43IEcymnkzjvQz+WURvEJYkhzCvYLyEtokomzqGg2e2pgNqxLTfDwqGMw/aYd5kGCS2NhaR4X91yeKXCnk4t04ohrlRCoX9smwWN0AdiP9N+pxzXaTUgKXhVZrcJmebAnwXVwHmOPL8ViSPU0ZuCRyKZy7bFlCgalbSt72F+w6bUDakDuUVfCuq4Qudr9wGwjl3i65edMjBl+NE5hT+GlIkYL7OCGO2584LGtzvjmoA2rfRSYKpUq4GKf3C3l/FlweGcrx5+J0tow/TavaQML09/2dRobBN6rHNCQ9TcTDX4cg6xPl/2PGy0fE7g8o4tcZOqdVZCDVEDSQD/puu+4x3Wae0tuoOGV2f0f16Nkfn8rK8P52gzseYjQmASdJi3org969Qo1dqsVYvHFEkOkaKxxBralA03H6onyTL4usY5zAsUYXMlJOqSVOpbSidQWgPVhQDn6iXEWMc1S4QA5naEn6ZEdDfv8uSXvDbOvHxKMARliDGfKDsos6dJALsE0h73LWbs3FRJD1c4lTa/Ck35+fOdhMx7J88VOHf4jJT6o0UsYnMpIj7FkD0R5SDIO4+I+hOLFdtwVkcLq/wBuoyCdxGvWPRSXL8RlIdUKxpSsQBsOnZWiba9RNb92rt2qBx2XonUmWLrn969NPZPni9GJ4MlnlG0kelvuNaj7efE+IuA5ZPByadSpQOx/j9JKkjEeVjOyyGXWG72ACNnViPIdPlIu3Pp3h0aFpgl9V3KI+Tz56WXouaFM3lSjFWSaKiVNjzDuD6+4ONGA5q8YHOo1ZGrT7Lz7x/hc+XEeTaEBhK9Mo1GVjpAo1dVpAUHv3F4z3tLfpheww9anVJrB2w8NfkrY5kzscE7mBZQ0eWSGOQP8Dbaj1Y23Kxsq0Cfio7Y7eQDbkquGpuqMAeRBcXERr4EbkEpx8Fsj0opS7MHlN6GQrXTJBIc/F8a3XY7d7qbDCAs7jVTO8ACw3nn7aHvWr4o8TlysEeYhVCyyaGLC6DAm7BBHmUDv647ruLRIVfhdFlaoabztKmnI2bMchRR+WvTeUyKAY3VlVn2vUiAufNQGo7hqJq0jBhbmOZnbmOtwI3EadCbaST3K5cD4guYy8UyG1dAb+fr9wbH2xea7MAV5WvSNKo5h2U48asiY2y2cTTavpII7t8Ski6IpSDt7bnaq2JEQ5bXBageH0TuP4/KUuWs2xDTxKhkGbVugCq+Vt/JbB2IZVUAE/Q2cRMO456LQxLACGO0ykZu7ntvPwJk8bpAzZS3IjZXalWzflo0WHewPSqPftiTE7KlwQECpAuI/Kn2U/LGWlibXIst6RGRpYFSo6leYmga9PucVxaCFsPOYvY4QI1nbu2/K9PDGovCrh49Hqy06/vQuP1U45d9pUtAxVaeo915z4TktWZXLOkMbOOlcmqlY9nFP8R9P2d+2M5o+rKvaVakUu1BJAvaPLTT1W/k/EHMQRpDRHSUR17aRprv8sSCuQIVN/DKdRxfzv5rd5iC5mdSki/8ATs5KgllcpccqaiUU/Gh0rQDWvnYjZsdv+o9CqmHmkwyP7jAYAm4O52Nztew5Kg8p8PSJW0SF9IWE2ukjo2oBHvv37HuNjiwwALIxVRzzcRMu/wD1f55Fb2JFUWNzhxo5PKS5gLrKAUD2tiFF/IE3jio/K0lWcHh+3rNpzEqVzc+58FjmJhGOkSkcKoSzEKVttL6QA2o2b2o4q9s/dbw4dhzApib3Jnx5ckpSZiUxjOPIJJmnADNqZ0KAMCGvSASex38u214hkxmWiGMz9iBAjpBm3f8A9uvR/CM51oY5dJUugYqRRUkbgj3B2xpNMiV4uqzs3lvJI3iXw8pPFmxA8qLE6ThX0DpggnUfUFTItfMewxBWEHNC1OG1MzHUS4AyCLTfp4wpHm8yF6MsbgyBi+7MzrpI0ByUUbKBWknse11imToQvRsYTmY4W05DrFz6wqb4uTJJlIJlUscwECVe37ak77nSzqAQfjNEbg2sQQWg81hcIa5tZzCftmfb3g+HlP348YswSqzGNSlRSuSUZDGWFm/2469Ngt9qxXzw5bAwuekASJvcDUGfwU9+LzFocpnoGKhlKal2OmRdS7+m2r9cT4jQPCyeEAB76FQdfL4FOeIzSR5iPMhlLNpmRlDaSwqx59yVcEHvuDis4kOzLapNa6maXKQRafTmNE+eLgXM5XJ56MeVhpPy1DUAfoQwxYxH1NDgsnhE0q1Sg75CnHD82sayXGGkIHTYkjpkMDqAHc0KH1xWaQFtVabnkXgbjn0Vk57zKPkIeIDdumAF9GEug0wIIZQyi1OzDUD3xdqkFgevNYBjm4h2HPP2nTwNjsYKlOQ4iIEjcwRtJraSOS1PpppoyCCqsNQBo3uMVA7KJhegqUjVcW5jEAEX77G2uhTFxbmg8SeOSbKM0WVjJl6bbnXpBYtQoCrC+4O9YkdU7S5GipUsH/SAtY+7jaek2/Z9Fn8iZWJWOcm/EEZVhJpijsNRUfGWAGkspZf3T9cc0gPuM2U+Pe8jsWZfqtc9+3WLHmqtzq8Wf4RLLCQ66OqjEbjQbbvuCAGX9cW6kPpkhefwQfhsY1r7GYPj8BUdhVIspIG0q8sakfmWW89r5ArCqU3ZQ9uwI1UrBq9GS59YEaA8ul7259R+HrKxx5vl94o2Z2y4DGxupHnYAeoouAfasWBDqMDZZTy6hxEOcIzf8H4lKEg/FZlVVqjgQrDHIjOxSJNQBUKCQ5Hw2SNR7gXiH7ndy0QewpEkXdqQYEk/jnvCqvhJmWbh6KxU6WOnSwbysSQDR8pB1DSdxQxboH6FgcWaBiCRuuDxGyq5fMQZ9jrVGVRFZJL6gdSi9OrQD6Vai7xzWEEPUvDnmrTdhxaZM9I0O+qTpo5pXXKtCY2krqMzdTrqH2GpQyowXRbWPhX3GIbn6YWkCxgNUOkDTaLdYJvNup6pn5TzdcSy6AOqHI6UQ6SqqxDqFZSQ1ql6ibNb9sSsP1juVHFMnDPNic1/YzMRrpsnjmrKCTKyArr0gSBRVsYyHAFgjcrW4rfEzxLVl4V5ZVBmNvOyhWb4w0kMsrRUrz00wQan8nliLAjQpVbYC7JJ9KNEukEwvVsoBj2sDrgaTYX13noqB4Xc25Zcl05Xiy/SIADSfFYBLAHfdtRIF1eLFCo3LBssfimCrGvmaC6enp5Lu504pFm8icxlXEwys4dq27CmHmHqjdwD8u2Oqjg5st2UWDovo1+zqiM4j9adQptHn0y2WSZZIGzEiaFRE80SjT5i4fyyAorA1uXa7HarmDWzuts0nVapYQcoMyTY+EXBmD3DTfmfJZnNQ9SBJswgAjcMeu8dMSii4wyjTXwWO91enHyHOEi/quxUo0X5ahDTqP8AUHnvB8f5T74Z8oTiMfjIwkSzCeJGHn6gUrZHotEHSd7UbAd7FGkY+rvWTxPG0y7+yZJGUnaJ+abKpYtLBXDxzNpFBI8jKihSLY0LOws/MkD745cQBJUtFjn1A1okrzJxrLrHmJkUFVSRlAJBIokVYJBrtY71eMxwgkL3VBxdTa47gKs8D8PlfLQOwALRIxB72VBOLbaILQvOV+JObVcAdCfdIEfEJotWVM3TjgziurFC/SdWZS+3oO5Ug2QKHe6+Yj6Z0K2DSY+KobJc0jWJmLfyrN4fSF4Z5G1HqZhpAW02VZIyhOgBbKFSaHr73i7SuCV5riADXtaNhG+xM631TTiVUFmcy8N/E5WaGwvUQgEiwD6Gvrjl7czSFNhqvZVWv5FQ7hOdiaSaHpRSGRwAocIhGnSxjbSKkZqK+XYWPU3RaRJEL1VWm8Na/MRG8Sed+gGt12c1cPES8PyZcdIXrCEC5CRqcufL3JAO9KN/bH2o2MrVFhKuc1awF9u7YRr+yqR4ZxtHl2gcklHJXv8AATV2d/M6u24HcbUQTZo2EFYvEi19QPbuPX+AQF2+IPCfxORkTfy1Jt3IQ2QNjvputjvWOqrczYUWArdlXDvDzUCHDVdMu62iOxikdyCBICCT6Umh07/uv7b5+WQCvX9sWue03IuB0/cg+isHAeHx57hUUeZQXl6NaioNLanUNwuhqJFgEHvWLjWh9MA7Lzdeq7D4tzqZ+79/sKGopZqsWfViB+rE1+uKGq9WSGhVzgy/jeXZIzu8AYD6xnqKP6CFxcb9dGOS85W/9PxIO2dHrb3uprx3iJkKIJ3mjRRpLiiCVUOB8rUV8gPW8Vnum0rcw9IMl2UAnl3mPdUDlyQz8vzqdJOWZmTULA01J2Ox7sN8WGXonosfEjsuItI/2j1sp2+QVYA5EodlLDUoVCNYUFW1Wx2exXpfYHFbLaVtCqTUyiI9dN+WyqvLORbO8AfLi2cBgmxFsDrVQWoGj5bG36YtsGejC89iagw/EBU0G/tt5qbc55VYswsI6ZaKJEk6a0vUVabf9o33Y7k3itUEGFuYJ5fTLzMEkieW3d3La5L5NhzuWzLdV+vEAUCVp3WwCGWydQZdiBtsT3x3TpB7TzVXG4+ph6rBAynn3/CsOOH/AA8hj1r5/i6ykdMox0FF3LHSLNVdA6dr4j6bK0Xf3Rmg25byL32v/wBVX8IJNWRbLyKQd3AII1RSWAwv0LK429h72beH+2CsDjAiuKjT08R/0KaZrhzSZ6HJtCB02ELCNVVmVWpnJoCyAWtvQg2RviqWy8NhbbKobh3Vg7W99BOg/Fk8eFrOmZzCS2yTlwrNIsmoxHTVDc+Ut5uzACgKxYoSHGd1lcUyupMLNWxaI1+abLl4yDk8vmwz9JpAypUSKNeqpBGYzYDroI1VS3sccu+kFd0Yr1GECQNbnTaZ5X01K6vCfjCrMMqroyyZdZPKoGmRSQykgDUdNGzfYb+/VB18q44rQJZ2pEQSPA6J75y4QM1lJIttValtdW49h71Y9O+J6jczYWTg6/Y1g5QqXiOVhy8keW63UlXpuzVpKgrfkINaqLCiSDW4regXNAhq9WKVapUa6pEC49fbTqtDw6z+nNZZzmH1dYQ9Ik0Y2Vgtb1QckV6FhjqifqF+ii4jTmk8BgiM09QRPovQGNBeQXnPnDgZy+aOWSKVFZtSqG6gdB5UcKN9X+YSD21ECq3zajMrsoXtMHiBVpdq4gxblB3Hdp7r75bw4zspHSjOgj45R0q3IrQ3m7AGwCN/lj6KDjouHcVoMH1G/IX9rKk8j8htlsrmIcy4f8QKZUJpQARsxA82/t6Dvi1So5WkHdYmO4iK1Vr6YjLzWlwrw74fB2y4kb3lOu/9J8v6DHTaLBsoKvE8TU/2jut/KZ4owopQFA7ACh+mJVRJJuV+8F8X4mlVFLMwVVFkk0AB6knsMF9ALjAUy5i5ty+dlEaxrNBAeoytIEM5KlVCKdmALBtzqJqh71X1A4xsFuYfB1KDcxMOdbSY3v5d3NcPLvIryOyaI/wetkfqr+YWU7sleZCPgB1UdJbSbAPLKJJ6KXEcQa1odJzxIjTx2PPSdp3VdArYdsXF51SPjkGXyPEswZxM2UzURMli16rszVt3rS2k91J+V4qODWPM6FeioOq4nDM7OM7DbnAEf95hd3gfI4hlDSKUZrRLJYFQA9iqApo63x9w0wouNhucEC41Pfp+VT8WlhL+EYIvPuSiGRmzNH89JGRE0agI0YMzmrZbCgAgbb7+2eBkJ5r19RxxDGT9sAkzuREcu9cMPCJny6vEAWkmbLSA0Sz/AOYu52s9tV3t88c5SRbuUxrU21CHaABw7tPgTjwHmR4M5DBGrNAraZ2IJILERLb2bCPpGoEg3sBsBM15DgBosyvhW1KLqjvuNx7+o8VX2UEEHcHvi4vOrzeeESwZrVEocRTkql7/AJc2gKQR8XY1vtZ7A4zchDrL2vbsqUoeYka97Znu/NlS+R+krzZRgy/i0afpswYqjBQBrGzalewAPLpYEnvi1Si7ed1h43OQ2sP9IbPUT7EeKlnDItOdSC4HAkMId1DIbYrrOkjV3sEk+m9AVUb98LfqmaBqXFs0A3006KgeC+YaObN5Jxek6u21qdD/AK+X9DixhjBLSsfjTQ9lOu3f/oU+43PJl8xmIQFQapImCqKKl9XrdDZarsAPnddxLSQtmg1lWmx5vodd4/6unJaxlUy8Op58296UdhSA0FZL0HUQx3ogDfY4+j7YGpUb4NY1H2azmBr03t5HvTllfDfNSwLl5T0lRlYMzLJRKnqBVG4Go7AMAdyfTEwoOIgrMdxWkyoajbkyNI7vToqnwjh65eGOFCSsaBQT3NCrNbXi20ZRCwa1U1Xl53uoZz9I5efqSxI6zsghSMo7oWLAuQArKAEZSbvWd7GKFWbyvVcPDQG5QSIBkmQDG3I6z3Jy5DD5fNx/iJFd81lhRXTSuhLCOkFA9EhrPsQCdsT0pa6+4WbjstWiezEBjvQ736pK5w4euWkOUUx+fMSM2lbdEZl0IdrI0BHAFbkj54gqNynKtPB1TVb2xmwGpsSAZPnIW/4YxPDxNozIZLy5D+a9LWDpYb6WUggizR1bm8SUQQ+FU4m5tTChwEX+EdCtzmbhaZbOzZw9RjJGb0GmiTR02cEg76tPayFLkDy47e0NcXKphqzqtBtGwg+ZmY8p8YnVT7kjVl85lZZUEMYkoyNqAYSJsCdxWk2Nh33PtXpS1wJWzjstWi9jTJjTuK3+fan4hJlkFLrRzMbIhKpch9glOrNVURZxJVu/KqWA/t4cVT1Ec5NvGxAWby/IYeMQIItEglAenD6tSAEghQNJsvXz+WOWWqAQrGIHaYJzs0iLWjQ+Pcr3i+vJKI81eHGYfOzfhkBRrlW7UC6tdZGm9Ralu6U3W10alAlxheownFaTaDe0Nxb5vpHmu3ljwozCSxzTTRxmORXCqC5Okg0TsB29Lx0zDOBklR4rjNJzCxjSZBHL9qw4uLza/IQAk0LPc1ufvgvsnRfrBfEYIvlmMwkalnZUUd2YgAfc7Y+ExqumtLjDRKw81zrk1UlJlmIIGiIh2JJAFC63JHr7+xxwareatNwFcmC2OpslXjXiROqu0OVjjVQDqnlW2u60xq3mJAvZjtR7VcTq52Cv0OF0yQHvJnYA+pOnkk+bnKSbqLn42zIdFaOGNwiAbMSdHmDBRYJJrexR2h7Un7rrSGAZTg0DliQSRJ5b21/gr88MyEGedIMllpV0yK7O+khFJOsO48zAdlplu+1jUTQH2aEq1KmHBqVni4Ii/hA0vvY+RgWTlfl9MnEVXzO51SP+83yF7KBsq+g9zZNxjA0LzeJxLq7pOg0HzfmtnHarKYeNHDE0xZl1Zgv5flA7k2NZ76a1DY7E/PFXEtFnFbnBqzpdSadb/wDOuiWvCniHQzcMaSRsMzYlBUho9CuQLO3mJBsX2rbEVAw4Abq/xWn2lJznAjLp1mPZXTF9eURgijvMuXEPGJWneRIpUQLKhvohyB5rFAErJ9LvFN4ioZXo8M7tME0MAJBNjvHLzHssflC3hzuVLtUbDMCRNz5GCylfctGTQ9ccU7gt8VZxkNfTqga/TB6i3kUo5rOsJG6ch0glVZRo1Lq1DygD1AavcD2xCTey0mUwWjML+d4Xo3kzjf4zJxTmtZFOB++uzbelncfIjGlTfmaCvF4zD9hWczbbuUr5/dcnxWR5IVnjkjEkcb/ArNQLVRB8yMSPW98VKpyVJIlb3Dwa+EDWuykGCRr8uk7I8cdJ+q2oqXZ2RHaMWwYGtBGnZiBXpt2sYhDyDK06mGaaeQaxEkTp39y3+H+G+czLsyRdCEsShnOk6b28otrqvT74kFBzjawVOpxWhSaA45nbx8hVjkfkxMgrnWZZpPjkIr50Bvte5N74t0qQZ3rz+OxzsSQIho0CnXixw+KPPMzoR1otavqIAdVK1pCte6qfT4u474rVwA6+62eE1HvoANP2mIjafDqvjyv0IuIZSRKSJQdch2RndStJfmamYISSdwTsMGQHgrrFdo/D1Gm5Og3gHfYWv+1dMXl5VGCKSeMvDDJmcszSpHGyFAW9G8xJoC9PwAt2FjFTENlwuvQ8GrBtJ4DSTr89e9ZIWQZjKlZcvqyzoVEdqJFZ0VwlimAYhBuL0vV71xeRcWU/09m+Wu+qddoBIn38l2+MMDZfPQZuMC2j7kXToaDfUBkq/VR3x1iBlcHBccHcKtB1F3P0O3oZWLkuMjLyRS5VVMh/PmSIHprH0wGTSXJ1I3UbfbdT7AcB2Uy3vVl9A1WllU2+0E6zOumht6+NM8QeDz5mKGfItU8RLIVbSWRxuAe3opo+xxZqtLgC3VYfD69Ok91OuPpPuFJc3y1nmaSKLL5oxM4kp0K+ajubFWNTC8VDTebAFehZi8O0Bz3NmIsfnJN+W8Pc+2YdpXhaOimpzRKEBSdKAblBp3O2JhRfN1mu4lhxTAYDOvj49bpu5S8PstkpOqCZJt6ZuyX30r6bbWST+pxLTotYZWfi+J1cQ3IbD37034mWcjBEYIjBFxcS4rHAhdyxABNIrOaAs7KCaA9e2OS4BS06Tqhgepj3SLmvFqDUVihkurDSDSu9USBZCUbv29DiA4kbBareC1Ilzh3D5qlvjniZmWkZsvmIlRDsgj2ft2ZxqPqTYSq9bxG6u6bFXaHCaQaBUaZO86eVvdL/ABLmnrAHN5WGaSwyyB2U6Sd1YK1GwCPQjYm/WN1SfuCuUsH2ZPYvIGkQPyFlcPMbzLpinHmY6YG1N/AFtSRWwJOonHDYJ0VirnbTMuG2unWe/wAExZXw5zsyoY4niDLcnWcL5tTV5QNXw0dx64kFBx0VJ3FKFMnMQY0gfAm/gPg/ElNmpmkP7kfkX6FviI+mnEzMMB9xWdX4491qTY6m/wDHuqHwvhUOWTRBEka+yirPuT3J+ZxZa0NsFjVaz6rszzJXZj6o0YIlHxV4f1uGzV3jqQf6T5v9hbENdssK0eFVezxLetvP+VLPDjKk8QheBA621dQi0pV1MVU2aLUvuSNxRqrRH1ghb3En/wDpnNqGD03vYel1f43DAEEEHsRuD98aC8iQRYr9YL4o/wCOyqHy5CUzK1vfcKRSle2xYm/mcU8VsvR8Ckh97Dbv/wCLM8J+O/4tYJSxEilF32+EAKw9tKgA+4Hucc0H/VBU/FsN/aNRm1/XX1S/x3JDJZnMZWRFZV16G0gt5lBQ6rHbb6W2I3DI4tKuUHnEUmVWm9pvy1+dyd/BHiRRpMs5H5i9aMX6jytY9yNJHyF4nwzo+lZfG6QcBVG1j7/tdfjpwzVDBmAPgYo30bcE/IFa/wBWPuKbYFR8CrQ91M738lG8Ul6Zeo+XOJjM5WGcf94gJHs37Q+zWPtjVY7M0FeBxFLsqrqfIrSx0oVNvG/hmvKxTAWYpNJ/lcf+4L+uK2JbLQVt8ErZarmHce3wpCnzqZERZcqHdWEk+iQkMw1NGob9gjVpcAG/fvivIZAWsKbsSXVAYBsJHgT10srxwLOmbLxSsKZ0BYezVuPsbxfaZAK8nXpinUc0bFd2OlEk7xLyzdKCZJDE0c6q0g30xyHQ2x2IsrsfbENYWBWjw1wzOYRMg26i4SrlcwkHXkWASTRHoZdUiLnUNZ1ABVCqoYo+gUzCxQIGIgYkxfT5+Vfc11TK0uhp+oyY5W31iWzoPFMPMvL2Z4jw6BCEgzAKs6EkLVEFdrr9lq3oivniR7HPYBoVUw2KpYXEucJc28FcvCvCyNGjeTMzMwj0Oq0FYEaSo2sIVJBHfcmxj43DgXJXdXi7nAtawC8/z3p/y0CxoqIKVFCqPYAUBvv2xOBFlkucXEuOpX1x9XKMERgi4c3xnLxMFkniRiaAZwCSfkTjkuA1KlZQqPEtaT4LhzPMa9IvAvVbfQrMItdbbM/vtXuCCNiDj4X2spW4U5oeYHPWPJSzi/i1nSzKkUcFEgggswI7iztY/lxUdiXbLfo8FoQC5xPslPiHMebzK1JLI/mJJ1MB5qAGkHQBsaoD4j8sQmo52q0KeFoUj9IA8PhXJnllRmjIkRVkdBGWvSw2ZdtiaNEgb3j4ZFlJT7NwDrEwDMeRWzwjlricyssUUwSQKrF/IGVfhFsRajbYew9sdtp1Doq1bF4OmQXESJ0v7J3yHhS8zmXPTAMw3WEkkn0Jd77bbAemJxhyTLisp/GG025KDbdf4TRk/Dbh0ZB6GsgAedmI2HfTdWe/b1xKKDBsqL+K4pwjNHcmXJZCKFdMUaRr7IoUf2GJQANFRfUe8y4krpx9XCMERgiMERgi+OcyyyRvGwtXUqw+RFH+2PhEiF0xxY4OGouo3ySsMMeYWVJUbLmRMzMr7AOdNBB5u6LZWj5e9HFOlABnbVekxpqVHMLSCHQWiOXXTfe108+FnFY5slpjsCKR0CsbKoWLICfWkIF/wnE9BwLbLL4pRdTry7cA+MX9U44mWaph465S8vl5a+GQr9mW/wDlcVcULArd4E+Kjm8xPl/1R/JZt4pEkjOl0YMp9iNximCQZC9JUY17S12hWjns9NxDNapDqlkpRpX2FKAo/wDm+OiS911CynTwtKG6DqtrIcTiy/EhM7NGYBpNDUGZBoKA0DpKWoZvNe59cSBwD5OyqVKL6mFyNE5vCxvPne1uSsfPWTGY4dmFXzXFrWvUrTivrWLlUZmFebwNTssSwnnHnZQTN8KAYRRq3V6YkYsy0w0F7Q7WGUggHzbV3sYzy3YL1rK5jO42mNOsX7jrsq54KcQ6mRMR7wyED+VvMP8AcWxcwzpZC89xqllxGbmP4/SoGLCx1jc48N/EZLMRVZaMlf5l8y/7gMcVG5mkKzg6vZV2v6rzhwfpmdOsjyJdsi3qf1qxuLO14zWxN17WtmFM5CAefJXjwyzM7ZaQZiGSI9VimsEWjbgb7mjYs/LF+iSRcLyXEmU21B2bgbCY5pwxMs5fmSMMCGAIPcEWD9sF9BIMhEaBRQAAHYDb+2CEk3K/WC+IwRc2e4hFCuqWVI193YL/AM4+EgartlN7zDASsDMc+5ML+VJ13sKEj3YkkDsasb3tewJ9MRms3a6tt4dXn6hlHMpT434j5oJI0UWXiVNO7yCRm1CxpVdga3pvTETq7ostChwuiXAOJM8hGnf+Euwc95giRMyGzTMoYKkmhFStTAiOtwvrZqqIOIhWd/tdXXcOpWNL6QLXEmdteqxc9xjJsI1jyzIqSB99LEjuyny6pBdVqbttW1ngvbsFZZh64kufJIjfwPTwC0OGcs5mbLjTHmvM5ZgE0qtqQulTIuvVSgmqUAb46FNxG6hqYulTqXLbDnM85sYi/UlaHD/CfOzHVmJEisC7PUbYV2G3b+LHQwzjqoqnGcPTEUwT6D54J84P4dQxQmCSaaWInUyAiNWPz0DW3psWI2xYbQAESsmtxN76naNaAeevvb0THw3gWWg3hgjQ/vBRqP1Y7n7nEgY0aBUqmIq1PvcStHHShRgiMERgiMERgiMERgiMERgiiHiQHyOczDRldGcRg6MLBUqBddtQk1sDdjbbfejWljjG69Tw3LiKLQ7Vh1+bRHzRh8FgViNmIdVSVC/HUbkFm29TJQs9lG2JMNoqXGrvtNvK428lTsWlhpa8ROFjMZGRTqpCsh01q0obbTe2rRqq/WsR1W5mq7w+t2VcHnbz09VBhlE6MsyKSq6UGoe/xNtYUg6QLoHVt2IGfAgkL1ud3aNY43uf0PfyVayPLsH/AEdJYstH+IXL9QMyeYyBDq32JN3W+x0n0GLgYOzkC686/FVP6wte85SY12lSn8IwyDT3J+bP02JI0uANXr5mOr1GwrfvipBySvQZ2nECnawnu27tFcfDXiCy5CJQ4Z4VEb0bqgCov+UqPkQR3BxeoulgXluJUizEOJEA3HzvUbzsb5fiOYBaJDCZDH1BYpbaNUX0J8ukDteKZlrz0XpGFtXDMiTmiY66z+U7eEEjHMTOsciCQM0w0hYg2sGMJ67Kz7H0+mJsPqVl8XAFNoJBiAL30vPoqvi2sBGCLjyHCoIBUMMcf8igf3Ax8DQNApKlapU+9xK7MfVGjBF/GYDcmsEWXxPj8MMZkJLqFZvyxq2T4jY22Hzxy54AlT0sO+o7KLGwvbVJGa8WAWZUy0iAAEvKCdNlaLIu4WiTYJPagbxAcR0Wq3gxgFzweg37id0s8c8Rc2ZZGhzXTVGAWLogav6gT73qr0rvtE6u6bFXqHC6OUB7Jnef1/Kw81zQXr8RlstPJYbqVTEHcqxQjVsa33B+eIzU5gFWmYOP8b3NGkfkSuHhEAmlGnKyyVqtYCdyb076W0qNh9Bj40SdFLWcabLvA019eUplynhbnJRHSCEFBr6rgnVZulUWBVbH574kGHcVSdxiiybzygftNvBvB/LpvmJXmNfCvkW/sSx/XEzcM0arOrcbqutTEeqbODcnZLKm4sugbuGbzsPozWR9sStpNboFn1sdXrWe4x5ey3sSKojBEYIjBEYIjBEYIjBEYIjBEYIjBEYIjBFM/HLLD8NDJ0wWEmjqb2oIJrY1uR63/fFbFD6QVucDee1c2dphLvIPEUhigclFEM2uUqbcpNcSg9qQMAzCz/3ZrEVIwAeX5VziFJz3uaJ+oQOUtv5xYeIVuxeXl1xcaiL5eZVNFonAPzKnHx2hUlEhtRpPMLzzxKAiPL5ZVYzsoaXR5iQ1FE0gBrVaJU3R3B3xnOFg3dexpOBc+qftFhPTU8r81ZfDHOdXJkW7LHI0al1okALtXsCSPtvveLlEy1ea4lTyVptJE2S3x3w9zUssSRHLrlID+WjM3Zm1MWULuSTXfsMRuouJAGgV6hxOixjnOzZ3am3cE38o8pJkTKyyM5lCg7BVGi6pR27+/wCmJqdMMWdi8a7EBoIiJ9VtLw+ISNIIoxI3xPpGo0K3arO22O8omVVNV5aGyYG0rpx9XCMEX8JwRZea5kykbaHzMIbfy61vYX2vbHJe0bqduFrOEhhjuXDxXmfTDry8YlkqxE7iNiN/2TuSKPl77EbHHLqlpClpYSX5ahgc4n53qT8R8V8/JYQxwj+BbP6sT/ximcS86L0VPg2Hb90nx/SW589mc1p6heXz0XYsbLkUpYmlG2w27nEZLnaq4KdGjOWBbTu+XXLmsrJrKBGFSMojB1kEdxt3qxv64+EGYUjHsy5p2BnRMXCeSeJzqVWKSON61dVtAOn4bU+Y16bHEjaVQqnW4hhKZkkEjlfX0Txk/CfqOZc7OWdjbLFe59bkeyb+QGJxhpMuKyn8ZyNyUW2HP9D+U1ZXkLh8bKwyqEqABqtht6lSSCfnWJRRYNlnv4jiXCC8pihhVBSqFHsBQ/QYlVMuJuV+8F8RgiMERgiMERgiMERgiMERgiMERgiMERgiMERgiMEWHzrw1MxkpkfVQXWNChmtPMKU7MTVVtd1YxxUbmaQrWCqmlXa4d1+tlCuHcTbImdl1x5oldGqJdJjaywKMPLY0EV6bYoB2Sea9XUpDEBoMFm9zMjqNd1eOVOMnMwBnQxTLSyxkUUagex3AKkMPkfli+x2YLyeKodjUgGRsea2SMdqsl7hXJOSy8vWigqUXTFmar9gSQNtu3bEbaTGmQFcq4/EVWZHOt4JgAxIqa/uCIwRZ/FOOZfLi5544/kzAE/Re5+2OXPa3Uqalh6tX7GkrAzfiJlAoMBOYY3su2kAEktY1BRW50mrHviM1m7XVtnDK0/WMvzbb1Sdx/xGzojLIMtANZQKG6z2KshhcdCx398Qvrvi0LSw/C8OXQ7MbTpA/axDznI0csWaj/GU9yN1WCFPhGkJQBDkeYWDf0OOO1MEOurX9A0Oa+kcnK156zO2yyM7xeCRo1iyzLoDqgpG1ahS2gSmYN3Y2TQPfHBc06BWGUKrAS9+sE6+O/pstaDk3NywRhIc3YDHzgIBISDpCPKCqdzr02T6H077JxG6rnHUGVCS5u2l7c7DXpOi1OHeEGZkOrM5hEs2dNyMfeyaF/OzjoYZx1KgqccpNEU2k+ieuF+H2WihELvNNGDq0O5CX3somkNv+9eJ20WgQsmrxKq9+cAA8wL+Zn0hMfD+GQwDTDFHGP4FC/8AA3xKGgaKnUqvqGXkldePqjRgiMERgiMERgiMERgiMERgiMERgiMERgiMERgiMERgiMERgiMERgil3P3KuZPEIc5ComXXGCr1SHUALAolLIJO9b+narVpuzhwW7gMZSGHdReYsbje3v8ANVzcZ5rbKcT1bQxtoGYXytb7Fi3lMjARkaSK/Z7bg/HVMr13QwYrYWNTeO7ptrr49CnTh/POUlXUDKvlLm4ZDSAkayyqVCmru9t7oggTCq0rNqcPrMMW5ajXlczPwLUyXH8rKCY8zC9bmpFNfUXYx2HtOhVd+Hqs+5pHguTjvNMOWj6hDyjSG/KprDHSCCWANtttePjqgaJUlDCPquy6d6Tv/qmzuVGWeFVkCFnVpKO9qVWirkgALvuTdViD+ok6LS/8QGtkvBtMAx431HPRJ3EfELOEs6ZthbEdLpqtLv6i69B31Xe+wJhNd2xWlT4ZQAyuZ4z8/SzM3zJZqTK5OSRSQZBHWuwRZ0EKxuiGAHb545NTmArDMJu17gOU6ea5+DcLfMaulk5ZSY9KlC2kP++zEEf6bAx8a3NoF1WrCl91QC835ch+015fwlzMj2dGXjobO/UcGhfwAKfNfqPviUYZxPJUHcapMEfcegget028I8JMnGPzmediPUlAPoFN/qTiZuGaNbrOrcarvP0Q319028G5byuVH5ECIf3qtv6zbH9cStY1ugWfWxVat/kcT85aLVx2q6MERgiMERgiMERgiMERgiMERgiMERgiMERgiMERgiMERgiMERgiMERgiMERgiMERgimPN3hvJMYVy/SWJHYWQQ6IxB0/wD3Ah1kbg01b9zVqUCYhbuD4q2nmNSZPkSPabc+axY2my0eYkSBCgd8pBD5ldS/7ZHTDSkqRVm6J+eOLtBIHRWCKdZzGucZs8na22tki5HJyTNGFg1Kp0bDQGbdqaQ7BiPc9gMQAE7LWqVGUwZdfXn5DkuTLZCSQhY0aRiLCxjWe9dlsjf3+XvjkNJ0UrqrGiXGO+ycOB8g8UfQQpgVXEi9V9IDivNoFsG2G+n0xM2jUKza/EsG2ZudLDbvTpwrwigDa8zK0pJvQlov0JJLnfe7GJ24YalZlXjdQjLTEdTc/gJryXJuRifWmViDe5GqvoGsL9qxKKTAZAWe/HYh7crnmFuqtbDYYkVRf3BEYIjBEYIjBEYIjBEYIjBEYIjBEYIjBEYIjBEYIjBEYIjBEYIjBEYIjBEYIjBEYIjBEYIjBEYIjBFy5v4o/wCbHwrtuhSDz/8A9ny//wCRJ/8As2K9XQLWwH3v7h+E3co/9nH1/wDTEzNFn4r/ACLax2qyMERgiMERgiMERgiMERgiMERgiMERgiMERgiMERgiMERgiMERgiMERgiMERgiMERgiMERgiMERgi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http://alltriberr.com/wp-content/uploads/2012/04/approv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4641304"/>
            <a:ext cx="3777343" cy="21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u="sng" dirty="0"/>
              <a:t>underlying idea </a:t>
            </a:r>
            <a:r>
              <a:rPr lang="en-GB" dirty="0"/>
              <a:t>of </a:t>
            </a:r>
            <a:r>
              <a:rPr lang="en-GB" dirty="0">
                <a:solidFill>
                  <a:srgbClr val="FF0000"/>
                </a:solidFill>
              </a:rPr>
              <a:t>data abstraction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For each </a:t>
            </a:r>
            <a:r>
              <a:rPr lang="en-GB" sz="2800" i="1" dirty="0"/>
              <a:t>data type: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to identify a </a:t>
            </a:r>
            <a:r>
              <a:rPr lang="en-GB" sz="2800" b="1" dirty="0">
                <a:solidFill>
                  <a:srgbClr val="C00000"/>
                </a:solidFill>
              </a:rPr>
              <a:t>basic set of operations </a:t>
            </a:r>
            <a:r>
              <a:rPr lang="en-GB" sz="2800" dirty="0"/>
              <a:t>for manipulating of values of that type,                       and then 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to use </a:t>
            </a:r>
            <a:r>
              <a:rPr lang="en-GB" sz="2800" u="sng" dirty="0"/>
              <a:t>only those operations </a:t>
            </a:r>
            <a:r>
              <a:rPr lang="en-GB" sz="2800" dirty="0"/>
              <a:t>in                manipulating the data</a:t>
            </a:r>
            <a:endParaRPr lang="en-US" sz="2800" dirty="0"/>
          </a:p>
        </p:txBody>
      </p:sp>
      <p:pic>
        <p:nvPicPr>
          <p:cNvPr id="6146" name="Picture 2" descr="http://images.esellerpro.com/2230/I/153/198/RGBhr_49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66132"/>
            <a:ext cx="1956209" cy="256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t1.gstatic.com/images?q=tbn:ANd9GcQ6BDqdr8detTxTydu0NNr_eFkUNBFG1xGog5pw8rI2ywRRVfV_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52" y="5181600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62200" y="6179403"/>
            <a:ext cx="4347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Implementation of tuple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169" y="1524000"/>
            <a:ext cx="81904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362200" y="1371600"/>
            <a:ext cx="43477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Implementation of whatever using rational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structure of the rational number system as a </a:t>
            </a:r>
            <a:r>
              <a:rPr lang="en-GB" dirty="0">
                <a:solidFill>
                  <a:srgbClr val="FF0000"/>
                </a:solidFill>
              </a:rPr>
              <a:t>series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828801" y="1447800"/>
            <a:ext cx="548208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???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2286000"/>
            <a:ext cx="8338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9917" y="3849469"/>
            <a:ext cx="8338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0" y="5449669"/>
            <a:ext cx="8338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320" y="2209800"/>
            <a:ext cx="16866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Abstraction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barrier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817203"/>
            <a:ext cx="16866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Abstraction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barrier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320" y="5417403"/>
            <a:ext cx="16866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Abstraction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barrier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4579203"/>
            <a:ext cx="43477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Implementation of rational numbers</a:t>
            </a:r>
          </a:p>
        </p:txBody>
      </p:sp>
      <p:pic>
        <p:nvPicPr>
          <p:cNvPr id="1028" name="Picture 4" descr="http://www.appliedsafety.net.au/productimages/NT2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68211"/>
            <a:ext cx="1934372" cy="11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appliedsafety.net.au/productimages/NT2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18263"/>
            <a:ext cx="1934372" cy="11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appliedsafety.net.au/productimages/NT2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70863"/>
            <a:ext cx="1934372" cy="11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2199" y="2979003"/>
            <a:ext cx="43477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Implementation of arithmetic operations on rational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1" y="6172200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7911" y="5529472"/>
            <a:ext cx="673497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We will replace it by our own type!!!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3" grpId="0" animBg="1"/>
      <p:bldP spid="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Barriers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tuples enable the implementation of the selectors and constructor </a:t>
            </a:r>
          </a:p>
          <a:p>
            <a:endParaRPr lang="en-GB" sz="3000" b="1" dirty="0"/>
          </a:p>
          <a:p>
            <a:r>
              <a:rPr lang="en-GB" sz="3000" b="1" dirty="0"/>
              <a:t>how</a:t>
            </a:r>
            <a:r>
              <a:rPr lang="en-GB" sz="3000" dirty="0"/>
              <a:t> tuples are implemented is irrelevant to the rest of the layers</a:t>
            </a:r>
          </a:p>
          <a:p>
            <a:endParaRPr lang="en-GB" sz="3000" dirty="0">
              <a:solidFill>
                <a:srgbClr val="C00000"/>
              </a:solidFill>
            </a:endParaRPr>
          </a:p>
          <a:p>
            <a:r>
              <a:rPr lang="en-GB" sz="3000" dirty="0">
                <a:solidFill>
                  <a:srgbClr val="C00000"/>
                </a:solidFill>
              </a:rPr>
              <a:t>Abstraction barriers </a:t>
            </a:r>
            <a:r>
              <a:rPr lang="en-GB" sz="3000" dirty="0"/>
              <a:t>are expressed as </a:t>
            </a:r>
            <a:r>
              <a:rPr lang="en-GB" sz="3000" dirty="0">
                <a:solidFill>
                  <a:srgbClr val="C00000"/>
                </a:solidFill>
              </a:rPr>
              <a:t>sets of functions = interface, </a:t>
            </a:r>
            <a:r>
              <a:rPr lang="en-GB" sz="3000" dirty="0"/>
              <a:t>depend upon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representation above them (their use)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implementation below them (their definitions)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Makes programs much easier to maintain and to modify</a:t>
            </a:r>
          </a:p>
          <a:p>
            <a:pPr lvl="1"/>
            <a:r>
              <a:rPr lang="en-GB" dirty="0"/>
              <a:t>fewer functions that depend on a particular representation =&gt; fewer changes are required when one wants to change that representation</a:t>
            </a:r>
          </a:p>
          <a:p>
            <a:endParaRPr lang="en-US" dirty="0"/>
          </a:p>
          <a:p>
            <a:r>
              <a:rPr lang="en-US" dirty="0"/>
              <a:t>Easy to extend</a:t>
            </a:r>
          </a:p>
          <a:p>
            <a:endParaRPr lang="en-US" dirty="0"/>
          </a:p>
          <a:p>
            <a:r>
              <a:rPr lang="en-US" dirty="0"/>
              <a:t>Easy to integrate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Properties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GB" dirty="0"/>
              <a:t>We need to guarantee the right </a:t>
            </a:r>
            <a:r>
              <a:rPr lang="en-GB" dirty="0" err="1"/>
              <a:t>behavior</a:t>
            </a:r>
            <a:r>
              <a:rPr lang="en-GB" dirty="0"/>
              <a:t>:</a:t>
            </a:r>
          </a:p>
          <a:p>
            <a:pPr>
              <a:buNone/>
            </a:pPr>
            <a:r>
              <a:rPr lang="en-GB" dirty="0"/>
              <a:t>    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sz="2800" dirty="0"/>
              <a:t>x = </a:t>
            </a:r>
            <a:r>
              <a:rPr lang="en-GB" sz="2800" dirty="0" err="1"/>
              <a:t>make_rat</a:t>
            </a:r>
            <a:r>
              <a:rPr lang="en-GB" sz="2800" dirty="0"/>
              <a:t>(</a:t>
            </a:r>
            <a:r>
              <a:rPr lang="en-GB" sz="2800" dirty="0" err="1"/>
              <a:t>n,d</a:t>
            </a:r>
            <a:r>
              <a:rPr lang="en-GB" sz="2800" dirty="0"/>
              <a:t>)                 </a:t>
            </a:r>
            <a:r>
              <a:rPr lang="en-GB" sz="2800" dirty="0" err="1"/>
              <a:t>numer</a:t>
            </a:r>
            <a:r>
              <a:rPr lang="en-GB" sz="2800" dirty="0"/>
              <a:t>(x)/</a:t>
            </a:r>
            <a:r>
              <a:rPr lang="en-GB" sz="2800" dirty="0" err="1"/>
              <a:t>denom</a:t>
            </a:r>
            <a:r>
              <a:rPr lang="en-GB" sz="2800" dirty="0"/>
              <a:t>(x) = n/d.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212592" y="3429000"/>
            <a:ext cx="97840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Vertical Scroll 5"/>
          <p:cNvSpPr/>
          <p:nvPr/>
        </p:nvSpPr>
        <p:spPr>
          <a:xfrm>
            <a:off x="3657600" y="4324477"/>
            <a:ext cx="2590800" cy="1981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valid representation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A6EA5D6-2F05-4B06-8967-C63A55D40EE8}"/>
              </a:ext>
            </a:extLst>
          </p:cNvPr>
          <p:cNvSpPr/>
          <p:nvPr/>
        </p:nvSpPr>
        <p:spPr>
          <a:xfrm>
            <a:off x="3657600" y="2255838"/>
            <a:ext cx="3124200" cy="993648"/>
          </a:xfrm>
          <a:prstGeom prst="wedgeRoundRectCallout">
            <a:avLst>
              <a:gd name="adj1" fmla="val -91425"/>
              <a:gd name="adj2" fmla="val 64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/>
              <a:t>x  is constructed from n and 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GB" dirty="0"/>
              <a:t>Pairs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We needed a form of glue for two integers, which had the following behaviour: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IF    </a:t>
            </a:r>
            <a:r>
              <a:rPr lang="en-GB" b="1" dirty="0" smtClean="0"/>
              <a:t>p</a:t>
            </a:r>
            <a:r>
              <a:rPr lang="en-GB" dirty="0" smtClean="0"/>
              <a:t> = pair (</a:t>
            </a:r>
            <a:r>
              <a:rPr lang="en-GB" b="1" dirty="0" smtClean="0"/>
              <a:t>x</a:t>
            </a:r>
            <a:r>
              <a:rPr lang="en-GB" dirty="0" smtClean="0"/>
              <a:t>, </a:t>
            </a:r>
            <a:r>
              <a:rPr lang="en-GB" b="1" dirty="0" smtClean="0"/>
              <a:t>y) </a:t>
            </a:r>
            <a:r>
              <a:rPr lang="en-GB" dirty="0" smtClean="0"/>
              <a:t>  </a:t>
            </a:r>
            <a:r>
              <a:rPr lang="en-GB" dirty="0"/>
              <a:t>	</a:t>
            </a:r>
            <a:r>
              <a:rPr lang="en-GB" dirty="0" smtClean="0"/>
              <a:t>THEN                     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err="1" smtClean="0"/>
              <a:t>getitem_pair</a:t>
            </a:r>
            <a:r>
              <a:rPr lang="en-GB" dirty="0" smtClean="0"/>
              <a:t>(</a:t>
            </a:r>
            <a:r>
              <a:rPr lang="en-GB" b="1" dirty="0" smtClean="0"/>
              <a:t>p</a:t>
            </a:r>
            <a:r>
              <a:rPr lang="en-GB" dirty="0"/>
              <a:t>, 0) = </a:t>
            </a:r>
            <a:r>
              <a:rPr lang="en-GB" b="1" dirty="0"/>
              <a:t>x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getitem_pair</a:t>
            </a:r>
            <a:r>
              <a:rPr lang="en-GB" dirty="0"/>
              <a:t>(</a:t>
            </a:r>
            <a:r>
              <a:rPr lang="en-GB" b="1" dirty="0"/>
              <a:t>p</a:t>
            </a:r>
            <a:r>
              <a:rPr lang="en-GB" dirty="0"/>
              <a:t>, 1) = </a:t>
            </a:r>
            <a:r>
              <a:rPr lang="en-GB" b="1" dirty="0"/>
              <a:t>y</a:t>
            </a:r>
          </a:p>
        </p:txBody>
      </p:sp>
      <p:pic>
        <p:nvPicPr>
          <p:cNvPr id="8194" name="Picture 2" descr="http://www.clker.com/cliparts/S/y/s/t/F/e/sock-pair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78400"/>
            <a:ext cx="12954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038600" y="4953000"/>
            <a:ext cx="1905000" cy="1752600"/>
            <a:chOff x="4038600" y="4953000"/>
            <a:chExt cx="1905000" cy="1752600"/>
          </a:xfrm>
        </p:grpSpPr>
        <p:pic>
          <p:nvPicPr>
            <p:cNvPr id="8196" name="Picture 4" descr="http://www.clker.com/cliparts/e/X/0/Q/v/P/pink-sock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4984750"/>
              <a:ext cx="1777999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927599" y="4953000"/>
              <a:ext cx="1016001" cy="175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84799" y="4953000"/>
            <a:ext cx="1930401" cy="1752600"/>
            <a:chOff x="5384799" y="4953000"/>
            <a:chExt cx="1930401" cy="1752600"/>
          </a:xfrm>
        </p:grpSpPr>
        <p:pic>
          <p:nvPicPr>
            <p:cNvPr id="7" name="Picture 4" descr="http://www.clker.com/cliparts/e/X/0/Q/v/P/pink-sock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201" y="4953000"/>
              <a:ext cx="1777999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384799" y="4953000"/>
              <a:ext cx="1016001" cy="175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2755392" y="5638800"/>
            <a:ext cx="9784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ross 5"/>
          <p:cNvSpPr/>
          <p:nvPr/>
        </p:nvSpPr>
        <p:spPr>
          <a:xfrm>
            <a:off x="5486400" y="5473700"/>
            <a:ext cx="533400" cy="5461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Implementation of </a:t>
            </a:r>
            <a:r>
              <a:rPr lang="en-GB" i="1" dirty="0" err="1"/>
              <a:t>make_pair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&gt;&gt;&gt; def </a:t>
            </a:r>
            <a:r>
              <a:rPr lang="en-GB" sz="2800" b="1" dirty="0" err="1"/>
              <a:t>make_pair</a:t>
            </a:r>
            <a:r>
              <a:rPr lang="en-GB" sz="2800" dirty="0"/>
              <a:t>(x, y):</a:t>
            </a:r>
          </a:p>
          <a:p>
            <a:pPr>
              <a:buNone/>
            </a:pPr>
            <a:r>
              <a:rPr lang="en-GB" sz="2800" dirty="0"/>
              <a:t>		</a:t>
            </a:r>
            <a:r>
              <a:rPr lang="en-GB" sz="2800" dirty="0">
                <a:solidFill>
                  <a:srgbClr val="00B050"/>
                </a:solidFill>
              </a:rPr>
              <a:t>"""Return a function that behaves like a pair."""</a:t>
            </a:r>
          </a:p>
          <a:p>
            <a:pPr>
              <a:buNone/>
            </a:pPr>
            <a:r>
              <a:rPr lang="en-GB" sz="2800" dirty="0"/>
              <a:t>		def </a:t>
            </a:r>
            <a:r>
              <a:rPr lang="en-GB" sz="2800" dirty="0">
                <a:solidFill>
                  <a:srgbClr val="FF0000"/>
                </a:solidFill>
              </a:rPr>
              <a:t>dispatch</a:t>
            </a:r>
            <a:r>
              <a:rPr lang="en-GB" sz="2800" dirty="0"/>
              <a:t>(m):</a:t>
            </a:r>
          </a:p>
          <a:p>
            <a:pPr>
              <a:buNone/>
            </a:pPr>
            <a:r>
              <a:rPr lang="en-GB" sz="2800" dirty="0"/>
              <a:t>			if m == 0:</a:t>
            </a:r>
          </a:p>
          <a:p>
            <a:pPr>
              <a:buNone/>
            </a:pPr>
            <a:r>
              <a:rPr lang="en-GB" sz="2800" dirty="0"/>
              <a:t>				return x</a:t>
            </a:r>
          </a:p>
          <a:p>
            <a:pPr>
              <a:buNone/>
            </a:pPr>
            <a:r>
              <a:rPr lang="en-GB" sz="2800" dirty="0"/>
              <a:t>			</a:t>
            </a:r>
            <a:r>
              <a:rPr lang="en-GB" sz="2800" dirty="0" err="1"/>
              <a:t>elif</a:t>
            </a:r>
            <a:r>
              <a:rPr lang="en-GB" sz="2800" dirty="0"/>
              <a:t> m == 1:</a:t>
            </a:r>
          </a:p>
          <a:p>
            <a:pPr>
              <a:buNone/>
            </a:pPr>
            <a:r>
              <a:rPr lang="en-GB" sz="2800" dirty="0"/>
              <a:t>				return y</a:t>
            </a:r>
          </a:p>
          <a:p>
            <a:pPr>
              <a:buNone/>
            </a:pPr>
            <a:r>
              <a:rPr lang="en-GB" sz="2800" dirty="0"/>
              <a:t>		return </a:t>
            </a:r>
            <a:r>
              <a:rPr lang="en-GB" sz="2800" dirty="0">
                <a:solidFill>
                  <a:srgbClr val="FF0000"/>
                </a:solidFill>
              </a:rPr>
              <a:t>dispatch</a:t>
            </a:r>
          </a:p>
        </p:txBody>
      </p:sp>
      <p:pic>
        <p:nvPicPr>
          <p:cNvPr id="9222" name="Picture 6" descr="http://www.ahajokes.com/funpages/mom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09" y="2859221"/>
            <a:ext cx="1918891" cy="237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use environment as a container! Function that was defined in the same environment as x and y has an access to them!!!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vs.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What is a difference?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Used as a data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Has behavior </a:t>
            </a:r>
          </a:p>
          <a:p>
            <a:r>
              <a:rPr lang="en-US" dirty="0"/>
              <a:t>We used functions as a data</a:t>
            </a:r>
          </a:p>
          <a:p>
            <a:r>
              <a:rPr lang="en-US" dirty="0">
                <a:solidFill>
                  <a:srgbClr val="FF0000"/>
                </a:solidFill>
              </a:rPr>
              <a:t>We will build data from functions ?!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DCAQQDASIAAhEBAxEB/8QAGwAAAgMBAQEAAAAAAAAAAAAABAUAAgMBBgf/xAA8EAABAwMCAwYEBAQGAgMAAAABAAIDBBEhEjEFQVETIjJhcYEGFCORM6GxwTRC0eEVJENScvBT8WKSsv/EABQBAQAAAAAAAAAAAAAAAAAAAAD/xAAUEQEAAAAAAAAAAAAAAAAAAAAA/9oADAMBAAIRAxEAPwD5uXHeyHqpPpnNzZbE3QdWbNN0C6GYtmuTzT6mma5osV5hFU1U5hAJwg9Q14/3LUEEJNFO54uEbBUciUBwUXGm4BXd/RBB5rtlDdQFBCFApfmuhB1cK6ogoduiFqBYFFuGENOLA3QJKwd6/RL5bByZ1Tbusl87CCCeaDIIlpwLrBgu4BbgWAQdVZBdqsuO2QDLo3VnBcjF3WQdkGR5rkfjCvMLAfZVi8SA1lyB1WwGLFZRDYclu0INabDr5CPAwgqcd7ZHj0QULLrGSK4ty80SqPCAExdbqIq3mogz0YxdLuJmzcJtcJTxXIKBUd8KDcLiiB9QAGHqVYX7RZcNcey/qESGhzkDCmJMYWv6KkPhAHJae2UHMWXR5Ke6lkHd11Qb8l1BFCui3RWY25AAuSgzcN98LsdBLUse6INLW21OLgAL+qIqqyKkgtHH3gRknOAvM13FZKoHVfF7X3CA6sEHDJGuMQqpTkO8UY8x/u/RVf8AE7qh/wDnYYJ4rWMZYANPMAgYSaOpqY8Mc7SeuVZtVa2uCBxBuD2YQNG0fBuIA/IVD6KYHwTnXGRy7wFx9rLGo4FXwM1up3SR2uJIgXscPIhZxcShDvrU8YBtfQzdHx8Ra4aaarfA7OkNcWj9UCNzcKhT99I7iIc/An3JP8/mk9ZTSUszopmlrxuCgDeL3XIwNfstHDBVWNsSbYthBJvD7qsIyryju/0VYdr+aA6Jb4WUIuFq4ENQbQOs5Gh4sErhJW2t3VAaXhVc8boIvd6XXC89SgLLm9Sogw53/Sog3Li0EpVxKUPJaN0xl8B3Sl8TnSOOc+SANdG4W0kBGyqyI6hcFA2oG/SRQdnyQccmiMD9lox2bm6BtT+Hllb3wgqWW4sjAg6POy6FB6rqCWXQPMKKAXQWAP8A0raIsjDnPcWkA56C26pHa9+X2unXCOHR8TrIqOpJFNierLMEMGzB5ndAkpODVVY35l304SbNOk3cjXfDNKGang353XsuM1dNJKyKkhZBBGNMcTQLMHT+6XkEgN68kHmz8N0jgLMIPqsJfhqC1mtBPmV6xrDzAVJYrNG3sg8TN8MRu/mA9EO74fDDkk+i9rLE61w37BAzNvdrsEdAgTcK4LMw4rDTxjOpwvp8wtp/hpvENTYa9r5WAlrpW6QR0uiJ3PEbmg90pBWVMtLIHNJLSctBQJ66klo6iSnqGFsjDYgoYDJTWtmNdTiR2ZGDDr7t6JWALoJKMbqsI5XvlaSBUiHe90B8IwtJB3VWDAWsnhQZwD3Wp8lSHf8ARau80FPUqnmFZ5ABKwM7b7oNFFmJb5vZRBtKcdfNVY1u5AKj8u3+yjANkFXwi2yFewMOwTG/LKEqhsPzQDtJ1eqMZsg2jvIuPYIC6Uhp3TJhvbklDSUfSu1DcoC/suqDHJRB1WbsqjCsEG1O0OkaHDUL2sDuvU8Mb8rTyPIZ20p1POzR5dbBeLlqjS1FM8YOvH2/uvTxVAeyx2Ita6AiP6khv3iebsI6ONoyNIHQYQ9JHctdb77pmxjQ21sHqgytYX1n8lCRaxddbBhPLHUrjo7C53QL52NuTq+wSupbdx2d67pzOMHu55JbVsOSW/YoFU7cEWydx1SPidNrhd180/kGru3uDseYSvi3dhcOYCDykn0B2kRwdxe2VhG7Wb5vzVap+l7gNuhXKQ3uOiDaRVi8SvLyXIfHtZAfAOq2kbduyzgF0TIO5lANGuknmusCjggFqXEMSl5eHm+6a1QOndLph3ggIhLjGDc+yi1p2/SCiAqcEZAWbJM5wiyzUNkJLTubkINO2bZCTyand1dLX7ZHsq9ked7IOR5KLZgBZxs07rUbINB9ltA8td5LBt1cXBugbRODm7q6wpTdmSt0HVdtlQbq7bm35IBeIwGRkDm37kgufI4K9DPIKOMuLdRbgAbk9EDHQzVdPMYoJJGxtu8sbcN9UyrIwKlr5BhovY9SgBi4jxWM6+wu07BOOC8edUSCGrjLHuPddyPklkLKmujdOamCipQ7Q2SU2Dz5WFyjX0NZQuYJzFK1wDmTRu1NeORug9W0tIaRYrk0kcbHE8kBwypMgLJBYtCE4xUuF44835oE3E+P1Tp3MpoBpBsCb5QQn4rMe0IA56bpjFwaetLyJWwxRt1vkcbADmT5crcys/8ADpI6eWq4dXsq2wutLGGOa5vsUAfzpc8dowxyjJB5+awriJI3jqtZnMq4w4Cx69Ch5WubEdW6DwtY0sqZGu5Gy0ohcuK5X9+rkcObkypeE1EVF8y/QBqs6PV32jrbp5oB5hsqwDvLWpbYKlPv7oGVMLn2RMjO50WVKB5IqRo0G36IAoxldc23JXY3vGxXXt6oAKodzzSucd4JtVizfJK6jDggPpvwWqK1L+CN1EDNrR0VjG0jIXArD/tkGXy7b5WM8AAwLo07KFtxlAp0kYsuhHyQAnAyh3QOaThBm31Vgr9i4DbC2igOrZARSAhvVEKsbdAACuggWg681QZ2Wg6dUD3g75Y6M6JHNjc46mNd4sWREtP8ybX5IXgMrfqRO2ILh/37JnROBfndvMc0CeSgmfHDGJHMbEXaCw5s7cWT2hmkFHHTuiaImNtlou7Nz6ZPJEthcCdOL7XWUwLMudc2+yDFpBneWAMHlsEqqJCyt1Eag12yZxEgEncpTOQ2ss/AdsbbFA8r5HT0MkUbQY5mgPA8trdEkghnpRNodI50oAcXPubDYHqmtPqYA0kt6eS2dC+U3c645kIEVPQWbd297uI6oLicbWMcG2C9LMBHEQBn915biMhdI4XKBfwfhUADppog+UyEtB5dEylga4Pa4AmxHsQh6bVGIpWOIacG2F3ic/YMls4OdsPU/wBkHlqsWA6LGmHe90RV+Hqs6YXN/NA0pG/+kW8dwoekCMe27D6IAGtFzays5vllWa3vFdI6oF1aO4cpTUeIE/ZOa4d0pPU7j1QM6UXhaorUjR2Dbh3sogNC0bvZUVwEF+Si4LgWVgg6BuoGjopfqVYYQc0jyVwAFy+NlPugsuriiCwF+i0aLgDks27LUcuiA3hjg2rj1c+7f1TqnPZyuaTkG2F52F+l7XN5EEeydx1PzFTJNYgyEut6oHsTtTBlVq43GHuZdz6qlG64znyW8koY0lp8uqBXTV0lPCfnKazQ6wkBuCP2SDiVY+evLG07hCciTYL1MQ1l5e0HWc32KXcRoozMHBulpx3UE4NI+akLZBd0Qtq6jkmLZNIIsCh6CNlPEWx3Nzknmry3ILthdBhVyXab/kV5XiD/AKryNvNP6uWzH3Xl619y5yAqGDtYo3OcQGMw0cz1Svis5fUNivcty71P9lH8ZdFAWMZ3wbA8rJXC90kr3vN3ONyT1Qa1fhyFjTDPvut6odxY0oztzQOKQbI14+nmyEpBlHOb9M5QAgZ/ddKsB3yod+aBbXizElqfEB57p5xDDCklTuEDiiB+XbYkKKUdvl2qIHIpHHZcdTmPJCd0kY7IGyyr4xoNt7IEbm97CJjpHPAIBWA/E916GgY0xDF0Cd1G8eawcwtNjhenkibpPXpZIK8aZf1QZCIkXCnYuBvZGUEfaWBF0zdSt0cvsgQ9mQ25XGtLji6KrGdmbKUEep+yDJsLuiuIiM2T1tKyw81lUUzGMJ6IFLQSj6N2gi/IoVgtJbzRYYWxiUDAObdEDencdIKrU1xYQwNcSc91qHgnAbz9bIqF0Yy7cjKDBtbXA3ipXOHS4t+awnq60uvPA4X3bcWH2R766WnaWwNbYnosn1ck5+tC29vF1QUpatkt2Frmu6OCIkdpYb22Qmpofy9AqVNT3MbDmgX18veIJvjqvP1rhpIHLdMKye7ilEzy7UfJArmVqUd5SYXXaYd8+iAiqNme3NZUm/ur1fhVaTl6oHNJi1/umDh9MoCj3TB9tBKAH+YqFWtklccLoFvEvAQklQAS31TrifgSSo3b1ugeUJaKdoNvcKLlGbU7cBRB6Wlqw1oBIx1Uq6oPYRdUFEVV1G5rbm6Bfs8XKfUFQGxAXskbmES2R0UMmgaScoHDqhuk5/NIa9wMuMokxzDqgpmOD+9+aAzhsmgi6bmYOZukULHabjZbfVAsboJXuLzjYLvDcSWusZQ7TdwUpXOa7F0Hp4y0jFjhZVZsw2G46oGOofbIF/NEwwVda7s6eF8jz/KxtygVj8Qp5RQtngeywALDcnpZMOHfA3FJXa6prKZgyTIc/YJ5NwSk4Rw+UxzOnnewsLi2waPIIPn8Tyxwa47eaYRPadJJwltUwizwD0Isso6h0Qv4m/og9bB2YZciyHqiz+UA45pEziwuBrAA5lUqONRgWMgcbchhAXPI29wltZVBrS1pS+XiD5Llt/VCPlLr6nIO1MtwUK5pDHX3tutWtLnZwtogzU5sguHRuAtyNjb9ECabaylN4j1Vp2nTdcpfESg3qh3RhUpG/mVpVeEYVaPJ87oHFG3Iv1TCS3Znl6FAUfiyMJkR9M7oF9srjle2TlVfhAr4mLRnzSWfdvqnfFB3CbJHPuAge0TSadtgT6BRdoHFtM0D9FEHsmtFhcAKSDuG4t5LrdgpJhhCBJIP81aycQNBjbYJRJiq905g/CFt0FixpyBjqEq4i3SbAWTcnml1dG97sDKDSgjaWA/9KM7BpFrZCa/D3wxxKtia8U5jiP8AqS91v55K9bR/CvDqPNbM6peN2R91vvzQfPRwmprXdnS08krv9rGEp5wj4B4gQJK0xUjOfauufsF7Q1bIo+xpmshiGzYm6fz5oWazgLOeTbqgT/4HwyhfZ2urdzJ7rPa2Sn/D6uGKPso4YYWWsGxgD/2UD8uXH6lgPVR8b4DcObY9UDirqjFFdpve+2SvPcUqC+HszgNKrVcQLbhw5ckFUSGZrXbXsD5oElfSBjzIW/Skw4f7T/dIK2llpnaozdp2Xt5I2vYWFoLSLEHmk9bSuiaQ8F8J5229f6oPHvqWN/EYL87hDSVkdu61v2TjiHDNYJjcD5OwfukcvCqoOxHjpqBQVdKXm662PURlWbSysxILLZoAFuaChAA/dGcGaPnopXAaWvwCL36/0WEcLpzuQ0bu/ojIm9m9lsAEWACD21V8LcB41TOkjgNFIbjXDsD5tK8VxP4J4nwx5e2NtRDa4kgN8eY3C9bwrisNIx/akuY65DW2znmmkPFGSsdLKwtZuGje3kg+RVsZY3wrKiFz7r6XxaTg3FBomoe0edpAdL/uN/deen+FzG7Xw5z5ATiGWwePQ7O/JAupL39ExP4ZQrKeWGUsmY5jxu1wsQjC36aAC3eOFR262tdx6LJ9roFXFPAUjn3annFcMKRT2LmjzQPKK/y7cqK1F/Dt2UQeyacbWUkPdP5rjFyQHSboE838SE5pcxjG6Sy/xA9V6TgtI+skZEwW5ucRsOaArhXDJ+JVAip2A83OOzR1K9zwzhPDeDgPZG2eptmWRoNj0aOSFjdT8OpW01H4d3PO7z1P9FnNVtLbgjOBc5QOJ6ySQm77Yt6JfU1zYx37NHI35JU+qlLhGHWHkUNW27Ehu5tlAwNfG7ulzbnplZurTq8LiDgZslWo9xzCSBhw5+qLDxgOIsQgJ+amIIGGne29lyWfsYr3Jc7mVWIXdZxuBknqEJXPMhIJwMIMyXSXN8nOUUGFrI2OtctwPNYNba3NbmXU0XbucG3NB3SRkrhYHd11rHGQiCGvaHbk73WElwECHi3CnxB0lK4aNyxxwOtjyXlxXQulLC9v/wBgvQfHdbNBwN1PSgumqHaSG76Blx/b3Xy0Sl0jtQa08wwWAQe9pw6q7tPGZSehFlsODBt3VR9GR4+5XgZK+SDiQqIKh0j2yBzZC3QXW6hfQWcR+epYpmmzZWB9h5hANLGyPuRizRt5LCTDb9Eb2ep+y4+BsszYR4WjU8+SAOOR4A04653TGinfNIYtZaTt5rV9FDHTxkM3OSStp6OMwHsogHEYt1CAmn4WYWuqDM1wG2CLI2B7nNvZ0jht5IClqmwFjnkysAw15OPdNTxGJ7AxoEdzcj+6DcU0NfGBXQNfmwkvZ7fdLOJ/Dkscb5qJ4niGdI8bfbmmDZWCMO1XvgW5rSKodFKGxSXtki6D5/IxzJCLZHIhYP65Xu+McKi4i100NmVIHLZ3r5+a8RVROje5r2lrgci2QgS8V8BSKbLm+qe8V/DKQzbt9UD2jdaBuFFyiP8Al23IUQeyacevVR17YVWkWGb2XH+E+m5QK5f4nbmvb8BiFLQMnIPbSZb/APFvX3XlKCgdXcSbH/pt70jujV7IG8bbDcYHQIC+1L74381m4Funmb7ndZMl0guPhBRDiGuDsHH5oBKZ2udwz3XEK8pJItsQheGO1S1Lydnuyii0Ah9zYDbkg46CNrLyC2FlDr18pIycat2+6yqqjUdINr4sEVSRhouQATkgDBQEklkWTucoa13WvsrzvJvcm3NZsuD5+SCxvYWtgKOeS0dL7KSEkGxF+qq3w2wEG/a2BF8Y2Uf3v2WD8af2QtVM6Z5o4HFsjm/UeP8ATYf3PL7oE1fTN4pxJ9TM4iljaWQAG2uxyfv+i8H8Tthi4rqgc0S2tJkWuNl9H46+Ol4M8xjT8u27Q3lyC+S1RhfPLaJxDr9neTLM3z/uNse6CjJfnOIGWoI1vOo2aGgu9Bhew+HH6aU09/wnED/icj9wvFP1xi7WghrtWvTkX5E+y9F8PVofURmwBf3HBB7JgxcC1lrwpgkbK8jLnHPkFm1wERdcYF1twY/5UZ3BP5oCpIrwtbzBNloWExixILdj0Vm/hhpv9lHktja5t7jcFArMrxVOjeGhrxqA5X5okOIxqtjAaLITiZ7J8c7NhYkjkOaYsc2VjXNcfLldBRhc7wlzT1ur0M8jZXNkY4m+7ea1Y0N8V881pRwtdKZj4WDJHMoCH1pZZouCSALi10i+JadshdOwfUb4/MdVvxKXTICHEaXB2OSCfUmpqHNkdfk7O7SEHjuLHuFIJvE31XpPiCA08j4ydVtj1HVealPebdA7oz9BuSFFKM/QbZRB6+Lw/ZWk8JUUQM/hwAQVTgBe4z7FOD4Iv+KiiDNv4Tx6or+Vv/H9lFEAHCMxVF//AClFS4iNlFECxn8W1Nm+BRRBkT3iOS5/OPRRRBx/if7fqux7qKIOSbe4S3gGTWOOXGY3J3KiiBf8Yk/4TWZP4Y//AEF8+4MxknFpGvY1zewmNnC4uI3WKiiBb2sjaaWNr3Bj9GpoOHWJtcc1fhTnCc2ccAWztlRRB9DpyTwy5JJ0f1R/CCflPYqKIGkfhPuuO2HmMqKIFtWAYnA7W/ZX4KSaWO5vjmoogPm5eqIcSKOOxI9FFECZ2WV182AskxJ+acb50hRRAp+Jcvz0C8xJ4m+qiiBxSE9g1RR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.mlpforums.com/uploads/post_images/img-1530085-3-Shocked-Fa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05400"/>
            <a:ext cx="2057400" cy="15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4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Implementation of </a:t>
            </a:r>
            <a:r>
              <a:rPr lang="en-GB" i="1" dirty="0" err="1"/>
              <a:t>getitem_pair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&gt;&gt;&gt; def </a:t>
            </a:r>
            <a:r>
              <a:rPr lang="en-GB" sz="2800" b="1" dirty="0" err="1"/>
              <a:t>getitem_pair</a:t>
            </a:r>
            <a:r>
              <a:rPr lang="en-GB" sz="2800" dirty="0"/>
              <a:t>(p, </a:t>
            </a:r>
            <a:r>
              <a:rPr lang="en-GB" sz="2800" dirty="0" err="1"/>
              <a:t>i</a:t>
            </a:r>
            <a:r>
              <a:rPr lang="en-GB" sz="2800" dirty="0"/>
              <a:t>):</a:t>
            </a:r>
          </a:p>
          <a:p>
            <a:pPr>
              <a:buNone/>
            </a:pPr>
            <a:r>
              <a:rPr lang="en-GB" sz="2800" dirty="0"/>
              <a:t>		</a:t>
            </a:r>
            <a:r>
              <a:rPr lang="en-GB" sz="2800" dirty="0">
                <a:solidFill>
                  <a:srgbClr val="00B050"/>
                </a:solidFill>
              </a:rPr>
              <a:t>"""Return the element at index </a:t>
            </a:r>
            <a:r>
              <a:rPr lang="en-GB" sz="2800" dirty="0" err="1">
                <a:solidFill>
                  <a:srgbClr val="00B050"/>
                </a:solidFill>
              </a:rPr>
              <a:t>i</a:t>
            </a:r>
            <a:r>
              <a:rPr lang="en-GB" sz="2800" dirty="0">
                <a:solidFill>
                  <a:srgbClr val="00B050"/>
                </a:solidFill>
              </a:rPr>
              <a:t> of pair p."""</a:t>
            </a:r>
          </a:p>
          <a:p>
            <a:pPr>
              <a:buNone/>
            </a:pPr>
            <a:r>
              <a:rPr lang="en-GB" sz="2800" dirty="0"/>
              <a:t>		return p(</a:t>
            </a:r>
            <a:r>
              <a:rPr lang="en-GB" sz="2800" dirty="0" err="1"/>
              <a:t>i</a:t>
            </a:r>
            <a:r>
              <a:rPr lang="en-GB" sz="28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Function dispatch has an access to bindings of  x and y !!!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Creation and manipulation of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&gt;&gt;&gt; p = </a:t>
            </a:r>
            <a:r>
              <a:rPr lang="en-GB" dirty="0" err="1"/>
              <a:t>make_pair</a:t>
            </a:r>
            <a:r>
              <a:rPr lang="en-GB" dirty="0"/>
              <a:t>(1, 2)</a:t>
            </a:r>
          </a:p>
          <a:p>
            <a:pPr>
              <a:buNone/>
            </a:pPr>
            <a:r>
              <a:rPr lang="en-GB" dirty="0"/>
              <a:t>&gt;&gt;&gt; </a:t>
            </a:r>
            <a:r>
              <a:rPr lang="en-GB" dirty="0" err="1"/>
              <a:t>getitem_pair</a:t>
            </a:r>
            <a:r>
              <a:rPr lang="en-GB" dirty="0"/>
              <a:t>(p, 0)</a:t>
            </a:r>
          </a:p>
          <a:p>
            <a:pPr>
              <a:buNone/>
            </a:pPr>
            <a:r>
              <a:rPr lang="en-GB" dirty="0"/>
              <a:t>1</a:t>
            </a:r>
          </a:p>
          <a:p>
            <a:pPr>
              <a:buNone/>
            </a:pPr>
            <a:r>
              <a:rPr lang="en-GB" dirty="0"/>
              <a:t>&gt;&gt;&gt; </a:t>
            </a:r>
            <a:r>
              <a:rPr lang="en-GB" dirty="0" err="1"/>
              <a:t>getitem_pair</a:t>
            </a:r>
            <a:r>
              <a:rPr lang="en-GB" dirty="0"/>
              <a:t>(p, 1)</a:t>
            </a:r>
          </a:p>
          <a:p>
            <a:pPr>
              <a:buNone/>
            </a:pPr>
            <a:r>
              <a:rPr lang="en-GB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Returned value of </a:t>
            </a:r>
            <a:r>
              <a:rPr lang="en-US" b="1" dirty="0" err="1"/>
              <a:t>make_pair</a:t>
            </a:r>
            <a:r>
              <a:rPr lang="en-US" dirty="0"/>
              <a:t> – function called </a:t>
            </a:r>
            <a:r>
              <a:rPr lang="en-US" i="1" dirty="0"/>
              <a:t>dispatch</a:t>
            </a:r>
            <a:endParaRPr lang="en-US" dirty="0"/>
          </a:p>
          <a:p>
            <a:pPr lvl="1"/>
            <a:r>
              <a:rPr lang="en-US" dirty="0"/>
              <a:t>takes an argument m (0 or 1) and returns either x or y. </a:t>
            </a:r>
          </a:p>
          <a:p>
            <a:r>
              <a:rPr lang="en-US" b="1" dirty="0" err="1"/>
              <a:t>getitem_pair</a:t>
            </a:r>
            <a:r>
              <a:rPr lang="en-US" dirty="0"/>
              <a:t> calls this function to retrieve the appropriate value</a:t>
            </a:r>
          </a:p>
          <a:p>
            <a:endParaRPr lang="en-US" dirty="0"/>
          </a:p>
          <a:p>
            <a:r>
              <a:rPr lang="en-US" dirty="0"/>
              <a:t>The ability to manipulate functions as values automatically provides us the ability to represent compound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 </a:t>
            </a:r>
            <a:r>
              <a:rPr lang="en-US" dirty="0"/>
              <a:t>deeper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attempt to glue two number together was to use a tuple</a:t>
            </a:r>
          </a:p>
          <a:p>
            <a:r>
              <a:rPr lang="en-US" dirty="0"/>
              <a:t>Second attempt (alternative)?</a:t>
            </a:r>
          </a:p>
          <a:p>
            <a:r>
              <a:rPr lang="en-US" dirty="0"/>
              <a:t>How to implement?</a:t>
            </a:r>
          </a:p>
          <a:p>
            <a:r>
              <a:rPr lang="en-US" dirty="0"/>
              <a:t>Do it at home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Rational number as a pair – implement!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Real-world phenomena have complex structure - </a:t>
            </a:r>
            <a:r>
              <a:rPr lang="en-US" sz="2800" i="1" dirty="0"/>
              <a:t>compound data types</a:t>
            </a:r>
            <a:r>
              <a:rPr lang="en-US" sz="2800" dirty="0"/>
              <a:t>.</a:t>
            </a:r>
          </a:p>
          <a:p>
            <a:endParaRPr lang="en-US" sz="2800" i="1" dirty="0"/>
          </a:p>
          <a:p>
            <a:r>
              <a:rPr lang="en-US" sz="2800" i="1" dirty="0"/>
              <a:t>Objects</a:t>
            </a:r>
            <a:r>
              <a:rPr lang="en-US" sz="2800" dirty="0"/>
              <a:t> = information, but also </a:t>
            </a:r>
            <a:r>
              <a:rPr lang="en-US" sz="2800" i="1" dirty="0"/>
              <a:t>behave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like the abstract concepts that they represent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i="1" dirty="0"/>
              <a:t>object metaphor </a:t>
            </a:r>
            <a:r>
              <a:rPr lang="en-US" sz="2800" dirty="0"/>
              <a:t>is implemented in Python through specialized object syntax and associated terminology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7162800" y="457200"/>
            <a:ext cx="1676400" cy="1219200"/>
          </a:xfrm>
          <a:prstGeom prst="wedgeRoundRectCallout">
            <a:avLst>
              <a:gd name="adj1" fmla="val -242502"/>
              <a:gd name="adj2" fmla="val 556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documents, relationships, cities,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date is a kind of simple object.</a:t>
            </a:r>
          </a:p>
          <a:p>
            <a:pPr>
              <a:buNone/>
            </a:pPr>
            <a:r>
              <a:rPr lang="en-US" dirty="0"/>
              <a:t>&gt;&gt;&gt; from </a:t>
            </a:r>
            <a:r>
              <a:rPr lang="en-US" dirty="0" err="1"/>
              <a:t>datetime</a:t>
            </a:r>
            <a:r>
              <a:rPr lang="en-US" dirty="0"/>
              <a:t> import date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today = </a:t>
            </a:r>
            <a:r>
              <a:rPr lang="en-US" dirty="0" smtClean="0"/>
              <a:t>date(2020, </a:t>
            </a:r>
            <a:r>
              <a:rPr lang="en-US" dirty="0"/>
              <a:t>11, </a:t>
            </a:r>
            <a:r>
              <a:rPr lang="en-US" dirty="0" smtClean="0"/>
              <a:t>17)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(date(2018, 11, 17) - today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'-731 </a:t>
            </a:r>
            <a:r>
              <a:rPr lang="en-US" dirty="0"/>
              <a:t>days, 0:00:00'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705600" y="2286000"/>
            <a:ext cx="914400" cy="381000"/>
          </a:xfrm>
          <a:prstGeom prst="wedgeRoundRectCallout">
            <a:avLst>
              <a:gd name="adj1" fmla="val -155979"/>
              <a:gd name="adj2" fmla="val 5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143000" y="2819400"/>
            <a:ext cx="1219200" cy="381000"/>
          </a:xfrm>
          <a:prstGeom prst="wedgeRoundRectCallout">
            <a:avLst>
              <a:gd name="adj1" fmla="val -14907"/>
              <a:gd name="adj2" fmla="val 127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667000" y="2819400"/>
            <a:ext cx="1447800" cy="381000"/>
          </a:xfrm>
          <a:prstGeom prst="wedgeRoundRectCallout">
            <a:avLst>
              <a:gd name="adj1" fmla="val -14907"/>
              <a:gd name="adj2" fmla="val 127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constructor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Metaphor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Objects have </a:t>
            </a:r>
            <a:r>
              <a:rPr lang="en-US" sz="2800" i="1" dirty="0"/>
              <a:t>attributes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Python’s </a:t>
            </a:r>
            <a:r>
              <a:rPr lang="en-US" sz="2800" i="1" dirty="0"/>
              <a:t>dot notation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&lt;expression&gt; . &lt;name&gt;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Attribute names are not available in the general environment: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today.year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2018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914400" y="3733800"/>
            <a:ext cx="1219200" cy="381000"/>
          </a:xfrm>
          <a:prstGeom prst="wedgeRoundRectCallout">
            <a:avLst>
              <a:gd name="adj1" fmla="val 6522"/>
              <a:gd name="adj2" fmla="val -9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743200" y="3733800"/>
            <a:ext cx="1447800" cy="381000"/>
          </a:xfrm>
          <a:prstGeom prst="wedgeRoundRectCallout">
            <a:avLst>
              <a:gd name="adj1" fmla="val 2574"/>
              <a:gd name="adj2" fmla="val -842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attribute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Metaphor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Objects also have </a:t>
            </a:r>
            <a:r>
              <a:rPr lang="en-US" i="1" dirty="0"/>
              <a:t>methods</a:t>
            </a:r>
          </a:p>
          <a:p>
            <a:r>
              <a:rPr lang="en-US" dirty="0"/>
              <a:t>Results are depend from both their arguments and the object’s </a:t>
            </a:r>
            <a:r>
              <a:rPr lang="en-US" i="1" dirty="0"/>
              <a:t>local state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today.strftime</a:t>
            </a:r>
            <a:r>
              <a:rPr lang="en-US" dirty="0"/>
              <a:t>(’%A, %B %d’)</a:t>
            </a:r>
          </a:p>
          <a:p>
            <a:pPr>
              <a:buNone/>
            </a:pPr>
            <a:r>
              <a:rPr lang="en-US" dirty="0"/>
              <a:t>'Tuesday, November 13'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 object in Python has a type. </a:t>
            </a:r>
          </a:p>
          <a:p>
            <a:pPr>
              <a:buNone/>
            </a:pPr>
            <a:r>
              <a:rPr lang="en-US" dirty="0"/>
              <a:t>&gt;&gt;&gt; type(today)</a:t>
            </a:r>
          </a:p>
          <a:p>
            <a:pPr>
              <a:buNone/>
            </a:pPr>
            <a:r>
              <a:rPr lang="en-US" dirty="0"/>
              <a:t>&lt; class '</a:t>
            </a:r>
            <a:r>
              <a:rPr lang="en-US" dirty="0" err="1"/>
              <a:t>datetime.date</a:t>
            </a:r>
            <a:r>
              <a:rPr lang="en-US" dirty="0"/>
              <a:t>'&gt;</a:t>
            </a:r>
          </a:p>
          <a:p>
            <a:pPr>
              <a:buNone/>
            </a:pPr>
            <a:r>
              <a:rPr lang="en-US" dirty="0"/>
              <a:t>&gt;&gt;&gt; type(</a:t>
            </a:r>
            <a:r>
              <a:rPr lang="en-US" dirty="0" err="1"/>
              <a:t>date.strftime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&lt;class '</a:t>
            </a:r>
            <a:r>
              <a:rPr lang="en-US" dirty="0" err="1"/>
              <a:t>method_descriptor</a:t>
            </a:r>
            <a:r>
              <a:rPr lang="en-US" dirty="0"/>
              <a:t>'&gt;</a:t>
            </a:r>
          </a:p>
          <a:p>
            <a:pPr>
              <a:buNone/>
            </a:pPr>
            <a:r>
              <a:rPr lang="en-US" dirty="0"/>
              <a:t>&gt;&gt;&gt; type(date)</a:t>
            </a:r>
          </a:p>
          <a:p>
            <a:pPr>
              <a:buNone/>
            </a:pPr>
            <a:r>
              <a:rPr lang="en-US" dirty="0"/>
              <a:t>&lt;class 'type'&gt;</a:t>
            </a:r>
          </a:p>
          <a:p>
            <a:pPr>
              <a:buNone/>
            </a:pPr>
            <a:r>
              <a:rPr lang="en-US" dirty="0"/>
              <a:t>&gt;&gt;&gt; type(type)</a:t>
            </a:r>
          </a:p>
          <a:p>
            <a:pPr>
              <a:buNone/>
            </a:pPr>
            <a:r>
              <a:rPr lang="en-US" dirty="0"/>
              <a:t>&lt;class 'type'&gt;</a:t>
            </a:r>
          </a:p>
          <a:p>
            <a:endParaRPr lang="en-US" dirty="0"/>
          </a:p>
          <a:p>
            <a:r>
              <a:rPr lang="en-US" dirty="0"/>
              <a:t>Python built-in </a:t>
            </a:r>
            <a:r>
              <a:rPr lang="en-US" i="1" dirty="0"/>
              <a:t>primitive</a:t>
            </a:r>
            <a:r>
              <a:rPr lang="en-US" dirty="0"/>
              <a:t> or </a:t>
            </a:r>
            <a:r>
              <a:rPr lang="en-US" i="1" dirty="0"/>
              <a:t>native data types</a:t>
            </a:r>
            <a:endParaRPr lang="en-US" dirty="0"/>
          </a:p>
          <a:p>
            <a:pPr lvl="1"/>
            <a:r>
              <a:rPr lang="en-US" dirty="0"/>
              <a:t>Details will be studied in the lab sessions</a:t>
            </a:r>
          </a:p>
        </p:txBody>
      </p:sp>
      <p:pic>
        <p:nvPicPr>
          <p:cNvPr id="1026" name="Picture 2" descr="Image result for smiley face w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94" y="4038600"/>
            <a:ext cx="125733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of things have compound structure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date</a:t>
            </a:r>
            <a:r>
              <a:rPr lang="en-US" dirty="0"/>
              <a:t> has </a:t>
            </a:r>
            <a:r>
              <a:rPr lang="en-US" i="1" dirty="0"/>
              <a:t>year</a:t>
            </a:r>
            <a:r>
              <a:rPr lang="en-US" dirty="0"/>
              <a:t>, a </a:t>
            </a:r>
            <a:r>
              <a:rPr lang="en-US" i="1" dirty="0"/>
              <a:t>month</a:t>
            </a:r>
            <a:r>
              <a:rPr lang="en-US" dirty="0"/>
              <a:t>, and a </a:t>
            </a:r>
            <a:r>
              <a:rPr lang="en-US" i="1" dirty="0"/>
              <a:t>day</a:t>
            </a:r>
          </a:p>
          <a:p>
            <a:endParaRPr lang="en-US" dirty="0"/>
          </a:p>
          <a:p>
            <a:r>
              <a:rPr lang="en-US" dirty="0"/>
              <a:t>To represent date in programming language = capacity to create a </a:t>
            </a:r>
            <a:r>
              <a:rPr lang="en-US" i="1" dirty="0">
                <a:solidFill>
                  <a:srgbClr val="C00000"/>
                </a:solidFill>
              </a:rPr>
              <a:t>compound data value</a:t>
            </a:r>
          </a:p>
          <a:p>
            <a:endParaRPr lang="en-US" b="1" dirty="0"/>
          </a:p>
          <a:p>
            <a:r>
              <a:rPr lang="en-US" b="1" dirty="0"/>
              <a:t>Data abstraction </a:t>
            </a:r>
            <a:r>
              <a:rPr lang="en-US" dirty="0"/>
              <a:t>is a methodology of </a:t>
            </a:r>
            <a:r>
              <a:rPr lang="en-US" u="sng" dirty="0"/>
              <a:t>isolating </a:t>
            </a:r>
            <a:r>
              <a:rPr lang="en-US" dirty="0"/>
              <a:t>how a compound data object is </a:t>
            </a:r>
            <a:r>
              <a:rPr lang="en-US" i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details of how it is </a:t>
            </a:r>
            <a:r>
              <a:rPr lang="en-US" i="1" dirty="0">
                <a:solidFill>
                  <a:srgbClr val="C00000"/>
                </a:solidFill>
              </a:rPr>
              <a:t>constructed</a:t>
            </a:r>
            <a:r>
              <a:rPr lang="en-US" dirty="0"/>
              <a:t>.</a:t>
            </a:r>
            <a:endParaRPr lang="en-US" b="1" i="1" dirty="0"/>
          </a:p>
        </p:txBody>
      </p:sp>
      <p:pic>
        <p:nvPicPr>
          <p:cNvPr id="2050" name="Picture 2" descr="Image result for barri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86400"/>
            <a:ext cx="1536700" cy="132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1429</Words>
  <Application>Microsoft Office PowerPoint</Application>
  <PresentationFormat>On-screen Show (4:3)</PresentationFormat>
  <Paragraphs>288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Principles of Programming Languages</vt:lpstr>
      <vt:lpstr>סקירה</vt:lpstr>
      <vt:lpstr>Data vs. Functions</vt:lpstr>
      <vt:lpstr>The Object Metaphor</vt:lpstr>
      <vt:lpstr>Example</vt:lpstr>
      <vt:lpstr>The Object Metaphor in Python</vt:lpstr>
      <vt:lpstr>The Object Metaphor in Python</vt:lpstr>
      <vt:lpstr>Native Data Types</vt:lpstr>
      <vt:lpstr>Data Abstraction</vt:lpstr>
      <vt:lpstr>Think about …</vt:lpstr>
      <vt:lpstr>Our goal</vt:lpstr>
      <vt:lpstr>Example: Arithmetic on Rational Numbers</vt:lpstr>
      <vt:lpstr>Beware of approximations</vt:lpstr>
      <vt:lpstr>Implementation</vt:lpstr>
      <vt:lpstr>Implementation</vt:lpstr>
      <vt:lpstr>Implementation</vt:lpstr>
      <vt:lpstr>Tuple = Sequence/Array</vt:lpstr>
      <vt:lpstr>Unpacking</vt:lpstr>
      <vt:lpstr>Representing Rational Numbers</vt:lpstr>
      <vt:lpstr>Printing rational numbers using our implementation</vt:lpstr>
      <vt:lpstr>Manipulation of rational numbers using our implementation</vt:lpstr>
      <vt:lpstr>Improving of division operation</vt:lpstr>
      <vt:lpstr>Abstraction Barriers</vt:lpstr>
      <vt:lpstr>The structure of the rational number system as a series of layers</vt:lpstr>
      <vt:lpstr>Abstraction Barriers</vt:lpstr>
      <vt:lpstr>Advantages</vt:lpstr>
      <vt:lpstr>The Properties of Data</vt:lpstr>
      <vt:lpstr>Pairs Implementation</vt:lpstr>
      <vt:lpstr>Implementation of make_pair</vt:lpstr>
      <vt:lpstr>Implementation of getitem_pair</vt:lpstr>
      <vt:lpstr>Creation and manipulation of pairs</vt:lpstr>
      <vt:lpstr>Important point</vt:lpstr>
      <vt:lpstr>Dig deeper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Languages</dc:title>
  <dc:creator>User</dc:creator>
  <cp:lastModifiedBy>Marina Litvak</cp:lastModifiedBy>
  <cp:revision>252</cp:revision>
  <dcterms:created xsi:type="dcterms:W3CDTF">2006-08-16T00:00:00Z</dcterms:created>
  <dcterms:modified xsi:type="dcterms:W3CDTF">2021-11-07T16:48:02Z</dcterms:modified>
</cp:coreProperties>
</file>