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1193C356-1261-48BB-BC01-04E8147AA15E}" type="datetimeFigureOut">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6BFE0DC-2472-426D-834A-93FB31A2F3E3}" type="slidenum">
              <a:rPr lang="fr-FR" smtClean="0"/>
              <a:t>‹N°›</a:t>
            </a:fld>
            <a:endParaRPr lang="fr-FR"/>
          </a:p>
        </p:txBody>
      </p:sp>
    </p:spTree>
    <p:extLst>
      <p:ext uri="{BB962C8B-B14F-4D97-AF65-F5344CB8AC3E}">
        <p14:creationId xmlns:p14="http://schemas.microsoft.com/office/powerpoint/2010/main" val="3454674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193C356-1261-48BB-BC01-04E8147AA15E}" type="datetimeFigureOut">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6BFE0DC-2472-426D-834A-93FB31A2F3E3}" type="slidenum">
              <a:rPr lang="fr-FR" smtClean="0"/>
              <a:t>‹N°›</a:t>
            </a:fld>
            <a:endParaRPr lang="fr-FR"/>
          </a:p>
        </p:txBody>
      </p:sp>
    </p:spTree>
    <p:extLst>
      <p:ext uri="{BB962C8B-B14F-4D97-AF65-F5344CB8AC3E}">
        <p14:creationId xmlns:p14="http://schemas.microsoft.com/office/powerpoint/2010/main" val="3702070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193C356-1261-48BB-BC01-04E8147AA15E}" type="datetimeFigureOut">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6BFE0DC-2472-426D-834A-93FB31A2F3E3}" type="slidenum">
              <a:rPr lang="fr-FR" smtClean="0"/>
              <a:t>‹N°›</a:t>
            </a:fld>
            <a:endParaRPr lang="fr-FR"/>
          </a:p>
        </p:txBody>
      </p:sp>
    </p:spTree>
    <p:extLst>
      <p:ext uri="{BB962C8B-B14F-4D97-AF65-F5344CB8AC3E}">
        <p14:creationId xmlns:p14="http://schemas.microsoft.com/office/powerpoint/2010/main" val="357281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193C356-1261-48BB-BC01-04E8147AA15E}" type="datetimeFigureOut">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6BFE0DC-2472-426D-834A-93FB31A2F3E3}" type="slidenum">
              <a:rPr lang="fr-FR" smtClean="0"/>
              <a:t>‹N°›</a:t>
            </a:fld>
            <a:endParaRPr lang="fr-FR"/>
          </a:p>
        </p:txBody>
      </p:sp>
    </p:spTree>
    <p:extLst>
      <p:ext uri="{BB962C8B-B14F-4D97-AF65-F5344CB8AC3E}">
        <p14:creationId xmlns:p14="http://schemas.microsoft.com/office/powerpoint/2010/main" val="26421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193C356-1261-48BB-BC01-04E8147AA15E}" type="datetimeFigureOut">
              <a:rPr lang="fr-FR" smtClean="0"/>
              <a:t>30/11/2022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6BFE0DC-2472-426D-834A-93FB31A2F3E3}" type="slidenum">
              <a:rPr lang="fr-FR" smtClean="0"/>
              <a:t>‹N°›</a:t>
            </a:fld>
            <a:endParaRPr lang="fr-FR"/>
          </a:p>
        </p:txBody>
      </p:sp>
    </p:spTree>
    <p:extLst>
      <p:ext uri="{BB962C8B-B14F-4D97-AF65-F5344CB8AC3E}">
        <p14:creationId xmlns:p14="http://schemas.microsoft.com/office/powerpoint/2010/main" val="4231607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193C356-1261-48BB-BC01-04E8147AA15E}" type="datetimeFigureOut">
              <a:rPr lang="fr-FR" smtClean="0"/>
              <a:t>30/11/2022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6BFE0DC-2472-426D-834A-93FB31A2F3E3}" type="slidenum">
              <a:rPr lang="fr-FR" smtClean="0"/>
              <a:t>‹N°›</a:t>
            </a:fld>
            <a:endParaRPr lang="fr-FR"/>
          </a:p>
        </p:txBody>
      </p:sp>
    </p:spTree>
    <p:extLst>
      <p:ext uri="{BB962C8B-B14F-4D97-AF65-F5344CB8AC3E}">
        <p14:creationId xmlns:p14="http://schemas.microsoft.com/office/powerpoint/2010/main" val="3896783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193C356-1261-48BB-BC01-04E8147AA15E}" type="datetimeFigureOut">
              <a:rPr lang="fr-FR" smtClean="0"/>
              <a:t>30/11/2022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6BFE0DC-2472-426D-834A-93FB31A2F3E3}" type="slidenum">
              <a:rPr lang="fr-FR" smtClean="0"/>
              <a:t>‹N°›</a:t>
            </a:fld>
            <a:endParaRPr lang="fr-FR"/>
          </a:p>
        </p:txBody>
      </p:sp>
    </p:spTree>
    <p:extLst>
      <p:ext uri="{BB962C8B-B14F-4D97-AF65-F5344CB8AC3E}">
        <p14:creationId xmlns:p14="http://schemas.microsoft.com/office/powerpoint/2010/main" val="296256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193C356-1261-48BB-BC01-04E8147AA15E}" type="datetimeFigureOut">
              <a:rPr lang="fr-FR" smtClean="0"/>
              <a:t>30/11/2022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6BFE0DC-2472-426D-834A-93FB31A2F3E3}" type="slidenum">
              <a:rPr lang="fr-FR" smtClean="0"/>
              <a:t>‹N°›</a:t>
            </a:fld>
            <a:endParaRPr lang="fr-FR"/>
          </a:p>
        </p:txBody>
      </p:sp>
    </p:spTree>
    <p:extLst>
      <p:ext uri="{BB962C8B-B14F-4D97-AF65-F5344CB8AC3E}">
        <p14:creationId xmlns:p14="http://schemas.microsoft.com/office/powerpoint/2010/main" val="529755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193C356-1261-48BB-BC01-04E8147AA15E}" type="datetimeFigureOut">
              <a:rPr lang="fr-FR" smtClean="0"/>
              <a:t>30/11/2022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6BFE0DC-2472-426D-834A-93FB31A2F3E3}" type="slidenum">
              <a:rPr lang="fr-FR" smtClean="0"/>
              <a:t>‹N°›</a:t>
            </a:fld>
            <a:endParaRPr lang="fr-FR"/>
          </a:p>
        </p:txBody>
      </p:sp>
    </p:spTree>
    <p:extLst>
      <p:ext uri="{BB962C8B-B14F-4D97-AF65-F5344CB8AC3E}">
        <p14:creationId xmlns:p14="http://schemas.microsoft.com/office/powerpoint/2010/main" val="3041242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193C356-1261-48BB-BC01-04E8147AA15E}" type="datetimeFigureOut">
              <a:rPr lang="fr-FR" smtClean="0"/>
              <a:t>30/11/2022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6BFE0DC-2472-426D-834A-93FB31A2F3E3}" type="slidenum">
              <a:rPr lang="fr-FR" smtClean="0"/>
              <a:t>‹N°›</a:t>
            </a:fld>
            <a:endParaRPr lang="fr-FR"/>
          </a:p>
        </p:txBody>
      </p:sp>
    </p:spTree>
    <p:extLst>
      <p:ext uri="{BB962C8B-B14F-4D97-AF65-F5344CB8AC3E}">
        <p14:creationId xmlns:p14="http://schemas.microsoft.com/office/powerpoint/2010/main" val="248624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193C356-1261-48BB-BC01-04E8147AA15E}" type="datetimeFigureOut">
              <a:rPr lang="fr-FR" smtClean="0"/>
              <a:t>30/11/2022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6BFE0DC-2472-426D-834A-93FB31A2F3E3}" type="slidenum">
              <a:rPr lang="fr-FR" smtClean="0"/>
              <a:t>‹N°›</a:t>
            </a:fld>
            <a:endParaRPr lang="fr-FR"/>
          </a:p>
        </p:txBody>
      </p:sp>
    </p:spTree>
    <p:extLst>
      <p:ext uri="{BB962C8B-B14F-4D97-AF65-F5344CB8AC3E}">
        <p14:creationId xmlns:p14="http://schemas.microsoft.com/office/powerpoint/2010/main" val="359439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3C356-1261-48BB-BC01-04E8147AA15E}" type="datetimeFigureOut">
              <a:rPr lang="fr-FR" smtClean="0"/>
              <a:t>30/11/2022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FE0DC-2472-426D-834A-93FB31A2F3E3}" type="slidenum">
              <a:rPr lang="fr-FR" smtClean="0"/>
              <a:t>‹N°›</a:t>
            </a:fld>
            <a:endParaRPr lang="fr-FR"/>
          </a:p>
        </p:txBody>
      </p:sp>
    </p:spTree>
    <p:extLst>
      <p:ext uri="{BB962C8B-B14F-4D97-AF65-F5344CB8AC3E}">
        <p14:creationId xmlns:p14="http://schemas.microsoft.com/office/powerpoint/2010/main" val="2898535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900881" y="2139193"/>
            <a:ext cx="4096891" cy="1446550"/>
          </a:xfrm>
          <a:prstGeom prst="rect">
            <a:avLst/>
          </a:prstGeom>
          <a:noFill/>
        </p:spPr>
        <p:txBody>
          <a:bodyPr wrap="none" rtlCol="0">
            <a:spAutoFit/>
          </a:bodyPr>
          <a:lstStyle/>
          <a:p>
            <a:r>
              <a:rPr lang="fr-FR" sz="8800" dirty="0" smtClean="0"/>
              <a:t>Scrabble</a:t>
            </a:r>
            <a:endParaRPr lang="fr-FR" dirty="0"/>
          </a:p>
        </p:txBody>
      </p:sp>
    </p:spTree>
    <p:extLst>
      <p:ext uri="{BB962C8B-B14F-4D97-AF65-F5344CB8AC3E}">
        <p14:creationId xmlns:p14="http://schemas.microsoft.com/office/powerpoint/2010/main" val="23418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30075" y="687897"/>
            <a:ext cx="6480075" cy="461665"/>
          </a:xfrm>
          <a:prstGeom prst="rect">
            <a:avLst/>
          </a:prstGeom>
          <a:noFill/>
        </p:spPr>
        <p:txBody>
          <a:bodyPr wrap="square" rtlCol="0">
            <a:spAutoFit/>
          </a:bodyPr>
          <a:lstStyle/>
          <a:p>
            <a:r>
              <a:rPr lang="fr-FR" sz="2400" b="1" dirty="0" smtClean="0"/>
              <a:t>Scénario: </a:t>
            </a:r>
            <a:endParaRPr lang="fr-FR" sz="2400" b="1" dirty="0"/>
          </a:p>
        </p:txBody>
      </p:sp>
      <p:sp>
        <p:nvSpPr>
          <p:cNvPr id="5" name="ZoneTexte 4"/>
          <p:cNvSpPr txBox="1"/>
          <p:nvPr/>
        </p:nvSpPr>
        <p:spPr>
          <a:xfrm>
            <a:off x="1330075" y="2004969"/>
            <a:ext cx="9089052" cy="3338735"/>
          </a:xfrm>
          <a:prstGeom prst="rect">
            <a:avLst/>
          </a:prstGeom>
          <a:noFill/>
        </p:spPr>
        <p:txBody>
          <a:bodyPr wrap="square" rtlCol="0">
            <a:spAutoFit/>
          </a:bodyPr>
          <a:lstStyle/>
          <a:p>
            <a:pPr>
              <a:lnSpc>
                <a:spcPct val="200000"/>
              </a:lnSpc>
            </a:pPr>
            <a:r>
              <a:rPr lang="fr-FR" b="1" dirty="0" smtClean="0"/>
              <a:t>Source de stimulus: </a:t>
            </a:r>
          </a:p>
          <a:p>
            <a:pPr>
              <a:lnSpc>
                <a:spcPct val="200000"/>
              </a:lnSpc>
            </a:pPr>
            <a:r>
              <a:rPr lang="fr-FR" b="1" dirty="0" smtClean="0"/>
              <a:t>Stimulus:</a:t>
            </a:r>
          </a:p>
          <a:p>
            <a:pPr>
              <a:lnSpc>
                <a:spcPct val="200000"/>
              </a:lnSpc>
            </a:pPr>
            <a:r>
              <a:rPr lang="fr-FR" b="1" dirty="0" smtClean="0"/>
              <a:t>Artefact:</a:t>
            </a:r>
          </a:p>
          <a:p>
            <a:pPr>
              <a:lnSpc>
                <a:spcPct val="200000"/>
              </a:lnSpc>
            </a:pPr>
            <a:r>
              <a:rPr lang="fr-FR" b="1" dirty="0" smtClean="0"/>
              <a:t>Environnement:</a:t>
            </a:r>
          </a:p>
          <a:p>
            <a:pPr>
              <a:lnSpc>
                <a:spcPct val="200000"/>
              </a:lnSpc>
            </a:pPr>
            <a:r>
              <a:rPr lang="fr-FR" b="1" dirty="0" smtClean="0"/>
              <a:t>Réponse:</a:t>
            </a:r>
          </a:p>
          <a:p>
            <a:pPr>
              <a:lnSpc>
                <a:spcPct val="200000"/>
              </a:lnSpc>
            </a:pPr>
            <a:r>
              <a:rPr lang="fr-FR" b="1" dirty="0" smtClean="0"/>
              <a:t>Mesure:</a:t>
            </a:r>
            <a:endParaRPr lang="fr-FR" b="1" dirty="0"/>
          </a:p>
        </p:txBody>
      </p:sp>
    </p:spTree>
    <p:extLst>
      <p:ext uri="{BB962C8B-B14F-4D97-AF65-F5344CB8AC3E}">
        <p14:creationId xmlns:p14="http://schemas.microsoft.com/office/powerpoint/2010/main" val="2929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662214" y="486562"/>
            <a:ext cx="6480075" cy="461665"/>
          </a:xfrm>
          <a:prstGeom prst="rect">
            <a:avLst/>
          </a:prstGeom>
          <a:noFill/>
        </p:spPr>
        <p:txBody>
          <a:bodyPr wrap="square" rtlCol="0">
            <a:spAutoFit/>
          </a:bodyPr>
          <a:lstStyle/>
          <a:p>
            <a:r>
              <a:rPr lang="fr-FR" sz="2400" b="1" dirty="0" smtClean="0"/>
              <a:t>Scénario: Jouer anonymement</a:t>
            </a:r>
            <a:endParaRPr lang="fr-FR" sz="2400" b="1" dirty="0"/>
          </a:p>
        </p:txBody>
      </p:sp>
      <p:sp>
        <p:nvSpPr>
          <p:cNvPr id="5" name="ZoneTexte 4"/>
          <p:cNvSpPr txBox="1"/>
          <p:nvPr/>
        </p:nvSpPr>
        <p:spPr>
          <a:xfrm>
            <a:off x="449231" y="1149562"/>
            <a:ext cx="9089052" cy="5632311"/>
          </a:xfrm>
          <a:prstGeom prst="rect">
            <a:avLst/>
          </a:prstGeom>
          <a:noFill/>
        </p:spPr>
        <p:txBody>
          <a:bodyPr wrap="square" rtlCol="0">
            <a:spAutoFit/>
          </a:bodyPr>
          <a:lstStyle/>
          <a:p>
            <a:pPr>
              <a:lnSpc>
                <a:spcPct val="200000"/>
              </a:lnSpc>
            </a:pPr>
            <a:r>
              <a:rPr lang="fr-FR" b="1" dirty="0" smtClean="0"/>
              <a:t>Source de stimulus: Utilisateurs </a:t>
            </a:r>
          </a:p>
          <a:p>
            <a:pPr>
              <a:lnSpc>
                <a:spcPct val="200000"/>
              </a:lnSpc>
            </a:pPr>
            <a:r>
              <a:rPr lang="fr-FR" b="1" dirty="0" smtClean="0"/>
              <a:t>Stimulus: Jouer une partie</a:t>
            </a:r>
          </a:p>
          <a:p>
            <a:pPr>
              <a:lnSpc>
                <a:spcPct val="200000"/>
              </a:lnSpc>
            </a:pPr>
            <a:r>
              <a:rPr lang="fr-FR" b="1" dirty="0" smtClean="0"/>
              <a:t>Artefact: URL de l’application ou La partie web (prioritaire).</a:t>
            </a:r>
          </a:p>
          <a:p>
            <a:pPr>
              <a:lnSpc>
                <a:spcPct val="200000"/>
              </a:lnSpc>
            </a:pPr>
            <a:r>
              <a:rPr lang="fr-FR" b="1" dirty="0" smtClean="0"/>
              <a:t>Environnement: Le système en fonctionnement normal.</a:t>
            </a:r>
          </a:p>
          <a:p>
            <a:pPr>
              <a:lnSpc>
                <a:spcPct val="200000"/>
              </a:lnSpc>
            </a:pPr>
            <a:r>
              <a:rPr lang="fr-FR" b="1" dirty="0" smtClean="0"/>
              <a:t>Réponse: L’application anonymise les identités ou les informations des joueurs tout au long de la partie. Toutes les interfaces sont anonymes, Partie assurée d’une anonyme, Les joueurs ne connaissent pas les identités de leurs adversaires.</a:t>
            </a:r>
          </a:p>
          <a:p>
            <a:pPr>
              <a:lnSpc>
                <a:spcPct val="200000"/>
              </a:lnSpc>
            </a:pPr>
            <a:r>
              <a:rPr lang="fr-FR" b="1" dirty="0" smtClean="0">
                <a:solidFill>
                  <a:schemeClr val="accent6">
                    <a:lumMod val="75000"/>
                  </a:schemeClr>
                </a:solidFill>
              </a:rPr>
              <a:t>Manon: Pseudo </a:t>
            </a:r>
            <a:r>
              <a:rPr lang="fr-FR" b="1" dirty="0" err="1" smtClean="0">
                <a:solidFill>
                  <a:schemeClr val="accent6">
                    <a:lumMod val="75000"/>
                  </a:schemeClr>
                </a:solidFill>
              </a:rPr>
              <a:t>préfaits</a:t>
            </a:r>
            <a:r>
              <a:rPr lang="fr-FR" b="1" dirty="0" smtClean="0">
                <a:solidFill>
                  <a:schemeClr val="accent6">
                    <a:lumMod val="75000"/>
                  </a:schemeClr>
                </a:solidFill>
              </a:rPr>
              <a:t> pour chaque joueur</a:t>
            </a:r>
          </a:p>
          <a:p>
            <a:pPr>
              <a:lnSpc>
                <a:spcPct val="200000"/>
              </a:lnSpc>
            </a:pPr>
            <a:r>
              <a:rPr lang="fr-FR" b="1" dirty="0" smtClean="0"/>
              <a:t>Mesure: 99.99% des parties ont été lancées d’une manière anonyme.</a:t>
            </a:r>
          </a:p>
          <a:p>
            <a:pPr>
              <a:lnSpc>
                <a:spcPct val="200000"/>
              </a:lnSpc>
            </a:pPr>
            <a:r>
              <a:rPr lang="fr-FR" b="1" dirty="0" smtClean="0">
                <a:solidFill>
                  <a:schemeClr val="accent6">
                    <a:lumMod val="75000"/>
                  </a:schemeClr>
                </a:solidFill>
              </a:rPr>
              <a:t>0% des joueurs sont récupérables avec leurs pseudo</a:t>
            </a:r>
            <a:endParaRPr lang="fr-FR" b="1" dirty="0">
              <a:solidFill>
                <a:schemeClr val="accent6">
                  <a:lumMod val="75000"/>
                </a:schemeClr>
              </a:solidFill>
            </a:endParaRPr>
          </a:p>
        </p:txBody>
      </p:sp>
    </p:spTree>
    <p:extLst>
      <p:ext uri="{BB962C8B-B14F-4D97-AF65-F5344CB8AC3E}">
        <p14:creationId xmlns:p14="http://schemas.microsoft.com/office/powerpoint/2010/main" val="136985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30075" y="687897"/>
            <a:ext cx="6480075" cy="461665"/>
          </a:xfrm>
          <a:prstGeom prst="rect">
            <a:avLst/>
          </a:prstGeom>
          <a:noFill/>
        </p:spPr>
        <p:txBody>
          <a:bodyPr wrap="square" rtlCol="0">
            <a:spAutoFit/>
          </a:bodyPr>
          <a:lstStyle/>
          <a:p>
            <a:r>
              <a:rPr lang="fr-FR" sz="2400" b="1" dirty="0" smtClean="0"/>
              <a:t>Scénario: Accessible au plus grand nombre</a:t>
            </a:r>
            <a:endParaRPr lang="fr-FR" sz="2400" b="1" dirty="0"/>
          </a:p>
        </p:txBody>
      </p:sp>
      <p:sp>
        <p:nvSpPr>
          <p:cNvPr id="5" name="ZoneTexte 4"/>
          <p:cNvSpPr txBox="1"/>
          <p:nvPr/>
        </p:nvSpPr>
        <p:spPr>
          <a:xfrm>
            <a:off x="642178" y="1593908"/>
            <a:ext cx="9089052" cy="5078313"/>
          </a:xfrm>
          <a:prstGeom prst="rect">
            <a:avLst/>
          </a:prstGeom>
          <a:noFill/>
        </p:spPr>
        <p:txBody>
          <a:bodyPr wrap="square" rtlCol="0">
            <a:spAutoFit/>
          </a:bodyPr>
          <a:lstStyle/>
          <a:p>
            <a:pPr>
              <a:lnSpc>
                <a:spcPct val="200000"/>
              </a:lnSpc>
            </a:pPr>
            <a:r>
              <a:rPr lang="fr-FR" b="1" dirty="0" smtClean="0"/>
              <a:t>Source de stimulus: Joueurs ou utilisateurs finaux </a:t>
            </a:r>
          </a:p>
          <a:p>
            <a:pPr>
              <a:lnSpc>
                <a:spcPct val="200000"/>
              </a:lnSpc>
            </a:pPr>
            <a:r>
              <a:rPr lang="fr-FR" b="1" dirty="0" smtClean="0"/>
              <a:t>Stimulus: Un grand nombre de connexion à l’instant t. Pendant le  confinement une personne veut lancer la partie.</a:t>
            </a:r>
          </a:p>
          <a:p>
            <a:pPr>
              <a:lnSpc>
                <a:spcPct val="200000"/>
              </a:lnSpc>
            </a:pPr>
            <a:r>
              <a:rPr lang="fr-FR" b="1" dirty="0" smtClean="0"/>
              <a:t>Artefact: Le jeux du scrabble , Partie web du jeux</a:t>
            </a:r>
          </a:p>
          <a:p>
            <a:pPr>
              <a:lnSpc>
                <a:spcPct val="200000"/>
              </a:lnSpc>
            </a:pPr>
            <a:r>
              <a:rPr lang="fr-FR" b="1" dirty="0" smtClean="0"/>
              <a:t>Environnement: L’ensemble du système en mode surchargé (</a:t>
            </a:r>
            <a:r>
              <a:rPr lang="fr-FR" b="1" dirty="0" smtClean="0">
                <a:solidFill>
                  <a:schemeClr val="accent6">
                    <a:lumMod val="75000"/>
                  </a:schemeClr>
                </a:solidFill>
              </a:rPr>
              <a:t>ou en mode dégradée</a:t>
            </a:r>
            <a:r>
              <a:rPr lang="fr-FR" b="1" dirty="0" smtClean="0"/>
              <a:t>).</a:t>
            </a:r>
          </a:p>
          <a:p>
            <a:pPr>
              <a:lnSpc>
                <a:spcPct val="200000"/>
              </a:lnSpc>
            </a:pPr>
            <a:r>
              <a:rPr lang="fr-FR" b="1" dirty="0" smtClean="0"/>
              <a:t>Réponse: </a:t>
            </a:r>
            <a:r>
              <a:rPr lang="fr-FR" b="1" dirty="0" smtClean="0">
                <a:solidFill>
                  <a:schemeClr val="accent6">
                    <a:lumMod val="75000"/>
                  </a:schemeClr>
                </a:solidFill>
              </a:rPr>
              <a:t>Joueur en mode IA pas en mode en ligne (pas d’interaction entre les joueurs). </a:t>
            </a:r>
            <a:r>
              <a:rPr lang="fr-FR" b="1" dirty="0" smtClean="0"/>
              <a:t>L’application traite les requêtes des utilisateurs. Les parties du jeux sont assurées.</a:t>
            </a:r>
          </a:p>
          <a:p>
            <a:pPr>
              <a:lnSpc>
                <a:spcPct val="200000"/>
              </a:lnSpc>
            </a:pPr>
            <a:r>
              <a:rPr lang="fr-FR" b="1" dirty="0" smtClean="0"/>
              <a:t>Mesure: </a:t>
            </a:r>
            <a:r>
              <a:rPr lang="fr-FR" b="1" dirty="0" smtClean="0">
                <a:solidFill>
                  <a:schemeClr val="accent6">
                    <a:lumMod val="75000"/>
                  </a:schemeClr>
                </a:solidFill>
              </a:rPr>
              <a:t>Le système reste en mode dégradé maximum 20 min </a:t>
            </a:r>
          </a:p>
          <a:p>
            <a:pPr>
              <a:lnSpc>
                <a:spcPct val="200000"/>
              </a:lnSpc>
            </a:pPr>
            <a:r>
              <a:rPr lang="fr-FR" b="1" dirty="0" smtClean="0"/>
              <a:t>99;99% des requêtes sont traitées avec succès. Temps de latence &lt; 5 secondes.</a:t>
            </a:r>
            <a:endParaRPr lang="fr-FR" b="1" dirty="0"/>
          </a:p>
        </p:txBody>
      </p:sp>
    </p:spTree>
    <p:extLst>
      <p:ext uri="{BB962C8B-B14F-4D97-AF65-F5344CB8AC3E}">
        <p14:creationId xmlns:p14="http://schemas.microsoft.com/office/powerpoint/2010/main" val="2496153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30075" y="687897"/>
            <a:ext cx="6480075" cy="461665"/>
          </a:xfrm>
          <a:prstGeom prst="rect">
            <a:avLst/>
          </a:prstGeom>
          <a:noFill/>
        </p:spPr>
        <p:txBody>
          <a:bodyPr wrap="square" rtlCol="0">
            <a:spAutoFit/>
          </a:bodyPr>
          <a:lstStyle/>
          <a:p>
            <a:r>
              <a:rPr lang="fr-FR" sz="2400" b="1" dirty="0" smtClean="0"/>
              <a:t>Scénario: Différents continents </a:t>
            </a:r>
            <a:endParaRPr lang="fr-FR" sz="2400" b="1" dirty="0"/>
          </a:p>
        </p:txBody>
      </p:sp>
      <p:sp>
        <p:nvSpPr>
          <p:cNvPr id="5" name="ZoneTexte 4"/>
          <p:cNvSpPr txBox="1"/>
          <p:nvPr/>
        </p:nvSpPr>
        <p:spPr>
          <a:xfrm>
            <a:off x="1221018" y="1770077"/>
            <a:ext cx="9089052" cy="3970318"/>
          </a:xfrm>
          <a:prstGeom prst="rect">
            <a:avLst/>
          </a:prstGeom>
          <a:noFill/>
        </p:spPr>
        <p:txBody>
          <a:bodyPr wrap="square" rtlCol="0">
            <a:spAutoFit/>
          </a:bodyPr>
          <a:lstStyle/>
          <a:p>
            <a:pPr>
              <a:lnSpc>
                <a:spcPct val="200000"/>
              </a:lnSpc>
            </a:pPr>
            <a:r>
              <a:rPr lang="fr-FR" b="1" dirty="0" smtClean="0"/>
              <a:t>Source de stimulus: Personne n’importe ou dans le monde sauf en </a:t>
            </a:r>
            <a:r>
              <a:rPr lang="fr-FR" b="1" dirty="0"/>
              <a:t>C</a:t>
            </a:r>
            <a:r>
              <a:rPr lang="fr-FR" b="1" dirty="0" smtClean="0"/>
              <a:t>orée du nord </a:t>
            </a:r>
          </a:p>
          <a:p>
            <a:pPr>
              <a:lnSpc>
                <a:spcPct val="200000"/>
              </a:lnSpc>
            </a:pPr>
            <a:r>
              <a:rPr lang="fr-FR" b="1" dirty="0" smtClean="0"/>
              <a:t>Stimulus: Personne qui lance la partie de jeux</a:t>
            </a:r>
          </a:p>
          <a:p>
            <a:pPr>
              <a:lnSpc>
                <a:spcPct val="200000"/>
              </a:lnSpc>
            </a:pPr>
            <a:r>
              <a:rPr lang="fr-FR" b="1" dirty="0" smtClean="0"/>
              <a:t>Artefact: Partie web avec des serveurs  dédiés dans les 5 continents.</a:t>
            </a:r>
          </a:p>
          <a:p>
            <a:pPr>
              <a:lnSpc>
                <a:spcPct val="200000"/>
              </a:lnSpc>
            </a:pPr>
            <a:r>
              <a:rPr lang="fr-FR" b="1" dirty="0" smtClean="0"/>
              <a:t>Environnement: Tout le système fonctionne en mode normal </a:t>
            </a:r>
          </a:p>
          <a:p>
            <a:pPr>
              <a:lnSpc>
                <a:spcPct val="200000"/>
              </a:lnSpc>
            </a:pPr>
            <a:r>
              <a:rPr lang="fr-FR" b="1" dirty="0" smtClean="0"/>
              <a:t>Réponse: Toute personne peut joueur correctement + Mettre en placer (charger le plugin) d’internationalisation (traduction automatique).</a:t>
            </a:r>
          </a:p>
          <a:p>
            <a:pPr>
              <a:lnSpc>
                <a:spcPct val="200000"/>
              </a:lnSpc>
            </a:pPr>
            <a:r>
              <a:rPr lang="fr-FR" b="1" dirty="0" smtClean="0"/>
              <a:t>Mesure: Satisfaction des utilisateurs.</a:t>
            </a:r>
            <a:endParaRPr lang="fr-FR" b="1" dirty="0"/>
          </a:p>
        </p:txBody>
      </p:sp>
    </p:spTree>
    <p:extLst>
      <p:ext uri="{BB962C8B-B14F-4D97-AF65-F5344CB8AC3E}">
        <p14:creationId xmlns:p14="http://schemas.microsoft.com/office/powerpoint/2010/main" val="225014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30075" y="687897"/>
            <a:ext cx="6480075" cy="830997"/>
          </a:xfrm>
          <a:prstGeom prst="rect">
            <a:avLst/>
          </a:prstGeom>
          <a:noFill/>
        </p:spPr>
        <p:txBody>
          <a:bodyPr wrap="square" rtlCol="0">
            <a:spAutoFit/>
          </a:bodyPr>
          <a:lstStyle/>
          <a:p>
            <a:r>
              <a:rPr lang="fr-FR" sz="2400" b="1" dirty="0" smtClean="0"/>
              <a:t>Scénario: Interaction fluide et adaptée au public de plus de 7 ans </a:t>
            </a:r>
            <a:endParaRPr lang="fr-FR" sz="2400" b="1" dirty="0"/>
          </a:p>
        </p:txBody>
      </p:sp>
      <p:sp>
        <p:nvSpPr>
          <p:cNvPr id="5" name="ZoneTexte 4"/>
          <p:cNvSpPr txBox="1"/>
          <p:nvPr/>
        </p:nvSpPr>
        <p:spPr>
          <a:xfrm>
            <a:off x="1330075" y="2004969"/>
            <a:ext cx="9089052" cy="3416320"/>
          </a:xfrm>
          <a:prstGeom prst="rect">
            <a:avLst/>
          </a:prstGeom>
          <a:noFill/>
        </p:spPr>
        <p:txBody>
          <a:bodyPr wrap="square" rtlCol="0">
            <a:spAutoFit/>
          </a:bodyPr>
          <a:lstStyle/>
          <a:p>
            <a:pPr>
              <a:lnSpc>
                <a:spcPct val="200000"/>
              </a:lnSpc>
            </a:pPr>
            <a:r>
              <a:rPr lang="fr-FR" b="1" dirty="0" smtClean="0"/>
              <a:t>Source de stimulus: Utilisateur de plus de 7 ans </a:t>
            </a:r>
          </a:p>
          <a:p>
            <a:pPr>
              <a:lnSpc>
                <a:spcPct val="200000"/>
              </a:lnSpc>
            </a:pPr>
            <a:r>
              <a:rPr lang="fr-FR" b="1" dirty="0" smtClean="0"/>
              <a:t>Stimulus: Utiliser l’application du jeux (lancer une partie </a:t>
            </a:r>
            <a:r>
              <a:rPr lang="fr-FR" b="1" dirty="0" err="1" smtClean="0"/>
              <a:t>etc</a:t>
            </a:r>
            <a:r>
              <a:rPr lang="fr-FR" b="1" dirty="0" smtClean="0"/>
              <a:t>)</a:t>
            </a:r>
          </a:p>
          <a:p>
            <a:pPr>
              <a:lnSpc>
                <a:spcPct val="200000"/>
              </a:lnSpc>
            </a:pPr>
            <a:r>
              <a:rPr lang="fr-FR" b="1" dirty="0" smtClean="0"/>
              <a:t>Artefact: La partie web </a:t>
            </a:r>
          </a:p>
          <a:p>
            <a:pPr>
              <a:lnSpc>
                <a:spcPct val="200000"/>
              </a:lnSpc>
            </a:pPr>
            <a:r>
              <a:rPr lang="fr-FR" b="1" dirty="0" smtClean="0"/>
              <a:t>Environnement: le système </a:t>
            </a:r>
          </a:p>
          <a:p>
            <a:pPr>
              <a:lnSpc>
                <a:spcPct val="200000"/>
              </a:lnSpc>
            </a:pPr>
            <a:r>
              <a:rPr lang="fr-FR" b="1" dirty="0" smtClean="0"/>
              <a:t>Réponse: Pouvoir naviguer d’une interface vers une autre d’une  manière.</a:t>
            </a:r>
          </a:p>
          <a:p>
            <a:pPr>
              <a:lnSpc>
                <a:spcPct val="200000"/>
              </a:lnSpc>
            </a:pPr>
            <a:r>
              <a:rPr lang="fr-FR" b="1" dirty="0" smtClean="0"/>
              <a:t>Mesure: temps de latence &lt;1 seconde. 90% des personnes naviguent d’une manière aisée.</a:t>
            </a:r>
            <a:endParaRPr lang="fr-FR" b="1" dirty="0"/>
          </a:p>
        </p:txBody>
      </p:sp>
    </p:spTree>
    <p:extLst>
      <p:ext uri="{BB962C8B-B14F-4D97-AF65-F5344CB8AC3E}">
        <p14:creationId xmlns:p14="http://schemas.microsoft.com/office/powerpoint/2010/main" val="178677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900881" y="2139193"/>
            <a:ext cx="3380477" cy="1015663"/>
          </a:xfrm>
          <a:prstGeom prst="rect">
            <a:avLst/>
          </a:prstGeom>
          <a:noFill/>
        </p:spPr>
        <p:txBody>
          <a:bodyPr wrap="none" rtlCol="0">
            <a:spAutoFit/>
          </a:bodyPr>
          <a:lstStyle/>
          <a:p>
            <a:r>
              <a:rPr lang="fr-FR" sz="6000" b="1" dirty="0" smtClean="0"/>
              <a:t>Blind Jobs</a:t>
            </a:r>
            <a:endParaRPr lang="fr-FR" sz="6000" b="1" dirty="0"/>
          </a:p>
        </p:txBody>
      </p:sp>
    </p:spTree>
    <p:extLst>
      <p:ext uri="{BB962C8B-B14F-4D97-AF65-F5344CB8AC3E}">
        <p14:creationId xmlns:p14="http://schemas.microsoft.com/office/powerpoint/2010/main" val="573563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30075" y="687897"/>
            <a:ext cx="6480075" cy="461665"/>
          </a:xfrm>
          <a:prstGeom prst="rect">
            <a:avLst/>
          </a:prstGeom>
          <a:noFill/>
        </p:spPr>
        <p:txBody>
          <a:bodyPr wrap="square" rtlCol="0">
            <a:spAutoFit/>
          </a:bodyPr>
          <a:lstStyle/>
          <a:p>
            <a:r>
              <a:rPr lang="fr-FR" sz="2400" b="1" dirty="0" smtClean="0"/>
              <a:t>Scénario: </a:t>
            </a:r>
            <a:endParaRPr lang="fr-FR" sz="2400" b="1" dirty="0"/>
          </a:p>
        </p:txBody>
      </p:sp>
      <p:sp>
        <p:nvSpPr>
          <p:cNvPr id="5" name="ZoneTexte 4"/>
          <p:cNvSpPr txBox="1"/>
          <p:nvPr/>
        </p:nvSpPr>
        <p:spPr>
          <a:xfrm>
            <a:off x="1330075" y="2004969"/>
            <a:ext cx="9089052" cy="3338735"/>
          </a:xfrm>
          <a:prstGeom prst="rect">
            <a:avLst/>
          </a:prstGeom>
          <a:noFill/>
        </p:spPr>
        <p:txBody>
          <a:bodyPr wrap="square" rtlCol="0">
            <a:spAutoFit/>
          </a:bodyPr>
          <a:lstStyle/>
          <a:p>
            <a:pPr>
              <a:lnSpc>
                <a:spcPct val="200000"/>
              </a:lnSpc>
            </a:pPr>
            <a:r>
              <a:rPr lang="fr-FR" b="1" dirty="0" smtClean="0"/>
              <a:t>Source de stimulus: </a:t>
            </a:r>
          </a:p>
          <a:p>
            <a:pPr>
              <a:lnSpc>
                <a:spcPct val="200000"/>
              </a:lnSpc>
            </a:pPr>
            <a:r>
              <a:rPr lang="fr-FR" b="1" dirty="0" smtClean="0"/>
              <a:t>Stimulus:</a:t>
            </a:r>
          </a:p>
          <a:p>
            <a:pPr>
              <a:lnSpc>
                <a:spcPct val="200000"/>
              </a:lnSpc>
            </a:pPr>
            <a:r>
              <a:rPr lang="fr-FR" b="1" dirty="0" smtClean="0"/>
              <a:t>Artefact:</a:t>
            </a:r>
          </a:p>
          <a:p>
            <a:pPr>
              <a:lnSpc>
                <a:spcPct val="200000"/>
              </a:lnSpc>
            </a:pPr>
            <a:r>
              <a:rPr lang="fr-FR" b="1" dirty="0" smtClean="0"/>
              <a:t>Environnement:</a:t>
            </a:r>
          </a:p>
          <a:p>
            <a:pPr>
              <a:lnSpc>
                <a:spcPct val="200000"/>
              </a:lnSpc>
            </a:pPr>
            <a:r>
              <a:rPr lang="fr-FR" b="1" dirty="0" smtClean="0"/>
              <a:t>Réponse:</a:t>
            </a:r>
          </a:p>
          <a:p>
            <a:pPr>
              <a:lnSpc>
                <a:spcPct val="200000"/>
              </a:lnSpc>
            </a:pPr>
            <a:r>
              <a:rPr lang="fr-FR" b="1" dirty="0" smtClean="0"/>
              <a:t>Mesure:</a:t>
            </a:r>
            <a:endParaRPr lang="fr-FR" b="1" dirty="0"/>
          </a:p>
        </p:txBody>
      </p:sp>
    </p:spTree>
    <p:extLst>
      <p:ext uri="{BB962C8B-B14F-4D97-AF65-F5344CB8AC3E}">
        <p14:creationId xmlns:p14="http://schemas.microsoft.com/office/powerpoint/2010/main" val="148996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30075" y="687897"/>
            <a:ext cx="6480075" cy="461665"/>
          </a:xfrm>
          <a:prstGeom prst="rect">
            <a:avLst/>
          </a:prstGeom>
          <a:noFill/>
        </p:spPr>
        <p:txBody>
          <a:bodyPr wrap="square" rtlCol="0">
            <a:spAutoFit/>
          </a:bodyPr>
          <a:lstStyle/>
          <a:p>
            <a:r>
              <a:rPr lang="fr-FR" sz="2400" b="1" dirty="0" smtClean="0"/>
              <a:t>Scénario: </a:t>
            </a:r>
            <a:endParaRPr lang="fr-FR" sz="2400" b="1" dirty="0"/>
          </a:p>
        </p:txBody>
      </p:sp>
      <p:sp>
        <p:nvSpPr>
          <p:cNvPr id="5" name="ZoneTexte 4"/>
          <p:cNvSpPr txBox="1"/>
          <p:nvPr/>
        </p:nvSpPr>
        <p:spPr>
          <a:xfrm>
            <a:off x="1330075" y="2004969"/>
            <a:ext cx="9089052" cy="3338735"/>
          </a:xfrm>
          <a:prstGeom prst="rect">
            <a:avLst/>
          </a:prstGeom>
          <a:noFill/>
        </p:spPr>
        <p:txBody>
          <a:bodyPr wrap="square" rtlCol="0">
            <a:spAutoFit/>
          </a:bodyPr>
          <a:lstStyle/>
          <a:p>
            <a:pPr>
              <a:lnSpc>
                <a:spcPct val="200000"/>
              </a:lnSpc>
            </a:pPr>
            <a:r>
              <a:rPr lang="fr-FR" b="1" dirty="0" smtClean="0"/>
              <a:t>Source de stimulus: </a:t>
            </a:r>
          </a:p>
          <a:p>
            <a:pPr>
              <a:lnSpc>
                <a:spcPct val="200000"/>
              </a:lnSpc>
            </a:pPr>
            <a:r>
              <a:rPr lang="fr-FR" b="1" dirty="0" smtClean="0"/>
              <a:t>Stimulus:</a:t>
            </a:r>
          </a:p>
          <a:p>
            <a:pPr>
              <a:lnSpc>
                <a:spcPct val="200000"/>
              </a:lnSpc>
            </a:pPr>
            <a:r>
              <a:rPr lang="fr-FR" b="1" dirty="0" smtClean="0"/>
              <a:t>Artefact:</a:t>
            </a:r>
          </a:p>
          <a:p>
            <a:pPr>
              <a:lnSpc>
                <a:spcPct val="200000"/>
              </a:lnSpc>
            </a:pPr>
            <a:r>
              <a:rPr lang="fr-FR" b="1" dirty="0" smtClean="0"/>
              <a:t>Environnement:</a:t>
            </a:r>
          </a:p>
          <a:p>
            <a:pPr>
              <a:lnSpc>
                <a:spcPct val="200000"/>
              </a:lnSpc>
            </a:pPr>
            <a:r>
              <a:rPr lang="fr-FR" b="1" dirty="0" smtClean="0"/>
              <a:t>Réponse:</a:t>
            </a:r>
          </a:p>
          <a:p>
            <a:pPr>
              <a:lnSpc>
                <a:spcPct val="200000"/>
              </a:lnSpc>
            </a:pPr>
            <a:r>
              <a:rPr lang="fr-FR" b="1" dirty="0" smtClean="0"/>
              <a:t>Mesure:</a:t>
            </a:r>
            <a:endParaRPr lang="fr-FR" b="1" dirty="0"/>
          </a:p>
        </p:txBody>
      </p:sp>
    </p:spTree>
    <p:extLst>
      <p:ext uri="{BB962C8B-B14F-4D97-AF65-F5344CB8AC3E}">
        <p14:creationId xmlns:p14="http://schemas.microsoft.com/office/powerpoint/2010/main" val="987499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30075" y="687897"/>
            <a:ext cx="6480075" cy="461665"/>
          </a:xfrm>
          <a:prstGeom prst="rect">
            <a:avLst/>
          </a:prstGeom>
          <a:noFill/>
        </p:spPr>
        <p:txBody>
          <a:bodyPr wrap="square" rtlCol="0">
            <a:spAutoFit/>
          </a:bodyPr>
          <a:lstStyle/>
          <a:p>
            <a:r>
              <a:rPr lang="fr-FR" sz="2400" b="1" dirty="0" smtClean="0"/>
              <a:t>Scénario: </a:t>
            </a:r>
            <a:endParaRPr lang="fr-FR" sz="2400" b="1" dirty="0"/>
          </a:p>
        </p:txBody>
      </p:sp>
      <p:sp>
        <p:nvSpPr>
          <p:cNvPr id="5" name="ZoneTexte 4"/>
          <p:cNvSpPr txBox="1"/>
          <p:nvPr/>
        </p:nvSpPr>
        <p:spPr>
          <a:xfrm>
            <a:off x="1330075" y="2004969"/>
            <a:ext cx="9089052" cy="3338735"/>
          </a:xfrm>
          <a:prstGeom prst="rect">
            <a:avLst/>
          </a:prstGeom>
          <a:noFill/>
        </p:spPr>
        <p:txBody>
          <a:bodyPr wrap="square" rtlCol="0">
            <a:spAutoFit/>
          </a:bodyPr>
          <a:lstStyle/>
          <a:p>
            <a:pPr>
              <a:lnSpc>
                <a:spcPct val="200000"/>
              </a:lnSpc>
            </a:pPr>
            <a:r>
              <a:rPr lang="fr-FR" b="1" dirty="0" smtClean="0"/>
              <a:t>Source de stimulus: </a:t>
            </a:r>
          </a:p>
          <a:p>
            <a:pPr>
              <a:lnSpc>
                <a:spcPct val="200000"/>
              </a:lnSpc>
            </a:pPr>
            <a:r>
              <a:rPr lang="fr-FR" b="1" dirty="0" smtClean="0"/>
              <a:t>Stimulus:</a:t>
            </a:r>
          </a:p>
          <a:p>
            <a:pPr>
              <a:lnSpc>
                <a:spcPct val="200000"/>
              </a:lnSpc>
            </a:pPr>
            <a:r>
              <a:rPr lang="fr-FR" b="1" dirty="0" smtClean="0"/>
              <a:t>Artefact:</a:t>
            </a:r>
          </a:p>
          <a:p>
            <a:pPr>
              <a:lnSpc>
                <a:spcPct val="200000"/>
              </a:lnSpc>
            </a:pPr>
            <a:r>
              <a:rPr lang="fr-FR" b="1" dirty="0" smtClean="0"/>
              <a:t>Environnement:</a:t>
            </a:r>
          </a:p>
          <a:p>
            <a:pPr>
              <a:lnSpc>
                <a:spcPct val="200000"/>
              </a:lnSpc>
            </a:pPr>
            <a:r>
              <a:rPr lang="fr-FR" b="1" dirty="0" smtClean="0"/>
              <a:t>Réponse:</a:t>
            </a:r>
          </a:p>
          <a:p>
            <a:pPr>
              <a:lnSpc>
                <a:spcPct val="200000"/>
              </a:lnSpc>
            </a:pPr>
            <a:r>
              <a:rPr lang="fr-FR" b="1" dirty="0" smtClean="0"/>
              <a:t>Mesure:</a:t>
            </a:r>
            <a:endParaRPr lang="fr-FR" b="1" dirty="0"/>
          </a:p>
        </p:txBody>
      </p:sp>
    </p:spTree>
    <p:extLst>
      <p:ext uri="{BB962C8B-B14F-4D97-AF65-F5344CB8AC3E}">
        <p14:creationId xmlns:p14="http://schemas.microsoft.com/office/powerpoint/2010/main" val="28976596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1393</TotalTime>
  <Words>441</Words>
  <Application>Microsoft Office PowerPoint</Application>
  <PresentationFormat>Grand écran</PresentationFormat>
  <Paragraphs>61</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Maouaheb BELARBI</dc:creator>
  <cp:lastModifiedBy>Maouaheb BELARBI</cp:lastModifiedBy>
  <cp:revision>11</cp:revision>
  <dcterms:created xsi:type="dcterms:W3CDTF">2022-11-30T09:49:55Z</dcterms:created>
  <dcterms:modified xsi:type="dcterms:W3CDTF">2022-12-01T09:03:07Z</dcterms:modified>
</cp:coreProperties>
</file>