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527173-701B-45E1-A95F-82CEEC928B93}">
  <a:tblStyle styleId="{1F527173-701B-45E1-A95F-82CEEC928B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4585c1c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4585c1c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54585c1c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54585c1c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764d3b9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764d3b9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54585c1c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54585c1c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54585c1c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54585c1c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4585c1c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54585c1c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764d3b9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764d3b9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54585c1c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54585c1c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55122709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55122709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55122709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55122709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e0f43e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6e0f43e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764d3b9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764d3b9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764d3b97a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764d3b97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551227099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551227099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57e62a2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57e62a2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551227099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551227099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551227099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551227099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551227099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551227099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551227099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551227099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64d3b9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64d3b9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6e0f43e1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6e0f43e1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54585c1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54585c1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764d3b9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764d3b9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54585c1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54585c1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54585c1c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54585c1c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54585c1c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54585c1c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122800"/>
            <a:ext cx="76881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d’Algorithmique Avancée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453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BOUZOURINE Hichem 21319982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MAOUCHE Mounir </a:t>
            </a:r>
            <a:r>
              <a:rPr lang="fr"/>
              <a:t>21315128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652" y="487425"/>
            <a:ext cx="1747349" cy="13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7800" y="712500"/>
            <a:ext cx="669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Représentation</a:t>
            </a:r>
            <a:r>
              <a:rPr lang="fr"/>
              <a:t> Graphique de la complexité</a:t>
            </a:r>
            <a:endParaRPr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1005900" y="1470350"/>
            <a:ext cx="22062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AjoutsIteratifs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6136350" y="1470350"/>
            <a:ext cx="22062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24250"/>
            <a:ext cx="4266827" cy="27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627" y="2224250"/>
            <a:ext cx="4274657" cy="27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727800" y="712500"/>
            <a:ext cx="669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Représentation Graphique de la complexité</a:t>
            </a:r>
            <a:endParaRPr/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3986850" y="1386925"/>
            <a:ext cx="1170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50" y="2093451"/>
            <a:ext cx="4807299" cy="305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 b="0" l="563" r="563" t="0"/>
          <a:stretch/>
        </p:blipFill>
        <p:spPr>
          <a:xfrm>
            <a:off x="2187063" y="2023250"/>
            <a:ext cx="4769875" cy="30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Files binomiales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727800" y="712500"/>
            <a:ext cx="358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40"/>
              <a:t>Files Binomiales</a:t>
            </a:r>
            <a:endParaRPr sz="2540"/>
          </a:p>
        </p:txBody>
      </p:sp>
      <p:sp>
        <p:nvSpPr>
          <p:cNvPr id="195" name="Google Shape;195;p25"/>
          <p:cNvSpPr txBox="1"/>
          <p:nvPr/>
        </p:nvSpPr>
        <p:spPr>
          <a:xfrm>
            <a:off x="727800" y="1341825"/>
            <a:ext cx="6013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highlight>
                  <a:srgbClr val="FFFFFF"/>
                </a:highlight>
              </a:rPr>
              <a:t>Suite de Tournois Binomiaux</a:t>
            </a:r>
            <a:r>
              <a:rPr lang="fr" sz="1600">
                <a:highlight>
                  <a:srgbClr val="FFFFFF"/>
                </a:highlight>
              </a:rPr>
              <a:t> </a:t>
            </a:r>
            <a:r>
              <a:rPr lang="fr" sz="1600">
                <a:solidFill>
                  <a:srgbClr val="202124"/>
                </a:solidFill>
                <a:highlight>
                  <a:srgbClr val="FFFFFF"/>
                </a:highlight>
              </a:rPr>
              <a:t>de taille </a:t>
            </a:r>
            <a:r>
              <a:rPr lang="fr" sz="1600">
                <a:solidFill>
                  <a:srgbClr val="202124"/>
                </a:solidFill>
                <a:highlight>
                  <a:srgbClr val="FFFFFF"/>
                </a:highlight>
              </a:rPr>
              <a:t>décroissante. Elle possède les primitives: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727800" y="2299825"/>
            <a:ext cx="70011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— </a:t>
            </a:r>
            <a:r>
              <a:rPr b="1" lang="fr" sz="1700">
                <a:latin typeface="Lato"/>
                <a:ea typeface="Lato"/>
                <a:cs typeface="Lato"/>
                <a:sym typeface="Lato"/>
              </a:rPr>
              <a:t>union</a:t>
            </a:r>
            <a:r>
              <a:rPr lang="fr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: Fait l’union de 2 tournoi binomial de même taille.</a:t>
            </a:r>
            <a:endParaRPr sz="17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— </a:t>
            </a:r>
            <a:r>
              <a:rPr b="1" lang="fr" sz="1700">
                <a:latin typeface="Lato"/>
                <a:ea typeface="Lato"/>
                <a:cs typeface="Lato"/>
                <a:sym typeface="Lato"/>
              </a:rPr>
              <a:t>décapite</a:t>
            </a:r>
            <a:r>
              <a:rPr lang="fr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: Renvoie la file binomiale obtenue en supprimant la racine du tournoi binomial</a:t>
            </a:r>
            <a:endParaRPr sz="17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— </a:t>
            </a:r>
            <a:r>
              <a:rPr b="1" lang="fr" sz="1700">
                <a:latin typeface="Lato"/>
                <a:ea typeface="Lato"/>
                <a:cs typeface="Lato"/>
                <a:sym typeface="Lato"/>
              </a:rPr>
              <a:t>f</a:t>
            </a:r>
            <a:r>
              <a:rPr b="1" lang="fr" sz="1700">
                <a:latin typeface="Lato"/>
                <a:ea typeface="Lato"/>
                <a:cs typeface="Lato"/>
                <a:sym typeface="Lato"/>
              </a:rPr>
              <a:t>il</a:t>
            </a:r>
            <a:r>
              <a:rPr b="1" lang="fr" sz="1700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fr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: Renvoie la file binomiale réduite au tournoi binomial courant</a:t>
            </a:r>
            <a:endParaRPr sz="17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— </a:t>
            </a:r>
            <a:r>
              <a:rPr b="1" lang="fr" sz="1700">
                <a:latin typeface="Lato"/>
                <a:ea typeface="Lato"/>
                <a:cs typeface="Lato"/>
                <a:sym typeface="Lato"/>
              </a:rPr>
              <a:t>getFils</a:t>
            </a:r>
            <a:r>
              <a:rPr lang="fr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: Renvoie le fils présent à l’indice donnée en paramètre</a:t>
            </a:r>
            <a:endParaRPr sz="17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727800" y="712500"/>
            <a:ext cx="358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40"/>
              <a:t>Files Binomiales</a:t>
            </a:r>
            <a:endParaRPr sz="2540"/>
          </a:p>
        </p:txBody>
      </p:sp>
      <p:sp>
        <p:nvSpPr>
          <p:cNvPr id="202" name="Google Shape;202;p26"/>
          <p:cNvSpPr txBox="1"/>
          <p:nvPr/>
        </p:nvSpPr>
        <p:spPr>
          <a:xfrm>
            <a:off x="866550" y="1792850"/>
            <a:ext cx="52491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highlight>
                  <a:srgbClr val="FFFFFF"/>
                </a:highlight>
              </a:rPr>
              <a:t>Union:</a:t>
            </a:r>
            <a:r>
              <a:rPr lang="fr" sz="1300">
                <a:highlight>
                  <a:srgbClr val="FFFFFF"/>
                </a:highlight>
              </a:rPr>
              <a:t> </a:t>
            </a: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dans l’union de deux files binomiales il faut regarder est-ce qu’on a un retenu ou non, puis on applique l’algorithme qui se trouve dans le cours.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866550" y="2860200"/>
            <a:ext cx="52491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highlight>
                  <a:srgbClr val="FFFFFF"/>
                </a:highlight>
              </a:rPr>
              <a:t>Ajout</a:t>
            </a:r>
            <a:r>
              <a:rPr b="1" lang="fr" sz="1800">
                <a:highlight>
                  <a:srgbClr val="FFFFFF"/>
                </a:highlight>
              </a:rPr>
              <a:t>:</a:t>
            </a:r>
            <a:r>
              <a:rPr lang="fr" sz="1300">
                <a:highlight>
                  <a:srgbClr val="FFFFFF"/>
                </a:highlight>
              </a:rPr>
              <a:t> </a:t>
            </a: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Pour faire l’ajout dans les files binomiales, on se base sur l’union de la file avec un tournoi binomiale.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866550" y="3927550"/>
            <a:ext cx="52491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highlight>
                  <a:srgbClr val="FFFFFF"/>
                </a:highlight>
              </a:rPr>
              <a:t>SupprMin</a:t>
            </a:r>
            <a:r>
              <a:rPr b="1" lang="fr" sz="1800">
                <a:highlight>
                  <a:srgbClr val="FFFFFF"/>
                </a:highlight>
              </a:rPr>
              <a:t>:</a:t>
            </a:r>
            <a:r>
              <a:rPr lang="fr" sz="1300">
                <a:highlight>
                  <a:srgbClr val="FFFFFF"/>
                </a:highlight>
              </a:rPr>
              <a:t> </a:t>
            </a: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on se base aussi sur l’union, car on va supprimer un </a:t>
            </a: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élément</a:t>
            </a: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 et on retourne la file sans cet tournois.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866550" y="1372850"/>
            <a:ext cx="33123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Fonction implémentées: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7800" y="712500"/>
            <a:ext cx="669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Représentation Graphique de la complexité</a:t>
            </a:r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1005900" y="1470350"/>
            <a:ext cx="22062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12" name="Google Shape;212;p27"/>
          <p:cNvSpPr txBox="1"/>
          <p:nvPr>
            <p:ph type="title"/>
          </p:nvPr>
        </p:nvSpPr>
        <p:spPr>
          <a:xfrm>
            <a:off x="6136350" y="1470350"/>
            <a:ext cx="22062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563" r="563" t="0"/>
          <a:stretch/>
        </p:blipFill>
        <p:spPr>
          <a:xfrm>
            <a:off x="163350" y="2071850"/>
            <a:ext cx="4315314" cy="279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 rotWithShape="1">
          <a:blip r:embed="rId4">
            <a:alphaModFix/>
          </a:blip>
          <a:srcRect b="0" l="2298" r="2308" t="0"/>
          <a:stretch/>
        </p:blipFill>
        <p:spPr>
          <a:xfrm>
            <a:off x="4572000" y="2030204"/>
            <a:ext cx="4443724" cy="2881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Hachage MD5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727800" y="712500"/>
            <a:ext cx="490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40"/>
              <a:t>Présentation:</a:t>
            </a:r>
            <a:endParaRPr sz="2540"/>
          </a:p>
        </p:txBody>
      </p:sp>
      <p:sp>
        <p:nvSpPr>
          <p:cNvPr id="225" name="Google Shape;225;p29"/>
          <p:cNvSpPr txBox="1"/>
          <p:nvPr/>
        </p:nvSpPr>
        <p:spPr>
          <a:xfrm>
            <a:off x="727800" y="1640200"/>
            <a:ext cx="63075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MD5 est une méthode de hachage cryptographique qui permet de chiffrer un message sur code unique et de taille réduite (128 bits) tout en minimisant les collisions.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727800" y="3137975"/>
            <a:ext cx="5610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MD5 calcule l’empreinte numérique d’un fichier et opère de la manière suivante: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727800" y="712500"/>
            <a:ext cx="490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40"/>
              <a:t>Principe du hachage MD5</a:t>
            </a:r>
            <a:endParaRPr sz="2540"/>
          </a:p>
        </p:txBody>
      </p:sp>
      <p:sp>
        <p:nvSpPr>
          <p:cNvPr id="232" name="Google Shape;232;p30"/>
          <p:cNvSpPr txBox="1"/>
          <p:nvPr/>
        </p:nvSpPr>
        <p:spPr>
          <a:xfrm>
            <a:off x="727800" y="2061425"/>
            <a:ext cx="70011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Ajouter un padding au message original pour avoir une longueur = 512*k - 64</a:t>
            </a:r>
            <a:endParaRPr sz="15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Un bloc final de 64 bits est ajouté pour stocker la longueur originale du message avant le padding.</a:t>
            </a:r>
            <a:endParaRPr sz="15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-&gt; On se retrouve avec un message de longueur multiple de 512</a:t>
            </a:r>
            <a:endParaRPr sz="15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0"/>
          <p:cNvSpPr txBox="1"/>
          <p:nvPr>
            <p:ph type="title"/>
          </p:nvPr>
        </p:nvSpPr>
        <p:spPr>
          <a:xfrm>
            <a:off x="727800" y="1452750"/>
            <a:ext cx="490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40"/>
              <a:t>Prétraitement :</a:t>
            </a:r>
            <a:endParaRPr sz="2540"/>
          </a:p>
        </p:txBody>
      </p:sp>
      <p:sp>
        <p:nvSpPr>
          <p:cNvPr id="234" name="Google Shape;234;p30"/>
          <p:cNvSpPr txBox="1"/>
          <p:nvPr>
            <p:ph type="title"/>
          </p:nvPr>
        </p:nvSpPr>
        <p:spPr>
          <a:xfrm>
            <a:off x="727800" y="3441725"/>
            <a:ext cx="490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40"/>
              <a:t>Initialisation</a:t>
            </a:r>
            <a:endParaRPr sz="2540"/>
          </a:p>
        </p:txBody>
      </p:sp>
      <p:sp>
        <p:nvSpPr>
          <p:cNvPr id="235" name="Google Shape;235;p30"/>
          <p:cNvSpPr txBox="1"/>
          <p:nvPr/>
        </p:nvSpPr>
        <p:spPr>
          <a:xfrm>
            <a:off x="727800" y="4195025"/>
            <a:ext cx="7001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Initialiser 4 registres A,B,C,D de 32 bits chacun avec des constantes spécifiques.</a:t>
            </a:r>
            <a:endParaRPr sz="15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727800" y="636325"/>
            <a:ext cx="490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40"/>
              <a:t>Traitement</a:t>
            </a:r>
            <a:r>
              <a:rPr lang="fr" sz="2540"/>
              <a:t>:</a:t>
            </a:r>
            <a:endParaRPr sz="2540"/>
          </a:p>
        </p:txBody>
      </p:sp>
      <p:sp>
        <p:nvSpPr>
          <p:cNvPr id="241" name="Google Shape;241;p31"/>
          <p:cNvSpPr txBox="1"/>
          <p:nvPr/>
        </p:nvSpPr>
        <p:spPr>
          <a:xfrm>
            <a:off x="727800" y="1468738"/>
            <a:ext cx="7001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Chaque bloc de 512 bits est traité à travers une série de 64 étapes itératives, en utilisant</a:t>
            </a:r>
            <a:r>
              <a:rPr lang="fr" sz="15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 des fonctions non linéaires, des opérations de décalage, de "ou exclusif", et des additions modulo 2^32 pour mélanger les bits du message.</a:t>
            </a:r>
            <a:endParaRPr sz="15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Les variables A, B, C, et D sont mises à jour à chaque étape du traitement du bloc en fonction des résultats intermédiaires.</a:t>
            </a:r>
            <a:endParaRPr sz="15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1"/>
          <p:cNvSpPr txBox="1"/>
          <p:nvPr>
            <p:ph type="title"/>
          </p:nvPr>
        </p:nvSpPr>
        <p:spPr>
          <a:xfrm>
            <a:off x="727800" y="3196800"/>
            <a:ext cx="490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Finalisation</a:t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727800" y="3795950"/>
            <a:ext cx="7194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La valeur de hachage finale est obtenue en concaténant les valeurs finales des variables A, B, C, et D.</a:t>
            </a:r>
            <a:endParaRPr sz="19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Echauffement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Arbre de recherche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40"/>
              <a:t>L’a</a:t>
            </a:r>
            <a:r>
              <a:rPr lang="fr" sz="2540"/>
              <a:t>rbre AVL est adéquat car :</a:t>
            </a:r>
            <a:endParaRPr sz="2540"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729450" y="3746075"/>
            <a:ext cx="7086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-&gt; Recherche d’une valeur dans l’arbre en O(log n) comparaisons</a:t>
            </a:r>
            <a:endParaRPr b="1" sz="1500"/>
          </a:p>
        </p:txBody>
      </p:sp>
      <p:sp>
        <p:nvSpPr>
          <p:cNvPr id="255" name="Google Shape;255;p33"/>
          <p:cNvSpPr txBox="1"/>
          <p:nvPr/>
        </p:nvSpPr>
        <p:spPr>
          <a:xfrm>
            <a:off x="729450" y="2944200"/>
            <a:ext cx="6105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-&gt; Profondeur maximale d’une feuille = 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hauteur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 l’arbre =  log n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729450" y="2127025"/>
            <a:ext cx="5640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Il Garantit que pour chaque sous-arbre, la différence de profondeur de ses fils est au plus de 1.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expérimentales</a:t>
            </a:r>
            <a:endParaRPr/>
          </a:p>
        </p:txBody>
      </p:sp>
      <p:sp>
        <p:nvSpPr>
          <p:cNvPr id="262" name="Google Shape;262;p34"/>
          <p:cNvSpPr txBox="1"/>
          <p:nvPr/>
        </p:nvSpPr>
        <p:spPr>
          <a:xfrm>
            <a:off x="5876575" y="3849300"/>
            <a:ext cx="27195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Données de l’oeuvre de Shakespeare</a:t>
            </a:r>
            <a:endParaRPr sz="2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Collisions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Après avoir utiliser le Hachage MD5 sur les données de </a:t>
            </a:r>
            <a:r>
              <a:rPr lang="fr"/>
              <a:t>Shakespear</a:t>
            </a:r>
            <a:r>
              <a:rPr lang="fr"/>
              <a:t>, on remarque qu’il y a pas de collision dans les mots, car la probabilité de trouver 2 mots en collision en utilisant le hachage MD5 est </a:t>
            </a:r>
            <a:r>
              <a:rPr lang="fr" sz="135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1.47*10</a:t>
            </a:r>
            <a:r>
              <a:rPr baseline="30000" lang="fr" sz="100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aseline="30000" lang="fr" sz="100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29</a:t>
            </a:r>
            <a:endParaRPr baseline="30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de l’ajout</a:t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 b="0" l="0" r="7638" t="0"/>
          <a:stretch/>
        </p:blipFill>
        <p:spPr>
          <a:xfrm>
            <a:off x="1949415" y="1853850"/>
            <a:ext cx="5200710" cy="30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de la Construction</a:t>
            </a:r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3">
            <a:alphaModFix/>
          </a:blip>
          <a:srcRect b="0" l="1247" r="1257" t="0"/>
          <a:stretch/>
        </p:blipFill>
        <p:spPr>
          <a:xfrm>
            <a:off x="2187063" y="1853850"/>
            <a:ext cx="4769875" cy="30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de la suppression du minimum</a:t>
            </a:r>
            <a:endParaRPr/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 b="0" l="0" r="4122" t="0"/>
          <a:stretch/>
        </p:blipFill>
        <p:spPr>
          <a:xfrm>
            <a:off x="2138062" y="1853850"/>
            <a:ext cx="4984524" cy="30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de l’Union</a:t>
            </a:r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 b="0" l="563" r="563" t="0"/>
          <a:stretch/>
        </p:blipFill>
        <p:spPr>
          <a:xfrm>
            <a:off x="2117088" y="1853850"/>
            <a:ext cx="4769875" cy="30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00000" y="749150"/>
            <a:ext cx="287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des clés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864450" y="141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{1F527173-701B-45E1-A95F-82CEEC928B93}</a:tableStyleId>
              </a:tblPr>
              <a:tblGrid>
                <a:gridCol w="1810425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5"/>
          <p:cNvSpPr txBox="1"/>
          <p:nvPr/>
        </p:nvSpPr>
        <p:spPr>
          <a:xfrm>
            <a:off x="1381925" y="1941500"/>
            <a:ext cx="75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32 Bits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864450" y="1839150"/>
            <a:ext cx="1810465" cy="169250"/>
          </a:xfrm>
          <a:custGeom>
            <a:rect b="b" l="l" r="r" t="t"/>
            <a:pathLst>
              <a:path extrusionOk="0" h="6770" w="72571">
                <a:moveTo>
                  <a:pt x="0" y="0"/>
                </a:moveTo>
                <a:cubicBezTo>
                  <a:pt x="515" y="4145"/>
                  <a:pt x="8068" y="3207"/>
                  <a:pt x="12222" y="2770"/>
                </a:cubicBezTo>
                <a:cubicBezTo>
                  <a:pt x="18806" y="2077"/>
                  <a:pt x="25472" y="2424"/>
                  <a:pt x="32084" y="2770"/>
                </a:cubicBezTo>
                <a:cubicBezTo>
                  <a:pt x="34164" y="2879"/>
                  <a:pt x="34979" y="7346"/>
                  <a:pt x="36954" y="6685"/>
                </a:cubicBezTo>
                <a:cubicBezTo>
                  <a:pt x="38071" y="6311"/>
                  <a:pt x="38056" y="4353"/>
                  <a:pt x="39150" y="3915"/>
                </a:cubicBezTo>
                <a:cubicBezTo>
                  <a:pt x="45329" y="1443"/>
                  <a:pt x="52461" y="3691"/>
                  <a:pt x="59107" y="3343"/>
                </a:cubicBezTo>
                <a:cubicBezTo>
                  <a:pt x="63703" y="3102"/>
                  <a:pt x="70286" y="4282"/>
                  <a:pt x="72571" y="2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5"/>
          <p:cNvSpPr txBox="1"/>
          <p:nvPr/>
        </p:nvSpPr>
        <p:spPr>
          <a:xfrm>
            <a:off x="954000" y="1478800"/>
            <a:ext cx="1611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101011 ………….01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842875" y="1478075"/>
            <a:ext cx="1611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111111 ………….10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607200" y="1478075"/>
            <a:ext cx="1611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100011 ………….11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371525" y="1478075"/>
            <a:ext cx="1611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00100</a:t>
            </a: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 ………….00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864450" y="2660025"/>
            <a:ext cx="287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Prédicat Inf: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2925200" y="2660025"/>
            <a:ext cx="60153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ompare</a:t>
            </a: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 deux clés de 128 bits en convertissant en valeurs non signées et en comparant les entiers 32 bits pour déterminer si la première clé est strictement inférieure à la seconde.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865125" y="3706325"/>
            <a:ext cx="287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Prédicat Sup: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925200" y="3706325"/>
            <a:ext cx="60153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Renvoie false dès qu'elle détecte une différence au niveau d'un bit, indiquant ainsi que les clés ne sont pas égales, sinon elle retourne true.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Tas min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34775" y="698600"/>
            <a:ext cx="287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Tas sur Arbre</a:t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5504975" y="698600"/>
            <a:ext cx="287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Tas sur Tableau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958825" y="1233800"/>
            <a:ext cx="39639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Représenté avec un tableau de </a:t>
            </a:r>
            <a:r>
              <a:rPr b="1"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Clés128</a:t>
            </a: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 bits,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750675" y="3320200"/>
            <a:ext cx="39639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Fonctions implémentées:</a:t>
            </a:r>
            <a:endParaRPr sz="19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18288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Lato"/>
              <a:buChar char="-"/>
            </a:pPr>
            <a:r>
              <a:rPr lang="fr" sz="19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SupprMin</a:t>
            </a:r>
            <a:endParaRPr sz="19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18288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Lato"/>
              <a:buChar char="-"/>
            </a:pPr>
            <a:r>
              <a:rPr lang="fr" sz="19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Ajout</a:t>
            </a:r>
            <a:endParaRPr sz="19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18288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Lato"/>
              <a:buChar char="-"/>
            </a:pPr>
            <a:r>
              <a:rPr lang="fr" sz="19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AjoutsIteratifs</a:t>
            </a:r>
            <a:endParaRPr sz="19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75" y="2061075"/>
            <a:ext cx="4380204" cy="10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50" y="1922600"/>
            <a:ext cx="3563550" cy="18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383475" y="1233800"/>
            <a:ext cx="39639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Représenté avec des Noeuds contentant une </a:t>
            </a:r>
            <a:r>
              <a:rPr b="1"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Clé128 </a:t>
            </a: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et</a:t>
            </a: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2 descendants</a:t>
            </a: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7800" y="712500"/>
            <a:ext cx="358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Construction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625" y="1177001"/>
            <a:ext cx="3589799" cy="20525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18"/>
          <p:cNvGraphicFramePr/>
          <p:nvPr/>
        </p:nvGraphicFramePr>
        <p:xfrm>
          <a:off x="591513" y="334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{1F527173-701B-45E1-A95F-82CEEC928B93}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323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66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111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85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50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182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107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64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91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18"/>
          <p:cNvGraphicFramePr/>
          <p:nvPr/>
        </p:nvGraphicFramePr>
        <p:xfrm>
          <a:off x="591513" y="37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{1F527173-701B-45E1-A95F-82CEEC928B93}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323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141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111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85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50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182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107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64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91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66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18"/>
          <p:cNvGraphicFramePr/>
          <p:nvPr/>
        </p:nvGraphicFramePr>
        <p:xfrm>
          <a:off x="591513" y="422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{1F527173-701B-45E1-A95F-82CEEC928B93}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323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222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64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111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85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50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182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107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141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91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66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8"/>
          <p:cNvGraphicFramePr/>
          <p:nvPr/>
        </p:nvGraphicFramePr>
        <p:xfrm>
          <a:off x="591513" y="468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{1F527173-701B-45E1-A95F-82CEEC928B93}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323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131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107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141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111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85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50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182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222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64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91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66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36" name="Google Shape;136;p18"/>
          <p:cNvCxnSpPr/>
          <p:nvPr/>
        </p:nvCxnSpPr>
        <p:spPr>
          <a:xfrm>
            <a:off x="3435575" y="3133400"/>
            <a:ext cx="3423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3440800" y="3140000"/>
            <a:ext cx="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 rot="10800000">
            <a:off x="3504700" y="3162050"/>
            <a:ext cx="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3504700" y="3162050"/>
            <a:ext cx="3054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6554100" y="3168900"/>
            <a:ext cx="9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6854150" y="3139250"/>
            <a:ext cx="0" cy="1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7800" y="712500"/>
            <a:ext cx="358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Union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716125" y="1633850"/>
            <a:ext cx="52491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Lato"/>
              <a:buAutoNum type="arabicPeriod"/>
            </a:pP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Récupérer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 la liste des 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éléments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 des deux </a:t>
            </a:r>
            <a:r>
              <a:rPr b="1"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Tas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Lato"/>
              <a:buAutoNum type="arabicPeriod"/>
            </a:pP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nsérer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 dans un “</a:t>
            </a:r>
            <a:r>
              <a:rPr b="1"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Set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”.</a:t>
            </a:r>
            <a:endParaRPr sz="17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Lato"/>
              <a:buAutoNum type="arabicPeriod"/>
            </a:pP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Utiliser la fonction </a:t>
            </a:r>
            <a:r>
              <a:rPr b="1"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Construction</a:t>
            </a:r>
            <a:r>
              <a:rPr lang="fr" sz="17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 pour obtenir l’union optimisé</a:t>
            </a:r>
            <a:endParaRPr sz="17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7800" y="712500"/>
            <a:ext cx="358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Complexité</a:t>
            </a:r>
            <a:endParaRPr/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278100" y="1470350"/>
            <a:ext cx="4122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SupprMin: Θ</a:t>
            </a:r>
            <a:r>
              <a:rPr b="0" lang="fr"/>
              <a:t>(log (n))</a:t>
            </a:r>
            <a:br>
              <a:rPr b="0" lang="fr"/>
            </a:b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4658309" y="1470350"/>
            <a:ext cx="428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</a:t>
            </a:r>
            <a:r>
              <a:rPr lang="fr"/>
              <a:t>: </a:t>
            </a:r>
            <a:r>
              <a:rPr lang="fr"/>
              <a:t>Θ</a:t>
            </a:r>
            <a:r>
              <a:rPr b="0" lang="fr"/>
              <a:t>(log (n))</a:t>
            </a:r>
            <a:endParaRPr b="0"/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381900" y="3792850"/>
            <a:ext cx="428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AjoutsItératifs:  Θ</a:t>
            </a:r>
            <a:r>
              <a:rPr b="0" lang="fr"/>
              <a:t>(n.log (n))</a:t>
            </a:r>
            <a:endParaRPr b="0"/>
          </a:p>
        </p:txBody>
      </p:sp>
      <p:sp>
        <p:nvSpPr>
          <p:cNvPr id="156" name="Google Shape;156;p20"/>
          <p:cNvSpPr txBox="1"/>
          <p:nvPr/>
        </p:nvSpPr>
        <p:spPr>
          <a:xfrm>
            <a:off x="4809782" y="2016250"/>
            <a:ext cx="4221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Lato"/>
              <a:buAutoNum type="arabicPeriod"/>
            </a:pP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Identifier la position d’insertion pour une nouvelle valeur dans un arbre binaire équilibré log(n). 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Lato"/>
              <a:buAutoNum type="arabicPeriod"/>
            </a:pP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ajuster l’arbre pour maintenir sa structure correcte (les remontées), (log n) opérations.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75450" y="2002325"/>
            <a:ext cx="38100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fr">
                <a:solidFill>
                  <a:srgbClr val="202124"/>
                </a:solidFill>
              </a:rPr>
              <a:t>Chercher</a:t>
            </a:r>
            <a:r>
              <a:rPr lang="fr">
                <a:solidFill>
                  <a:srgbClr val="202124"/>
                </a:solidFill>
              </a:rPr>
              <a:t> </a:t>
            </a: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la valeur la plus à droite dans le dernier niveau d’un arbre </a:t>
            </a:r>
            <a:r>
              <a:rPr b="1" lang="fr">
                <a:solidFill>
                  <a:srgbClr val="202124"/>
                </a:solidFill>
                <a:highlight>
                  <a:srgbClr val="FFFFFF"/>
                </a:highlight>
              </a:rPr>
              <a:t>log(n)</a:t>
            </a: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Rétablir l’ordre d’infériorité à partir de la racine, aussi </a:t>
            </a:r>
            <a:r>
              <a:rPr b="1" lang="fr">
                <a:solidFill>
                  <a:srgbClr val="202124"/>
                </a:solidFill>
                <a:highlight>
                  <a:srgbClr val="FFFFFF"/>
                </a:highlight>
              </a:rPr>
              <a:t>(log n)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009875" y="3670900"/>
            <a:ext cx="40215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Appel de la fonction ‘Ajout’ </a:t>
            </a:r>
            <a:r>
              <a:rPr b="1"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fr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 fois: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727800" y="712500"/>
            <a:ext cx="358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Complexité</a:t>
            </a:r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278100" y="1470350"/>
            <a:ext cx="4122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</a:t>
            </a:r>
            <a:r>
              <a:rPr lang="fr"/>
              <a:t>: Θ</a:t>
            </a:r>
            <a:r>
              <a:rPr b="0" lang="fr"/>
              <a:t>(n)</a:t>
            </a:r>
            <a:br>
              <a:rPr b="0" lang="fr"/>
            </a:b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4651359" y="1470350"/>
            <a:ext cx="428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Union</a:t>
            </a:r>
            <a:r>
              <a:rPr lang="fr"/>
              <a:t>: Θ</a:t>
            </a:r>
            <a:r>
              <a:rPr b="0" lang="fr"/>
              <a:t>(n + m)</a:t>
            </a:r>
            <a:endParaRPr b="0"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50" y="2071850"/>
            <a:ext cx="3465027" cy="27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4720775" y="2141375"/>
            <a:ext cx="3949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eriod"/>
            </a:pP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 tas de taille </a:t>
            </a:r>
            <a:r>
              <a:rPr b="1"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et </a:t>
            </a:r>
            <a:r>
              <a:rPr b="1"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On parcourt chacun en une complexité de </a:t>
            </a:r>
            <a:r>
              <a:rPr b="1"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Θ(n)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et </a:t>
            </a:r>
            <a:r>
              <a:rPr b="1"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Θ(m)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eriod"/>
            </a:pP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construire la liste des 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élément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(sans doublons) en complexité de Θ(n + m)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eriod"/>
            </a:pP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avec la fonction construction, 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puisqu'elle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est 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linéaire</a:t>
            </a:r>
            <a:r>
              <a:rPr lang="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la complexité finale sera en Θ(n + m)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