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sldIdLst>
    <p:sldId id="256" r:id="rId2"/>
    <p:sldId id="313" r:id="rId3"/>
    <p:sldId id="314" r:id="rId4"/>
    <p:sldId id="315" r:id="rId5"/>
    <p:sldId id="316" r:id="rId6"/>
    <p:sldId id="317" r:id="rId7"/>
    <p:sldId id="319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292" r:id="rId16"/>
    <p:sldId id="295" r:id="rId17"/>
    <p:sldId id="296" r:id="rId18"/>
    <p:sldId id="297" r:id="rId19"/>
    <p:sldId id="293" r:id="rId20"/>
    <p:sldId id="294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290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4553A-677F-4681-A062-675B8938D79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D9B34-9369-494B-AE33-F9A018D6196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8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9C3A321-95FD-488A-8170-0B516FE4E6CD}" type="datetimeFigureOut">
              <a:rPr lang="zh-TW" altLang="en-US" smtClean="0"/>
              <a:pPr/>
              <a:t>2022/3/1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0BD609-AD57-49D7-9450-B9D26E89B1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排版複習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 (</a:t>
            </a:r>
            <a:r>
              <a:rPr lang="zh-TW" altLang="en-US" dirty="0"/>
              <a:t>含回應式網頁設計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3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412776"/>
            <a:ext cx="7772400" cy="53732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b="1" u="sng" dirty="0">
                <a:solidFill>
                  <a:schemeClr val="hlink"/>
                </a:solidFill>
              </a:rPr>
              <a:t>ID</a:t>
            </a:r>
            <a:r>
              <a:rPr lang="en-US" altLang="zh-TW" sz="1600" dirty="0"/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ID </a:t>
            </a:r>
            <a:r>
              <a:rPr lang="zh-TW" altLang="en-US" sz="1600" dirty="0">
                <a:solidFill>
                  <a:srgbClr val="FF0000"/>
                </a:solidFill>
              </a:rPr>
              <a:t>的宣告法，是先放一個井字號 </a:t>
            </a:r>
            <a:r>
              <a:rPr lang="en-US" altLang="zh-TW" sz="4200" b="1" dirty="0">
                <a:solidFill>
                  <a:srgbClr val="FF0000"/>
                </a:solidFill>
              </a:rPr>
              <a:t>(#)</a:t>
            </a:r>
            <a:r>
              <a:rPr lang="zh-TW" altLang="en-US" sz="1600" dirty="0">
                <a:solidFill>
                  <a:srgbClr val="FF0000"/>
                </a:solidFill>
              </a:rPr>
              <a:t>，之後再列出選擇器名稱。</a:t>
            </a:r>
            <a:r>
              <a:rPr lang="zh-TW" altLang="en-US" sz="1600" dirty="0"/>
              <a:t>設定一個 </a:t>
            </a:r>
            <a:r>
              <a:rPr lang="en-US" altLang="zh-TW" sz="1600" dirty="0"/>
              <a:t>ID </a:t>
            </a:r>
            <a:r>
              <a:rPr lang="zh-TW" altLang="en-US" sz="1600" dirty="0"/>
              <a:t>選擇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 dirty="0"/>
              <a:t>器的語法如下：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#【ID </a:t>
            </a:r>
            <a:r>
              <a:rPr lang="zh-TW" altLang="en-US" sz="1400" dirty="0">
                <a:solidFill>
                  <a:schemeClr val="folHlink"/>
                </a:solidFill>
              </a:rPr>
              <a:t>名稱</a:t>
            </a:r>
            <a:r>
              <a:rPr lang="en-US" altLang="zh-TW" sz="1400" dirty="0">
                <a:solidFill>
                  <a:schemeClr val="folHlink"/>
                </a:solidFill>
              </a:rPr>
              <a:t>】{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dirty="0">
                <a:solidFill>
                  <a:schemeClr val="folHlink"/>
                </a:solidFill>
              </a:rPr>
              <a:t>屬性：設定值；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}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dirty="0">
                <a:solidFill>
                  <a:schemeClr val="folHlink"/>
                </a:solidFill>
              </a:rPr>
              <a:t>舉例來說，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#footer {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color:#FF00FF;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}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 dirty="0"/>
              <a:t>要將以上的樣式套用在 </a:t>
            </a:r>
            <a:r>
              <a:rPr lang="en-US" altLang="zh-TW" sz="1600" dirty="0"/>
              <a:t>HTML </a:t>
            </a:r>
            <a:r>
              <a:rPr lang="zh-TW" altLang="en-US" sz="1600" dirty="0"/>
              <a:t>內，我們用以下的 </a:t>
            </a:r>
            <a:r>
              <a:rPr lang="en-US" altLang="zh-TW" sz="1600" dirty="0"/>
              <a:t>HTML </a:t>
            </a:r>
            <a:r>
              <a:rPr lang="zh-TW" altLang="en-US" sz="1600" dirty="0"/>
              <a:t>碼：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chemeClr val="folHlink"/>
                </a:solidFill>
              </a:rPr>
              <a:t>&lt;p id="footer"&gt;</a:t>
            </a:r>
            <a:r>
              <a:rPr lang="zh-TW" altLang="en-US" sz="1600" dirty="0">
                <a:solidFill>
                  <a:schemeClr val="folHlink"/>
                </a:solidFill>
              </a:rPr>
              <a:t>這是用 </a:t>
            </a:r>
            <a:r>
              <a:rPr lang="en-US" altLang="zh-TW" sz="1600" dirty="0">
                <a:solidFill>
                  <a:schemeClr val="folHlink"/>
                </a:solidFill>
              </a:rPr>
              <a:t>ID </a:t>
            </a:r>
            <a:r>
              <a:rPr lang="zh-TW" altLang="en-US" sz="1600" dirty="0">
                <a:solidFill>
                  <a:schemeClr val="folHlink"/>
                </a:solidFill>
              </a:rPr>
              <a:t>選擇器的例子。</a:t>
            </a:r>
            <a:r>
              <a:rPr lang="en-US" altLang="zh-TW" sz="1600" dirty="0">
                <a:solidFill>
                  <a:schemeClr val="folHlink"/>
                </a:solidFill>
              </a:rPr>
              <a:t>&lt;/p&gt;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TW" sz="1600" dirty="0">
              <a:solidFill>
                <a:schemeClr val="folHlink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600" b="1" u="sng" dirty="0">
                <a:solidFill>
                  <a:schemeClr val="hlink"/>
                </a:solidFill>
              </a:rPr>
              <a:t>Class </a:t>
            </a:r>
            <a:r>
              <a:rPr lang="zh-TW" altLang="en-US" sz="1600" b="1" u="sng" dirty="0">
                <a:solidFill>
                  <a:schemeClr val="hlink"/>
                </a:solidFill>
              </a:rPr>
              <a:t>跟 </a:t>
            </a:r>
            <a:r>
              <a:rPr lang="en-US" altLang="zh-TW" sz="1600" b="1" u="sng" dirty="0">
                <a:solidFill>
                  <a:schemeClr val="hlink"/>
                </a:solidFill>
              </a:rPr>
              <a:t>ID </a:t>
            </a:r>
            <a:r>
              <a:rPr lang="zh-TW" altLang="en-US" sz="1600" b="1" u="sng" dirty="0">
                <a:solidFill>
                  <a:schemeClr val="hlink"/>
                </a:solidFill>
              </a:rPr>
              <a:t>的比較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 dirty="0"/>
              <a:t>這兩者最大的不同，是</a:t>
            </a:r>
            <a:r>
              <a:rPr lang="zh-TW" altLang="en-US" sz="1600" dirty="0">
                <a:solidFill>
                  <a:srgbClr val="FF0000"/>
                </a:solidFill>
              </a:rPr>
              <a:t>在於 </a:t>
            </a:r>
            <a:r>
              <a:rPr lang="en-US" altLang="zh-TW" sz="1600" dirty="0">
                <a:solidFill>
                  <a:srgbClr val="FF0000"/>
                </a:solidFill>
              </a:rPr>
              <a:t>ID </a:t>
            </a:r>
            <a:r>
              <a:rPr lang="zh-TW" altLang="en-US" sz="1600" dirty="0">
                <a:solidFill>
                  <a:srgbClr val="FF0000"/>
                </a:solidFill>
              </a:rPr>
              <a:t>選擇器在一個 </a:t>
            </a:r>
            <a:r>
              <a:rPr lang="en-US" altLang="zh-TW" sz="1600" dirty="0">
                <a:solidFill>
                  <a:srgbClr val="FF0000"/>
                </a:solidFill>
              </a:rPr>
              <a:t>HTML </a:t>
            </a:r>
            <a:r>
              <a:rPr lang="zh-TW" altLang="en-US" sz="1600" dirty="0">
                <a:solidFill>
                  <a:srgbClr val="FF0000"/>
                </a:solidFill>
              </a:rPr>
              <a:t>文件中只能被使用一次，而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Class </a:t>
            </a:r>
            <a:r>
              <a:rPr lang="zh-TW" altLang="en-US" sz="1600" dirty="0">
                <a:solidFill>
                  <a:srgbClr val="FF0000"/>
                </a:solidFill>
              </a:rPr>
              <a:t>選擇器在一個 </a:t>
            </a:r>
            <a:r>
              <a:rPr lang="en-US" altLang="zh-TW" sz="1600" dirty="0">
                <a:solidFill>
                  <a:srgbClr val="FF0000"/>
                </a:solidFill>
              </a:rPr>
              <a:t>HTML </a:t>
            </a:r>
            <a:r>
              <a:rPr lang="zh-TW" altLang="en-US" sz="1600" dirty="0">
                <a:solidFill>
                  <a:srgbClr val="FF0000"/>
                </a:solidFill>
              </a:rPr>
              <a:t>文件中可以被使用多次</a:t>
            </a:r>
            <a:r>
              <a:rPr lang="zh-TW" altLang="en-US" sz="1600" dirty="0"/>
              <a:t>。第二個不同的地方，是 </a:t>
            </a:r>
            <a:r>
              <a:rPr lang="en-US" altLang="zh-TW" sz="1600" dirty="0"/>
              <a:t>ID </a:t>
            </a:r>
            <a:r>
              <a:rPr lang="zh-TW" altLang="en-US" sz="1600" dirty="0"/>
              <a:t>選擇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 dirty="0"/>
              <a:t>器可以被 </a:t>
            </a:r>
            <a:r>
              <a:rPr lang="en-US" altLang="zh-TW" sz="1600" dirty="0" err="1"/>
              <a:t>Javascript</a:t>
            </a:r>
            <a:r>
              <a:rPr lang="en-US" altLang="zh-TW" sz="1600" dirty="0"/>
              <a:t> </a:t>
            </a:r>
            <a:r>
              <a:rPr lang="zh-TW" altLang="en-US" sz="1600" dirty="0"/>
              <a:t>中的 </a:t>
            </a:r>
            <a:r>
              <a:rPr lang="en-US" altLang="zh-TW" sz="1600" dirty="0" err="1"/>
              <a:t>GetElementByID</a:t>
            </a:r>
            <a:r>
              <a:rPr lang="en-US" altLang="zh-TW" sz="1600" dirty="0"/>
              <a:t> </a:t>
            </a:r>
            <a:r>
              <a:rPr lang="zh-TW" altLang="en-US" sz="1600" dirty="0"/>
              <a:t>函數所運用，而 </a:t>
            </a:r>
            <a:r>
              <a:rPr lang="en-US" altLang="zh-TW" sz="1600" dirty="0"/>
              <a:t>Class </a:t>
            </a:r>
            <a:r>
              <a:rPr lang="zh-TW" altLang="en-US" sz="1600" dirty="0"/>
              <a:t>選擇器無法被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600" dirty="0" err="1"/>
              <a:t>Javascript</a:t>
            </a:r>
            <a:r>
              <a:rPr lang="en-US" altLang="zh-TW" sz="1600" dirty="0"/>
              <a:t> </a:t>
            </a:r>
            <a:r>
              <a:rPr lang="zh-TW" altLang="en-US" sz="1600" dirty="0"/>
              <a:t>運用到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TW" sz="16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 dirty="0" smtClean="0"/>
              <a:t>並沒有</a:t>
            </a:r>
            <a:r>
              <a:rPr lang="zh-TW" altLang="en-US" sz="1600" dirty="0"/>
              <a:t>什麼固定的規則，來決定什麼時候要用 </a:t>
            </a:r>
            <a:r>
              <a:rPr lang="en-US" altLang="zh-TW" sz="1600" dirty="0"/>
              <a:t>ID </a:t>
            </a:r>
            <a:r>
              <a:rPr lang="zh-TW" altLang="en-US" sz="1600" dirty="0"/>
              <a:t>及什麼</a:t>
            </a:r>
            <a:r>
              <a:rPr lang="zh-TW" altLang="en-US" sz="1600" dirty="0" smtClean="0"/>
              <a:t>時候要</a:t>
            </a:r>
            <a:r>
              <a:rPr lang="zh-TW" altLang="en-US" sz="1600" dirty="0"/>
              <a:t>用 </a:t>
            </a:r>
            <a:r>
              <a:rPr lang="en-US" altLang="zh-TW" sz="1600" dirty="0"/>
              <a:t>Class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 dirty="0" smtClean="0"/>
              <a:t>建議</a:t>
            </a:r>
            <a:r>
              <a:rPr lang="zh-TW" altLang="en-US" sz="1600" dirty="0"/>
              <a:t>是盡量用 </a:t>
            </a:r>
            <a:r>
              <a:rPr lang="en-US" altLang="zh-TW" sz="1600" dirty="0"/>
              <a:t>Class</a:t>
            </a:r>
            <a:r>
              <a:rPr lang="zh-TW" altLang="en-US" sz="1600" dirty="0"/>
              <a:t>，因為這樣子最靈活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因同一</a:t>
            </a:r>
            <a:r>
              <a:rPr lang="zh-TW" altLang="en-US" sz="1600" dirty="0"/>
              <a:t>個 </a:t>
            </a:r>
            <a:r>
              <a:rPr lang="en-US" altLang="zh-TW" sz="1600" dirty="0"/>
              <a:t>HTML </a:t>
            </a:r>
            <a:r>
              <a:rPr lang="zh-TW" altLang="en-US" sz="1600" dirty="0"/>
              <a:t>文件可以利用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 dirty="0"/>
              <a:t>這類的選擇器多次</a:t>
            </a:r>
            <a:r>
              <a:rPr lang="en-US" altLang="zh-TW" sz="1600" dirty="0"/>
              <a:t>)</a:t>
            </a:r>
            <a:r>
              <a:rPr lang="zh-TW" altLang="en-US" sz="1600" dirty="0"/>
              <a:t>。唯一的例外，是當你要用 </a:t>
            </a:r>
            <a:r>
              <a:rPr lang="en-US" altLang="zh-TW" sz="1600" dirty="0" err="1"/>
              <a:t>Javascript</a:t>
            </a:r>
            <a:r>
              <a:rPr lang="en-US" altLang="zh-TW" sz="1600" dirty="0"/>
              <a:t> </a:t>
            </a:r>
            <a:r>
              <a:rPr lang="zh-TW" altLang="en-US" sz="1600" dirty="0"/>
              <a:t>的 </a:t>
            </a:r>
            <a:r>
              <a:rPr lang="en-US" altLang="zh-TW" sz="1600" dirty="0" err="1"/>
              <a:t>GetElementByID</a:t>
            </a:r>
            <a:r>
              <a:rPr lang="en-US" altLang="zh-TW" sz="1600" dirty="0"/>
              <a:t> </a:t>
            </a:r>
            <a:r>
              <a:rPr lang="zh-TW" altLang="en-US" sz="1600" dirty="0"/>
              <a:t>函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600" dirty="0"/>
              <a:t>數時。在這個情況下，你就應該要用 </a:t>
            </a:r>
            <a:r>
              <a:rPr lang="en-US" altLang="zh-TW" sz="1600" dirty="0"/>
              <a:t>ID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600" dirty="0" smtClean="0"/>
              <a:t>Class </a:t>
            </a:r>
            <a:r>
              <a:rPr lang="zh-TW" altLang="en-US" sz="1600" dirty="0"/>
              <a:t>名稱及 </a:t>
            </a:r>
            <a:r>
              <a:rPr lang="en-US" altLang="zh-TW" sz="1600" dirty="0"/>
              <a:t>ID </a:t>
            </a:r>
            <a:r>
              <a:rPr lang="zh-TW" altLang="en-US" sz="1600" dirty="0"/>
              <a:t>名稱都是對大小寫</a:t>
            </a:r>
            <a:r>
              <a:rPr lang="zh-TW" altLang="en-US" sz="1600" dirty="0" smtClean="0"/>
              <a:t>敏感的</a:t>
            </a:r>
            <a:r>
              <a:rPr lang="zh-TW" altLang="en-US" sz="1600" dirty="0"/>
              <a:t>。舉例來說，</a:t>
            </a:r>
            <a:r>
              <a:rPr lang="en-US" altLang="zh-TW" sz="1600" dirty="0"/>
              <a:t>.</a:t>
            </a:r>
            <a:r>
              <a:rPr lang="en-US" altLang="zh-TW" sz="1600" dirty="0" err="1"/>
              <a:t>classone</a:t>
            </a:r>
            <a:r>
              <a:rPr lang="en-US" altLang="zh-TW" sz="1600" dirty="0"/>
              <a:t> </a:t>
            </a:r>
            <a:r>
              <a:rPr lang="zh-TW" altLang="en-US" sz="1600" dirty="0"/>
              <a:t>及 </a:t>
            </a:r>
            <a:r>
              <a:rPr lang="en-US" altLang="zh-TW" sz="1600" dirty="0"/>
              <a:t>.</a:t>
            </a:r>
            <a:r>
              <a:rPr lang="en-US" altLang="zh-TW" sz="1600" dirty="0" err="1"/>
              <a:t>ClassOne</a:t>
            </a:r>
            <a:r>
              <a:rPr lang="en-US" altLang="zh-TW" sz="1600" dirty="0"/>
              <a:t> </a:t>
            </a:r>
            <a:r>
              <a:rPr lang="zh-TW" altLang="en-US" sz="1600" dirty="0"/>
              <a:t>是</a:t>
            </a:r>
            <a:r>
              <a:rPr lang="zh-TW" altLang="en-US" sz="1600" dirty="0" smtClean="0"/>
              <a:t>代表兩</a:t>
            </a:r>
            <a:r>
              <a:rPr lang="zh-TW" altLang="en-US" sz="1600" dirty="0"/>
              <a:t>個不同的 </a:t>
            </a:r>
            <a:r>
              <a:rPr lang="en-US" altLang="zh-TW" sz="1600" dirty="0"/>
              <a:t>Class </a:t>
            </a:r>
            <a:r>
              <a:rPr lang="zh-TW" altLang="en-US" sz="1600" dirty="0"/>
              <a:t>選擇器。 </a:t>
            </a:r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CSS Class </a:t>
            </a:r>
            <a:r>
              <a:rPr lang="zh-TW" altLang="en-US" dirty="0"/>
              <a:t>與 </a:t>
            </a:r>
            <a:r>
              <a:rPr lang="en-US" altLang="zh-TW" dirty="0"/>
              <a:t>CSS ID</a:t>
            </a:r>
            <a:r>
              <a:rPr lang="zh-TW" altLang="en-US" dirty="0"/>
              <a:t> 用法詳細解說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5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2564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HTML </a:t>
            </a:r>
            <a:r>
              <a:rPr lang="zh-TW" altLang="en-US" sz="2000" dirty="0" smtClean="0"/>
              <a:t>的標籤都有特定意義， 例如：</a:t>
            </a:r>
            <a:r>
              <a:rPr lang="en-US" altLang="zh-TW" sz="2000" dirty="0" smtClean="0"/>
              <a:t>P </a:t>
            </a:r>
            <a:r>
              <a:rPr lang="zh-TW" altLang="en-US" sz="2000" dirty="0" smtClean="0"/>
              <a:t>表示段落文字，</a:t>
            </a:r>
            <a:r>
              <a:rPr lang="en-US" altLang="zh-TW" sz="2000" dirty="0" smtClean="0"/>
              <a:t>TABLE </a:t>
            </a:r>
            <a:r>
              <a:rPr lang="zh-TW" altLang="en-US" sz="2000" dirty="0" smtClean="0"/>
              <a:t>表示表格性的資料，</a:t>
            </a:r>
            <a:r>
              <a:rPr lang="en-US" altLang="zh-TW" sz="2000" dirty="0" smtClean="0"/>
              <a:t>H1 </a:t>
            </a:r>
            <a:r>
              <a:rPr lang="zh-TW" altLang="en-US" sz="2000" dirty="0" smtClean="0"/>
              <a:t>表示文件中最重要的標題，</a:t>
            </a:r>
            <a:r>
              <a:rPr lang="en-US" altLang="zh-TW" sz="2000" dirty="0" smtClean="0"/>
              <a:t>Li </a:t>
            </a:r>
            <a:r>
              <a:rPr lang="zh-TW" altLang="en-US" sz="2000" dirty="0" smtClean="0"/>
              <a:t>可以用來表示列表／清單性質的內容</a:t>
            </a:r>
            <a:r>
              <a:rPr lang="en-US" altLang="zh-TW" sz="2000" dirty="0" smtClean="0"/>
              <a:t>……</a:t>
            </a:r>
            <a:r>
              <a:rPr lang="zh-TW" altLang="en-US" sz="2000" dirty="0" smtClean="0"/>
              <a:t>等等 。</a:t>
            </a:r>
            <a:endParaRPr lang="en-US" altLang="zh-TW" sz="2000" dirty="0" smtClean="0"/>
          </a:p>
          <a:p>
            <a:r>
              <a:rPr lang="zh-TW" altLang="en-US" sz="2000" dirty="0" smtClean="0"/>
              <a:t>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DIV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／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SPAN </a:t>
            </a:r>
            <a:r>
              <a:rPr lang="zh-TW" altLang="en-US" sz="2000" dirty="0" smtClean="0"/>
              <a:t>這兩個比較特殊，</a:t>
            </a:r>
            <a:r>
              <a:rPr lang="zh-TW" altLang="en-US" sz="2000" dirty="0" smtClean="0">
                <a:solidFill>
                  <a:srgbClr val="FF0000"/>
                </a:solidFill>
              </a:rPr>
              <a:t>因為 </a:t>
            </a:r>
            <a:r>
              <a:rPr lang="en-US" altLang="zh-TW" sz="2000" dirty="0" smtClean="0">
                <a:solidFill>
                  <a:srgbClr val="FF0000"/>
                </a:solidFill>
              </a:rPr>
              <a:t>HTML </a:t>
            </a:r>
            <a:r>
              <a:rPr lang="zh-TW" altLang="en-US" sz="2000" dirty="0" smtClean="0">
                <a:solidFill>
                  <a:srgbClr val="FF0000"/>
                </a:solidFill>
              </a:rPr>
              <a:t>的標籤再多種， 也無法窮盡地表達世上所有的資料的意義</a:t>
            </a:r>
            <a:r>
              <a:rPr lang="zh-TW" altLang="en-US" sz="2000" dirty="0" smtClean="0"/>
              <a:t>， 所以它給你</a:t>
            </a:r>
            <a:r>
              <a:rPr lang="en-US" altLang="zh-TW" sz="2000" dirty="0" smtClean="0"/>
              <a:t>DIV</a:t>
            </a:r>
            <a:r>
              <a:rPr lang="zh-TW" altLang="en-US" sz="2000" dirty="0" smtClean="0"/>
              <a:t>／</a:t>
            </a:r>
            <a:r>
              <a:rPr lang="en-US" altLang="zh-TW" sz="2000" dirty="0" smtClean="0"/>
              <a:t>SPAN</a:t>
            </a:r>
            <a:r>
              <a:rPr lang="zh-TW" altLang="en-US" sz="2000" dirty="0" smtClean="0"/>
              <a:t>， 它們本身不像前面所提的那些標籤那樣具有特定的意義，但如果搭配 </a:t>
            </a:r>
            <a:r>
              <a:rPr lang="en-US" altLang="zh-TW" sz="2000" dirty="0" smtClean="0"/>
              <a:t>id </a:t>
            </a:r>
            <a:r>
              <a:rPr lang="zh-TW" altLang="en-US" sz="2000" dirty="0" smtClean="0"/>
              <a:t>與 </a:t>
            </a:r>
            <a:r>
              <a:rPr lang="en-US" altLang="zh-TW" sz="2000" dirty="0" smtClean="0"/>
              <a:t>class </a:t>
            </a:r>
            <a:r>
              <a:rPr lang="zh-TW" altLang="en-US" sz="2000" dirty="0" smtClean="0"/>
              <a:t>屬性， 卻可以適當地描述你的資料（的意義）。至於這兩者的差別， </a:t>
            </a:r>
            <a:r>
              <a:rPr lang="zh-TW" altLang="en-US" sz="2000" b="1" u="sng" dirty="0" smtClean="0"/>
              <a:t>在於 </a:t>
            </a:r>
            <a:r>
              <a:rPr lang="en-US" altLang="zh-TW" sz="2000" b="1" u="sng" dirty="0" smtClean="0"/>
              <a:t>DIV </a:t>
            </a:r>
            <a:r>
              <a:rPr lang="zh-TW" altLang="en-US" sz="2000" b="1" u="sng" dirty="0" smtClean="0"/>
              <a:t>是區塊級（</a:t>
            </a:r>
            <a:r>
              <a:rPr lang="en-US" altLang="zh-TW" sz="2000" b="1" u="sng" dirty="0" smtClean="0"/>
              <a:t>block-level</a:t>
            </a:r>
            <a:r>
              <a:rPr lang="zh-TW" altLang="en-US" sz="2000" b="1" u="sng" dirty="0" smtClean="0"/>
              <a:t>）元素</a:t>
            </a:r>
            <a:r>
              <a:rPr lang="zh-TW" altLang="en-US" sz="2000" dirty="0" smtClean="0"/>
              <a:t>， </a:t>
            </a:r>
            <a:r>
              <a:rPr lang="en-US" altLang="zh-TW" sz="2000" dirty="0" smtClean="0"/>
              <a:t>SPAN </a:t>
            </a:r>
            <a:r>
              <a:rPr lang="zh-TW" altLang="en-US" sz="2000" dirty="0" smtClean="0"/>
              <a:t>是行內級（</a:t>
            </a:r>
            <a:r>
              <a:rPr lang="en-US" altLang="zh-TW" sz="2000" dirty="0" smtClean="0"/>
              <a:t>inline-level</a:t>
            </a:r>
            <a:r>
              <a:rPr lang="zh-TW" altLang="en-US" sz="2000" dirty="0" smtClean="0"/>
              <a:t>）元素。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同行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DIV/SPAN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74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其實，我們在應用這兩個標籤的時候，大多都是將 </a:t>
            </a:r>
            <a:r>
              <a:rPr lang="en-US" altLang="zh-TW" sz="2000" dirty="0"/>
              <a:t>&lt;DIV&gt; </a:t>
            </a:r>
            <a:r>
              <a:rPr lang="zh-TW" altLang="en-US" sz="2000" dirty="0"/>
              <a:t>定義為一個</a:t>
            </a:r>
            <a:r>
              <a:rPr lang="zh-TW" altLang="en-US" sz="2000" dirty="0" smtClean="0"/>
              <a:t>區塊或是</a:t>
            </a:r>
            <a:r>
              <a:rPr lang="zh-TW" altLang="en-US" sz="2000" dirty="0"/>
              <a:t>片段，換句話說，就是一個較大較完整的段落。而 </a:t>
            </a:r>
            <a:r>
              <a:rPr lang="en-US" altLang="zh-TW" sz="2000" dirty="0"/>
              <a:t>&lt;SPAN&gt; </a:t>
            </a:r>
            <a:r>
              <a:rPr lang="zh-TW" altLang="en-US" sz="2000" dirty="0"/>
              <a:t>則是應用在較小的範圍裡面。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DIV/SPAN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4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Font typeface="Wingdings" pitchFamily="2" charset="2"/>
              <a:buNone/>
            </a:pPr>
            <a:r>
              <a:rPr lang="en-US" altLang="zh-TW" sz="1800" b="1" dirty="0" err="1">
                <a:solidFill>
                  <a:schemeClr val="hlink"/>
                </a:solidFill>
              </a:rPr>
              <a:t>Div</a:t>
            </a:r>
            <a:endParaRPr lang="en-US" altLang="zh-TW" sz="1800" b="1" dirty="0">
              <a:solidFill>
                <a:schemeClr val="hlink"/>
              </a:solidFill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1800" dirty="0" err="1"/>
              <a:t>Div</a:t>
            </a:r>
            <a:r>
              <a:rPr lang="en-US" altLang="zh-TW" sz="1800" dirty="0"/>
              <a:t> </a:t>
            </a:r>
            <a:r>
              <a:rPr lang="zh-TW" altLang="en-US" sz="1800" dirty="0"/>
              <a:t>這個標籤目的是將內容分為不同的區域，而每一個區域可以根據 </a:t>
            </a:r>
            <a:r>
              <a:rPr lang="en-US" altLang="zh-TW" sz="1800" dirty="0"/>
              <a:t>CSS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1800" dirty="0"/>
              <a:t>中的宣告而有自己的樣式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1800" b="1" dirty="0" err="1" smtClean="0">
                <a:solidFill>
                  <a:srgbClr val="FF3300"/>
                </a:solidFill>
              </a:rPr>
              <a:t>Div</a:t>
            </a:r>
            <a:r>
              <a:rPr lang="en-US" altLang="zh-TW" sz="1800" b="1" dirty="0" smtClean="0">
                <a:solidFill>
                  <a:srgbClr val="FF3300"/>
                </a:solidFill>
              </a:rPr>
              <a:t> </a:t>
            </a:r>
            <a:r>
              <a:rPr lang="zh-TW" altLang="en-US" sz="1800" b="1" dirty="0">
                <a:solidFill>
                  <a:srgbClr val="FF3300"/>
                </a:solidFill>
              </a:rPr>
              <a:t>是一個區塊級容器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1800" dirty="0"/>
              <a:t> </a:t>
            </a:r>
            <a:r>
              <a:rPr lang="en-US" altLang="zh-TW" sz="1800" dirty="0"/>
              <a:t>(block-level container)</a:t>
            </a:r>
            <a:r>
              <a:rPr lang="zh-TW" altLang="en-US" sz="1800" dirty="0"/>
              <a:t>，</a:t>
            </a:r>
            <a:r>
              <a:rPr lang="zh-TW" altLang="en-US" sz="1800" dirty="0">
                <a:solidFill>
                  <a:schemeClr val="hlink"/>
                </a:solidFill>
              </a:rPr>
              <a:t>這代表在 </a:t>
            </a:r>
            <a:r>
              <a:rPr lang="en-US" altLang="zh-TW" sz="1800" dirty="0">
                <a:solidFill>
                  <a:schemeClr val="hlink"/>
                </a:solidFill>
              </a:rPr>
              <a:t>&lt;/div&gt; </a:t>
            </a:r>
            <a:r>
              <a:rPr lang="zh-TW" altLang="en-US" sz="1800" dirty="0">
                <a:solidFill>
                  <a:schemeClr val="hlink"/>
                </a:solidFill>
              </a:rPr>
              <a:t>標籤後會</a:t>
            </a:r>
            <a:r>
              <a:rPr lang="zh-TW" altLang="en-US" sz="1800" b="1" dirty="0">
                <a:solidFill>
                  <a:schemeClr val="hlink"/>
                </a:solidFill>
              </a:rPr>
              <a:t>換行</a:t>
            </a:r>
            <a:r>
              <a:rPr lang="zh-TW" altLang="en-US" sz="1800" dirty="0"/>
              <a:t>。</a:t>
            </a:r>
          </a:p>
          <a:p>
            <a:pPr marL="533400" indent="-533400">
              <a:buFont typeface="Wingdings" pitchFamily="2" charset="2"/>
              <a:buNone/>
            </a:pPr>
            <a:endParaRPr lang="zh-TW" altLang="en-US" sz="1800" dirty="0"/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1800" dirty="0"/>
              <a:t>舉例來說，如果我們有以下的 </a:t>
            </a:r>
            <a:r>
              <a:rPr lang="en-US" altLang="zh-TW" sz="1800" dirty="0"/>
              <a:t>CSS </a:t>
            </a:r>
            <a:r>
              <a:rPr lang="zh-TW" altLang="en-US" sz="1800" dirty="0" smtClean="0"/>
              <a:t>樣式</a:t>
            </a:r>
            <a:r>
              <a:rPr lang="en-US" altLang="zh-TW" sz="1800" dirty="0" smtClean="0"/>
              <a:t>(class)</a:t>
            </a:r>
            <a:r>
              <a:rPr lang="zh-TW" altLang="en-US" sz="1800" dirty="0" smtClean="0"/>
              <a:t>：</a:t>
            </a:r>
            <a:endParaRPr lang="zh-TW" altLang="en-US" sz="1800" dirty="0"/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.large { </a:t>
            </a:r>
            <a:br>
              <a:rPr lang="en-US" altLang="zh-TW" sz="1800" dirty="0">
                <a:solidFill>
                  <a:schemeClr val="folHlink"/>
                </a:solidFill>
              </a:rPr>
            </a:br>
            <a:r>
              <a:rPr lang="en-US" altLang="zh-TW" sz="1800" dirty="0">
                <a:solidFill>
                  <a:schemeClr val="folHlink"/>
                </a:solidFill>
              </a:rPr>
              <a:t>  color: #00FF00; </a:t>
            </a:r>
            <a:br>
              <a:rPr lang="en-US" altLang="zh-TW" sz="1800" dirty="0">
                <a:solidFill>
                  <a:schemeClr val="folHlink"/>
                </a:solidFill>
              </a:rPr>
            </a:br>
            <a:r>
              <a:rPr lang="en-US" altLang="zh-TW" sz="1800" dirty="0">
                <a:solidFill>
                  <a:schemeClr val="folHlink"/>
                </a:solidFill>
              </a:rPr>
              <a:t>  </a:t>
            </a:r>
            <a:r>
              <a:rPr lang="en-US" altLang="zh-TW" sz="1800" dirty="0" err="1">
                <a:solidFill>
                  <a:schemeClr val="folHlink"/>
                </a:solidFill>
              </a:rPr>
              <a:t>font-family:arial</a:t>
            </a:r>
            <a:r>
              <a:rPr lang="en-US" altLang="zh-TW" sz="1800" dirty="0">
                <a:solidFill>
                  <a:schemeClr val="folHlink"/>
                </a:solidFill>
              </a:rPr>
              <a:t>; </a:t>
            </a:r>
            <a:br>
              <a:rPr lang="en-US" altLang="zh-TW" sz="1800" dirty="0">
                <a:solidFill>
                  <a:schemeClr val="folHlink"/>
                </a:solidFill>
              </a:rPr>
            </a:br>
            <a:r>
              <a:rPr lang="en-US" altLang="zh-TW" sz="1800" dirty="0">
                <a:solidFill>
                  <a:schemeClr val="folHlink"/>
                </a:solidFill>
              </a:rPr>
              <a:t>  font-size: 12px; </a:t>
            </a:r>
            <a:br>
              <a:rPr lang="en-US" altLang="zh-TW" sz="1800" dirty="0">
                <a:solidFill>
                  <a:schemeClr val="folHlink"/>
                </a:solidFill>
              </a:rPr>
            </a:br>
            <a:r>
              <a:rPr lang="en-US" altLang="zh-TW" sz="1800" dirty="0">
                <a:solidFill>
                  <a:schemeClr val="folHlink"/>
                </a:solidFill>
              </a:rPr>
              <a:t>}</a:t>
            </a:r>
            <a:r>
              <a:rPr lang="en-US" altLang="zh-TW" sz="1800" dirty="0"/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1800" dirty="0"/>
              <a:t>以下的 </a:t>
            </a:r>
            <a:r>
              <a:rPr lang="en-US" altLang="zh-TW" sz="1800" dirty="0"/>
              <a:t>HTML </a:t>
            </a:r>
            <a:r>
              <a:rPr lang="zh-TW" altLang="en-US" sz="1800" dirty="0"/>
              <a:t>碼，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1800" dirty="0">
                <a:solidFill>
                  <a:srgbClr val="7030A0"/>
                </a:solidFill>
              </a:rPr>
              <a:t>&lt;div class="large"&gt;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1800" dirty="0">
                <a:solidFill>
                  <a:srgbClr val="7030A0"/>
                </a:solidFill>
              </a:rPr>
              <a:t>這是 </a:t>
            </a:r>
            <a:r>
              <a:rPr lang="en-US" altLang="zh-TW" sz="1800" dirty="0">
                <a:solidFill>
                  <a:srgbClr val="7030A0"/>
                </a:solidFill>
              </a:rPr>
              <a:t>DIV </a:t>
            </a:r>
            <a:r>
              <a:rPr lang="zh-TW" altLang="en-US" sz="1800" dirty="0">
                <a:solidFill>
                  <a:srgbClr val="7030A0"/>
                </a:solidFill>
              </a:rPr>
              <a:t>範例。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1800" dirty="0">
                <a:solidFill>
                  <a:srgbClr val="7030A0"/>
                </a:solidFill>
              </a:rPr>
              <a:t>&lt;/div&gt; </a:t>
            </a:r>
            <a:r>
              <a:rPr lang="en-US" altLang="zh-TW" sz="1800" dirty="0"/>
              <a:t>	</a:t>
            </a:r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DIV/SPAN</a:t>
            </a:r>
          </a:p>
        </p:txBody>
      </p:sp>
    </p:spTree>
    <p:extLst>
      <p:ext uri="{BB962C8B-B14F-4D97-AF65-F5344CB8AC3E}">
        <p14:creationId xmlns:p14="http://schemas.microsoft.com/office/powerpoint/2010/main" val="5414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1" name="Rectangle 3"/>
          <p:cNvSpPr>
            <a:spLocks noGrp="1" noChangeArrowheads="1"/>
          </p:cNvSpPr>
          <p:nvPr>
            <p:ph idx="1"/>
          </p:nvPr>
        </p:nvSpPr>
        <p:spPr>
          <a:xfrm>
            <a:off x="615950" y="1568152"/>
            <a:ext cx="7772400" cy="5029200"/>
          </a:xfrm>
        </p:spPr>
        <p:txBody>
          <a:bodyPr>
            <a:normAutofit lnSpcReduction="10000"/>
          </a:bodyPr>
          <a:lstStyle/>
          <a:p>
            <a:pPr marL="533400" indent="-533400">
              <a:buFont typeface="Wingdings" pitchFamily="2" charset="2"/>
              <a:buNone/>
            </a:pPr>
            <a:r>
              <a:rPr lang="en-US" altLang="zh-TW" sz="2000" b="1" u="sng" dirty="0">
                <a:solidFill>
                  <a:schemeClr val="hlink"/>
                </a:solidFill>
              </a:rPr>
              <a:t>Span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2000" dirty="0"/>
              <a:t>Span </a:t>
            </a:r>
            <a:r>
              <a:rPr lang="zh-TW" altLang="en-US" sz="2000" dirty="0"/>
              <a:t>跟 </a:t>
            </a:r>
            <a:r>
              <a:rPr lang="en-US" altLang="zh-TW" sz="2000" dirty="0" err="1"/>
              <a:t>Div</a:t>
            </a:r>
            <a:r>
              <a:rPr lang="en-US" altLang="zh-TW" sz="2000" dirty="0"/>
              <a:t> </a:t>
            </a:r>
            <a:r>
              <a:rPr lang="zh-TW" altLang="en-US" sz="2000" dirty="0"/>
              <a:t>類似的地方是，這兩個標籤的目的都是將內容分為不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2000" dirty="0"/>
              <a:t>同的區域。不同的是，</a:t>
            </a:r>
            <a:r>
              <a:rPr lang="en-US" altLang="zh-TW" sz="2000" dirty="0">
                <a:solidFill>
                  <a:srgbClr val="FF0000"/>
                </a:solidFill>
              </a:rPr>
              <a:t>Span </a:t>
            </a:r>
            <a:r>
              <a:rPr lang="zh-TW" altLang="en-US" sz="2000" dirty="0">
                <a:solidFill>
                  <a:srgbClr val="FF0000"/>
                </a:solidFill>
              </a:rPr>
              <a:t>可以涵蓋更細層的元素</a:t>
            </a:r>
            <a:r>
              <a:rPr lang="zh-TW" altLang="en-US" sz="2000" dirty="0"/>
              <a:t>。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2000" dirty="0"/>
              <a:t>所以，我們甚至可以用 </a:t>
            </a:r>
            <a:r>
              <a:rPr lang="en-US" altLang="zh-TW" sz="2000" dirty="0"/>
              <a:t>&lt;span&gt; </a:t>
            </a:r>
            <a:r>
              <a:rPr lang="zh-TW" altLang="en-US" sz="2000" dirty="0"/>
              <a:t>來調整單一文字的樣式。另外，</a:t>
            </a:r>
            <a:r>
              <a:rPr lang="zh-TW" altLang="en-US" sz="2000" dirty="0">
                <a:solidFill>
                  <a:srgbClr val="FF0000"/>
                </a:solidFill>
              </a:rPr>
              <a:t>在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&lt;/span&gt;</a:t>
            </a:r>
            <a:r>
              <a:rPr lang="zh-TW" altLang="en-US" sz="2000" dirty="0">
                <a:solidFill>
                  <a:srgbClr val="FF0000"/>
                </a:solidFill>
              </a:rPr>
              <a:t>之後並不會換行</a:t>
            </a:r>
            <a:r>
              <a:rPr lang="zh-TW" altLang="en-US" sz="2000" dirty="0"/>
              <a:t>。 </a:t>
            </a:r>
          </a:p>
          <a:p>
            <a:pPr marL="533400" indent="-533400">
              <a:buFont typeface="Wingdings" pitchFamily="2" charset="2"/>
              <a:buNone/>
            </a:pPr>
            <a:endParaRPr lang="zh-TW" altLang="en-US" sz="2000" dirty="0"/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2000" dirty="0"/>
              <a:t>舉例來說，如果我們有以下的 </a:t>
            </a:r>
            <a:r>
              <a:rPr lang="en-US" altLang="zh-TW" sz="2000" dirty="0"/>
              <a:t>CSS </a:t>
            </a:r>
            <a:r>
              <a:rPr lang="zh-TW" altLang="en-US" sz="2000" dirty="0" smtClean="0"/>
              <a:t>樣式</a:t>
            </a:r>
            <a:r>
              <a:rPr lang="en-US" altLang="zh-TW" sz="2000" dirty="0" smtClean="0"/>
              <a:t>(class)</a:t>
            </a:r>
            <a:r>
              <a:rPr lang="zh-TW" altLang="en-US" sz="2000" dirty="0" smtClean="0"/>
              <a:t>： </a:t>
            </a:r>
            <a:endParaRPr lang="zh-TW" altLang="en-US" sz="2000" dirty="0"/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2000" dirty="0">
                <a:solidFill>
                  <a:schemeClr val="folHlink"/>
                </a:solidFill>
              </a:rPr>
              <a:t>.</a:t>
            </a:r>
            <a:r>
              <a:rPr lang="en-US" altLang="zh-TW" sz="2000" dirty="0" err="1">
                <a:solidFill>
                  <a:schemeClr val="folHlink"/>
                </a:solidFill>
              </a:rPr>
              <a:t>largefont</a:t>
            </a:r>
            <a:r>
              <a:rPr lang="en-US" altLang="zh-TW" sz="2000" dirty="0">
                <a:solidFill>
                  <a:schemeClr val="folHlink"/>
                </a:solidFill>
              </a:rPr>
              <a:t> { </a:t>
            </a:r>
            <a:br>
              <a:rPr lang="en-US" altLang="zh-TW" sz="2000" dirty="0">
                <a:solidFill>
                  <a:schemeClr val="folHlink"/>
                </a:solidFill>
              </a:rPr>
            </a:br>
            <a:r>
              <a:rPr lang="en-US" altLang="zh-TW" sz="2000" dirty="0">
                <a:solidFill>
                  <a:schemeClr val="folHlink"/>
                </a:solidFill>
              </a:rPr>
              <a:t>  color: #0066FF; </a:t>
            </a:r>
            <a:br>
              <a:rPr lang="en-US" altLang="zh-TW" sz="2000" dirty="0">
                <a:solidFill>
                  <a:schemeClr val="folHlink"/>
                </a:solidFill>
              </a:rPr>
            </a:br>
            <a:r>
              <a:rPr lang="en-US" altLang="zh-TW" sz="2000" dirty="0">
                <a:solidFill>
                  <a:schemeClr val="folHlink"/>
                </a:solidFill>
              </a:rPr>
              <a:t>  </a:t>
            </a:r>
            <a:r>
              <a:rPr lang="en-US" altLang="zh-TW" sz="2000" dirty="0" err="1">
                <a:solidFill>
                  <a:schemeClr val="folHlink"/>
                </a:solidFill>
              </a:rPr>
              <a:t>font-family:arial</a:t>
            </a:r>
            <a:r>
              <a:rPr lang="en-US" altLang="zh-TW" sz="2000" dirty="0">
                <a:solidFill>
                  <a:schemeClr val="folHlink"/>
                </a:solidFill>
              </a:rPr>
              <a:t>; </a:t>
            </a:r>
            <a:br>
              <a:rPr lang="en-US" altLang="zh-TW" sz="2000" dirty="0">
                <a:solidFill>
                  <a:schemeClr val="folHlink"/>
                </a:solidFill>
              </a:rPr>
            </a:br>
            <a:r>
              <a:rPr lang="en-US" altLang="zh-TW" sz="2000" dirty="0">
                <a:solidFill>
                  <a:schemeClr val="folHlink"/>
                </a:solidFill>
              </a:rPr>
              <a:t>  font-size: 6px; </a:t>
            </a:r>
            <a:br>
              <a:rPr lang="en-US" altLang="zh-TW" sz="2000" dirty="0">
                <a:solidFill>
                  <a:schemeClr val="folHlink"/>
                </a:solidFill>
              </a:rPr>
            </a:br>
            <a:r>
              <a:rPr lang="en-US" altLang="zh-TW" sz="2000" dirty="0">
                <a:solidFill>
                  <a:schemeClr val="folHlink"/>
                </a:solidFill>
              </a:rPr>
              <a:t>}</a:t>
            </a:r>
            <a:r>
              <a:rPr lang="en-US" altLang="zh-TW" sz="2000" dirty="0"/>
              <a:t> </a:t>
            </a:r>
          </a:p>
          <a:p>
            <a:pPr marL="533400" indent="-533400">
              <a:buFont typeface="Wingdings" pitchFamily="2" charset="2"/>
              <a:buNone/>
            </a:pPr>
            <a:r>
              <a:rPr lang="zh-TW" altLang="en-US" sz="2000" dirty="0"/>
              <a:t>以下的 </a:t>
            </a:r>
            <a:r>
              <a:rPr lang="en-US" altLang="zh-TW" sz="2000" dirty="0"/>
              <a:t>HTML </a:t>
            </a:r>
            <a:r>
              <a:rPr lang="zh-TW" altLang="en-US" sz="2000" dirty="0"/>
              <a:t>碼：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zh-TW" sz="2000" dirty="0" smtClean="0">
                <a:solidFill>
                  <a:srgbClr val="7030A0"/>
                </a:solidFill>
              </a:rPr>
              <a:t>Span </a:t>
            </a:r>
            <a:r>
              <a:rPr lang="zh-TW" altLang="en-US" sz="2000" dirty="0">
                <a:solidFill>
                  <a:srgbClr val="7030A0"/>
                </a:solidFill>
              </a:rPr>
              <a:t>不是</a:t>
            </a:r>
            <a:r>
              <a:rPr lang="en-US" altLang="zh-TW" sz="2000" dirty="0">
                <a:solidFill>
                  <a:srgbClr val="7030A0"/>
                </a:solidFill>
              </a:rPr>
              <a:t>&lt;span class="</a:t>
            </a:r>
            <a:r>
              <a:rPr lang="en-US" altLang="zh-TW" sz="2000" dirty="0" err="1">
                <a:solidFill>
                  <a:srgbClr val="7030A0"/>
                </a:solidFill>
              </a:rPr>
              <a:t>largefont</a:t>
            </a:r>
            <a:r>
              <a:rPr lang="en-US" altLang="zh-TW" sz="2000" dirty="0">
                <a:solidFill>
                  <a:srgbClr val="7030A0"/>
                </a:solidFill>
              </a:rPr>
              <a:t>"&gt;</a:t>
            </a:r>
            <a:r>
              <a:rPr lang="zh-TW" altLang="en-US" sz="2000" dirty="0">
                <a:solidFill>
                  <a:srgbClr val="7030A0"/>
                </a:solidFill>
              </a:rPr>
              <a:t>區塊級的</a:t>
            </a:r>
            <a:r>
              <a:rPr lang="en-US" altLang="zh-TW" sz="2000" dirty="0">
                <a:solidFill>
                  <a:srgbClr val="7030A0"/>
                </a:solidFill>
              </a:rPr>
              <a:t>&lt;/span&gt;. </a:t>
            </a:r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DIV/SPAN</a:t>
            </a:r>
          </a:p>
        </p:txBody>
      </p:sp>
    </p:spTree>
    <p:extLst>
      <p:ext uri="{BB962C8B-B14F-4D97-AF65-F5344CB8AC3E}">
        <p14:creationId xmlns:p14="http://schemas.microsoft.com/office/powerpoint/2010/main" val="11863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網頁版型與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的關係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大同-(2013.9)手持裝置網頁設計\網頁版型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5" y="1636279"/>
            <a:ext cx="9112399" cy="51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0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4978896" cy="3240360"/>
          </a:xfrm>
          <a:solidFill>
            <a:srgbClr val="002060"/>
          </a:solidFill>
        </p:spPr>
        <p:txBody>
          <a:bodyPr/>
          <a:lstStyle/>
          <a:p>
            <a:r>
              <a:rPr lang="en-US" altLang="zh-TW" sz="1800" dirty="0" smtClean="0">
                <a:solidFill>
                  <a:schemeClr val="bg1"/>
                </a:solidFill>
              </a:rPr>
              <a:t>HTML</a:t>
            </a:r>
            <a:r>
              <a:rPr lang="zh-TW" altLang="en-US" sz="1800" dirty="0" smtClean="0">
                <a:solidFill>
                  <a:schemeClr val="bg1"/>
                </a:solidFill>
              </a:rPr>
              <a:t>：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&lt;div id=“wrapper”&gt;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id</a:t>
            </a:r>
            <a:r>
              <a:rPr lang="en-US" altLang="zh-TW" sz="1800" dirty="0" smtClean="0">
                <a:solidFill>
                  <a:schemeClr val="bg1"/>
                </a:solidFill>
              </a:rPr>
              <a:t>=“header”&gt;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標題區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</a:t>
            </a:r>
            <a:r>
              <a:rPr lang="en-US" altLang="zh-TW" sz="1800" dirty="0">
                <a:solidFill>
                  <a:schemeClr val="bg1"/>
                </a:solidFill>
              </a:rPr>
              <a:t>div id</a:t>
            </a:r>
            <a:r>
              <a:rPr lang="en-US" altLang="zh-TW" sz="1800" dirty="0" smtClean="0">
                <a:solidFill>
                  <a:schemeClr val="bg1"/>
                </a:solidFill>
              </a:rPr>
              <a:t>=“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mainNav</a:t>
            </a:r>
            <a:r>
              <a:rPr lang="en-US" altLang="zh-TW" sz="1800" dirty="0" smtClean="0">
                <a:solidFill>
                  <a:schemeClr val="bg1"/>
                </a:solidFill>
              </a:rPr>
              <a:t>”&gt;</a:t>
            </a:r>
            <a:r>
              <a:rPr lang="zh-TW" altLang="en-US" sz="1800" dirty="0">
                <a:solidFill>
                  <a:schemeClr val="bg1"/>
                </a:solidFill>
              </a:rPr>
              <a:t>選單</a:t>
            </a:r>
            <a:r>
              <a:rPr lang="zh-TW" altLang="en-US" sz="1800" dirty="0" smtClean="0">
                <a:solidFill>
                  <a:schemeClr val="bg1"/>
                </a:solidFill>
              </a:rPr>
              <a:t>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</a:t>
            </a:r>
            <a:r>
              <a:rPr lang="en-US" altLang="zh-TW" sz="1800" dirty="0" smtClean="0">
                <a:solidFill>
                  <a:schemeClr val="bg1"/>
                </a:solidFill>
              </a:rPr>
              <a:t>id=“content”&gt;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內容區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id</a:t>
            </a:r>
            <a:r>
              <a:rPr lang="en-US" altLang="zh-TW" sz="1800" dirty="0" smtClean="0">
                <a:solidFill>
                  <a:schemeClr val="bg1"/>
                </a:solidFill>
              </a:rPr>
              <a:t>=“footer”&gt;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版權宣告及導覽區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&lt;/body</a:t>
            </a:r>
            <a:r>
              <a:rPr lang="en-US" altLang="zh-TW" sz="1800" dirty="0">
                <a:solidFill>
                  <a:schemeClr val="bg1"/>
                </a:solidFill>
              </a:rPr>
              <a:t>&gt;</a:t>
            </a:r>
          </a:p>
          <a:p>
            <a:pPr marL="36576" indent="0">
              <a:buNone/>
            </a:pPr>
            <a:endParaRPr lang="en-US" altLang="zh-TW" sz="1800" dirty="0"/>
          </a:p>
          <a:p>
            <a:pPr marL="36576" indent="0">
              <a:buNone/>
            </a:pPr>
            <a:endParaRPr lang="en-US" altLang="zh-TW" sz="2000" dirty="0"/>
          </a:p>
          <a:p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2050" name="Picture 2" descr="E:\大同-(2013.9)手持裝置網頁設計\網頁版型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5201" r="65127" b="2641"/>
          <a:stretch/>
        </p:blipFill>
        <p:spPr bwMode="auto">
          <a:xfrm>
            <a:off x="5436096" y="952077"/>
            <a:ext cx="350520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3616373"/>
            <a:ext cx="4978896" cy="2476923"/>
          </a:xfrm>
          <a:prstGeom prst="rect">
            <a:avLst/>
          </a:prstGeom>
          <a:solidFill>
            <a:srgbClr val="7030A0"/>
          </a:solidFill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>
                <a:solidFill>
                  <a:schemeClr val="bg1"/>
                </a:solidFill>
              </a:rPr>
              <a:t>CSS</a:t>
            </a:r>
            <a:r>
              <a:rPr lang="zh-TW" altLang="en-US" sz="1800" dirty="0" smtClean="0">
                <a:solidFill>
                  <a:schemeClr val="bg1"/>
                </a:solidFill>
              </a:rPr>
              <a:t>：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body { 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#wrapper { 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#header { 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mainNav</a:t>
            </a:r>
            <a:r>
              <a:rPr lang="en-US" altLang="zh-TW" sz="18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</a:rPr>
              <a:t>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#content </a:t>
            </a:r>
            <a:r>
              <a:rPr lang="en-US" altLang="zh-TW" sz="1800" dirty="0">
                <a:solidFill>
                  <a:schemeClr val="bg1"/>
                </a:solidFill>
              </a:rPr>
              <a:t>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#footer </a:t>
            </a:r>
            <a:r>
              <a:rPr lang="en-US" altLang="zh-TW" sz="1800" dirty="0">
                <a:solidFill>
                  <a:schemeClr val="bg1"/>
                </a:solidFill>
              </a:rPr>
              <a:t>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  <a:endParaRPr lang="en-US" altLang="zh-TW" sz="1800" dirty="0">
              <a:solidFill>
                <a:schemeClr val="bg1"/>
              </a:solidFill>
            </a:endParaRP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pPr marL="36576" indent="0">
              <a:buFont typeface="Wingdings 2"/>
              <a:buNone/>
            </a:pPr>
            <a:endParaRPr lang="en-US" altLang="zh-TW" sz="1800" dirty="0" smtClean="0"/>
          </a:p>
          <a:p>
            <a:pPr marL="36576" indent="0">
              <a:buFont typeface="Wingdings 2"/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0310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63" y="980728"/>
            <a:ext cx="4814318" cy="560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03848" y="608400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one_ex.html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06932" y="644404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style1.css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1700808"/>
            <a:ext cx="359166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801" y="-14089"/>
            <a:ext cx="2390543" cy="682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91299" y="1877470"/>
            <a:ext cx="484357" cy="166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0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4791027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6632"/>
            <a:ext cx="3888432" cy="48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84" y="2710358"/>
            <a:ext cx="1971156" cy="414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4978896" cy="3240360"/>
          </a:xfrm>
          <a:solidFill>
            <a:srgbClr val="002060"/>
          </a:solidFill>
        </p:spPr>
        <p:txBody>
          <a:bodyPr/>
          <a:lstStyle/>
          <a:p>
            <a:r>
              <a:rPr lang="en-US" altLang="zh-TW" sz="1800" dirty="0" smtClean="0">
                <a:solidFill>
                  <a:schemeClr val="bg1"/>
                </a:solidFill>
              </a:rPr>
              <a:t>HTML</a:t>
            </a:r>
            <a:r>
              <a:rPr lang="zh-TW" altLang="en-US" sz="1800" dirty="0" smtClean="0">
                <a:solidFill>
                  <a:schemeClr val="bg1"/>
                </a:solidFill>
              </a:rPr>
              <a:t>：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&lt;div id=“wrapper”&gt;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id</a:t>
            </a:r>
            <a:r>
              <a:rPr lang="en-US" altLang="zh-TW" sz="1800" dirty="0" smtClean="0">
                <a:solidFill>
                  <a:schemeClr val="bg1"/>
                </a:solidFill>
              </a:rPr>
              <a:t>=“header”&gt;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標題區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</a:t>
            </a:r>
            <a:r>
              <a:rPr lang="en-US" altLang="zh-TW" sz="1800" dirty="0">
                <a:solidFill>
                  <a:schemeClr val="bg1"/>
                </a:solidFill>
              </a:rPr>
              <a:t>div id</a:t>
            </a:r>
            <a:r>
              <a:rPr lang="en-US" altLang="zh-TW" sz="1800" dirty="0" smtClean="0">
                <a:solidFill>
                  <a:schemeClr val="bg1"/>
                </a:solidFill>
              </a:rPr>
              <a:t>=“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mainNav</a:t>
            </a:r>
            <a:r>
              <a:rPr lang="en-US" altLang="zh-TW" sz="1800" dirty="0" smtClean="0">
                <a:solidFill>
                  <a:schemeClr val="bg1"/>
                </a:solidFill>
              </a:rPr>
              <a:t>”&gt;</a:t>
            </a:r>
            <a:r>
              <a:rPr lang="zh-TW" altLang="en-US" sz="1800" dirty="0">
                <a:solidFill>
                  <a:schemeClr val="bg1"/>
                </a:solidFill>
              </a:rPr>
              <a:t>選單</a:t>
            </a:r>
            <a:r>
              <a:rPr lang="zh-TW" altLang="en-US" sz="1800" dirty="0" smtClean="0">
                <a:solidFill>
                  <a:schemeClr val="bg1"/>
                </a:solidFill>
              </a:rPr>
              <a:t>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</a:t>
            </a:r>
            <a:r>
              <a:rPr lang="en-US" altLang="zh-TW" sz="1800" dirty="0" smtClean="0">
                <a:solidFill>
                  <a:schemeClr val="bg1"/>
                </a:solidFill>
              </a:rPr>
              <a:t>id=“content”&gt;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內容區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id</a:t>
            </a:r>
            <a:r>
              <a:rPr lang="en-US" altLang="zh-TW" sz="1800" dirty="0" smtClean="0">
                <a:solidFill>
                  <a:schemeClr val="bg1"/>
                </a:solidFill>
              </a:rPr>
              <a:t>=“footer”&gt;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版權宣告及導覽區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&lt;/body</a:t>
            </a:r>
            <a:r>
              <a:rPr lang="en-US" altLang="zh-TW" sz="1800" dirty="0">
                <a:solidFill>
                  <a:schemeClr val="bg1"/>
                </a:solidFill>
              </a:rPr>
              <a:t>&gt;</a:t>
            </a:r>
          </a:p>
          <a:p>
            <a:pPr marL="36576" indent="0">
              <a:buNone/>
            </a:pPr>
            <a:endParaRPr lang="en-US" altLang="zh-TW" sz="1800" dirty="0"/>
          </a:p>
          <a:p>
            <a:pPr marL="36576" indent="0">
              <a:buNone/>
            </a:pPr>
            <a:endParaRPr lang="en-US" altLang="zh-TW" sz="2000" dirty="0"/>
          </a:p>
          <a:p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2050" name="Picture 2" descr="E:\大同-(2013.9)手持裝置網頁設計\網頁版型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2" t="5362" r="33399" b="2480"/>
          <a:stretch/>
        </p:blipFill>
        <p:spPr bwMode="auto">
          <a:xfrm>
            <a:off x="5609009" y="736053"/>
            <a:ext cx="3355479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3616373"/>
            <a:ext cx="4978896" cy="2476923"/>
          </a:xfrm>
          <a:prstGeom prst="rect">
            <a:avLst/>
          </a:prstGeom>
          <a:solidFill>
            <a:srgbClr val="7030A0"/>
          </a:solidFill>
          <a:ln w="76200">
            <a:solidFill>
              <a:srgbClr val="FF0000"/>
            </a:solidFill>
          </a:ln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>
                <a:solidFill>
                  <a:schemeClr val="bg1"/>
                </a:solidFill>
              </a:rPr>
              <a:t>CSS</a:t>
            </a:r>
            <a:r>
              <a:rPr lang="zh-TW" altLang="en-US" sz="1800" dirty="0" smtClean="0">
                <a:solidFill>
                  <a:schemeClr val="bg1"/>
                </a:solidFill>
              </a:rPr>
              <a:t>：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body { 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#wrapper { 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#header { 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mainNav</a:t>
            </a:r>
            <a:r>
              <a:rPr lang="en-US" altLang="zh-TW" sz="18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</a:rPr>
              <a:t>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#content </a:t>
            </a:r>
            <a:r>
              <a:rPr lang="en-US" altLang="zh-TW" sz="1800" dirty="0">
                <a:solidFill>
                  <a:schemeClr val="bg1"/>
                </a:solidFill>
              </a:rPr>
              <a:t>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#footer </a:t>
            </a:r>
            <a:r>
              <a:rPr lang="en-US" altLang="zh-TW" sz="1800" dirty="0">
                <a:solidFill>
                  <a:schemeClr val="bg1"/>
                </a:solidFill>
              </a:rPr>
              <a:t>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  <a:endParaRPr lang="en-US" altLang="zh-TW" sz="1800" dirty="0">
              <a:solidFill>
                <a:schemeClr val="bg1"/>
              </a:solidFill>
            </a:endParaRP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pPr marL="36576" indent="0">
              <a:buFont typeface="Wingdings 2"/>
              <a:buNone/>
            </a:pPr>
            <a:endParaRPr lang="en-US" altLang="zh-TW" sz="1800" dirty="0" smtClean="0"/>
          </a:p>
          <a:p>
            <a:pPr marL="36576" indent="0">
              <a:buFont typeface="Wingdings 2"/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851920" y="29969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一樣沒變！</a:t>
            </a:r>
          </a:p>
        </p:txBody>
      </p:sp>
    </p:spTree>
    <p:extLst>
      <p:ext uri="{BB962C8B-B14F-4D97-AF65-F5344CB8AC3E}">
        <p14:creationId xmlns:p14="http://schemas.microsoft.com/office/powerpoint/2010/main" val="240321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Cascading Style Sheets</a:t>
            </a:r>
            <a:r>
              <a:rPr lang="zh-TW" altLang="en-US" dirty="0" smtClean="0"/>
              <a:t>的縮寫我們中文稱為「串聯樣式表」</a:t>
            </a:r>
          </a:p>
          <a:p>
            <a:r>
              <a:rPr lang="zh-TW" altLang="en-US" dirty="0" smtClean="0"/>
              <a:t>它的目的是為了對 </a:t>
            </a:r>
            <a:r>
              <a:rPr lang="en-US" altLang="zh-TW" dirty="0" smtClean="0"/>
              <a:t>XHTML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之類的標籤語言 </a:t>
            </a:r>
            <a:r>
              <a:rPr lang="en-US" altLang="zh-TW" dirty="0" smtClean="0"/>
              <a:t>(markup language)</a:t>
            </a:r>
            <a:r>
              <a:rPr lang="zh-TW" altLang="en-US" dirty="0" smtClean="0"/>
              <a:t>提供一個</a:t>
            </a:r>
            <a:r>
              <a:rPr lang="zh-TW" altLang="en-US" dirty="0" smtClean="0">
                <a:solidFill>
                  <a:srgbClr val="FF0000"/>
                </a:solidFill>
              </a:rPr>
              <a:t>顯示層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有了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，我們就可以將資料層及顯示層分開：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文件就只包括資料，而 </a:t>
            </a:r>
            <a:r>
              <a:rPr lang="en-US" altLang="zh-TW" dirty="0" smtClean="0"/>
              <a:t>CSS </a:t>
            </a:r>
            <a:r>
              <a:rPr lang="zh-TW" altLang="en-US" dirty="0" smtClean="0"/>
              <a:t>則是告訴瀏覽器這些資料應該要如何顯現出來。</a:t>
            </a:r>
          </a:p>
          <a:p>
            <a:endParaRPr lang="en-US" altLang="zh-TW" dirty="0" smtClean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CSS </a:t>
            </a:r>
            <a:r>
              <a:rPr lang="zh-TW" altLang="en-US" b="1" dirty="0" smtClean="0"/>
              <a:t>簡介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007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27" y="14288"/>
            <a:ext cx="2447925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44227"/>
            <a:ext cx="5114925" cy="595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03848" y="608400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two_ex.html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06932" y="644404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style2.css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3859" y="1412776"/>
            <a:ext cx="387969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955115" y="3356992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940152" y="3652034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955115" y="4581128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933301" y="35010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←浮動靠左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6732240" y="342900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240" y="4653136"/>
            <a:ext cx="1512168" cy="9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244408" y="3429000"/>
            <a:ext cx="0" cy="125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8244408" y="412602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316416" y="392376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100%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71600" y="1582147"/>
            <a:ext cx="792088" cy="166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87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16632"/>
            <a:ext cx="4968551" cy="298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6632"/>
            <a:ext cx="3713759" cy="468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08920"/>
            <a:ext cx="1598535" cy="40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0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4978896" cy="3240360"/>
          </a:xfrm>
          <a:solidFill>
            <a:srgbClr val="002060"/>
          </a:solidFill>
          <a:ln w="38100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</a:rPr>
              <a:t>HTML</a:t>
            </a:r>
            <a:r>
              <a:rPr lang="zh-TW" altLang="en-US" sz="1800" dirty="0" smtClean="0">
                <a:solidFill>
                  <a:schemeClr val="bg1"/>
                </a:solidFill>
              </a:rPr>
              <a:t>：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&lt;body&gt;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&lt;div id=“wrapper”&gt;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id</a:t>
            </a:r>
            <a:r>
              <a:rPr lang="en-US" altLang="zh-TW" sz="1800" dirty="0" smtClean="0">
                <a:solidFill>
                  <a:schemeClr val="bg1"/>
                </a:solidFill>
              </a:rPr>
              <a:t>=“header”&gt;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標題區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</a:t>
            </a:r>
            <a:r>
              <a:rPr lang="en-US" altLang="zh-TW" sz="1800" dirty="0">
                <a:solidFill>
                  <a:schemeClr val="bg1"/>
                </a:solidFill>
              </a:rPr>
              <a:t>div id=“sidebar1</a:t>
            </a:r>
            <a:r>
              <a:rPr lang="en-US" altLang="zh-TW" sz="1800" dirty="0" smtClean="0">
                <a:solidFill>
                  <a:schemeClr val="bg1"/>
                </a:solidFill>
              </a:rPr>
              <a:t>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左側選單區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</a:t>
            </a:r>
            <a:r>
              <a:rPr lang="en-US" altLang="zh-TW" sz="1800" dirty="0" smtClean="0">
                <a:solidFill>
                  <a:schemeClr val="bg1"/>
                </a:solidFill>
              </a:rPr>
              <a:t>id=“content”&gt;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內容區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&lt;div id="sidebar2</a:t>
            </a:r>
            <a:r>
              <a:rPr lang="en-US" altLang="zh-TW" sz="1800" dirty="0" smtClean="0">
                <a:solidFill>
                  <a:schemeClr val="bg1"/>
                </a:solidFill>
              </a:rPr>
              <a:t>"&gt;</a:t>
            </a:r>
            <a:r>
              <a:rPr lang="zh-TW" altLang="en-US" sz="1800" dirty="0">
                <a:solidFill>
                  <a:schemeClr val="bg1"/>
                </a:solidFill>
              </a:rPr>
              <a:t>右 側 選 單 </a:t>
            </a:r>
            <a:r>
              <a:rPr lang="zh-TW" altLang="en-US" sz="1800" dirty="0" smtClean="0">
                <a:solidFill>
                  <a:schemeClr val="bg1"/>
                </a:solidFill>
              </a:rPr>
              <a:t>區</a:t>
            </a:r>
            <a:r>
              <a:rPr lang="en-US" altLang="zh-TW" sz="1800" dirty="0">
                <a:solidFill>
                  <a:schemeClr val="bg1"/>
                </a:solidFill>
              </a:rPr>
              <a:t>&lt;/div</a:t>
            </a:r>
            <a:r>
              <a:rPr lang="en-US" altLang="zh-TW" sz="1800" dirty="0" smtClean="0">
                <a:solidFill>
                  <a:schemeClr val="bg1"/>
                </a:solidFill>
              </a:rPr>
              <a:t>&gt;</a:t>
            </a:r>
            <a:endParaRPr lang="en-US" altLang="zh-TW" sz="1800" dirty="0">
              <a:solidFill>
                <a:schemeClr val="bg1"/>
              </a:solidFill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</a:t>
            </a:r>
            <a:r>
              <a:rPr lang="en-US" altLang="zh-TW" sz="1800" dirty="0">
                <a:solidFill>
                  <a:schemeClr val="bg1"/>
                </a:solidFill>
              </a:rPr>
              <a:t>div id</a:t>
            </a:r>
            <a:r>
              <a:rPr lang="en-US" altLang="zh-TW" sz="1800" dirty="0" smtClean="0">
                <a:solidFill>
                  <a:schemeClr val="bg1"/>
                </a:solidFill>
              </a:rPr>
              <a:t>=“footer”&gt;</a:t>
            </a:r>
            <a:r>
              <a:rPr lang="zh-TW" altLang="en-US" sz="1800" dirty="0" smtClean="0">
                <a:solidFill>
                  <a:schemeClr val="bg1"/>
                </a:solidFill>
              </a:rPr>
              <a:t>版權宣告及導覽區</a:t>
            </a:r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&lt;/div&gt;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&lt;/body</a:t>
            </a:r>
            <a:r>
              <a:rPr lang="en-US" altLang="zh-TW" sz="1800" dirty="0">
                <a:solidFill>
                  <a:schemeClr val="bg1"/>
                </a:solidFill>
              </a:rPr>
              <a:t>&gt;</a:t>
            </a:r>
          </a:p>
          <a:p>
            <a:pPr marL="36576" indent="0">
              <a:buNone/>
            </a:pPr>
            <a:endParaRPr lang="en-US" altLang="zh-TW" sz="1800" dirty="0"/>
          </a:p>
          <a:p>
            <a:pPr marL="36576" indent="0">
              <a:buNone/>
            </a:pPr>
            <a:endParaRPr lang="en-US" altLang="zh-TW" sz="2000" dirty="0"/>
          </a:p>
          <a:p>
            <a:endParaRPr lang="en-US" altLang="zh-TW" sz="2000" dirty="0"/>
          </a:p>
          <a:p>
            <a:endParaRPr lang="zh-TW" altLang="en-US" dirty="0"/>
          </a:p>
        </p:txBody>
      </p:sp>
      <p:pic>
        <p:nvPicPr>
          <p:cNvPr id="2050" name="Picture 2" descr="E:\大同-(2013.9)手持裝置網頁設計\網頁版型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4" t="3921" r="213" b="3921"/>
          <a:stretch/>
        </p:blipFill>
        <p:spPr bwMode="auto">
          <a:xfrm>
            <a:off x="5580112" y="808061"/>
            <a:ext cx="3505200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3616373"/>
            <a:ext cx="4978896" cy="2620939"/>
          </a:xfrm>
          <a:prstGeom prst="rect">
            <a:avLst/>
          </a:prstGeom>
          <a:solidFill>
            <a:srgbClr val="7030A0"/>
          </a:solidFill>
          <a:ln w="38100">
            <a:solidFill>
              <a:srgbClr val="FF0000"/>
            </a:solidFill>
          </a:ln>
        </p:spPr>
        <p:txBody>
          <a:bodyPr vert="horz">
            <a:normAutofit lnSpcReduction="10000"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>
                <a:solidFill>
                  <a:schemeClr val="bg1"/>
                </a:solidFill>
              </a:rPr>
              <a:t>CSS</a:t>
            </a:r>
            <a:r>
              <a:rPr lang="zh-TW" altLang="en-US" sz="1800" dirty="0" smtClean="0">
                <a:solidFill>
                  <a:schemeClr val="bg1"/>
                </a:solidFill>
              </a:rPr>
              <a:t>：</a:t>
            </a:r>
            <a:endParaRPr lang="en-US" altLang="zh-TW" sz="1800" dirty="0" smtClean="0">
              <a:solidFill>
                <a:schemeClr val="bg1"/>
              </a:solidFill>
            </a:endParaRP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body { 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#wrapper { 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#header { }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#sidebar1{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#content </a:t>
            </a:r>
            <a:r>
              <a:rPr lang="en-US" altLang="zh-TW" sz="1800" dirty="0">
                <a:solidFill>
                  <a:schemeClr val="bg1"/>
                </a:solidFill>
              </a:rPr>
              <a:t>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800" dirty="0">
                <a:solidFill>
                  <a:schemeClr val="bg1"/>
                </a:solidFill>
              </a:rPr>
              <a:t>#</a:t>
            </a:r>
            <a:r>
              <a:rPr lang="en-US" altLang="zh-TW" sz="1800" dirty="0" smtClean="0">
                <a:solidFill>
                  <a:schemeClr val="bg1"/>
                </a:solidFill>
              </a:rPr>
              <a:t>sidebar2{</a:t>
            </a:r>
            <a:r>
              <a:rPr lang="zh-TW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</a:p>
          <a:p>
            <a:r>
              <a:rPr lang="en-US" altLang="zh-TW" sz="1800" dirty="0" smtClean="0">
                <a:solidFill>
                  <a:schemeClr val="bg1"/>
                </a:solidFill>
              </a:rPr>
              <a:t>#footer </a:t>
            </a:r>
            <a:r>
              <a:rPr lang="en-US" altLang="zh-TW" sz="1800" dirty="0">
                <a:solidFill>
                  <a:schemeClr val="bg1"/>
                </a:solidFill>
              </a:rPr>
              <a:t>{ </a:t>
            </a:r>
            <a:r>
              <a:rPr lang="en-US" altLang="zh-TW" sz="1800" dirty="0" smtClean="0">
                <a:solidFill>
                  <a:schemeClr val="bg1"/>
                </a:solidFill>
              </a:rPr>
              <a:t>}</a:t>
            </a:r>
            <a:endParaRPr lang="en-US" altLang="zh-TW" sz="1800" dirty="0">
              <a:solidFill>
                <a:schemeClr val="bg1"/>
              </a:solidFill>
            </a:endParaRPr>
          </a:p>
          <a:p>
            <a:endParaRPr lang="en-US" altLang="zh-TW" sz="1800" dirty="0"/>
          </a:p>
          <a:p>
            <a:endParaRPr lang="en-US" altLang="zh-TW" sz="1800" dirty="0"/>
          </a:p>
          <a:p>
            <a:endParaRPr lang="en-US" altLang="zh-TW" sz="1800" dirty="0" smtClean="0"/>
          </a:p>
          <a:p>
            <a:pPr marL="36576" indent="0">
              <a:buFont typeface="Wingdings 2"/>
              <a:buNone/>
            </a:pPr>
            <a:endParaRPr lang="en-US" altLang="zh-TW" sz="1800" dirty="0" smtClean="0"/>
          </a:p>
          <a:p>
            <a:pPr marL="36576" indent="0">
              <a:buFont typeface="Wingdings 2"/>
              <a:buNone/>
            </a:pP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289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7" y="98251"/>
            <a:ext cx="5095875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203848" y="608400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three_ex.html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606932" y="644404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style3.css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5" y="836712"/>
            <a:ext cx="380945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6231" y="2924944"/>
            <a:ext cx="3397697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6231" y="4437112"/>
            <a:ext cx="3397697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0"/>
            <a:ext cx="202550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783665" y="2642617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62705" y="3789040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962705" y="4067694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791255" y="4941168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970295" y="5301208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6876256" y="3861048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← 一樣要浮動靠左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92280" y="5188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←浮動靠右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27123" y="6090453"/>
            <a:ext cx="777125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901681" y="1027050"/>
            <a:ext cx="792088" cy="166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558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clear:both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解決問題：上方三區皆設定為浮動</a:t>
            </a:r>
            <a:r>
              <a:rPr lang="en-US" altLang="zh-TW" dirty="0" smtClean="0"/>
              <a:t>(float)</a:t>
            </a:r>
            <a:r>
              <a:rPr lang="zh-TW" altLang="en-US" dirty="0" smtClean="0"/>
              <a:t>而向上遞補，導致整個區塊直接銜接在「標題區」的下方。</a:t>
            </a:r>
            <a:endParaRPr lang="en-US" altLang="zh-TW" dirty="0" smtClean="0"/>
          </a:p>
          <a:p>
            <a:r>
              <a:rPr lang="zh-TW" altLang="en-US" dirty="0"/>
              <a:t>功能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clear:both</a:t>
            </a:r>
            <a:r>
              <a:rPr lang="en-US" altLang="zh-TW" dirty="0" smtClean="0"/>
              <a:t> </a:t>
            </a:r>
            <a:r>
              <a:rPr lang="zh-TW" altLang="en-US" dirty="0" smtClean="0"/>
              <a:t>解除其被上方三個浮動區塊的影響，以回歸標籤最原始的位置。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040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3"/>
            <a:ext cx="5400600" cy="324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54" y="116633"/>
            <a:ext cx="3482050" cy="3960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24944"/>
            <a:ext cx="1647211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55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CSS</a:t>
            </a:r>
            <a:r>
              <a:rPr lang="zh-TW" altLang="en-US" sz="4000" dirty="0" smtClean="0"/>
              <a:t>比較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4268"/>
            <a:ext cx="2307789" cy="659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4945"/>
            <a:ext cx="2363184" cy="65930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37414"/>
            <a:ext cx="1955384" cy="662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5364088" y="3501009"/>
            <a:ext cx="1368152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364088" y="4653136"/>
            <a:ext cx="136815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96336" y="3897240"/>
            <a:ext cx="1368152" cy="10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57904" y="5013176"/>
            <a:ext cx="1661768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604712" y="6129488"/>
            <a:ext cx="1368152" cy="107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131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實作比較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422555"/>
            <a:ext cx="2966861" cy="340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956" y="2422555"/>
            <a:ext cx="2957938" cy="339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60" y="2420888"/>
            <a:ext cx="2948560" cy="338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23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回應式網頁基本設定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esponsive Web Design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66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剛剛已講到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這三種方式各是怎麼排版的，但用了</a:t>
            </a:r>
            <a:r>
              <a:rPr lang="zh-TW" altLang="en-US" dirty="0" smtClean="0">
                <a:solidFill>
                  <a:srgbClr val="FF0000"/>
                </a:solidFill>
              </a:rPr>
              <a:t>三個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也用了三個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檔。</a:t>
            </a: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4849"/>
            <a:ext cx="2966861" cy="340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60" y="2644849"/>
            <a:ext cx="2957938" cy="339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564" y="2643182"/>
            <a:ext cx="2948560" cy="338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63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屬性與屬性值之間，必須使用 </a:t>
            </a:r>
            <a:r>
              <a:rPr lang="en-US" altLang="zh-TW" dirty="0" smtClean="0"/>
              <a:t>: </a:t>
            </a:r>
            <a:r>
              <a:rPr lang="zh-TW" altLang="en-US" dirty="0" smtClean="0"/>
              <a:t>符號。</a:t>
            </a:r>
            <a:endParaRPr lang="en-US" altLang="zh-TW" dirty="0" smtClean="0"/>
          </a:p>
          <a:p>
            <a:r>
              <a:rPr lang="zh-TW" altLang="en-US" dirty="0" smtClean="0"/>
              <a:t>綜合以上舉個實例如下：</a:t>
            </a:r>
            <a:br>
              <a:rPr lang="zh-TW" altLang="en-US" dirty="0" smtClean="0"/>
            </a:br>
            <a:r>
              <a:rPr lang="en-US" dirty="0" smtClean="0"/>
              <a:t>background-color: #ff0000 ;</a:t>
            </a:r>
            <a:br>
              <a:rPr lang="en-US" dirty="0" smtClean="0"/>
            </a:br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("bg.jpg") ;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 smtClean="0">
                <a:latin typeface="+mj-ea"/>
              </a:rPr>
              <a:t>基礎概念─</a:t>
            </a:r>
            <a:r>
              <a:rPr lang="zh-TW" altLang="en-US" sz="2400" b="1" dirty="0" smtClean="0">
                <a:latin typeface="+mj-ea"/>
              </a:rPr>
              <a:t>語法實例</a:t>
            </a:r>
            <a:endParaRPr lang="zh-TW" altLang="en-US" sz="2400" b="1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2910" y="4077072"/>
            <a:ext cx="314327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設定的對象 </a:t>
            </a:r>
            <a:r>
              <a:rPr lang="en-US" altLang="zh-TW" dirty="0" smtClean="0"/>
              <a:t>{ </a:t>
            </a:r>
            <a:r>
              <a:rPr lang="zh-TW" altLang="en-US" dirty="0" smtClean="0"/>
              <a:t>樣式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 設定值 </a:t>
            </a:r>
            <a:r>
              <a:rPr lang="en-US" altLang="zh-TW" dirty="0" smtClean="0"/>
              <a:t>; }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4077072"/>
            <a:ext cx="421484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r>
              <a:rPr lang="en-US" altLang="zh-TW" dirty="0" smtClean="0"/>
              <a:t>ody {</a:t>
            </a:r>
            <a:r>
              <a:rPr lang="en-US" dirty="0" smtClean="0"/>
              <a:t>background-color: #ff0000 ;}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857620" y="4362824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786314" y="4934328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ody</a:t>
            </a:r>
            <a:r>
              <a:rPr lang="zh-TW" altLang="en-US" dirty="0" smtClean="0"/>
              <a:t>指的就是網頁標籤</a:t>
            </a:r>
            <a:r>
              <a:rPr lang="en-US" altLang="zh-TW" dirty="0" smtClean="0"/>
              <a:t>&lt;body&gt;</a:t>
            </a:r>
            <a:r>
              <a:rPr lang="zh-TW" altLang="en-US" dirty="0" smtClean="0"/>
              <a:t>，其</a:t>
            </a:r>
            <a:endParaRPr lang="en-US" altLang="zh-TW" dirty="0" smtClean="0"/>
          </a:p>
          <a:p>
            <a:r>
              <a:rPr lang="zh-TW" altLang="en-US" dirty="0" smtClean="0"/>
              <a:t>所代表的意義就是針對「整張網頁」為</a:t>
            </a:r>
            <a:endParaRPr lang="en-US" altLang="zh-TW" dirty="0" smtClean="0"/>
          </a:p>
          <a:p>
            <a:r>
              <a:rPr lang="zh-TW" altLang="en-US" dirty="0"/>
              <a:t>設定</a:t>
            </a:r>
            <a:r>
              <a:rPr lang="zh-TW" altLang="en-US" dirty="0" smtClean="0"/>
              <a:t>對象。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491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只用一份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的目的與方法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使用一份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，利用螢幕寬度的設定，以達到連結不同設定的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檔！</a:t>
            </a:r>
            <a:endParaRPr lang="en-US" altLang="zh-TW" dirty="0" smtClean="0"/>
          </a:p>
          <a:p>
            <a:r>
              <a:rPr lang="zh-TW" altLang="en-US" dirty="0" smtClean="0"/>
              <a:t>一般使用三種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做對應。</a:t>
            </a:r>
            <a:endParaRPr lang="zh-TW" altLang="en-US" dirty="0"/>
          </a:p>
        </p:txBody>
      </p:sp>
      <p:grpSp>
        <p:nvGrpSpPr>
          <p:cNvPr id="4" name="群組 24"/>
          <p:cNvGrpSpPr/>
          <p:nvPr/>
        </p:nvGrpSpPr>
        <p:grpSpPr>
          <a:xfrm>
            <a:off x="357158" y="3071810"/>
            <a:ext cx="8229934" cy="3600400"/>
            <a:chOff x="508266" y="1916832"/>
            <a:chExt cx="8229934" cy="3600400"/>
          </a:xfrm>
        </p:grpSpPr>
        <p:sp>
          <p:nvSpPr>
            <p:cNvPr id="21" name="矩形 20"/>
            <p:cNvSpPr/>
            <p:nvPr/>
          </p:nvSpPr>
          <p:spPr>
            <a:xfrm>
              <a:off x="508266" y="1916832"/>
              <a:ext cx="8229934" cy="309634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>
              <a:off x="822960" y="3178585"/>
              <a:ext cx="752094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508266" y="299695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8388424" y="2996952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∞</a:t>
              </a:r>
              <a:endParaRPr lang="zh-TW" altLang="en-US" dirty="0"/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2195736" y="2996952"/>
              <a:ext cx="0" cy="4320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4067944" y="2996952"/>
              <a:ext cx="0" cy="4320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6012160" y="2996952"/>
              <a:ext cx="0" cy="43204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648544" y="1988840"/>
              <a:ext cx="112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Viewpoint</a:t>
              </a:r>
            </a:p>
            <a:p>
              <a:pPr algn="ctr"/>
              <a:r>
                <a:rPr lang="en-US" altLang="zh-TW" dirty="0" smtClean="0"/>
                <a:t>320px</a:t>
              </a:r>
            </a:p>
            <a:p>
              <a:pPr algn="ctr"/>
              <a:r>
                <a:rPr lang="zh-TW" altLang="en-US" dirty="0" smtClean="0"/>
                <a:t>↓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506881" y="1988840"/>
              <a:ext cx="112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Viewpoint</a:t>
              </a:r>
            </a:p>
            <a:p>
              <a:pPr algn="ctr"/>
              <a:r>
                <a:rPr lang="en-US" altLang="zh-TW" dirty="0" smtClean="0"/>
                <a:t>600px</a:t>
              </a:r>
            </a:p>
            <a:p>
              <a:pPr algn="ctr"/>
              <a:r>
                <a:rPr lang="zh-TW" altLang="en-US" dirty="0" smtClean="0"/>
                <a:t>↓</a:t>
              </a:r>
              <a:endParaRPr lang="zh-TW" altLang="en-US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5450532" y="1988840"/>
              <a:ext cx="1123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Viewpoint</a:t>
              </a:r>
            </a:p>
            <a:p>
              <a:pPr algn="ctr"/>
              <a:r>
                <a:rPr lang="en-US" altLang="zh-TW" dirty="0" smtClean="0"/>
                <a:t>980px</a:t>
              </a:r>
            </a:p>
            <a:p>
              <a:pPr algn="ctr"/>
              <a:r>
                <a:rPr lang="zh-TW" altLang="en-US" dirty="0" smtClean="0"/>
                <a:t>↓</a:t>
              </a:r>
              <a:endParaRPr lang="zh-TW" altLang="en-US" dirty="0"/>
            </a:p>
          </p:txBody>
        </p:sp>
        <p:sp>
          <p:nvSpPr>
            <p:cNvPr id="15" name="左大括弧 14"/>
            <p:cNvSpPr/>
            <p:nvPr/>
          </p:nvSpPr>
          <p:spPr>
            <a:xfrm rot="16200000">
              <a:off x="2132870" y="2286009"/>
              <a:ext cx="648072" cy="3222081"/>
            </a:xfrm>
            <a:prstGeom prst="lef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左大括弧 15"/>
            <p:cNvSpPr/>
            <p:nvPr/>
          </p:nvSpPr>
          <p:spPr>
            <a:xfrm rot="16200000">
              <a:off x="4716018" y="2924943"/>
              <a:ext cx="648072" cy="1944217"/>
            </a:xfrm>
            <a:prstGeom prst="lef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左大括弧 16"/>
            <p:cNvSpPr/>
            <p:nvPr/>
          </p:nvSpPr>
          <p:spPr>
            <a:xfrm rot="16200000">
              <a:off x="6918386" y="2679036"/>
              <a:ext cx="648072" cy="2436026"/>
            </a:xfrm>
            <a:prstGeom prst="leftBrac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860338" y="4293096"/>
              <a:ext cx="1271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S</a:t>
              </a:r>
              <a:r>
                <a:rPr lang="zh-TW" altLang="en-US" dirty="0" smtClean="0"/>
                <a:t>尺寸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599px</a:t>
              </a:r>
              <a:r>
                <a:rPr lang="zh-TW" altLang="en-US" dirty="0" smtClean="0"/>
                <a:t>以下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300398" y="4293095"/>
              <a:ext cx="14793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/>
                <a:t>M</a:t>
              </a:r>
              <a:r>
                <a:rPr lang="zh-TW" altLang="en-US" dirty="0" smtClean="0"/>
                <a:t>尺寸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600px-979px</a:t>
              </a:r>
              <a:endParaRPr lang="zh-TW" altLang="en-US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6606671" y="4293096"/>
              <a:ext cx="12715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smtClean="0"/>
                <a:t>L</a:t>
              </a:r>
              <a:r>
                <a:rPr lang="zh-TW" altLang="en-US" dirty="0" smtClean="0"/>
                <a:t>尺寸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980px</a:t>
              </a:r>
              <a:r>
                <a:rPr lang="zh-TW" altLang="en-US" dirty="0" smtClean="0"/>
                <a:t>以上</a:t>
              </a:r>
              <a:endParaRPr lang="zh-TW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988854" y="4941168"/>
              <a:ext cx="936104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Style-s.css</a:t>
              </a:r>
              <a:endParaRPr lang="zh-TW" altLang="en-US" sz="12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4572004" y="4941168"/>
              <a:ext cx="936104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Style-m.css</a:t>
              </a:r>
              <a:endParaRPr lang="zh-TW" altLang="en-US" sz="12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774370" y="4941168"/>
              <a:ext cx="936104" cy="57606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/>
                <a:t>Style-l.css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1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實現同一</a:t>
            </a:r>
            <a:r>
              <a:rPr lang="zh-TW" altLang="en-US" dirty="0"/>
              <a:t>份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，三種不同的顯示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59772"/>
            <a:ext cx="3727932" cy="330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80165"/>
            <a:ext cx="2871515" cy="329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0165"/>
            <a:ext cx="1574282" cy="329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590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27384"/>
            <a:ext cx="2376264" cy="689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-25540"/>
            <a:ext cx="234352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29" y="-4826"/>
            <a:ext cx="2297595" cy="6875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059832" y="-27384"/>
            <a:ext cx="93610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Style-s.css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5652120" y="0"/>
            <a:ext cx="93610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Style-m.css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231114" y="8748"/>
            <a:ext cx="877390" cy="5399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Style-l.css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6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1413" y="999599"/>
            <a:ext cx="7309545" cy="1277273"/>
          </a:xfrm>
          <a:prstGeom prst="rect">
            <a:avLst/>
          </a:prstGeom>
          <a:solidFill>
            <a:srgbClr val="FFCC66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&lt;head&gt;</a:t>
            </a:r>
          </a:p>
          <a:p>
            <a:r>
              <a:rPr lang="en-US" altLang="zh-TW" sz="1100" dirty="0" smtClean="0"/>
              <a:t>&lt;meta http-</a:t>
            </a:r>
            <a:r>
              <a:rPr lang="en-US" altLang="zh-TW" sz="1100" dirty="0" err="1" smtClean="0"/>
              <a:t>equiv</a:t>
            </a:r>
            <a:r>
              <a:rPr lang="en-US" altLang="zh-TW" sz="1100" dirty="0" smtClean="0"/>
              <a:t>="Content-Type" content="text/html; charset=utf-8" /&gt;</a:t>
            </a:r>
          </a:p>
          <a:p>
            <a:r>
              <a:rPr lang="en-US" altLang="zh-TW" sz="1100" dirty="0" smtClean="0">
                <a:solidFill>
                  <a:srgbClr val="0070C0"/>
                </a:solidFill>
              </a:rPr>
              <a:t>&lt;link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rel</a:t>
            </a:r>
            <a:r>
              <a:rPr lang="en-US" altLang="zh-TW" sz="1100" dirty="0" smtClean="0">
                <a:solidFill>
                  <a:srgbClr val="0070C0"/>
                </a:solidFill>
              </a:rPr>
              <a:t>="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stylesheet</a:t>
            </a:r>
            <a:r>
              <a:rPr lang="en-US" altLang="zh-TW" sz="1100" dirty="0" smtClean="0">
                <a:solidFill>
                  <a:srgbClr val="0070C0"/>
                </a:solidFill>
              </a:rPr>
              <a:t>"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href</a:t>
            </a:r>
            <a:r>
              <a:rPr lang="en-US" altLang="zh-TW" sz="1100" dirty="0" smtClean="0">
                <a:solidFill>
                  <a:srgbClr val="0070C0"/>
                </a:solidFill>
              </a:rPr>
              <a:t>="style-l.css" media="only screen and (min-width:980px)"&gt;</a:t>
            </a:r>
          </a:p>
          <a:p>
            <a:r>
              <a:rPr lang="en-US" altLang="zh-TW" sz="1100" dirty="0" smtClean="0">
                <a:solidFill>
                  <a:srgbClr val="0070C0"/>
                </a:solidFill>
              </a:rPr>
              <a:t>&lt;link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rel</a:t>
            </a:r>
            <a:r>
              <a:rPr lang="en-US" altLang="zh-TW" sz="1100" dirty="0" smtClean="0">
                <a:solidFill>
                  <a:srgbClr val="0070C0"/>
                </a:solidFill>
              </a:rPr>
              <a:t>="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stylesheet</a:t>
            </a:r>
            <a:r>
              <a:rPr lang="en-US" altLang="zh-TW" sz="1100" dirty="0" smtClean="0">
                <a:solidFill>
                  <a:srgbClr val="0070C0"/>
                </a:solidFill>
              </a:rPr>
              <a:t>"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href</a:t>
            </a:r>
            <a:r>
              <a:rPr lang="en-US" altLang="zh-TW" sz="1100" dirty="0" smtClean="0">
                <a:solidFill>
                  <a:srgbClr val="0070C0"/>
                </a:solidFill>
              </a:rPr>
              <a:t>="style-m.css" media="only screen and (min-width:600px) and (max-width:979px)"&gt;</a:t>
            </a:r>
          </a:p>
          <a:p>
            <a:r>
              <a:rPr lang="en-US" altLang="zh-TW" sz="1100" dirty="0" smtClean="0">
                <a:solidFill>
                  <a:srgbClr val="0070C0"/>
                </a:solidFill>
              </a:rPr>
              <a:t>&lt;link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rel</a:t>
            </a:r>
            <a:r>
              <a:rPr lang="en-US" altLang="zh-TW" sz="1100" dirty="0" smtClean="0">
                <a:solidFill>
                  <a:srgbClr val="0070C0"/>
                </a:solidFill>
              </a:rPr>
              <a:t>="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stylesheet</a:t>
            </a:r>
            <a:r>
              <a:rPr lang="en-US" altLang="zh-TW" sz="1100" dirty="0" smtClean="0">
                <a:solidFill>
                  <a:srgbClr val="0070C0"/>
                </a:solidFill>
              </a:rPr>
              <a:t>" </a:t>
            </a:r>
            <a:r>
              <a:rPr lang="en-US" altLang="zh-TW" sz="1100" dirty="0" err="1" smtClean="0">
                <a:solidFill>
                  <a:srgbClr val="0070C0"/>
                </a:solidFill>
              </a:rPr>
              <a:t>href</a:t>
            </a:r>
            <a:r>
              <a:rPr lang="en-US" altLang="zh-TW" sz="1100" dirty="0" smtClean="0">
                <a:solidFill>
                  <a:srgbClr val="0070C0"/>
                </a:solidFill>
              </a:rPr>
              <a:t>="style-s.css" media="only screen and (max-width:599px)"&gt;</a:t>
            </a:r>
          </a:p>
          <a:p>
            <a:r>
              <a:rPr lang="en-US" altLang="zh-TW" sz="1100" dirty="0" smtClean="0"/>
              <a:t>&lt;title&gt;20131024_ex&lt;/title&gt;</a:t>
            </a:r>
          </a:p>
          <a:p>
            <a:r>
              <a:rPr lang="en-US" altLang="zh-TW" sz="1100" dirty="0" smtClean="0"/>
              <a:t>&lt;/head&gt;</a:t>
            </a:r>
            <a:endParaRPr lang="zh-TW" altLang="en-US" sz="11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15074" y="2071678"/>
            <a:ext cx="2254143" cy="4524315"/>
          </a:xfrm>
          <a:prstGeom prst="rect">
            <a:avLst/>
          </a:prstGeom>
          <a:solidFill>
            <a:srgbClr val="CC99FF"/>
          </a:solidFill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&lt;body&gt;</a:t>
            </a:r>
          </a:p>
          <a:p>
            <a:r>
              <a:rPr lang="en-US" altLang="zh-TW" sz="1200" dirty="0" smtClean="0"/>
              <a:t> &lt;div id="wrapper"&gt;#wrapper</a:t>
            </a:r>
          </a:p>
          <a:p>
            <a:r>
              <a:rPr lang="en-US" altLang="zh-TW" sz="1200" dirty="0" smtClean="0"/>
              <a:t>   &lt;div id="header"&gt;#header</a:t>
            </a:r>
          </a:p>
          <a:p>
            <a:r>
              <a:rPr lang="en-US" altLang="zh-TW" sz="1200" dirty="0" smtClean="0"/>
              <a:t>    &lt;</a:t>
            </a:r>
            <a:r>
              <a:rPr lang="en-US" altLang="zh-TW" sz="1200" dirty="0" err="1" smtClean="0"/>
              <a:t>br</a:t>
            </a:r>
            <a:r>
              <a:rPr lang="en-US" altLang="zh-TW" sz="1200" dirty="0" smtClean="0"/>
              <a:t>&gt;</a:t>
            </a:r>
          </a:p>
          <a:p>
            <a:r>
              <a:rPr lang="en-US" altLang="zh-TW" sz="1200" dirty="0" smtClean="0"/>
              <a:t>    </a:t>
            </a:r>
            <a:r>
              <a:rPr lang="zh-TW" altLang="en-US" sz="1200" dirty="0" smtClean="0"/>
              <a:t>標 題 區</a:t>
            </a:r>
          </a:p>
          <a:p>
            <a:r>
              <a:rPr lang="zh-TW" altLang="en-US" sz="1200" dirty="0" smtClean="0"/>
              <a:t>   </a:t>
            </a:r>
            <a:r>
              <a:rPr lang="en-US" altLang="zh-TW" sz="1200" dirty="0" smtClean="0"/>
              <a:t>&lt;/div&gt;</a:t>
            </a:r>
          </a:p>
          <a:p>
            <a:r>
              <a:rPr lang="en-US" altLang="zh-TW" sz="1200" dirty="0" smtClean="0"/>
              <a:t>   &lt;div id="sidebar1"&gt;#sidebar1</a:t>
            </a:r>
          </a:p>
          <a:p>
            <a:r>
              <a:rPr lang="en-US" altLang="zh-TW" sz="1200" dirty="0" smtClean="0"/>
              <a:t>    &lt;</a:t>
            </a:r>
            <a:r>
              <a:rPr lang="en-US" altLang="zh-TW" sz="1200" dirty="0" err="1" smtClean="0"/>
              <a:t>br</a:t>
            </a:r>
            <a:r>
              <a:rPr lang="en-US" altLang="zh-TW" sz="1200" dirty="0" smtClean="0"/>
              <a:t>&gt;</a:t>
            </a:r>
          </a:p>
          <a:p>
            <a:r>
              <a:rPr lang="en-US" altLang="zh-TW" sz="1200" dirty="0" smtClean="0"/>
              <a:t>    </a:t>
            </a:r>
            <a:r>
              <a:rPr lang="zh-TW" altLang="en-US" sz="1200" dirty="0" smtClean="0"/>
              <a:t>選 單 區 </a:t>
            </a:r>
            <a:r>
              <a:rPr lang="en-US" altLang="zh-TW" sz="1200" dirty="0" smtClean="0"/>
              <a:t>1</a:t>
            </a:r>
          </a:p>
          <a:p>
            <a:r>
              <a:rPr lang="en-US" altLang="zh-TW" sz="1200" dirty="0" smtClean="0"/>
              <a:t>   &lt;/div&gt;   </a:t>
            </a:r>
          </a:p>
          <a:p>
            <a:r>
              <a:rPr lang="en-US" altLang="zh-TW" sz="1200" dirty="0" smtClean="0"/>
              <a:t>   &lt;div id="content"&gt;#content</a:t>
            </a:r>
          </a:p>
          <a:p>
            <a:r>
              <a:rPr lang="en-US" altLang="zh-TW" sz="1200" dirty="0" smtClean="0"/>
              <a:t>    &lt;</a:t>
            </a:r>
            <a:r>
              <a:rPr lang="en-US" altLang="zh-TW" sz="1200" dirty="0" err="1" smtClean="0"/>
              <a:t>br</a:t>
            </a:r>
            <a:r>
              <a:rPr lang="en-US" altLang="zh-TW" sz="1200" dirty="0" smtClean="0"/>
              <a:t>&gt;</a:t>
            </a:r>
          </a:p>
          <a:p>
            <a:r>
              <a:rPr lang="en-US" altLang="zh-TW" sz="1200" dirty="0" smtClean="0"/>
              <a:t>    </a:t>
            </a:r>
            <a:r>
              <a:rPr lang="zh-TW" altLang="en-US" sz="1200" dirty="0" smtClean="0"/>
              <a:t>內 容 區</a:t>
            </a:r>
          </a:p>
          <a:p>
            <a:r>
              <a:rPr lang="zh-TW" altLang="en-US" sz="1200" dirty="0" smtClean="0"/>
              <a:t>   </a:t>
            </a:r>
            <a:r>
              <a:rPr lang="en-US" altLang="zh-TW" sz="1200" dirty="0" smtClean="0"/>
              <a:t>&lt;/div&gt;</a:t>
            </a:r>
          </a:p>
          <a:p>
            <a:r>
              <a:rPr lang="en-US" altLang="zh-TW" sz="1200" dirty="0" smtClean="0"/>
              <a:t>   &lt;div id="sidebar2"&gt;#sidebar2</a:t>
            </a:r>
          </a:p>
          <a:p>
            <a:r>
              <a:rPr lang="en-US" altLang="zh-TW" sz="1200" dirty="0" smtClean="0"/>
              <a:t>    &lt;</a:t>
            </a:r>
            <a:r>
              <a:rPr lang="en-US" altLang="zh-TW" sz="1200" dirty="0" err="1" smtClean="0"/>
              <a:t>br</a:t>
            </a:r>
            <a:r>
              <a:rPr lang="en-US" altLang="zh-TW" sz="1200" dirty="0" smtClean="0"/>
              <a:t>&gt;</a:t>
            </a:r>
          </a:p>
          <a:p>
            <a:r>
              <a:rPr lang="en-US" altLang="zh-TW" sz="1200" dirty="0" smtClean="0"/>
              <a:t>    </a:t>
            </a:r>
            <a:r>
              <a:rPr lang="zh-TW" altLang="en-US" sz="1200" dirty="0" smtClean="0"/>
              <a:t>選 單 區 </a:t>
            </a:r>
            <a:r>
              <a:rPr lang="en-US" altLang="zh-TW" sz="1200" dirty="0" smtClean="0"/>
              <a:t>2</a:t>
            </a:r>
          </a:p>
          <a:p>
            <a:r>
              <a:rPr lang="en-US" altLang="zh-TW" sz="1200" dirty="0" smtClean="0"/>
              <a:t>   &lt;/div&gt;</a:t>
            </a:r>
          </a:p>
          <a:p>
            <a:r>
              <a:rPr lang="en-US" altLang="zh-TW" sz="1200" dirty="0" smtClean="0"/>
              <a:t>   &lt;div id="footer"&gt;#footer</a:t>
            </a:r>
          </a:p>
          <a:p>
            <a:r>
              <a:rPr lang="en-US" altLang="zh-TW" sz="1200" dirty="0" smtClean="0"/>
              <a:t>    &lt;</a:t>
            </a:r>
            <a:r>
              <a:rPr lang="en-US" altLang="zh-TW" sz="1200" dirty="0" err="1" smtClean="0"/>
              <a:t>br</a:t>
            </a:r>
            <a:r>
              <a:rPr lang="en-US" altLang="zh-TW" sz="1200" dirty="0" smtClean="0"/>
              <a:t>&gt;</a:t>
            </a:r>
          </a:p>
          <a:p>
            <a:r>
              <a:rPr lang="en-US" altLang="zh-TW" sz="1200" dirty="0" smtClean="0"/>
              <a:t>    </a:t>
            </a:r>
            <a:r>
              <a:rPr lang="zh-TW" altLang="en-US" sz="1200" dirty="0" smtClean="0"/>
              <a:t>版權宣告與導覽區</a:t>
            </a:r>
          </a:p>
          <a:p>
            <a:r>
              <a:rPr lang="zh-TW" altLang="en-US" sz="1200" dirty="0" smtClean="0"/>
              <a:t>   </a:t>
            </a:r>
            <a:r>
              <a:rPr lang="en-US" altLang="zh-TW" sz="1200" dirty="0" smtClean="0"/>
              <a:t>&lt;/div&gt;</a:t>
            </a:r>
          </a:p>
          <a:p>
            <a:r>
              <a:rPr lang="en-US" altLang="zh-TW" sz="1200" dirty="0" smtClean="0"/>
              <a:t> &lt;/div&gt;</a:t>
            </a:r>
          </a:p>
          <a:p>
            <a:r>
              <a:rPr lang="en-US" altLang="zh-TW" sz="1200" dirty="0" smtClean="0"/>
              <a:t>&lt;/body&gt;</a:t>
            </a:r>
            <a:endParaRPr lang="zh-TW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7" t="14761" r="10774" b="29810"/>
          <a:stretch/>
        </p:blipFill>
        <p:spPr bwMode="auto">
          <a:xfrm>
            <a:off x="142844" y="2571744"/>
            <a:ext cx="6008268" cy="2681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3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52" y="44624"/>
            <a:ext cx="7669860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485386" y="6165304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wd_ex.html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1760" y="1268760"/>
            <a:ext cx="720080" cy="166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694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重點就是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zh-TW" altLang="en-US" dirty="0" smtClean="0"/>
              <a:t>因為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僅共用一份，所以各區塊</a:t>
            </a:r>
            <a:r>
              <a:rPr lang="en-US" altLang="zh-TW" dirty="0" smtClean="0"/>
              <a:t>&lt;div&gt;</a:t>
            </a:r>
            <a:r>
              <a:rPr lang="zh-TW" altLang="en-US" dirty="0" smtClean="0"/>
              <a:t>都會存在！只差在位置與大小設定的不同。</a:t>
            </a:r>
            <a:endParaRPr lang="en-US" altLang="zh-TW" dirty="0" smtClean="0"/>
          </a:p>
          <a:p>
            <a:pPr>
              <a:buAutoNum type="arabicPeriod"/>
            </a:pPr>
            <a:r>
              <a:rPr lang="zh-TW" altLang="en-US" dirty="0" smtClean="0"/>
              <a:t>版面製作成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只是一般常態，大部分的設計師所使用的規格；如果自己有更好的設計與規格，</a:t>
            </a:r>
            <a:r>
              <a:rPr lang="en-US" altLang="zh-TW" dirty="0" smtClean="0"/>
              <a:t>2</a:t>
            </a:r>
            <a:r>
              <a:rPr lang="zh-TW" altLang="en-US" dirty="0" smtClean="0"/>
              <a:t>種</a:t>
            </a:r>
            <a:r>
              <a:rPr lang="zh-TW" altLang="en-US" dirty="0"/>
              <a:t>至</a:t>
            </a:r>
            <a:r>
              <a:rPr lang="en-US" altLang="zh-TW" dirty="0" smtClean="0"/>
              <a:t>5</a:t>
            </a:r>
            <a:r>
              <a:rPr lang="zh-TW" altLang="en-US" dirty="0" smtClean="0"/>
              <a:t>種都有人在做。</a:t>
            </a:r>
            <a:endParaRPr lang="en-US" altLang="zh-TW" dirty="0" smtClean="0"/>
          </a:p>
          <a:p>
            <a:pPr>
              <a:buAutoNum type="arabicPeriod"/>
            </a:pPr>
            <a:r>
              <a:rPr lang="en-US" altLang="zh-TW" dirty="0" smtClean="0"/>
              <a:t>CSS</a:t>
            </a:r>
            <a:r>
              <a:rPr lang="zh-TW" altLang="en-US" dirty="0" smtClean="0"/>
              <a:t>排版好需要花心力以及時間，不僅僅只是區塊的排版，還有一些文字、連結以及圖片的排版都要顧到！如果都排得差不多、或是反而增加了使用者瀏覽的難度，就不如不要用</a:t>
            </a:r>
            <a:r>
              <a:rPr lang="en-US" altLang="zh-TW" dirty="0"/>
              <a:t>Responsive Web </a:t>
            </a:r>
            <a:r>
              <a:rPr lang="en-US" altLang="zh-TW" dirty="0" smtClean="0"/>
              <a:t>Design</a:t>
            </a:r>
            <a:r>
              <a:rPr lang="zh-TW" altLang="en-US" dirty="0" smtClean="0"/>
              <a:t>，以免浪費製作時間。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819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THANKS~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 {</a:t>
            </a:r>
          </a:p>
          <a:p>
            <a:r>
              <a:rPr lang="en-US" altLang="zh-TW" dirty="0" smtClean="0"/>
              <a:t>      font-size : 12px;</a:t>
            </a:r>
          </a:p>
          <a:p>
            <a:r>
              <a:rPr lang="en-US" altLang="zh-TW" dirty="0" smtClean="0"/>
              <a:t>      color: #00CCFF;</a:t>
            </a:r>
          </a:p>
          <a:p>
            <a:r>
              <a:rPr lang="en-US" altLang="zh-TW" dirty="0" smtClean="0"/>
              <a:t>      font-weight: bold;</a:t>
            </a:r>
          </a:p>
          <a:p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</a:t>
            </a:r>
            <a:r>
              <a:rPr lang="zh-TW" altLang="en-US" dirty="0" smtClean="0"/>
              <a:t>：即是指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r>
              <a:rPr lang="en-US" altLang="zh-TW" dirty="0" smtClean="0"/>
              <a:t>&lt;p&gt;</a:t>
            </a:r>
            <a:r>
              <a:rPr lang="zh-TW" altLang="en-US" dirty="0" smtClean="0"/>
              <a:t>，其所代表的意義就是針對網頁內所有「段落」為設定對象。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中的所有標籤都可以這樣設定樣式。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b="1" dirty="0" smtClean="0">
                <a:latin typeface="+mj-ea"/>
              </a:rPr>
              <a:t>基礎概念─</a:t>
            </a:r>
            <a:r>
              <a:rPr lang="zh-TW" altLang="en-US" sz="2400" b="1" dirty="0" smtClean="0">
                <a:latin typeface="+mj-ea"/>
              </a:rPr>
              <a:t>語法實例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56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網頁內部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 網頁標籤內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 網頁原始碼的</a:t>
            </a:r>
            <a:r>
              <a:rPr lang="en-US" altLang="zh-TW" dirty="0" smtClean="0"/>
              <a:t>&lt;head&gt;</a:t>
            </a:r>
            <a:r>
              <a:rPr lang="zh-TW" altLang="en-US" dirty="0" smtClean="0"/>
              <a:t>區內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外部連結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將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獨立出來，另外製作一個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檔，專門替所需對象設定樣式效果，再將網頁與該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檔連結，使網頁內的樣式依外部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產生改變。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 smtClean="0"/>
              <a:t>基礎概念─</a:t>
            </a:r>
            <a:r>
              <a:rPr lang="en-US" altLang="zh-TW" sz="2400" b="1" dirty="0" smtClean="0"/>
              <a:t>CSS</a:t>
            </a:r>
            <a:r>
              <a:rPr lang="zh-TW" altLang="en-US" sz="2400" b="1" dirty="0" smtClean="0"/>
              <a:t>套用方式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99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56792"/>
            <a:ext cx="7935913" cy="51125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dirty="0"/>
              <a:t>我們可以用以下四種方式，將 </a:t>
            </a:r>
            <a:r>
              <a:rPr lang="en-US" altLang="zh-TW" sz="1400" dirty="0"/>
              <a:t>CSS </a:t>
            </a:r>
            <a:r>
              <a:rPr lang="zh-TW" altLang="en-US" sz="1400" dirty="0"/>
              <a:t>套用入 </a:t>
            </a:r>
            <a:r>
              <a:rPr lang="en-US" altLang="zh-TW" sz="1400" dirty="0"/>
              <a:t>HTML </a:t>
            </a:r>
            <a:r>
              <a:rPr lang="zh-TW" altLang="en-US" sz="1400" dirty="0"/>
              <a:t>文件中：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TW" altLang="en-US" sz="1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b="1" dirty="0">
                <a:solidFill>
                  <a:srgbClr val="FF3300"/>
                </a:solidFill>
              </a:rPr>
              <a:t>行內套用 </a:t>
            </a:r>
            <a:r>
              <a:rPr lang="en-US" altLang="zh-TW" sz="1400" b="1" dirty="0">
                <a:solidFill>
                  <a:srgbClr val="FF3300"/>
                </a:solidFill>
              </a:rPr>
              <a:t>(Inline)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b="1" dirty="0">
                <a:solidFill>
                  <a:srgbClr val="FF3300"/>
                </a:solidFill>
              </a:rPr>
              <a:t>嵌入套用 </a:t>
            </a:r>
            <a:r>
              <a:rPr lang="en-US" altLang="zh-TW" sz="1400" b="1" dirty="0">
                <a:solidFill>
                  <a:srgbClr val="FF3300"/>
                </a:solidFill>
              </a:rPr>
              <a:t>(Embed)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b="1" dirty="0">
                <a:solidFill>
                  <a:srgbClr val="FF3300"/>
                </a:solidFill>
              </a:rPr>
              <a:t>外部連接套用 </a:t>
            </a:r>
            <a:r>
              <a:rPr lang="en-US" altLang="zh-TW" sz="1400" b="1" dirty="0">
                <a:solidFill>
                  <a:srgbClr val="FF3300"/>
                </a:solidFill>
              </a:rPr>
              <a:t>(External Link)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b="1" strike="sngStrike" dirty="0">
                <a:solidFill>
                  <a:srgbClr val="FF3300"/>
                </a:solidFill>
              </a:rPr>
              <a:t>匯入套用 </a:t>
            </a:r>
            <a:r>
              <a:rPr lang="en-US" altLang="zh-TW" sz="1400" b="1" strike="sngStrike" dirty="0">
                <a:solidFill>
                  <a:srgbClr val="FF3300"/>
                </a:solidFill>
              </a:rPr>
              <a:t>(Import)</a:t>
            </a:r>
            <a:r>
              <a:rPr lang="en-US" altLang="zh-TW" sz="1400" b="1" strike="sngStrike" dirty="0"/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TW" sz="1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800" b="1" u="sng" dirty="0">
                <a:solidFill>
                  <a:schemeClr val="hlink"/>
                </a:solidFill>
              </a:rPr>
              <a:t>行內套用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dirty="0"/>
              <a:t>我們可以在 </a:t>
            </a:r>
            <a:r>
              <a:rPr lang="en-US" altLang="zh-TW" sz="1400" dirty="0"/>
              <a:t>HTML </a:t>
            </a:r>
            <a:r>
              <a:rPr lang="zh-TW" altLang="en-US" sz="1400" dirty="0"/>
              <a:t>文件內</a:t>
            </a:r>
            <a:r>
              <a:rPr lang="zh-TW" altLang="en-US" sz="1400" dirty="0" smtClean="0"/>
              <a:t>直接對標籤宣告</a:t>
            </a:r>
            <a:r>
              <a:rPr lang="zh-TW" altLang="en-US" sz="1400" dirty="0"/>
              <a:t>樣式。舉例來說，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/>
              <a:t>&lt;p </a:t>
            </a:r>
            <a:r>
              <a:rPr lang="en-US" altLang="zh-TW" sz="1400" dirty="0">
                <a:solidFill>
                  <a:srgbClr val="FF0000"/>
                </a:solidFill>
              </a:rPr>
              <a:t>style</a:t>
            </a:r>
            <a:r>
              <a:rPr lang="en-US" altLang="zh-TW" sz="1400" dirty="0"/>
              <a:t>='</a:t>
            </a:r>
            <a:r>
              <a:rPr lang="en-US" altLang="zh-TW" sz="1400" dirty="0" err="1"/>
              <a:t>font-family:verdana</a:t>
            </a:r>
            <a:r>
              <a:rPr lang="en-US" altLang="zh-TW" sz="1400" dirty="0"/>
              <a:t>; font-size:16;'&gt;This is font size 16.&lt;/p&gt;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TW" sz="1800" b="1" u="sng" dirty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b="1" u="sng" dirty="0">
                <a:solidFill>
                  <a:srgbClr val="FF0000"/>
                </a:solidFill>
              </a:rPr>
              <a:t>√</a:t>
            </a:r>
            <a:r>
              <a:rPr lang="zh-TW" altLang="en-US" sz="1800" b="1" u="sng" dirty="0" smtClean="0">
                <a:solidFill>
                  <a:schemeClr val="hlink"/>
                </a:solidFill>
              </a:rPr>
              <a:t>嵌入</a:t>
            </a:r>
            <a:r>
              <a:rPr lang="zh-TW" altLang="en-US" sz="1800" b="1" u="sng" dirty="0">
                <a:solidFill>
                  <a:schemeClr val="hlink"/>
                </a:solidFill>
              </a:rPr>
              <a:t>套用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dirty="0"/>
              <a:t>樣式可以嵌入於 </a:t>
            </a:r>
            <a:r>
              <a:rPr lang="en-US" altLang="zh-TW" sz="1400" dirty="0"/>
              <a:t>HTML </a:t>
            </a:r>
            <a:r>
              <a:rPr lang="zh-TW" altLang="en-US" sz="1400" dirty="0"/>
              <a:t>文件中 </a:t>
            </a:r>
            <a:r>
              <a:rPr lang="en-US" altLang="zh-TW" sz="1400" dirty="0"/>
              <a:t>(</a:t>
            </a:r>
            <a:r>
              <a:rPr lang="zh-TW" altLang="en-US" sz="1400" dirty="0"/>
              <a:t>通常</a:t>
            </a:r>
            <a:r>
              <a:rPr lang="zh-TW" altLang="en-US" sz="1400" dirty="0" smtClean="0"/>
              <a:t>是寫在 </a:t>
            </a:r>
            <a:r>
              <a:rPr lang="en-US" altLang="zh-TW" sz="1400" dirty="0"/>
              <a:t>&lt;head</a:t>
            </a:r>
            <a:r>
              <a:rPr lang="en-US" altLang="zh-TW" sz="1400" dirty="0" smtClean="0"/>
              <a:t>&gt;</a:t>
            </a:r>
            <a:r>
              <a:rPr lang="zh-TW" altLang="en-US" sz="1400" dirty="0" smtClean="0"/>
              <a:t>標籤內</a:t>
            </a:r>
            <a:r>
              <a:rPr lang="en-US" altLang="zh-TW" sz="1400" dirty="0"/>
              <a:t>)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 smtClean="0"/>
              <a:t>&lt;style&gt; &lt;/style&gt;</a:t>
            </a:r>
            <a:endParaRPr lang="zh-TW" altLang="en-US" sz="1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TW" altLang="en-US" sz="14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b="1" u="sng" dirty="0">
                <a:solidFill>
                  <a:srgbClr val="FF0000"/>
                </a:solidFill>
              </a:rPr>
              <a:t>√</a:t>
            </a:r>
            <a:r>
              <a:rPr lang="zh-TW" altLang="en-US" sz="1800" b="1" u="sng" dirty="0" smtClean="0">
                <a:solidFill>
                  <a:schemeClr val="hlink"/>
                </a:solidFill>
              </a:rPr>
              <a:t>外部</a:t>
            </a:r>
            <a:r>
              <a:rPr lang="zh-TW" altLang="en-US" sz="1800" b="1" u="sng" dirty="0">
                <a:solidFill>
                  <a:schemeClr val="hlink"/>
                </a:solidFill>
              </a:rPr>
              <a:t>連接套用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dirty="0"/>
              <a:t>在這種方式下，所有的 </a:t>
            </a:r>
            <a:r>
              <a:rPr lang="en-US" altLang="zh-TW" sz="1400" dirty="0"/>
              <a:t>CSS </a:t>
            </a:r>
            <a:r>
              <a:rPr lang="zh-TW" altLang="en-US" sz="1400" dirty="0"/>
              <a:t>樣式宣告都是存在另外一個檔案中。該檔案通常名稱為 </a:t>
            </a:r>
            <a:r>
              <a:rPr lang="en-US" altLang="zh-TW" sz="1400" dirty="0"/>
              <a:t>.</a:t>
            </a:r>
            <a:r>
              <a:rPr lang="en-US" altLang="zh-TW" sz="1400" dirty="0" err="1"/>
              <a:t>css</a:t>
            </a:r>
            <a:r>
              <a:rPr lang="zh-TW" altLang="en-US" sz="1400" dirty="0" smtClean="0"/>
              <a:t>。</a:t>
            </a:r>
            <a:endParaRPr lang="en-US" altLang="zh-TW" sz="14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dirty="0" smtClean="0"/>
              <a:t>我們</a:t>
            </a:r>
            <a:r>
              <a:rPr lang="zh-TW" altLang="en-US" sz="1400" dirty="0"/>
              <a:t>將用以下的程式碼將這個 </a:t>
            </a:r>
            <a:r>
              <a:rPr lang="en-US" altLang="zh-TW" sz="1400" dirty="0"/>
              <a:t>.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 </a:t>
            </a:r>
            <a:r>
              <a:rPr lang="zh-TW" altLang="en-US" sz="1400" dirty="0"/>
              <a:t>檔案連接進入：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/>
              <a:t>&lt;link </a:t>
            </a:r>
            <a:r>
              <a:rPr lang="en-US" altLang="zh-TW" sz="1400" dirty="0" err="1"/>
              <a:t>rel</a:t>
            </a:r>
            <a:r>
              <a:rPr lang="en-US" altLang="zh-TW" sz="1400" dirty="0"/>
              <a:t>=</a:t>
            </a:r>
            <a:r>
              <a:rPr lang="en-US" altLang="zh-TW" sz="1400" dirty="0" err="1"/>
              <a:t>stylesheet</a:t>
            </a:r>
            <a:r>
              <a:rPr lang="en-US" altLang="zh-TW" sz="1400" dirty="0"/>
              <a:t> type="text/</a:t>
            </a:r>
            <a:r>
              <a:rPr lang="en-US" altLang="zh-TW" sz="1400" dirty="0" err="1"/>
              <a:t>css</a:t>
            </a:r>
            <a:r>
              <a:rPr lang="en-US" altLang="zh-TW" sz="1400" dirty="0"/>
              <a:t>" </a:t>
            </a:r>
            <a:r>
              <a:rPr lang="en-US" altLang="zh-TW" sz="1400" dirty="0" err="1"/>
              <a:t>href</a:t>
            </a:r>
            <a:r>
              <a:rPr lang="en-US" altLang="zh-TW" sz="1400" dirty="0"/>
              <a:t>="external-stylesheet.css"&gt; </a:t>
            </a:r>
            <a:endParaRPr lang="en-US" altLang="zh-TW" sz="14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400" dirty="0"/>
              <a:t>這</a:t>
            </a:r>
            <a:r>
              <a:rPr lang="zh-TW" altLang="en-US" sz="1400" dirty="0" smtClean="0"/>
              <a:t>行是寫在</a:t>
            </a:r>
            <a:r>
              <a:rPr lang="en-US" altLang="zh-TW" sz="1400" dirty="0" smtClean="0"/>
              <a:t>HTML </a:t>
            </a:r>
            <a:r>
              <a:rPr lang="zh-TW" altLang="en-US" sz="1400" dirty="0"/>
              <a:t>文件的 </a:t>
            </a:r>
            <a:r>
              <a:rPr lang="en-US" altLang="zh-TW" sz="1400" dirty="0"/>
              <a:t>&lt;head&gt; .. &lt;/head&gt; </a:t>
            </a:r>
            <a:r>
              <a:rPr lang="zh-TW" altLang="en-US" sz="1400" dirty="0" smtClean="0"/>
              <a:t>之中。</a:t>
            </a:r>
            <a:endParaRPr lang="en-US" altLang="zh-TW" sz="14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400" dirty="0" smtClean="0"/>
              <a:t>link</a:t>
            </a:r>
            <a:r>
              <a:rPr lang="zh-TW" altLang="en-US" sz="1400" dirty="0" smtClean="0"/>
              <a:t>這一</a:t>
            </a:r>
            <a:r>
              <a:rPr lang="zh-TW" altLang="en-US" sz="1400" dirty="0"/>
              <a:t>行會將在 </a:t>
            </a:r>
            <a:r>
              <a:rPr lang="en-US" altLang="zh-TW" sz="1400" dirty="0"/>
              <a:t>external-stylesheet.css </a:t>
            </a:r>
            <a:r>
              <a:rPr lang="zh-TW" altLang="en-US" sz="1400" dirty="0"/>
              <a:t>這個檔案內所宣告的樣式加入 </a:t>
            </a:r>
            <a:r>
              <a:rPr lang="en-US" altLang="zh-TW" sz="1400" dirty="0"/>
              <a:t>HTML </a:t>
            </a:r>
            <a:r>
              <a:rPr lang="zh-TW" altLang="en-US" sz="1400" dirty="0"/>
              <a:t>文件內</a:t>
            </a:r>
            <a:r>
              <a:rPr lang="zh-TW" altLang="en-US" sz="1400" dirty="0" smtClean="0"/>
              <a:t>。</a:t>
            </a:r>
            <a:endParaRPr lang="zh-TW" altLang="en-US" sz="14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TW" sz="1400" dirty="0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CSS </a:t>
            </a:r>
            <a:r>
              <a:rPr lang="zh-TW" altLang="en-US" sz="4000" dirty="0"/>
              <a:t>套用</a:t>
            </a:r>
            <a:r>
              <a:rPr lang="zh-TW" altLang="en-US" sz="4000" dirty="0" smtClean="0"/>
              <a:t>方式</a:t>
            </a:r>
            <a:r>
              <a:rPr lang="zh-TW" altLang="en-US" sz="2400" dirty="0">
                <a:ea typeface="新細明體" pitchFamily="18" charset="-120"/>
              </a:rPr>
              <a:t>詳細解說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011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6792"/>
            <a:ext cx="7772400" cy="52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200" dirty="0" smtClean="0"/>
              <a:t>剛剛已提到</a:t>
            </a:r>
            <a:r>
              <a:rPr lang="en-US" altLang="zh-TW" sz="1200" dirty="0" smtClean="0"/>
              <a:t>CSS </a:t>
            </a:r>
            <a:r>
              <a:rPr lang="zh-TW" altLang="en-US" sz="1200" dirty="0"/>
              <a:t>的全名為 </a:t>
            </a:r>
            <a:r>
              <a:rPr lang="en-US" altLang="zh-TW" sz="1200" dirty="0"/>
              <a:t>Cascading Style Sheets</a:t>
            </a:r>
            <a:r>
              <a:rPr lang="zh-TW" altLang="en-US" sz="1200" dirty="0"/>
              <a:t>。如果只有一個樣式表，那</a:t>
            </a:r>
            <a:r>
              <a:rPr lang="en-US" altLang="zh-TW" sz="1200" dirty="0"/>
              <a:t>『</a:t>
            </a:r>
            <a:r>
              <a:rPr lang="zh-TW" altLang="en-US" sz="1200" dirty="0"/>
              <a:t>串接</a:t>
            </a:r>
            <a:r>
              <a:rPr lang="en-US" altLang="zh-TW" sz="1200" dirty="0"/>
              <a:t>』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200" dirty="0"/>
              <a:t>(cascade) </a:t>
            </a:r>
            <a:r>
              <a:rPr lang="zh-TW" altLang="en-US" sz="1200" dirty="0"/>
              <a:t>這個部分就不</a:t>
            </a:r>
            <a:r>
              <a:rPr lang="zh-TW" altLang="en-US" sz="1200" dirty="0" smtClean="0"/>
              <a:t>重要了。</a:t>
            </a:r>
            <a:r>
              <a:rPr lang="zh-TW" altLang="en-US" sz="1200" dirty="0"/>
              <a:t>若一個 </a:t>
            </a:r>
            <a:r>
              <a:rPr lang="en-US" altLang="zh-TW" sz="1200" dirty="0"/>
              <a:t>HTML </a:t>
            </a:r>
            <a:r>
              <a:rPr lang="zh-TW" altLang="en-US" sz="1200" dirty="0"/>
              <a:t>文件中包含有多個樣式表，那串</a:t>
            </a:r>
            <a:r>
              <a:rPr lang="zh-TW" altLang="en-US" sz="1200" dirty="0" smtClean="0"/>
              <a:t>接個</a:t>
            </a:r>
            <a:endParaRPr lang="zh-TW" altLang="en-US" sz="12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200" dirty="0"/>
              <a:t>概念</a:t>
            </a:r>
            <a:r>
              <a:rPr lang="zh-TW" altLang="en-US" sz="1200" dirty="0" smtClean="0"/>
              <a:t>就不可或缺了</a:t>
            </a:r>
            <a:r>
              <a:rPr lang="zh-TW" altLang="en-US" sz="1200" dirty="0"/>
              <a:t>。 </a:t>
            </a:r>
            <a:endParaRPr lang="en-US" altLang="zh-TW" sz="12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TW" altLang="en-US" sz="12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200" dirty="0"/>
              <a:t>串接是指當不同樣式表中對</a:t>
            </a:r>
            <a:r>
              <a:rPr lang="zh-TW" altLang="en-US" sz="1200" dirty="0">
                <a:solidFill>
                  <a:srgbClr val="FF0000"/>
                </a:solidFill>
              </a:rPr>
              <a:t>相同屬性有不同定義</a:t>
            </a:r>
            <a:r>
              <a:rPr lang="zh-TW" altLang="en-US" sz="1200" dirty="0"/>
              <a:t>時，應該要用哪一個樣式表</a:t>
            </a:r>
            <a:r>
              <a:rPr lang="zh-TW" altLang="en-US" sz="1200" dirty="0" smtClean="0"/>
              <a:t>中的定義的</a:t>
            </a:r>
            <a:r>
              <a:rPr lang="zh-TW" altLang="en-US" sz="1200" dirty="0"/>
              <a:t>規則。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200" dirty="0"/>
              <a:t>最基本的規則是，</a:t>
            </a:r>
            <a:r>
              <a:rPr lang="zh-TW" altLang="en-US" sz="1200" b="1" dirty="0">
                <a:solidFill>
                  <a:srgbClr val="FF3300"/>
                </a:solidFill>
              </a:rPr>
              <a:t>越接近 </a:t>
            </a:r>
            <a:r>
              <a:rPr lang="en-US" altLang="zh-TW" sz="1200" b="1" dirty="0">
                <a:solidFill>
                  <a:srgbClr val="FF3300"/>
                </a:solidFill>
              </a:rPr>
              <a:t>HTML </a:t>
            </a:r>
            <a:r>
              <a:rPr lang="zh-TW" altLang="en-US" sz="1200" b="1" dirty="0">
                <a:solidFill>
                  <a:srgbClr val="FF3300"/>
                </a:solidFill>
              </a:rPr>
              <a:t>本身的樣式越有優先權</a:t>
            </a:r>
            <a:r>
              <a:rPr lang="zh-TW" altLang="en-US" sz="1200" dirty="0"/>
              <a:t>。因此，</a:t>
            </a:r>
            <a:r>
              <a:rPr lang="zh-TW" altLang="en-US" sz="1200" b="1" dirty="0">
                <a:solidFill>
                  <a:srgbClr val="FF0000"/>
                </a:solidFill>
              </a:rPr>
              <a:t>內行套用</a:t>
            </a:r>
            <a:r>
              <a:rPr lang="zh-TW" altLang="en-US" sz="1200" dirty="0">
                <a:solidFill>
                  <a:srgbClr val="FF0000"/>
                </a:solidFill>
              </a:rPr>
              <a:t>的</a:t>
            </a:r>
            <a:r>
              <a:rPr lang="zh-TW" altLang="en-US" sz="1200" dirty="0" smtClean="0">
                <a:solidFill>
                  <a:srgbClr val="FF0000"/>
                </a:solidFill>
              </a:rPr>
              <a:t>樣式通常會</a:t>
            </a:r>
            <a:r>
              <a:rPr lang="zh-TW" altLang="en-US" sz="1200" dirty="0">
                <a:solidFill>
                  <a:srgbClr val="FF0000"/>
                </a:solidFill>
              </a:rPr>
              <a:t>有最高的優先權，因為它最接近 </a:t>
            </a:r>
            <a:r>
              <a:rPr lang="en-US" altLang="zh-TW" sz="1200" dirty="0">
                <a:solidFill>
                  <a:srgbClr val="FF0000"/>
                </a:solidFill>
              </a:rPr>
              <a:t>HTML </a:t>
            </a:r>
            <a:r>
              <a:rPr lang="zh-TW" altLang="en-US" sz="1200" dirty="0">
                <a:solidFill>
                  <a:srgbClr val="FF0000"/>
                </a:solidFill>
              </a:rPr>
              <a:t>的元素</a:t>
            </a:r>
            <a:r>
              <a:rPr lang="zh-TW" altLang="en-US" sz="1200" dirty="0"/>
              <a:t>。接下來的是嵌入套用的樣式表；</a:t>
            </a:r>
            <a:r>
              <a:rPr lang="zh-TW" altLang="en-US" sz="1200" dirty="0" smtClean="0"/>
              <a:t>這一</a:t>
            </a:r>
            <a:r>
              <a:rPr lang="zh-TW" altLang="en-US" sz="1200" dirty="0"/>
              <a:t>類的樣式表是在 </a:t>
            </a:r>
            <a:r>
              <a:rPr lang="en-US" altLang="zh-TW" sz="1200" dirty="0"/>
              <a:t>&lt;head&gt; </a:t>
            </a:r>
            <a:r>
              <a:rPr lang="zh-TW" altLang="en-US" sz="1200" dirty="0"/>
              <a:t>內宣告的。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200" dirty="0"/>
              <a:t>再下來是匯入套用的樣式表。若有多個樣式表被匯入，越後被匯入的越有優先權。</a:t>
            </a:r>
            <a:r>
              <a:rPr lang="zh-TW" altLang="en-US" sz="1200" dirty="0" smtClean="0">
                <a:solidFill>
                  <a:srgbClr val="FF0000"/>
                </a:solidFill>
              </a:rPr>
              <a:t>優先權</a:t>
            </a:r>
            <a:r>
              <a:rPr lang="zh-TW" altLang="en-US" sz="1200" dirty="0">
                <a:solidFill>
                  <a:srgbClr val="FF0000"/>
                </a:solidFill>
              </a:rPr>
              <a:t>最低的是外部連接套用的樣式表</a:t>
            </a:r>
            <a:r>
              <a:rPr lang="zh-TW" altLang="en-US" sz="1200" dirty="0"/>
              <a:t>。若有多個外部樣式表被連接，越後被匯入的</a:t>
            </a:r>
            <a:r>
              <a:rPr lang="zh-TW" altLang="en-US" sz="1200" dirty="0" smtClean="0"/>
              <a:t>越有</a:t>
            </a:r>
            <a:r>
              <a:rPr lang="zh-TW" altLang="en-US" sz="1200" dirty="0"/>
              <a:t>優先權。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200" dirty="0"/>
              <a:t>另外，</a:t>
            </a:r>
            <a:r>
              <a:rPr lang="zh-TW" altLang="en-US" sz="1200" dirty="0">
                <a:solidFill>
                  <a:srgbClr val="FF0000"/>
                </a:solidFill>
              </a:rPr>
              <a:t>每一個瀏覽器也都有自己的樣式表 </a:t>
            </a:r>
            <a:r>
              <a:rPr lang="en-US" altLang="zh-TW" sz="1200" dirty="0"/>
              <a:t>(</a:t>
            </a:r>
            <a:r>
              <a:rPr lang="zh-TW" altLang="en-US" sz="1200" dirty="0"/>
              <a:t>這就是為什麼超連接文字通常會是藍色，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200" dirty="0"/>
              <a:t>而且下面有一條線</a:t>
            </a:r>
            <a:r>
              <a:rPr lang="en-US" altLang="zh-TW" sz="1200" dirty="0"/>
              <a:t>)</a:t>
            </a:r>
            <a:r>
              <a:rPr lang="zh-TW" altLang="en-US" sz="1200" dirty="0"/>
              <a:t>。這一類的樣式表優先權比以上的幾種都低。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200" dirty="0"/>
              <a:t>所以，從最高優先權到最低優先權的排名如下：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TW" altLang="en-US" sz="1200" dirty="0"/>
          </a:p>
          <a:p>
            <a:pPr>
              <a:lnSpc>
                <a:spcPct val="120000"/>
              </a:lnSpc>
            </a:pPr>
            <a:r>
              <a:rPr lang="zh-TW" altLang="en-US" sz="1200" dirty="0"/>
              <a:t>內行套用的樣式表 </a:t>
            </a:r>
            <a:r>
              <a:rPr lang="en-US" altLang="zh-TW" sz="1200" dirty="0"/>
              <a:t>(Inline </a:t>
            </a:r>
            <a:r>
              <a:rPr lang="en-US" altLang="zh-TW" sz="1200" dirty="0" err="1"/>
              <a:t>stylesheet</a:t>
            </a:r>
            <a:r>
              <a:rPr lang="en-US" altLang="zh-TW" sz="1200" dirty="0"/>
              <a:t>) </a:t>
            </a:r>
          </a:p>
          <a:p>
            <a:pPr>
              <a:lnSpc>
                <a:spcPct val="120000"/>
              </a:lnSpc>
            </a:pPr>
            <a:r>
              <a:rPr lang="zh-TW" altLang="en-US" sz="1200" dirty="0"/>
              <a:t>嵌入套用的樣式表 </a:t>
            </a:r>
            <a:r>
              <a:rPr lang="en-US" altLang="zh-TW" sz="1200" dirty="0"/>
              <a:t>(Embedded </a:t>
            </a:r>
            <a:r>
              <a:rPr lang="en-US" altLang="zh-TW" sz="1200" dirty="0" err="1"/>
              <a:t>stylesheet</a:t>
            </a:r>
            <a:r>
              <a:rPr lang="en-US" altLang="zh-TW" sz="1200" dirty="0"/>
              <a:t>) </a:t>
            </a:r>
          </a:p>
          <a:p>
            <a:pPr>
              <a:lnSpc>
                <a:spcPct val="120000"/>
              </a:lnSpc>
            </a:pPr>
            <a:r>
              <a:rPr lang="zh-TW" altLang="en-US" sz="1200" dirty="0"/>
              <a:t>匯入套用的樣式表 </a:t>
            </a:r>
            <a:r>
              <a:rPr lang="en-US" altLang="zh-TW" sz="1200" dirty="0"/>
              <a:t>(Imported </a:t>
            </a:r>
            <a:r>
              <a:rPr lang="en-US" altLang="zh-TW" sz="1200" dirty="0" err="1"/>
              <a:t>stylesheet</a:t>
            </a:r>
            <a:r>
              <a:rPr lang="en-US" altLang="zh-TW" sz="1200" dirty="0"/>
              <a:t>) </a:t>
            </a:r>
          </a:p>
          <a:p>
            <a:pPr>
              <a:lnSpc>
                <a:spcPct val="120000"/>
              </a:lnSpc>
            </a:pPr>
            <a:r>
              <a:rPr lang="zh-TW" altLang="en-US" sz="1200" dirty="0"/>
              <a:t>外部連接套用的樣式表 </a:t>
            </a:r>
            <a:r>
              <a:rPr lang="en-US" altLang="zh-TW" sz="1200" dirty="0"/>
              <a:t>(Linked </a:t>
            </a:r>
            <a:r>
              <a:rPr lang="en-US" altLang="zh-TW" sz="1200" dirty="0" err="1"/>
              <a:t>stylesheet</a:t>
            </a:r>
            <a:r>
              <a:rPr lang="en-US" altLang="zh-TW" sz="1200" dirty="0"/>
              <a:t>) </a:t>
            </a:r>
          </a:p>
          <a:p>
            <a:pPr>
              <a:lnSpc>
                <a:spcPct val="120000"/>
              </a:lnSpc>
            </a:pPr>
            <a:r>
              <a:rPr lang="zh-TW" altLang="en-US" sz="1200" dirty="0"/>
              <a:t>瀏覽器本身的樣式表 </a:t>
            </a:r>
            <a:r>
              <a:rPr lang="en-US" altLang="zh-TW" sz="1200" dirty="0"/>
              <a:t>(Browser's own </a:t>
            </a:r>
            <a:r>
              <a:rPr lang="en-US" altLang="zh-TW" sz="1200" dirty="0" err="1"/>
              <a:t>stylesheet</a:t>
            </a:r>
            <a:r>
              <a:rPr lang="en-US" altLang="zh-TW" sz="1200" dirty="0"/>
              <a:t>) </a:t>
            </a:r>
          </a:p>
        </p:txBody>
      </p:sp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zh-TW" altLang="en-US" dirty="0"/>
              <a:t>串接</a:t>
            </a:r>
            <a:r>
              <a:rPr lang="zh-TW" altLang="en-US" dirty="0">
                <a:ea typeface="華康粗圓體" pitchFamily="49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265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84784"/>
            <a:ext cx="7772400" cy="5256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800" dirty="0"/>
              <a:t>在 </a:t>
            </a:r>
            <a:r>
              <a:rPr lang="en-US" altLang="zh-TW" sz="1800" dirty="0"/>
              <a:t>CSS </a:t>
            </a:r>
            <a:r>
              <a:rPr lang="zh-TW" altLang="en-US" sz="1800" dirty="0"/>
              <a:t>語法那一頁中</a:t>
            </a:r>
            <a:r>
              <a:rPr lang="en-US" altLang="zh-TW" sz="1800" dirty="0"/>
              <a:t>, </a:t>
            </a:r>
            <a:r>
              <a:rPr lang="zh-TW" altLang="en-US" sz="1800" dirty="0"/>
              <a:t>我們有提到，</a:t>
            </a:r>
            <a:r>
              <a:rPr lang="en-US" altLang="zh-TW" sz="1800" dirty="0"/>
              <a:t>Class </a:t>
            </a:r>
            <a:r>
              <a:rPr lang="zh-TW" altLang="en-US" sz="1800" dirty="0"/>
              <a:t>及 </a:t>
            </a:r>
            <a:r>
              <a:rPr lang="en-US" altLang="zh-TW" sz="1800" dirty="0"/>
              <a:t>ID </a:t>
            </a:r>
            <a:r>
              <a:rPr lang="zh-TW" altLang="en-US" sz="1800" dirty="0"/>
              <a:t>都是使用者設定的選擇器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/>
              <a:t>(selector)</a:t>
            </a:r>
            <a:r>
              <a:rPr lang="zh-TW" altLang="en-US" sz="1800" dirty="0"/>
              <a:t>。以下分別介紹：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b="1" u="sng" dirty="0">
                <a:solidFill>
                  <a:schemeClr val="hlink"/>
                </a:solidFill>
              </a:rPr>
              <a:t>Class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Class </a:t>
            </a:r>
            <a:r>
              <a:rPr lang="zh-TW" altLang="en-US" sz="1800" dirty="0">
                <a:solidFill>
                  <a:srgbClr val="FF0000"/>
                </a:solidFill>
              </a:rPr>
              <a:t>的宣告法，是先放一個句點 </a:t>
            </a:r>
            <a:r>
              <a:rPr lang="en-US" altLang="zh-TW" sz="3300" b="1" dirty="0">
                <a:solidFill>
                  <a:srgbClr val="FF0000"/>
                </a:solidFill>
              </a:rPr>
              <a:t>(.)</a:t>
            </a:r>
            <a:r>
              <a:rPr lang="zh-TW" altLang="en-US" sz="1800" dirty="0">
                <a:solidFill>
                  <a:srgbClr val="FF0000"/>
                </a:solidFill>
              </a:rPr>
              <a:t>，之後再列出選擇器名稱</a:t>
            </a:r>
            <a:r>
              <a:rPr lang="zh-TW" altLang="en-US" sz="1800" dirty="0" smtClean="0">
                <a:solidFill>
                  <a:srgbClr val="FF0000"/>
                </a:solidFill>
              </a:rPr>
              <a:t>。</a:t>
            </a:r>
            <a:endParaRPr lang="en-US" altLang="zh-TW" sz="18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800" dirty="0" smtClean="0"/>
              <a:t>設定</a:t>
            </a:r>
            <a:r>
              <a:rPr lang="zh-TW" altLang="en-US" sz="1800" dirty="0"/>
              <a:t>一個 </a:t>
            </a:r>
            <a:r>
              <a:rPr lang="en-US" altLang="zh-TW" sz="1800" dirty="0" smtClean="0"/>
              <a:t>Class </a:t>
            </a:r>
            <a:r>
              <a:rPr lang="zh-TW" altLang="en-US" sz="1800" dirty="0" smtClean="0"/>
              <a:t>選擇</a:t>
            </a:r>
            <a:r>
              <a:rPr lang="zh-TW" altLang="en-US" sz="1800" dirty="0"/>
              <a:t>器的語法如下：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TW" altLang="en-US" sz="1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.【Class </a:t>
            </a:r>
            <a:r>
              <a:rPr lang="zh-TW" altLang="en-US" sz="1800" dirty="0">
                <a:solidFill>
                  <a:schemeClr val="folHlink"/>
                </a:solidFill>
              </a:rPr>
              <a:t>名稱</a:t>
            </a:r>
            <a:r>
              <a:rPr lang="en-US" altLang="zh-TW" sz="1800" dirty="0">
                <a:solidFill>
                  <a:schemeClr val="folHlink"/>
                </a:solidFill>
              </a:rPr>
              <a:t>】{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  </a:t>
            </a:r>
            <a:r>
              <a:rPr lang="zh-TW" altLang="en-US" sz="1800" dirty="0">
                <a:solidFill>
                  <a:schemeClr val="folHlink"/>
                </a:solidFill>
              </a:rPr>
              <a:t>屬性：設定值；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}</a:t>
            </a:r>
            <a:r>
              <a:rPr lang="en-US" altLang="zh-TW" sz="1800" dirty="0"/>
              <a:t> </a:t>
            </a:r>
            <a:endParaRPr lang="en-US" altLang="zh-TW" sz="1800" dirty="0" smtClean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en-US" altLang="zh-TW" sz="1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800" dirty="0"/>
              <a:t>舉例來說，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TW" altLang="en-US" sz="1800" dirty="0"/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.</a:t>
            </a:r>
            <a:r>
              <a:rPr lang="en-US" altLang="zh-TW" sz="1800" dirty="0" err="1">
                <a:solidFill>
                  <a:schemeClr val="folHlink"/>
                </a:solidFill>
              </a:rPr>
              <a:t>abc</a:t>
            </a:r>
            <a:r>
              <a:rPr lang="en-US" altLang="zh-TW" sz="1800" dirty="0">
                <a:solidFill>
                  <a:schemeClr val="folHlink"/>
                </a:solidFill>
              </a:rPr>
              <a:t> {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color:#0000FF;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chemeClr val="folHlink"/>
                </a:solidFill>
              </a:rPr>
              <a:t>}</a:t>
            </a:r>
            <a:r>
              <a:rPr lang="en-US" altLang="zh-TW" sz="1800" dirty="0"/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TW" altLang="en-US" sz="1800" dirty="0"/>
              <a:t>要將以上的樣式套用在 </a:t>
            </a:r>
            <a:r>
              <a:rPr lang="en-US" altLang="zh-TW" sz="1800" dirty="0"/>
              <a:t>HTML </a:t>
            </a:r>
            <a:r>
              <a:rPr lang="zh-TW" altLang="en-US" sz="1800" dirty="0"/>
              <a:t>內，我們用以下的 </a:t>
            </a:r>
            <a:r>
              <a:rPr lang="en-US" altLang="zh-TW" sz="1800" dirty="0"/>
              <a:t>HTML </a:t>
            </a:r>
            <a:r>
              <a:rPr lang="zh-TW" altLang="en-US" sz="1800" dirty="0"/>
              <a:t>碼：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1800" dirty="0">
                <a:solidFill>
                  <a:srgbClr val="7030A0"/>
                </a:solidFill>
              </a:rPr>
              <a:t>&lt;p class=“</a:t>
            </a:r>
            <a:r>
              <a:rPr lang="en-US" altLang="zh-TW" sz="1800" dirty="0" err="1">
                <a:solidFill>
                  <a:srgbClr val="7030A0"/>
                </a:solidFill>
              </a:rPr>
              <a:t>abc</a:t>
            </a:r>
            <a:r>
              <a:rPr lang="en-US" altLang="zh-TW" sz="1800" dirty="0">
                <a:solidFill>
                  <a:srgbClr val="7030A0"/>
                </a:solidFill>
              </a:rPr>
              <a:t>"&gt;</a:t>
            </a:r>
            <a:r>
              <a:rPr lang="zh-TW" altLang="en-US" sz="1800" dirty="0">
                <a:solidFill>
                  <a:srgbClr val="7030A0"/>
                </a:solidFill>
              </a:rPr>
              <a:t>這是用 </a:t>
            </a:r>
            <a:r>
              <a:rPr lang="en-US" altLang="zh-TW" sz="1800" dirty="0">
                <a:solidFill>
                  <a:srgbClr val="7030A0"/>
                </a:solidFill>
              </a:rPr>
              <a:t>Class </a:t>
            </a:r>
            <a:r>
              <a:rPr lang="zh-TW" altLang="en-US" sz="1800" dirty="0">
                <a:solidFill>
                  <a:srgbClr val="7030A0"/>
                </a:solidFill>
              </a:rPr>
              <a:t>選擇器的例子。</a:t>
            </a:r>
            <a:r>
              <a:rPr lang="en-US" altLang="zh-TW" sz="1800" dirty="0">
                <a:solidFill>
                  <a:srgbClr val="7030A0"/>
                </a:solidFill>
              </a:rPr>
              <a:t>&lt;/p</a:t>
            </a:r>
            <a:r>
              <a:rPr lang="en-US" altLang="zh-TW" sz="1800" dirty="0" smtClean="0">
                <a:solidFill>
                  <a:srgbClr val="7030A0"/>
                </a:solidFill>
              </a:rPr>
              <a:t>&gt;</a:t>
            </a:r>
            <a:endParaRPr lang="en-US" altLang="zh-TW" sz="1800" dirty="0">
              <a:solidFill>
                <a:srgbClr val="7030A0"/>
              </a:solidFill>
            </a:endParaRP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CSS Class </a:t>
            </a:r>
            <a:r>
              <a:rPr lang="zh-TW" altLang="en-US" dirty="0" smtClean="0"/>
              <a:t>用法詳細解說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68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412776"/>
            <a:ext cx="7772400" cy="53285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TW" altLang="en-US" sz="1600" dirty="0">
                <a:solidFill>
                  <a:srgbClr val="FF0000"/>
                </a:solidFill>
              </a:rPr>
              <a:t>一個 </a:t>
            </a:r>
            <a:r>
              <a:rPr lang="en-US" altLang="zh-TW" sz="1600" dirty="0">
                <a:solidFill>
                  <a:srgbClr val="FF0000"/>
                </a:solidFill>
              </a:rPr>
              <a:t>Class </a:t>
            </a:r>
            <a:r>
              <a:rPr lang="zh-TW" altLang="en-US" sz="1600" dirty="0">
                <a:solidFill>
                  <a:srgbClr val="FF0000"/>
                </a:solidFill>
              </a:rPr>
              <a:t>選擇器可以同時有好幾個不同的物件 </a:t>
            </a:r>
            <a:r>
              <a:rPr lang="en-US" altLang="zh-TW" sz="1600" dirty="0">
                <a:solidFill>
                  <a:srgbClr val="FF0000"/>
                </a:solidFill>
              </a:rPr>
              <a:t>(instance)</a:t>
            </a:r>
            <a:r>
              <a:rPr lang="zh-TW" altLang="en-US" sz="1600" dirty="0">
                <a:solidFill>
                  <a:srgbClr val="FF0000"/>
                </a:solidFill>
              </a:rPr>
              <a:t>。</a:t>
            </a:r>
            <a:r>
              <a:rPr lang="zh-TW" altLang="en-US" sz="1600" dirty="0"/>
              <a:t>這是靠以下的語法：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600" dirty="0" smtClean="0">
                <a:solidFill>
                  <a:schemeClr val="folHlink"/>
                </a:solidFill>
              </a:rPr>
              <a:t>【Type</a:t>
            </a:r>
            <a:r>
              <a:rPr lang="zh-TW" altLang="en-US" sz="1600" dirty="0" smtClean="0">
                <a:solidFill>
                  <a:schemeClr val="folHlink"/>
                </a:solidFill>
              </a:rPr>
              <a:t>選擇</a:t>
            </a:r>
            <a:r>
              <a:rPr lang="zh-TW" altLang="en-US" sz="1600" dirty="0">
                <a:solidFill>
                  <a:schemeClr val="folHlink"/>
                </a:solidFill>
              </a:rPr>
              <a:t>器</a:t>
            </a:r>
            <a:r>
              <a:rPr lang="en-US" altLang="zh-TW" sz="1600" dirty="0">
                <a:solidFill>
                  <a:schemeClr val="folHlink"/>
                </a:solidFill>
              </a:rPr>
              <a:t>】.【</a:t>
            </a:r>
            <a:r>
              <a:rPr lang="zh-TW" altLang="en-US" sz="1600" dirty="0">
                <a:solidFill>
                  <a:schemeClr val="folHlink"/>
                </a:solidFill>
              </a:rPr>
              <a:t>選擇器名稱</a:t>
            </a:r>
            <a:r>
              <a:rPr lang="en-US" altLang="zh-TW" sz="1600" dirty="0">
                <a:solidFill>
                  <a:schemeClr val="folHlink"/>
                </a:solidFill>
              </a:rPr>
              <a:t>】{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TW" altLang="en-US" sz="1600" dirty="0">
                <a:solidFill>
                  <a:schemeClr val="folHlink"/>
                </a:solidFill>
              </a:rPr>
              <a:t>屬性：設定值；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600" dirty="0">
                <a:solidFill>
                  <a:schemeClr val="folHlink"/>
                </a:solidFill>
              </a:rPr>
              <a:t>}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TW" sz="1600" dirty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TW" altLang="en-US" sz="1600" dirty="0"/>
              <a:t>舉例來說，若有以下的 </a:t>
            </a:r>
            <a:r>
              <a:rPr lang="en-US" altLang="zh-TW" sz="1600" dirty="0"/>
              <a:t>CSS </a:t>
            </a:r>
            <a:r>
              <a:rPr lang="zh-TW" altLang="en-US" sz="1600" dirty="0"/>
              <a:t>宣告，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400" dirty="0" err="1">
                <a:solidFill>
                  <a:schemeClr val="folHlink"/>
                </a:solidFill>
              </a:rPr>
              <a:t>b.special</a:t>
            </a:r>
            <a:r>
              <a:rPr lang="en-US" altLang="zh-TW" sz="1400" dirty="0">
                <a:solidFill>
                  <a:schemeClr val="folHlink"/>
                </a:solidFill>
              </a:rPr>
              <a:t> { </a:t>
            </a:r>
            <a:br>
              <a:rPr lang="en-US" altLang="zh-TW" sz="1400" dirty="0">
                <a:solidFill>
                  <a:schemeClr val="folHlink"/>
                </a:solidFill>
              </a:rPr>
            </a:br>
            <a:r>
              <a:rPr lang="en-US" altLang="zh-TW" sz="1400" dirty="0">
                <a:solidFill>
                  <a:schemeClr val="folHlink"/>
                </a:solidFill>
              </a:rPr>
              <a:t>  color:#0000FF;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}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400" dirty="0" err="1">
                <a:solidFill>
                  <a:schemeClr val="folHlink"/>
                </a:solidFill>
              </a:rPr>
              <a:t>i.special</a:t>
            </a:r>
            <a:r>
              <a:rPr lang="en-US" altLang="zh-TW" sz="1400" dirty="0">
                <a:solidFill>
                  <a:schemeClr val="folHlink"/>
                </a:solidFill>
              </a:rPr>
              <a:t> { </a:t>
            </a:r>
            <a:br>
              <a:rPr lang="en-US" altLang="zh-TW" sz="1400" dirty="0">
                <a:solidFill>
                  <a:schemeClr val="folHlink"/>
                </a:solidFill>
              </a:rPr>
            </a:br>
            <a:r>
              <a:rPr lang="en-US" altLang="zh-TW" sz="1400" dirty="0">
                <a:solidFill>
                  <a:schemeClr val="folHlink"/>
                </a:solidFill>
              </a:rPr>
              <a:t>  color:#FF0000;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}</a:t>
            </a:r>
            <a:r>
              <a:rPr lang="en-US" altLang="zh-TW" sz="1400" dirty="0"/>
              <a:t>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TW" altLang="en-US" sz="1400" dirty="0"/>
              <a:t>以下的 </a:t>
            </a:r>
            <a:r>
              <a:rPr lang="en-US" altLang="zh-TW" sz="1400" dirty="0"/>
              <a:t>HTML </a:t>
            </a:r>
            <a:r>
              <a:rPr lang="zh-TW" altLang="en-US" sz="1400" dirty="0" smtClean="0"/>
              <a:t>碼</a:t>
            </a:r>
            <a:r>
              <a:rPr lang="zh-TW" altLang="en-US" sz="1400" dirty="0"/>
              <a:t>：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rgbClr val="7030A0"/>
                </a:solidFill>
              </a:rPr>
              <a:t>&lt;b class="special"&gt;</a:t>
            </a:r>
            <a:r>
              <a:rPr lang="zh-TW" altLang="en-US" sz="1400" dirty="0">
                <a:solidFill>
                  <a:srgbClr val="7030A0"/>
                </a:solidFill>
              </a:rPr>
              <a:t>同一個選擇器</a:t>
            </a:r>
            <a:r>
              <a:rPr lang="en-US" altLang="zh-TW" sz="1400" dirty="0">
                <a:solidFill>
                  <a:srgbClr val="7030A0"/>
                </a:solidFill>
              </a:rPr>
              <a:t>&lt;/b&gt;</a:t>
            </a:r>
            <a:r>
              <a:rPr lang="zh-TW" altLang="en-US" sz="1400" dirty="0">
                <a:solidFill>
                  <a:srgbClr val="7030A0"/>
                </a:solidFill>
              </a:rPr>
              <a:t>可以</a:t>
            </a:r>
            <a:r>
              <a:rPr lang="en-US" altLang="zh-TW" sz="1400" dirty="0">
                <a:solidFill>
                  <a:srgbClr val="7030A0"/>
                </a:solidFill>
              </a:rPr>
              <a:t>&lt;</a:t>
            </a:r>
            <a:r>
              <a:rPr lang="en-US" altLang="zh-TW" sz="1400" dirty="0" err="1">
                <a:solidFill>
                  <a:srgbClr val="7030A0"/>
                </a:solidFill>
              </a:rPr>
              <a:t>i</a:t>
            </a:r>
            <a:r>
              <a:rPr lang="en-US" altLang="zh-TW" sz="1400" dirty="0">
                <a:solidFill>
                  <a:srgbClr val="7030A0"/>
                </a:solidFill>
              </a:rPr>
              <a:t> class="special"&gt;</a:t>
            </a:r>
            <a:r>
              <a:rPr lang="zh-TW" altLang="en-US" sz="1400" dirty="0">
                <a:solidFill>
                  <a:srgbClr val="7030A0"/>
                </a:solidFill>
              </a:rPr>
              <a:t>有不同的 </a:t>
            </a:r>
            <a:r>
              <a:rPr lang="en-US" altLang="zh-TW" sz="1400" dirty="0">
                <a:solidFill>
                  <a:srgbClr val="7030A0"/>
                </a:solidFill>
              </a:rPr>
              <a:t>instance</a:t>
            </a:r>
            <a:r>
              <a:rPr lang="zh-TW" altLang="en-US" sz="1400" dirty="0">
                <a:solidFill>
                  <a:srgbClr val="7030A0"/>
                </a:solidFill>
              </a:rPr>
              <a:t>。</a:t>
            </a:r>
            <a:r>
              <a:rPr lang="en-US" altLang="zh-TW" sz="1400" dirty="0">
                <a:solidFill>
                  <a:srgbClr val="7030A0"/>
                </a:solidFill>
              </a:rPr>
              <a:t>&lt;/</a:t>
            </a:r>
            <a:r>
              <a:rPr lang="en-US" altLang="zh-TW" sz="1400" dirty="0" err="1">
                <a:solidFill>
                  <a:srgbClr val="7030A0"/>
                </a:solidFill>
              </a:rPr>
              <a:t>i</a:t>
            </a:r>
            <a:r>
              <a:rPr lang="en-US" altLang="zh-TW" sz="1400" dirty="0">
                <a:solidFill>
                  <a:srgbClr val="7030A0"/>
                </a:solidFill>
              </a:rPr>
              <a:t>&gt;.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TW" sz="1400" dirty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TW" altLang="en-US" sz="1800" b="1" u="sng" dirty="0">
                <a:solidFill>
                  <a:schemeClr val="hlink"/>
                </a:solidFill>
              </a:rPr>
              <a:t>多重 </a:t>
            </a:r>
            <a:r>
              <a:rPr lang="en-US" altLang="zh-TW" sz="1800" b="1" u="sng" dirty="0">
                <a:solidFill>
                  <a:schemeClr val="hlink"/>
                </a:solidFill>
              </a:rPr>
              <a:t>Class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TW" altLang="en-US" sz="1400" dirty="0"/>
              <a:t>我們也可以同時套用數個 </a:t>
            </a:r>
            <a:r>
              <a:rPr lang="en-US" altLang="zh-TW" sz="1400" dirty="0"/>
              <a:t>class</a:t>
            </a:r>
            <a:r>
              <a:rPr lang="zh-TW" altLang="en-US" sz="1400" dirty="0"/>
              <a:t>。舉例來說，若我們有以下的 </a:t>
            </a:r>
            <a:r>
              <a:rPr lang="en-US" altLang="zh-TW" sz="1400" dirty="0"/>
              <a:t>CSS </a:t>
            </a:r>
            <a:r>
              <a:rPr lang="zh-TW" altLang="en-US" sz="1400" dirty="0"/>
              <a:t>宣告，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.01 { </a:t>
            </a:r>
            <a:br>
              <a:rPr lang="en-US" altLang="zh-TW" sz="1400" dirty="0">
                <a:solidFill>
                  <a:schemeClr val="folHlink"/>
                </a:solidFill>
              </a:rPr>
            </a:br>
            <a:r>
              <a:rPr lang="en-US" altLang="zh-TW" sz="1400" dirty="0">
                <a:solidFill>
                  <a:schemeClr val="folHlink"/>
                </a:solidFill>
              </a:rPr>
              <a:t>  font-size:20px; </a:t>
            </a:r>
            <a:br>
              <a:rPr lang="en-US" altLang="zh-TW" sz="1400" dirty="0">
                <a:solidFill>
                  <a:schemeClr val="folHlink"/>
                </a:solidFill>
              </a:rPr>
            </a:br>
            <a:r>
              <a:rPr lang="en-US" altLang="zh-TW" sz="1400" dirty="0">
                <a:solidFill>
                  <a:schemeClr val="folHlink"/>
                </a:solidFill>
              </a:rPr>
              <a:t>}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chemeClr val="folHlink"/>
                </a:solidFill>
              </a:rPr>
              <a:t>.02 { </a:t>
            </a:r>
            <a:br>
              <a:rPr lang="en-US" altLang="zh-TW" sz="1400" dirty="0">
                <a:solidFill>
                  <a:schemeClr val="folHlink"/>
                </a:solidFill>
              </a:rPr>
            </a:br>
            <a:r>
              <a:rPr lang="en-US" altLang="zh-TW" sz="1400" dirty="0">
                <a:solidFill>
                  <a:schemeClr val="folHlink"/>
                </a:solidFill>
              </a:rPr>
              <a:t>  color:#FF0000; </a:t>
            </a:r>
            <a:br>
              <a:rPr lang="en-US" altLang="zh-TW" sz="1400" dirty="0">
                <a:solidFill>
                  <a:schemeClr val="folHlink"/>
                </a:solidFill>
              </a:rPr>
            </a:br>
            <a:r>
              <a:rPr lang="en-US" altLang="zh-TW" sz="1400" dirty="0">
                <a:solidFill>
                  <a:schemeClr val="folHlink"/>
                </a:solidFill>
              </a:rPr>
              <a:t>}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1400" dirty="0">
                <a:solidFill>
                  <a:srgbClr val="7030A0"/>
                </a:solidFill>
              </a:rPr>
              <a:t>&lt;p class=“01 02"&gt;</a:t>
            </a:r>
            <a:r>
              <a:rPr lang="zh-TW" altLang="en-US" sz="1400" dirty="0">
                <a:solidFill>
                  <a:srgbClr val="7030A0"/>
                </a:solidFill>
              </a:rPr>
              <a:t>這是多重 </a:t>
            </a:r>
            <a:r>
              <a:rPr lang="en-US" altLang="zh-TW" sz="1400" dirty="0">
                <a:solidFill>
                  <a:srgbClr val="7030A0"/>
                </a:solidFill>
              </a:rPr>
              <a:t>Class </a:t>
            </a:r>
            <a:r>
              <a:rPr lang="zh-TW" altLang="en-US" sz="1400" dirty="0">
                <a:solidFill>
                  <a:srgbClr val="7030A0"/>
                </a:solidFill>
              </a:rPr>
              <a:t>的例子。</a:t>
            </a:r>
            <a:r>
              <a:rPr lang="en-US" altLang="zh-TW" sz="1400" dirty="0">
                <a:solidFill>
                  <a:srgbClr val="7030A0"/>
                </a:solidFill>
              </a:rPr>
              <a:t>&lt;/p&gt;  </a:t>
            </a:r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CSS Class </a:t>
            </a:r>
            <a:r>
              <a:rPr lang="zh-TW" altLang="en-US" dirty="0" smtClean="0"/>
              <a:t>用法</a:t>
            </a:r>
            <a:r>
              <a:rPr lang="zh-TW" altLang="en-US" dirty="0"/>
              <a:t>詳細解說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0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420</TotalTime>
  <Words>2357</Words>
  <Application>Microsoft Office PowerPoint</Application>
  <PresentationFormat>如螢幕大小 (4:3)</PresentationFormat>
  <Paragraphs>315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華康粗圓體</vt:lpstr>
      <vt:lpstr>新細明體</vt:lpstr>
      <vt:lpstr>Calibri</vt:lpstr>
      <vt:lpstr>Century Schoolbook</vt:lpstr>
      <vt:lpstr>Wingdings</vt:lpstr>
      <vt:lpstr>Wingdings 2</vt:lpstr>
      <vt:lpstr>壁窗</vt:lpstr>
      <vt:lpstr>CSS排版複習</vt:lpstr>
      <vt:lpstr>CSS 簡介</vt:lpstr>
      <vt:lpstr>基礎概念─語法實例</vt:lpstr>
      <vt:lpstr>基礎概念─語法實例</vt:lpstr>
      <vt:lpstr>基礎概念─CSS套用方式</vt:lpstr>
      <vt:lpstr>CSS 套用方式詳細解說</vt:lpstr>
      <vt:lpstr>CSS 串接 </vt:lpstr>
      <vt:lpstr>CSS Class 用法詳細解說 </vt:lpstr>
      <vt:lpstr>CSS Class 用法詳細解說 </vt:lpstr>
      <vt:lpstr>CSS Class 與 CSS ID 用法詳細解說 </vt:lpstr>
      <vt:lpstr>DIV/SPAN</vt:lpstr>
      <vt:lpstr>DIV/SPAN</vt:lpstr>
      <vt:lpstr>DIV/SPAN</vt:lpstr>
      <vt:lpstr>DIV/SPAN</vt:lpstr>
      <vt:lpstr>網頁版型與CSS的關係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clear:both;</vt:lpstr>
      <vt:lpstr>PowerPoint 簡報</vt:lpstr>
      <vt:lpstr>CSS比較</vt:lpstr>
      <vt:lpstr>實作比較</vt:lpstr>
      <vt:lpstr>回應式網頁基本設定</vt:lpstr>
      <vt:lpstr>剛剛已講到</vt:lpstr>
      <vt:lpstr>只用一份html的目的與方法</vt:lpstr>
      <vt:lpstr>實現同一份HTML，三種不同的顯示</vt:lpstr>
      <vt:lpstr>CSS</vt:lpstr>
      <vt:lpstr>HTML</vt:lpstr>
      <vt:lpstr>PowerPoint 簡報</vt:lpstr>
      <vt:lpstr>重點就是</vt:lpstr>
      <vt:lpstr>PowerPoint 簡報</vt:lpstr>
    </vt:vector>
  </TitlesOfParts>
  <Company>Net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NS</dc:creator>
  <cp:lastModifiedBy>EvaChuang</cp:lastModifiedBy>
  <cp:revision>42</cp:revision>
  <dcterms:created xsi:type="dcterms:W3CDTF">2012-10-18T08:40:59Z</dcterms:created>
  <dcterms:modified xsi:type="dcterms:W3CDTF">2022-03-01T14:57:49Z</dcterms:modified>
</cp:coreProperties>
</file>