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62" r:id="rId3"/>
    <p:sldId id="320" r:id="rId4"/>
    <p:sldId id="321" r:id="rId5"/>
    <p:sldId id="322" r:id="rId6"/>
    <p:sldId id="263" r:id="rId7"/>
    <p:sldId id="334" r:id="rId8"/>
    <p:sldId id="336" r:id="rId9"/>
    <p:sldId id="335" r:id="rId10"/>
    <p:sldId id="337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332" r:id="rId28"/>
    <p:sldId id="285" r:id="rId29"/>
    <p:sldId id="287" r:id="rId30"/>
    <p:sldId id="288" r:id="rId31"/>
    <p:sldId id="289" r:id="rId32"/>
    <p:sldId id="290" r:id="rId33"/>
    <p:sldId id="291" r:id="rId34"/>
    <p:sldId id="293" r:id="rId35"/>
    <p:sldId id="331" r:id="rId3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04" autoAdjust="0"/>
  </p:normalViewPr>
  <p:slideViewPr>
    <p:cSldViewPr snapToGrid="0">
      <p:cViewPr varScale="1">
        <p:scale>
          <a:sx n="127" d="100"/>
          <a:sy n="127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9129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11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881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3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8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83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32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519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59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090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738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91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855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421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54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zh-TW" sz="1200" dirty="0"/>
          </a:p>
        </p:txBody>
      </p:sp>
    </p:spTree>
    <p:extLst>
      <p:ext uri="{BB962C8B-B14F-4D97-AF65-F5344CB8AC3E}">
        <p14:creationId xmlns:p14="http://schemas.microsoft.com/office/powerpoint/2010/main" val="1234142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zh-TW" sz="1200" dirty="0"/>
          </a:p>
        </p:txBody>
      </p:sp>
    </p:spTree>
    <p:extLst>
      <p:ext uri="{BB962C8B-B14F-4D97-AF65-F5344CB8AC3E}">
        <p14:creationId xmlns:p14="http://schemas.microsoft.com/office/powerpoint/2010/main" val="4081584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548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193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54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37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788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TW" sz="1200" dirty="0"/>
          </a:p>
        </p:txBody>
      </p:sp>
    </p:spTree>
    <p:extLst>
      <p:ext uri="{BB962C8B-B14F-4D97-AF65-F5344CB8AC3E}">
        <p14:creationId xmlns:p14="http://schemas.microsoft.com/office/powerpoint/2010/main" val="423418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https://jquery.com/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30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13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413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2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93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4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4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x8hWi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selecto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jquery/jquery_ref_selectors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S1qgM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OIASOZ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effect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jquery/jquery_ref_effects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even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jquery/jquery_ref_event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manipulati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jquery/jquery_ref_manipulation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manipulati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jquery/jquery_ref_attributes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form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jquery/jquery_ref_events.as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AjXpN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Nxf7cE" TargetMode="Externa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tJuut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iLXsB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txmJr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LSaBQ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maIxQw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PZym2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4bVDt4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5t1qP4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u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ui/1.13.1/themes/base/jquery-ui.c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queryui.com/resources/demos/style.c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94575" y="1799095"/>
            <a:ext cx="3389775" cy="9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4541772" y="2569389"/>
            <a:ext cx="262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Part1 </a:t>
            </a: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基礎教學</a:t>
            </a:r>
            <a:endParaRPr lang="zh-TW" altLang="en-US" sz="28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02792"/>
            <a:ext cx="8229600" cy="857400"/>
          </a:xfrm>
        </p:spPr>
        <p:txBody>
          <a:bodyPr/>
          <a:lstStyle/>
          <a:p>
            <a:r>
              <a:rPr lang="zh-TW" altLang="en-US" dirty="0" smtClean="0"/>
              <a:t>再回到教學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的程式用法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4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4370725" y="2228000"/>
            <a:ext cx="3657600" cy="801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抓取 id ：</a:t>
            </a:r>
          </a:p>
          <a:p>
            <a:pPr>
              <a:spcBef>
                <a:spcPts val="0"/>
              </a:spcBef>
              <a:buNone/>
            </a:pPr>
            <a:r>
              <a:rPr lang="zh-TW" sz="240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sz="2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</a:t>
            </a:r>
            <a:r>
              <a:rPr lang="zh-TW" sz="2400">
                <a:solidFill>
                  <a:srgbClr val="A4C2F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#aaa</a:t>
            </a:r>
            <a:r>
              <a:rPr lang="zh-TW" sz="2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370725" y="3063575"/>
            <a:ext cx="3657600" cy="801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抓取 class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</a:t>
            </a:r>
            <a:r>
              <a:rPr lang="zh-TW" sz="2400" dirty="0">
                <a:solidFill>
                  <a:srgbClr val="96FF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.bbb</a:t>
            </a: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370725" y="3870275"/>
            <a:ext cx="3416100" cy="801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抓取 attribute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</a:t>
            </a: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[data-role="ccc"]</a:t>
            </a: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370725" y="1365325"/>
            <a:ext cx="3657600" cy="801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抓取 </a:t>
            </a:r>
            <a:r>
              <a:rPr lang="zh-TW" sz="1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en-US" altLang="zh-TW" sz="1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1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sz="1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 smtClean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sz="2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</a:t>
            </a:r>
            <a:r>
              <a:rPr lang="zh-TW" sz="2400" dirty="0">
                <a:solidFill>
                  <a:srgbClr val="EA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span</a:t>
            </a: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360625" y="547125"/>
            <a:ext cx="3657600" cy="62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 Element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95400" y="2055083"/>
            <a:ext cx="11689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 smtClean="0">
                <a:solidFill>
                  <a:schemeClr val="bg1"/>
                </a:solidFill>
              </a:rPr>
              <a:t>$</a:t>
            </a:r>
            <a:endParaRPr lang="zh-TW" altLang="en-US" sz="13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868650" y="3652600"/>
            <a:ext cx="5234399" cy="693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 u="sng" dirty="0">
                <a:solidFill>
                  <a:srgbClr val="A4C2F4"/>
                </a:solidFill>
                <a:hlinkClick r:id="rId3"/>
              </a:rPr>
              <a:t>http://goo.gl/x8hWiX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92450" y="570300"/>
            <a:ext cx="5530800" cy="298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1 ：</a:t>
            </a:r>
          </a:p>
          <a:p>
            <a:pPr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jQuery 將內容放入指定的 element</a:t>
            </a:r>
          </a:p>
          <a:p>
            <a:pPr rtl="0">
              <a:spcBef>
                <a:spcPts val="0"/>
              </a:spcBef>
              <a:buNone/>
            </a:pPr>
            <a:endParaRPr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$('span')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$('#aaa')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$('.bbb')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$('[data-role="ccc"]')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49" y="1571624"/>
            <a:ext cx="1906100" cy="276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24" y="1560854"/>
            <a:ext cx="1906100" cy="27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055825" y="394725"/>
            <a:ext cx="3657600" cy="62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 dirty="0">
                <a:solidFill>
                  <a:srgbClr val="FFFF00"/>
                </a:solidFill>
              </a:rPr>
              <a:t>find &amp; select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065925" y="1027475"/>
            <a:ext cx="4517400" cy="152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E06666"/>
                </a:solidFill>
              </a:rPr>
              <a:t>find ：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</a:rPr>
              <a:t>$('#aaa')</a:t>
            </a:r>
            <a:r>
              <a:rPr lang="zh-TW" sz="1800" dirty="0">
                <a:solidFill>
                  <a:srgbClr val="E06666"/>
                </a:solidFill>
              </a:rPr>
              <a:t>.find</a:t>
            </a:r>
            <a:r>
              <a:rPr lang="zh-TW" sz="1800" dirty="0">
                <a:solidFill>
                  <a:srgbClr val="FFFFFF"/>
                </a:solidFill>
              </a:rPr>
              <a:t>('span')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</a:rPr>
              <a:t>$('.bbb')</a:t>
            </a:r>
            <a:r>
              <a:rPr lang="zh-TW" sz="1800" dirty="0">
                <a:solidFill>
                  <a:srgbClr val="E06666"/>
                </a:solidFill>
              </a:rPr>
              <a:t>.find</a:t>
            </a:r>
            <a:r>
              <a:rPr lang="zh-TW" sz="1800" dirty="0">
                <a:solidFill>
                  <a:srgbClr val="FFFFFF"/>
                </a:solidFill>
              </a:rPr>
              <a:t>('span')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</a:rPr>
              <a:t>$('[data-role="ccc"]')</a:t>
            </a:r>
            <a:r>
              <a:rPr lang="zh-TW" sz="1800" dirty="0">
                <a:solidFill>
                  <a:srgbClr val="E06666"/>
                </a:solidFill>
              </a:rPr>
              <a:t>.find</a:t>
            </a:r>
            <a:r>
              <a:rPr lang="zh-TW" sz="1800" dirty="0">
                <a:solidFill>
                  <a:srgbClr val="FFFFFF"/>
                </a:solidFill>
              </a:rPr>
              <a:t>('span')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065925" y="2407800"/>
            <a:ext cx="4704900" cy="152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9900"/>
                </a:solidFill>
              </a:rPr>
              <a:t>select ：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$('#aaa </a:t>
            </a:r>
            <a:r>
              <a:rPr lang="zh-TW" sz="1800">
                <a:solidFill>
                  <a:srgbClr val="6D9EEB"/>
                </a:solidFill>
              </a:rPr>
              <a:t>span</a:t>
            </a:r>
            <a:r>
              <a:rPr lang="zh-TW" sz="1800">
                <a:solidFill>
                  <a:srgbClr val="FFFFFF"/>
                </a:solidFill>
              </a:rPr>
              <a:t>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$('.bbb </a:t>
            </a:r>
            <a:r>
              <a:rPr lang="zh-TW" sz="1800">
                <a:solidFill>
                  <a:srgbClr val="6D9EEB"/>
                </a:solidFill>
              </a:rPr>
              <a:t>span</a:t>
            </a:r>
            <a:r>
              <a:rPr lang="zh-TW" sz="1800">
                <a:solidFill>
                  <a:srgbClr val="FFFFFF"/>
                </a:solidFill>
              </a:rPr>
              <a:t>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$('[data-role="ccc"] </a:t>
            </a:r>
            <a:r>
              <a:rPr lang="zh-TW" sz="1800">
                <a:solidFill>
                  <a:srgbClr val="6D9EEB"/>
                </a:solidFill>
              </a:rPr>
              <a:t>span</a:t>
            </a:r>
            <a:r>
              <a:rPr lang="zh-TW" sz="1800">
                <a:solidFill>
                  <a:srgbClr val="FFFFFF"/>
                </a:solidFill>
              </a:rPr>
              <a:t>')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073350" y="3903500"/>
            <a:ext cx="5143200" cy="47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網路上參考</a:t>
            </a:r>
            <a:endParaRPr lang="zh-TW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spcBef>
                <a:spcPts val="0"/>
              </a:spcBef>
              <a:buNone/>
            </a:pPr>
            <a:r>
              <a:rPr lang="zh-TW" u="sng" dirty="0" smtClean="0">
                <a:solidFill>
                  <a:srgbClr val="A4C2F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zh-TW" u="sng" dirty="0">
                <a:solidFill>
                  <a:srgbClr val="A4C2F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://api.jquery.com/category/selectors/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http://www.w3school.com.cn/jquery/jquery_ref_selectors.asp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430875" y="3652600"/>
            <a:ext cx="5454599" cy="693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 u="sng" dirty="0">
                <a:solidFill>
                  <a:srgbClr val="A4C2F4"/>
                </a:solidFill>
                <a:hlinkClick r:id="rId3"/>
              </a:rPr>
              <a:t>http://goo.gl/S1qgMP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354675" y="570300"/>
            <a:ext cx="5530800" cy="298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2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jQuery 將內容放入指定的 element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$('span 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span</a:t>
            </a: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$('#aaa 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span</a:t>
            </a: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$('.bbb 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span</a:t>
            </a: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$('[data-role="ccc"] 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span</a:t>
            </a: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8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74" y="654151"/>
            <a:ext cx="1294442" cy="18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19944"/>
            <a:ext cx="1498718" cy="21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706725" y="3652600"/>
            <a:ext cx="5619899" cy="693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 u="sng" dirty="0">
                <a:solidFill>
                  <a:srgbClr val="A4C2F4"/>
                </a:solidFill>
                <a:hlinkClick r:id="rId3"/>
              </a:rPr>
              <a:t>http://goo.gl/OIASOZ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30525" y="570300"/>
            <a:ext cx="6334799" cy="298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3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+ find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$('span span')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.find</a:t>
            </a: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('div')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$('#aaa span')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.find</a:t>
            </a: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('div')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$('.bbb span')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.find</a:t>
            </a: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('div')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$('[data-role="ccc"] span')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.find</a:t>
            </a:r>
            <a:r>
              <a:rPr lang="zh-TW" sz="2000" dirty="0">
                <a:solidFill>
                  <a:srgbClr val="9999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('div')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.html(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9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74" y="551250"/>
            <a:ext cx="1294442" cy="18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97" y="2574193"/>
            <a:ext cx="1492127" cy="21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0" y="1592550"/>
            <a:ext cx="9144000" cy="95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最 </a:t>
            </a:r>
            <a:r>
              <a:rPr lang="zh-TW" sz="7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</a:t>
            </a:r>
            <a:r>
              <a:rPr lang="zh-TW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的一式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" name="Shape 142"/>
          <p:cNvSpPr txBox="1"/>
          <p:nvPr/>
        </p:nvSpPr>
        <p:spPr>
          <a:xfrm>
            <a:off x="4572000" y="2889400"/>
            <a:ext cx="3657600" cy="62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7200" dirty="0">
                <a:solidFill>
                  <a:srgbClr val="FF00FF"/>
                </a:solidFill>
              </a:rPr>
              <a:t>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497875" y="607600"/>
            <a:ext cx="1006500" cy="2007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6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6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果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585300" y="686999"/>
            <a:ext cx="6463450" cy="28563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ct val="55000"/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.hide()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隱藏被選的元素</a:t>
            </a:r>
            <a:endParaRPr 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.show()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顯示被選的元素</a:t>
            </a:r>
            <a:endParaRPr 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fadeIn()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逐漸改變被選元素的不透明度，從隱藏到可見</a:t>
            </a:r>
            <a:endParaRPr 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fadeOut</a:t>
            </a: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逐漸改變被選元素的不透明度，從可見到隱藏</a:t>
            </a:r>
            <a:endParaRPr 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slideDown()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通過調整高度來滑動顯示被選元素</a:t>
            </a:r>
            <a:endParaRPr 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slideUp()</a:t>
            </a:r>
            <a:r>
              <a:rPr lang="zh-TW" sz="2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通過調整高度來滑動隱藏被選元素</a:t>
            </a:r>
            <a:endParaRPr 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</a:rPr>
              <a:t>$(selector)</a:t>
            </a:r>
            <a:r>
              <a:rPr lang="zh-TW" sz="2000" dirty="0">
                <a:solidFill>
                  <a:srgbClr val="FFFF00"/>
                </a:solidFill>
              </a:rPr>
              <a:t>.</a:t>
            </a:r>
            <a:r>
              <a:rPr lang="zh-TW" sz="2000" dirty="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animate()</a:t>
            </a:r>
            <a:r>
              <a:rPr lang="zh-TW" sz="2000" dirty="0" smtClean="0">
                <a:solidFill>
                  <a:schemeClr val="bg1"/>
                </a:solidFill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</a:rPr>
              <a:t> 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對被選元素應用“自訂”的動畫</a:t>
            </a:r>
            <a:endParaRPr 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669525" y="3636975"/>
            <a:ext cx="5087100" cy="64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CCCCCC"/>
                </a:solidFill>
              </a:rPr>
              <a:t>jQuery effects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hlinkClick r:id="rId3"/>
              </a:rPr>
              <a:t>http://api.jquery.com/category/effects/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hlinkClick r:id="rId4"/>
              </a:rPr>
              <a:t>http://www.w3school.com.cn/jquery/jquery_ref_effects.asp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12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1555050" y="790325"/>
            <a:ext cx="940499" cy="1720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6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6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732650" y="4026425"/>
            <a:ext cx="4866299" cy="843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CCCCCC"/>
                </a:solidFill>
              </a:rPr>
              <a:t>jQuery events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hlinkClick r:id="rId3"/>
              </a:rPr>
              <a:t>http://api.jquery.com/category/events/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hlinkClick r:id="rId4"/>
              </a:rPr>
              <a:t>http://www.w3school.com.cn/jquery/jquery_ref_events.asp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664724" y="689650"/>
            <a:ext cx="6479276" cy="288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</a:rPr>
              <a:t>$(selector)</a:t>
            </a:r>
            <a:r>
              <a:rPr lang="zh-TW" sz="2000" dirty="0">
                <a:solidFill>
                  <a:srgbClr val="92D050"/>
                </a:solidFill>
              </a:rPr>
              <a:t>.on()</a:t>
            </a:r>
            <a:r>
              <a:rPr lang="zh-TW" sz="2000" dirty="0" smtClean="0">
                <a:solidFill>
                  <a:schemeClr val="bg1"/>
                </a:solidFill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附加的事件處理功能，用於一個或多個事件的選擇的元素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</a:rPr>
              <a:t>$(selector)</a:t>
            </a:r>
            <a:r>
              <a:rPr lang="zh-TW" sz="2000" dirty="0">
                <a:solidFill>
                  <a:srgbClr val="92D050"/>
                </a:solidFill>
              </a:rPr>
              <a:t>.one()</a:t>
            </a:r>
            <a:r>
              <a:rPr lang="zh-TW" sz="2000" dirty="0" smtClean="0">
                <a:solidFill>
                  <a:schemeClr val="bg1"/>
                </a:solidFill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向匹配元素添加事件處理器。每個元素只能觸發一次該處理器。</a:t>
            </a:r>
            <a:endParaRPr lang="zh-TW" dirty="0">
              <a:solidFill>
                <a:schemeClr val="bg1"/>
              </a:solidFill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</a:rPr>
              <a:t>$(selector)</a:t>
            </a:r>
            <a:r>
              <a:rPr lang="zh-TW" sz="2000" dirty="0">
                <a:solidFill>
                  <a:srgbClr val="92D050"/>
                </a:solidFill>
              </a:rPr>
              <a:t>.</a:t>
            </a:r>
            <a:r>
              <a:rPr lang="zh-TW" sz="2000" dirty="0">
                <a:solidFill>
                  <a:srgbClr val="92D050"/>
                </a:solidFill>
                <a:latin typeface="Verdana"/>
                <a:ea typeface="Verdana"/>
                <a:cs typeface="Verdana"/>
                <a:sym typeface="Verdana"/>
              </a:rPr>
              <a:t>off</a:t>
            </a:r>
            <a:r>
              <a:rPr 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刪除事件處理程序。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</a:rPr>
              <a:t>$(selector)</a:t>
            </a:r>
            <a:r>
              <a:rPr lang="zh-TW" sz="2000" dirty="0">
                <a:solidFill>
                  <a:srgbClr val="92D050"/>
                </a:solidFill>
              </a:rPr>
              <a:t>.</a:t>
            </a:r>
            <a:r>
              <a:rPr lang="zh-TW" sz="2000" dirty="0">
                <a:solidFill>
                  <a:srgbClr val="92D050"/>
                </a:solidFill>
                <a:latin typeface="Verdana"/>
                <a:ea typeface="Verdana"/>
                <a:cs typeface="Verdana"/>
                <a:sym typeface="Verdana"/>
              </a:rPr>
              <a:t>hover()</a:t>
            </a:r>
            <a:r>
              <a:rPr lang="zh-TW" sz="2000" dirty="0" smtClean="0">
                <a:solidFill>
                  <a:schemeClr val="bg1"/>
                </a:solidFill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當鼠標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指標滑入和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離開元件被執行。</a:t>
            </a:r>
            <a:endParaRPr 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</a:rPr>
              <a:t>$(selector)</a:t>
            </a:r>
            <a:r>
              <a:rPr lang="zh-TW" sz="2000" dirty="0">
                <a:solidFill>
                  <a:srgbClr val="92D050"/>
                </a:solidFill>
              </a:rPr>
              <a:t>.</a:t>
            </a:r>
            <a:r>
              <a:rPr lang="zh-TW" sz="2000" dirty="0">
                <a:solidFill>
                  <a:srgbClr val="92D050"/>
                </a:solidFill>
                <a:latin typeface="Verdana"/>
                <a:ea typeface="Verdana"/>
                <a:cs typeface="Verdana"/>
                <a:sym typeface="Verdana"/>
              </a:rPr>
              <a:t>resize()</a:t>
            </a:r>
            <a:r>
              <a:rPr lang="zh-TW" sz="2000" dirty="0" smtClean="0">
                <a:solidFill>
                  <a:schemeClr val="bg1"/>
                </a:solidFill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觸發、或將函數綁定到指定元素的 </a:t>
            </a:r>
            <a:r>
              <a:rPr lang="en-US" altLang="zh-CN" dirty="0" smtClean="0">
                <a:solidFill>
                  <a:schemeClr val="bg1"/>
                </a:solidFill>
              </a:rPr>
              <a:t>resize </a:t>
            </a:r>
            <a:r>
              <a:rPr lang="zh-CN" altLang="en-US" dirty="0">
                <a:solidFill>
                  <a:schemeClr val="bg1"/>
                </a:solidFill>
              </a:rPr>
              <a:t>事件</a:t>
            </a:r>
            <a:endParaRPr lang="zh-TW" dirty="0">
              <a:solidFill>
                <a:schemeClr val="bg1"/>
              </a:solidFill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</a:rPr>
              <a:t>$(selector)</a:t>
            </a:r>
            <a:r>
              <a:rPr lang="zh-TW" sz="2000" dirty="0">
                <a:solidFill>
                  <a:srgbClr val="92D050"/>
                </a:solidFill>
              </a:rPr>
              <a:t>.</a:t>
            </a:r>
            <a:r>
              <a:rPr lang="zh-TW" sz="2000" dirty="0">
                <a:solidFill>
                  <a:srgbClr val="92D050"/>
                </a:solidFill>
                <a:latin typeface="Verdana"/>
                <a:ea typeface="Verdana"/>
                <a:cs typeface="Verdana"/>
                <a:sym typeface="Verdana"/>
              </a:rPr>
              <a:t>toggle()</a:t>
            </a:r>
            <a:r>
              <a:rPr lang="zh-TW" sz="2000" dirty="0" smtClean="0">
                <a:solidFill>
                  <a:schemeClr val="bg1"/>
                </a:solidFill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綁定兩個或多個事件處理器函數，當發生輪流的 </a:t>
            </a:r>
            <a:r>
              <a:rPr lang="en-US" altLang="zh-CN" dirty="0" smtClean="0">
                <a:solidFill>
                  <a:schemeClr val="bg1"/>
                </a:solidFill>
              </a:rPr>
              <a:t>click </a:t>
            </a:r>
            <a:r>
              <a:rPr lang="zh-CN" altLang="en-US" dirty="0" smtClean="0">
                <a:solidFill>
                  <a:schemeClr val="bg1"/>
                </a:solidFill>
              </a:rPr>
              <a:t>事件時執行。</a:t>
            </a:r>
            <a:endParaRPr lang="zh-TW" dirty="0">
              <a:solidFill>
                <a:schemeClr val="bg1"/>
              </a:solidFill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</a:rPr>
              <a:t>$(selector)</a:t>
            </a:r>
            <a:r>
              <a:rPr lang="zh-TW" sz="2000" dirty="0">
                <a:solidFill>
                  <a:srgbClr val="92D050"/>
                </a:solidFill>
              </a:rPr>
              <a:t>.</a:t>
            </a:r>
            <a:r>
              <a:rPr lang="zh-TW" sz="2000" dirty="0">
                <a:solidFill>
                  <a:srgbClr val="92D050"/>
                </a:solidFill>
                <a:latin typeface="Verdana"/>
                <a:ea typeface="Verdana"/>
                <a:cs typeface="Verdana"/>
                <a:sym typeface="Verdana"/>
              </a:rPr>
              <a:t>scroll()</a:t>
            </a:r>
            <a:r>
              <a:rPr lang="zh-TW" sz="2000" dirty="0" smtClean="0">
                <a:solidFill>
                  <a:schemeClr val="bg1"/>
                </a:solidFill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觸發、或將函數綁定到指定元素的 </a:t>
            </a:r>
            <a:r>
              <a:rPr lang="en-US" altLang="zh-CN" dirty="0" smtClean="0">
                <a:solidFill>
                  <a:schemeClr val="bg1"/>
                </a:solidFill>
              </a:rPr>
              <a:t>scroll </a:t>
            </a:r>
            <a:r>
              <a:rPr lang="zh-CN" altLang="en-US" dirty="0">
                <a:solidFill>
                  <a:schemeClr val="bg1"/>
                </a:solidFill>
              </a:rPr>
              <a:t>事件</a:t>
            </a:r>
            <a:endParaRPr lang="zh-TW"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097825" y="616775"/>
            <a:ext cx="1017599" cy="215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60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60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187049" y="741100"/>
            <a:ext cx="6956951" cy="3192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.append()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向匹配元素集合中的每個元素結尾插入由參數指定的內容。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.appendTo()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向目標結尾插入匹配元素集合中的每個元素。</a:t>
            </a:r>
            <a:endParaRPr 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prepend()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向匹配元素集合中的每個元素開頭插入由參數指定的內容。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.prependTo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向目標開頭插入匹配元素集合中的每個元素。</a:t>
            </a:r>
            <a:endParaRPr 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html()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設置或返回匹配的元素集合中的 </a:t>
            </a:r>
            <a:r>
              <a:rPr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內容。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text()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設置或返回匹配元素的內容。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66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empty()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刪除匹配的元素集合中所有的</a:t>
            </a:r>
            <a:r>
              <a:rPr lang="zh-CN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子節點。</a:t>
            </a:r>
            <a:endParaRPr 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2191225" y="3866875"/>
            <a:ext cx="5522400" cy="8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CCCCCC"/>
                </a:solidFill>
              </a:rPr>
              <a:t>jquery manipulation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hlinkClick r:id="rId3"/>
              </a:rPr>
              <a:t>http://api.jquery.com/category/manipulation/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hlinkClick r:id="rId4"/>
              </a:rPr>
              <a:t>http://www.w3school.com.cn/jquery/jquery_ref_manipulation.asp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14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0" y="1973550"/>
            <a:ext cx="9144000" cy="7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先來談談 jQuery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126075" y="768300"/>
            <a:ext cx="1039500" cy="190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6000" b="1" dirty="0">
                <a:solidFill>
                  <a:srgbClr val="FF3D3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6000" b="1" dirty="0">
                <a:solidFill>
                  <a:srgbClr val="FF3D3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245624" y="722675"/>
            <a:ext cx="6803125" cy="29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.addClass()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向匹配的元素添加指定的類名。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.removeClass()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從所有匹配的元素中刪除全部或者指定的類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hasClass()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檢查匹配的元素是否擁有指定的類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.toggleClass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從匹配的元素中添加或刪除一個類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css()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attr()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設置或返回匹配元素的屬性和值。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removeAttr()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從所有匹配的元素中移除指定的屬性。</a:t>
            </a:r>
            <a:endParaRPr 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2245625" y="3899925"/>
            <a:ext cx="5459100" cy="98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CCCCCC"/>
                </a:solidFill>
              </a:rPr>
              <a:t>jquery manipulation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hlinkClick r:id="rId3"/>
              </a:rPr>
              <a:t>http://api.jquery.com/category/manipulation/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hlinkClick r:id="rId4"/>
              </a:rPr>
              <a:t>http://www.w3school.com.cn/jquery/jquery_ref_attributes.asp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15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1215425" y="890350"/>
            <a:ext cx="995400" cy="1930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6000" b="1" dirty="0">
                <a:solidFill>
                  <a:srgbClr val="D83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6000" b="1" dirty="0">
                <a:solidFill>
                  <a:srgbClr val="D83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356100" y="916400"/>
            <a:ext cx="6787900" cy="217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$(selector).blur()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觸發、或將函數綁定到指定元素的 </a:t>
            </a:r>
            <a:r>
              <a:rPr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blur </a:t>
            </a:r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$(selector).change()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觸發、或將函數綁定到指定元素的 </a:t>
            </a:r>
            <a:r>
              <a:rPr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change </a:t>
            </a:r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$(selector).</a:t>
            </a: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focus()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觸發、或將函數綁定到指定元素的 </a:t>
            </a:r>
            <a:r>
              <a:rPr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focus </a:t>
            </a:r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$(selector).submit</a:t>
            </a: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觸發、或將函數綁定到指定元素的 </a:t>
            </a:r>
            <a:r>
              <a:rPr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submit </a:t>
            </a:r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ts val="600"/>
              </a:spcBef>
            </a:pP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$(selector).</a:t>
            </a:r>
            <a:r>
              <a:rPr 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  <a:sym typeface="Verdana"/>
              </a:rPr>
              <a:t>val()</a:t>
            </a:r>
            <a:r>
              <a:rPr 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得到的第一個元素的當前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值來匹配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</a:t>
            </a: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2437400" y="3206950"/>
            <a:ext cx="5041500" cy="9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CCCCCC"/>
                </a:solidFill>
              </a:rPr>
              <a:t>jquery forms</a:t>
            </a:r>
          </a:p>
          <a:p>
            <a:pPr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hlinkClick r:id="rId3"/>
              </a:rPr>
              <a:t>http://api.jquery.com/category/forms/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u="sng" dirty="0">
                <a:solidFill>
                  <a:srgbClr val="A4C2F4"/>
                </a:solidFill>
                <a:hlinkClick r:id="rId4"/>
              </a:rPr>
              <a:t>http://www.w3school.com.cn/jquery/jquery_ref_events.asp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16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1809974" y="494100"/>
            <a:ext cx="6334799" cy="124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4 ：</a:t>
            </a:r>
          </a:p>
          <a:p>
            <a:pPr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jQuery 改變背景顏色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$(selector).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css({‘background’:’red’})</a:t>
            </a:r>
            <a:r>
              <a:rPr lang="zh-TW" sz="20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882424" y="4164175"/>
            <a:ext cx="3820952" cy="4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altLang="zh-TW" sz="2400" u="sng" dirty="0">
                <a:solidFill>
                  <a:srgbClr val="A4C2F4"/>
                </a:solidFill>
              </a:rPr>
              <a:t>ChangeBackground0.html</a:t>
            </a:r>
            <a:endParaRPr lang="zh-TW" sz="2400" u="sng" dirty="0">
              <a:solidFill>
                <a:srgbClr val="A4C2F4"/>
              </a:solidFill>
              <a:hlinkClick r:id="rId3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921899" y="1892600"/>
            <a:ext cx="1596899" cy="19494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871374" y="2522175"/>
            <a:ext cx="638699" cy="440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739674" y="1920225"/>
            <a:ext cx="1596899" cy="1949400"/>
          </a:xfrm>
          <a:prstGeom prst="rect">
            <a:avLst/>
          </a:prstGeom>
          <a:solidFill>
            <a:srgbClr val="CC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17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1716375" y="494100"/>
            <a:ext cx="6334799" cy="9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5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點選按鈕，背景變色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65025" y="1571016"/>
            <a:ext cx="1780600" cy="237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764925" y="1571016"/>
            <a:ext cx="1780600" cy="237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664825" y="1571016"/>
            <a:ext cx="1780600" cy="23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788825" y="4164175"/>
            <a:ext cx="3756700" cy="4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altLang="zh-TW" sz="2400" u="sng" dirty="0">
                <a:solidFill>
                  <a:srgbClr val="A4C2F4"/>
                </a:solidFill>
              </a:rPr>
              <a:t>ChangeBackground.html</a:t>
            </a:r>
            <a:endParaRPr lang="zh-TW" sz="2400" u="sng" dirty="0">
              <a:solidFill>
                <a:srgbClr val="A4C2F4"/>
              </a:solidFill>
              <a:hlinkClick r:id="rId6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18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1716375" y="494100"/>
            <a:ext cx="6334799" cy="9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6 ：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點選按鈕，帶出按鈕文字，同時改變文字顏色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 dirty="0">
                <a:solidFill>
                  <a:schemeClr val="lt1"/>
                </a:solidFill>
                <a:latin typeface="+mn-lt"/>
                <a:ea typeface="微軟正黑體" panose="020B0604030504040204" pitchFamily="34" charset="-120"/>
              </a:rPr>
              <a:t>$(selector).</a:t>
            </a:r>
            <a:r>
              <a:rPr lang="zh-TW" sz="2000" dirty="0">
                <a:solidFill>
                  <a:srgbClr val="FFFF00"/>
                </a:solidFill>
                <a:latin typeface="+mn-lt"/>
                <a:ea typeface="微軟正黑體" panose="020B0604030504040204" pitchFamily="34" charset="-120"/>
              </a:rPr>
              <a:t>css({‘color’:’red’})</a:t>
            </a:r>
            <a:r>
              <a:rPr lang="zh-TW" sz="2000" dirty="0">
                <a:solidFill>
                  <a:schemeClr val="lt1"/>
                </a:solidFill>
                <a:latin typeface="+mn-lt"/>
                <a:ea typeface="微軟正黑體" panose="020B0604030504040204" pitchFamily="34" charset="-120"/>
              </a:rPr>
              <a:t>;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788825" y="4164175"/>
            <a:ext cx="3491400" cy="4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altLang="zh-TW" sz="2400" u="sng" dirty="0">
                <a:solidFill>
                  <a:srgbClr val="A4C2F4"/>
                </a:solidFill>
              </a:rPr>
              <a:t>ChangeTextColor.html</a:t>
            </a:r>
            <a:endParaRPr lang="zh-TW" sz="2400" u="sng" dirty="0">
              <a:solidFill>
                <a:srgbClr val="A4C2F4"/>
              </a:solidFill>
              <a:hlinkClick r:id="rId3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65025" y="1828300"/>
            <a:ext cx="1587643" cy="211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635240" y="1828300"/>
            <a:ext cx="1587643" cy="21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405456" y="1828300"/>
            <a:ext cx="1587643" cy="21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19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1716375" y="494100"/>
            <a:ext cx="6334799" cy="122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7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點選按鈕，對應顏色的文字依序消失</a:t>
            </a:r>
            <a:r>
              <a:rPr lang="zh-TW" sz="20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$(selector).</a:t>
            </a:r>
            <a:r>
              <a:rPr 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hide()</a:t>
            </a:r>
            <a:r>
              <a:rPr lang="zh-TW" sz="20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788825" y="4164175"/>
            <a:ext cx="3491400" cy="4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altLang="zh-TW" sz="2400" u="sng" dirty="0">
                <a:solidFill>
                  <a:srgbClr val="A4C2F4"/>
                </a:solidFill>
              </a:rPr>
              <a:t>TextColorHide.html</a:t>
            </a:r>
            <a:endParaRPr lang="zh-TW" sz="2400" u="sng" dirty="0">
              <a:solidFill>
                <a:srgbClr val="A4C2F4"/>
              </a:solidFill>
              <a:hlinkClick r:id="rId3"/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65025" y="1833425"/>
            <a:ext cx="1583790" cy="21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631129" y="1833425"/>
            <a:ext cx="1583790" cy="21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397233" y="1833425"/>
            <a:ext cx="1583790" cy="211172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20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0" y="1861875"/>
            <a:ext cx="9144000" cy="696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6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來個</a:t>
            </a:r>
            <a:r>
              <a:rPr lang="zh-TW" sz="3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小練習！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125" y="200325"/>
            <a:ext cx="9144000" cy="14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4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4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sz="4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/>
            <a:r>
              <a:rPr lang="zh-TW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點選按鈕</a:t>
            </a:r>
            <a:r>
              <a:rPr lang="zh-TW" altLang="zh-TW" sz="2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zh-TW" altLang="zh-TW" sz="2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r>
              <a:rPr lang="zh-TW" altLang="en-US" sz="2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zh-TW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2" name="矩形 1"/>
          <p:cNvSpPr/>
          <p:nvPr/>
        </p:nvSpPr>
        <p:spPr>
          <a:xfrm>
            <a:off x="5739172" y="4439015"/>
            <a:ext cx="2452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ChangeImgBackground.html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59" y="1691801"/>
            <a:ext cx="1707222" cy="26424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802" y="1691800"/>
            <a:ext cx="1707222" cy="26424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060" y="1691799"/>
            <a:ext cx="1707222" cy="26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157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125" y="200325"/>
            <a:ext cx="9144000" cy="14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4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4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sz="4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點選按鈕，讓對應文字的「背景」變色，其他的背景保持灰色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88825" y="1799616"/>
            <a:ext cx="1780600" cy="237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81825" y="1799616"/>
            <a:ext cx="1780600" cy="237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588625" y="1799616"/>
            <a:ext cx="1780600" cy="23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2" name="矩形 1"/>
          <p:cNvSpPr/>
          <p:nvPr/>
        </p:nvSpPr>
        <p:spPr>
          <a:xfrm>
            <a:off x="5739172" y="4334240"/>
            <a:ext cx="1806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ChangeTextBG.html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1716375" y="494100"/>
            <a:ext cx="6334799" cy="9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8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輸入文字，下方同時出現輸入的文字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788825" y="4164175"/>
            <a:ext cx="3491400" cy="4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u="sng" dirty="0">
                <a:solidFill>
                  <a:srgbClr val="A4C2F4"/>
                </a:solidFill>
                <a:hlinkClick r:id="rId3"/>
              </a:rPr>
              <a:t>http://goo.gl/txmJr2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788825" y="1571016"/>
            <a:ext cx="1780600" cy="237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655175" y="1571016"/>
            <a:ext cx="1780600" cy="23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3777775" y="2522175"/>
            <a:ext cx="638699" cy="440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22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sz="1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1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，因此，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你應該稍具一些程式的概念，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至少寫過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一些才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比較容易上手，並且看得懂後續的教學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/>
          </a:p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但也不用太過擔心，因為</a:t>
            </a:r>
            <a:r>
              <a:rPr lang="zh-TW" altLang="en-US" sz="1800" dirty="0" smtClean="0"/>
              <a:t>它已經比</a:t>
            </a:r>
            <a:r>
              <a:rPr lang="zh-TW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JavaScript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簡單多了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 </a:t>
            </a:r>
            <a:endParaRPr lang="zh-TW" altLang="en-US" sz="1800" dirty="0">
              <a:solidFill>
                <a:schemeClr val="bg1"/>
              </a:solidFill>
            </a:endParaRPr>
          </a:p>
          <a:p>
            <a:endParaRPr lang="zh-TW" altLang="en-US" sz="1800" dirty="0"/>
          </a:p>
          <a:p>
            <a:r>
              <a:rPr lang="en-US" altLang="zh-TW" sz="1800" dirty="0"/>
              <a:t>jQuery </a:t>
            </a:r>
            <a:r>
              <a:rPr lang="zh-TW" altLang="en-US" sz="1800" dirty="0"/>
              <a:t>的核心程式</a:t>
            </a:r>
            <a:r>
              <a:rPr lang="zh-TW" altLang="en-US" sz="1800" b="1" dirty="0">
                <a:solidFill>
                  <a:srgbClr val="FFFF00"/>
                </a:solidFill>
              </a:rPr>
              <a:t>並非</a:t>
            </a:r>
            <a:r>
              <a:rPr lang="zh-TW" altLang="en-US" sz="1800" dirty="0"/>
              <a:t>包山包海、什麼都可以幫你做，相反地，</a:t>
            </a:r>
            <a:r>
              <a:rPr lang="en-US" altLang="zh-TW" sz="1800" dirty="0"/>
              <a:t>jQuery </a:t>
            </a:r>
            <a:r>
              <a:rPr lang="zh-TW" altLang="en-US" sz="1800" dirty="0"/>
              <a:t>主要是用在 </a:t>
            </a:r>
            <a:r>
              <a:rPr lang="en-US" altLang="zh-TW" sz="1800" dirty="0">
                <a:solidFill>
                  <a:srgbClr val="FFFF00"/>
                </a:solidFill>
              </a:rPr>
              <a:t>DOM </a:t>
            </a:r>
            <a:r>
              <a:rPr lang="zh-TW" altLang="en-US" sz="1800" dirty="0" smtClean="0">
                <a:solidFill>
                  <a:srgbClr val="FFFF00"/>
                </a:solidFill>
              </a:rPr>
              <a:t>文件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操作，包含</a:t>
            </a:r>
            <a:r>
              <a:rPr lang="zh-TW" altLang="en-US" sz="1800" dirty="0">
                <a:solidFill>
                  <a:srgbClr val="FFFF00"/>
                </a:solidFill>
              </a:rPr>
              <a:t>「快速選取元素</a:t>
            </a:r>
            <a:r>
              <a:rPr lang="en-US" altLang="zh-TW" sz="1800" dirty="0">
                <a:solidFill>
                  <a:srgbClr val="FFFF00"/>
                </a:solidFill>
              </a:rPr>
              <a:t>(Element)</a:t>
            </a:r>
            <a:r>
              <a:rPr lang="zh-TW" altLang="en-US" sz="1800" dirty="0">
                <a:solidFill>
                  <a:srgbClr val="FFFF00"/>
                </a:solidFill>
              </a:rPr>
              <a:t>」並且「做一些事情」</a:t>
            </a:r>
            <a:r>
              <a:rPr lang="zh-TW" altLang="en-US" sz="1800" dirty="0"/>
              <a:t>，快速選取元素可以讓你一次選取單一或多個的元素，然後你可以將這些被選取的元素 做一些改變，例如隱藏、</a:t>
            </a:r>
            <a:r>
              <a:rPr lang="zh-TW" altLang="en-US" sz="1800" dirty="0" smtClean="0"/>
              <a:t>顯示、改變</a:t>
            </a:r>
            <a:r>
              <a:rPr lang="en-US" altLang="zh-TW" sz="1800" dirty="0" smtClean="0"/>
              <a:t>CSS</a:t>
            </a:r>
            <a:r>
              <a:rPr lang="zh-TW" altLang="en-US" sz="1800" dirty="0" smtClean="0"/>
              <a:t>等等</a:t>
            </a:r>
            <a:r>
              <a:rPr lang="zh-TW" altLang="en-US" sz="1800" dirty="0"/>
              <a:t>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此外 </a:t>
            </a:r>
            <a:r>
              <a:rPr lang="en-US" altLang="zh-TW" sz="1800" dirty="0"/>
              <a:t>jQuery </a:t>
            </a:r>
            <a:r>
              <a:rPr lang="zh-TW" altLang="en-US" sz="1800" dirty="0"/>
              <a:t>的核心程式還加強了非同步傳輸</a:t>
            </a:r>
            <a:r>
              <a:rPr lang="en-US" altLang="zh-TW" sz="1800" dirty="0"/>
              <a:t>(AJAX)</a:t>
            </a:r>
            <a:r>
              <a:rPr lang="zh-TW" altLang="en-US" sz="1800" dirty="0"/>
              <a:t>以及事件</a:t>
            </a:r>
            <a:r>
              <a:rPr lang="en-US" altLang="zh-TW" sz="1800" dirty="0"/>
              <a:t>(Event)</a:t>
            </a:r>
            <a:r>
              <a:rPr lang="zh-TW" altLang="en-US" sz="1800" dirty="0"/>
              <a:t>的功能，讓你更容易操作遠端文件及事件。</a:t>
            </a:r>
          </a:p>
        </p:txBody>
      </p:sp>
    </p:spTree>
    <p:extLst>
      <p:ext uri="{BB962C8B-B14F-4D97-AF65-F5344CB8AC3E}">
        <p14:creationId xmlns:p14="http://schemas.microsoft.com/office/powerpoint/2010/main" val="22821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1716375" y="494100"/>
            <a:ext cx="6334799" cy="9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9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輸入文字，按下按鈕，出現文字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788825" y="4164175"/>
            <a:ext cx="3491400" cy="4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u="sng" dirty="0">
                <a:solidFill>
                  <a:srgbClr val="A4C2F4"/>
                </a:solidFill>
                <a:hlinkClick r:id="rId3"/>
              </a:rPr>
              <a:t>http://goo.gl/LSaBQA</a:t>
            </a:r>
          </a:p>
        </p:txBody>
      </p:sp>
      <p:sp>
        <p:nvSpPr>
          <p:cNvPr id="275" name="Shape 275"/>
          <p:cNvSpPr/>
          <p:nvPr/>
        </p:nvSpPr>
        <p:spPr>
          <a:xfrm>
            <a:off x="3777775" y="2522175"/>
            <a:ext cx="638699" cy="440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788825" y="1571016"/>
            <a:ext cx="1780600" cy="237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655175" y="1571016"/>
            <a:ext cx="1780600" cy="23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23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716375" y="494100"/>
            <a:ext cx="6737099" cy="9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10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輸入文字，按下按鈕，可以出現也可以清除文字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788825" y="4164175"/>
            <a:ext cx="3491400" cy="4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u="sng" dirty="0">
                <a:solidFill>
                  <a:srgbClr val="A4C2F4"/>
                </a:solidFill>
                <a:hlinkClick r:id="rId3"/>
              </a:rPr>
              <a:t>http://goo.gl/maIxQw</a:t>
            </a:r>
          </a:p>
        </p:txBody>
      </p:sp>
      <p:sp>
        <p:nvSpPr>
          <p:cNvPr id="285" name="Shape 285"/>
          <p:cNvSpPr/>
          <p:nvPr/>
        </p:nvSpPr>
        <p:spPr>
          <a:xfrm>
            <a:off x="3777775" y="2522175"/>
            <a:ext cx="638699" cy="440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78550" y="1607725"/>
            <a:ext cx="1702200" cy="22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595575" y="1607725"/>
            <a:ext cx="1702200" cy="22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24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1716375" y="494100"/>
            <a:ext cx="6737099" cy="9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11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加入滑動桿，改變數值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788825" y="4164175"/>
            <a:ext cx="3491400" cy="4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u="sng" dirty="0">
                <a:solidFill>
                  <a:srgbClr val="A4C2F4"/>
                </a:solidFill>
                <a:hlinkClick r:id="rId3"/>
              </a:rPr>
              <a:t>http://goo.gl/PZym2e</a:t>
            </a:r>
          </a:p>
        </p:txBody>
      </p:sp>
      <p:sp>
        <p:nvSpPr>
          <p:cNvPr id="295" name="Shape 295"/>
          <p:cNvSpPr/>
          <p:nvPr/>
        </p:nvSpPr>
        <p:spPr>
          <a:xfrm>
            <a:off x="3777775" y="2522175"/>
            <a:ext cx="638699" cy="440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78550" y="1607725"/>
            <a:ext cx="1702200" cy="22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613500" y="1607725"/>
            <a:ext cx="1702200" cy="22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25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1716375" y="494100"/>
            <a:ext cx="6737099" cy="9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12 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利用滑動桿，改變文字大小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788825" y="4164175"/>
            <a:ext cx="3491400" cy="4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altLang="zh-TW" sz="2400" u="sng" dirty="0">
                <a:solidFill>
                  <a:srgbClr val="A4C2F4"/>
                </a:solidFill>
              </a:rPr>
              <a:t>ScaleText.html</a:t>
            </a:r>
            <a:endParaRPr lang="zh-TW" sz="2400" u="sng" dirty="0">
              <a:solidFill>
                <a:srgbClr val="A4C2F4"/>
              </a:solidFill>
              <a:hlinkClick r:id="rId3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3777775" y="2522175"/>
            <a:ext cx="638699" cy="440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78550" y="1607725"/>
            <a:ext cx="1702200" cy="22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613500" y="1607725"/>
            <a:ext cx="1702200" cy="22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26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1201692" y="442150"/>
            <a:ext cx="5471161" cy="10616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zh-TW" sz="24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</a:t>
            </a:r>
            <a:r>
              <a:rPr lang="zh-TW" altLang="zh-TW" sz="24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zh-TW" sz="24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endParaRPr lang="en-US" altLang="zh-TW" sz="24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sz="2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滑動桿，改變矩形的長寬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2826300" y="4240375"/>
            <a:ext cx="3491400" cy="4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zh-TW" sz="2400" u="sng" dirty="0">
                <a:solidFill>
                  <a:srgbClr val="A4C2F4"/>
                </a:solidFill>
              </a:rPr>
              <a:t>ScaleBox.html</a:t>
            </a:r>
            <a:endParaRPr lang="zh-TW" sz="2400" u="sng" dirty="0">
              <a:solidFill>
                <a:srgbClr val="A4C2F4"/>
              </a:solidFill>
              <a:hlinkClick r:id="rId3"/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769950" y="1786575"/>
            <a:ext cx="1729768" cy="230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654225" y="1789383"/>
            <a:ext cx="1729774" cy="230636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27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Thanks~~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4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● </a:t>
            </a:r>
            <a:r>
              <a:rPr lang="zh-TW" altLang="en-US" sz="2000" dirty="0" smtClean="0"/>
              <a:t>官方</a:t>
            </a:r>
            <a:r>
              <a:rPr lang="zh-TW" altLang="en-US" sz="2000" dirty="0"/>
              <a:t>文件詳細。</a:t>
            </a:r>
          </a:p>
          <a:p>
            <a:r>
              <a:rPr lang="zh-TW" altLang="en-US" dirty="0" smtClean="0"/>
              <a:t>● </a:t>
            </a:r>
            <a:r>
              <a:rPr lang="zh-TW" altLang="en-US" sz="2000" dirty="0" smtClean="0"/>
              <a:t>簡潔</a:t>
            </a:r>
            <a:r>
              <a:rPr lang="zh-TW" altLang="en-US" sz="2000" dirty="0"/>
              <a:t>不笨重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dirty="0" smtClean="0"/>
              <a:t>● </a:t>
            </a:r>
            <a:r>
              <a:rPr lang="zh-TW" altLang="en-US" sz="2000" dirty="0" smtClean="0"/>
              <a:t>只要</a:t>
            </a:r>
            <a:r>
              <a:rPr lang="zh-TW" altLang="en-US" sz="2000" dirty="0"/>
              <a:t>你有 </a:t>
            </a:r>
            <a:r>
              <a:rPr lang="en-US" altLang="zh-TW" sz="2000" dirty="0"/>
              <a:t>JavaScript </a:t>
            </a:r>
            <a:r>
              <a:rPr lang="zh-TW" altLang="en-US" sz="2000" dirty="0"/>
              <a:t>的基礎，不用再多去學習一大堆新語法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dirty="0" smtClean="0"/>
              <a:t>● </a:t>
            </a:r>
            <a:r>
              <a:rPr lang="zh-TW" altLang="en-US" sz="2000" dirty="0" smtClean="0"/>
              <a:t>不</a:t>
            </a:r>
            <a:r>
              <a:rPr lang="zh-TW" altLang="en-US" sz="2000" dirty="0"/>
              <a:t>用去煩惱跨瀏覽器的問題，</a:t>
            </a:r>
            <a:r>
              <a:rPr lang="en-US" altLang="zh-TW" sz="2000" dirty="0"/>
              <a:t>jQuery</a:t>
            </a:r>
            <a:r>
              <a:rPr lang="zh-TW" altLang="en-US" sz="2000" dirty="0"/>
              <a:t>已經幫你作好了。</a:t>
            </a:r>
            <a:r>
              <a:rPr lang="en-US" altLang="zh-TW" sz="2000" dirty="0"/>
              <a:t>(IE 6.0+</a:t>
            </a:r>
            <a:r>
              <a:rPr lang="zh-TW" altLang="en-US" sz="2000" dirty="0"/>
              <a:t>、</a:t>
            </a:r>
            <a:r>
              <a:rPr lang="en-US" altLang="zh-TW" sz="2000" dirty="0"/>
              <a:t>FF 1.5+</a:t>
            </a:r>
            <a:r>
              <a:rPr lang="zh-TW" altLang="en-US" sz="2000" dirty="0"/>
              <a:t>、</a:t>
            </a:r>
            <a:r>
              <a:rPr lang="en-US" altLang="zh-TW" sz="2000" dirty="0"/>
              <a:t>Safari 2.0+</a:t>
            </a:r>
            <a:r>
              <a:rPr lang="zh-TW" altLang="en-US" sz="2000" dirty="0"/>
              <a:t>、</a:t>
            </a:r>
            <a:r>
              <a:rPr lang="en-US" altLang="zh-TW" sz="2000" dirty="0"/>
              <a:t>Opera 9.0+)</a:t>
            </a:r>
          </a:p>
          <a:p>
            <a:r>
              <a:rPr lang="zh-TW" altLang="en-US" dirty="0" smtClean="0"/>
              <a:t>● 手持裝置的部分亦</a:t>
            </a:r>
            <a:r>
              <a:rPr lang="zh-TW" altLang="en-US" sz="2000" dirty="0" smtClean="0"/>
              <a:t>有</a:t>
            </a:r>
            <a:r>
              <a:rPr lang="en-US" altLang="zh-TW" sz="2000" dirty="0"/>
              <a:t>jQuery Mobile</a:t>
            </a:r>
          </a:p>
          <a:p>
            <a:r>
              <a:rPr lang="zh-TW" altLang="en-US" dirty="0" smtClean="0"/>
              <a:t>● </a:t>
            </a:r>
            <a:r>
              <a:rPr lang="zh-TW" altLang="en-US" sz="2000" dirty="0" smtClean="0"/>
              <a:t>支援</a:t>
            </a:r>
            <a:r>
              <a:rPr lang="en-US" altLang="zh-TW" sz="2000" dirty="0"/>
              <a:t>CSS3</a:t>
            </a:r>
            <a:r>
              <a:rPr lang="zh-TW" altLang="en-US" sz="2000" dirty="0"/>
              <a:t>選擇器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dirty="0" smtClean="0"/>
              <a:t>● </a:t>
            </a:r>
            <a:r>
              <a:rPr lang="zh-TW" altLang="en-US" sz="2000" dirty="0" smtClean="0"/>
              <a:t>社</a:t>
            </a:r>
            <a:r>
              <a:rPr lang="zh-TW" altLang="en-US" sz="2000" dirty="0"/>
              <a:t>群活躍，你可以有很多人家寫好免費的 </a:t>
            </a:r>
            <a:r>
              <a:rPr lang="en-US" altLang="zh-TW" sz="2000" dirty="0"/>
              <a:t>plugin </a:t>
            </a:r>
            <a:r>
              <a:rPr lang="zh-TW" altLang="en-US" sz="2000" dirty="0"/>
              <a:t>用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dirty="0" smtClean="0"/>
              <a:t>● </a:t>
            </a:r>
            <a:r>
              <a:rPr lang="zh-TW" altLang="en-US" sz="2000" dirty="0" smtClean="0"/>
              <a:t>跟</a:t>
            </a:r>
            <a:r>
              <a:rPr lang="zh-TW" altLang="en-US" sz="2000" dirty="0"/>
              <a:t>其它 </a:t>
            </a:r>
            <a:r>
              <a:rPr lang="en-US" altLang="zh-TW" sz="2000" dirty="0"/>
              <a:t>library </a:t>
            </a:r>
            <a:r>
              <a:rPr lang="zh-TW" altLang="en-US" sz="2000" dirty="0"/>
              <a:t>一起使用也不衝突。</a:t>
            </a:r>
          </a:p>
          <a:p>
            <a:r>
              <a:rPr lang="zh-TW" altLang="en-US" dirty="0"/>
              <a:t>● </a:t>
            </a:r>
            <a:r>
              <a:rPr lang="zh-TW" altLang="en-US" dirty="0" smtClean="0"/>
              <a:t> </a:t>
            </a:r>
            <a:r>
              <a:rPr lang="en-US" altLang="zh-TW" sz="2000" dirty="0" smtClean="0">
                <a:hlinkClick r:id="rId2"/>
              </a:rPr>
              <a:t>jQuery </a:t>
            </a:r>
            <a:r>
              <a:rPr lang="en-US" altLang="zh-TW" sz="2000" dirty="0">
                <a:hlinkClick r:id="rId2"/>
              </a:rPr>
              <a:t>UI </a:t>
            </a:r>
            <a:r>
              <a:rPr lang="zh-TW" altLang="en-US" sz="2000" dirty="0" smtClean="0"/>
              <a:t>也幫</a:t>
            </a:r>
            <a:r>
              <a:rPr lang="zh-TW" altLang="en-US" sz="2000" dirty="0"/>
              <a:t>你漂亮搞定網站使用者介面。</a:t>
            </a:r>
          </a:p>
        </p:txBody>
      </p:sp>
    </p:spTree>
    <p:extLst>
      <p:ext uri="{BB962C8B-B14F-4D97-AF65-F5344CB8AC3E}">
        <p14:creationId xmlns:p14="http://schemas.microsoft.com/office/powerpoint/2010/main" val="11243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56" y="0"/>
            <a:ext cx="70264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799800" y="2114125"/>
            <a:ext cx="7544400" cy="72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zh-TW" sz="1800" dirty="0">
                <a:solidFill>
                  <a:srgbClr val="FFFFFF"/>
                </a:solidFill>
              </a:rPr>
              <a:t> &lt;script src</a:t>
            </a:r>
            <a:r>
              <a:rPr lang="zh-TW" sz="1800" dirty="0" smtClean="0">
                <a:solidFill>
                  <a:srgbClr val="FFFFFF"/>
                </a:solidFill>
              </a:rPr>
              <a:t>=“</a:t>
            </a:r>
            <a:r>
              <a:rPr lang="zh-TW" sz="3600" dirty="0" smtClean="0">
                <a:solidFill>
                  <a:srgbClr val="FFFF00"/>
                </a:solidFill>
              </a:rPr>
              <a:t>jquery</a:t>
            </a:r>
            <a:r>
              <a:rPr lang="en-US" altLang="zh-TW" sz="3600" dirty="0">
                <a:solidFill>
                  <a:srgbClr val="FFFF00"/>
                </a:solidFill>
              </a:rPr>
              <a:t>-</a:t>
            </a:r>
            <a:r>
              <a:rPr lang="zh-TW" altLang="en-US" sz="3600" dirty="0" smtClean="0">
                <a:solidFill>
                  <a:srgbClr val="FFFF00"/>
                </a:solidFill>
              </a:rPr>
              <a:t>版本</a:t>
            </a:r>
            <a:r>
              <a:rPr lang="zh-TW" sz="3600" dirty="0" smtClean="0">
                <a:solidFill>
                  <a:srgbClr val="FFFF00"/>
                </a:solidFill>
              </a:rPr>
              <a:t>.min</a:t>
            </a:r>
            <a:r>
              <a:rPr lang="zh-TW" sz="3600" dirty="0">
                <a:solidFill>
                  <a:srgbClr val="FFFF00"/>
                </a:solidFill>
              </a:rPr>
              <a:t>.js</a:t>
            </a:r>
            <a:r>
              <a:rPr lang="zh-TW" sz="1800" dirty="0">
                <a:solidFill>
                  <a:srgbClr val="FFFFFF"/>
                </a:solidFill>
              </a:rPr>
              <a:t>"&gt;&lt;/script&gt;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591200" y="1584450"/>
            <a:ext cx="59616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預載的程式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0" y="4803000"/>
            <a:ext cx="437699" cy="3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先來談談</a:t>
            </a:r>
            <a:r>
              <a:rPr lang="en-US" altLang="zh-TW" dirty="0" smtClean="0"/>
              <a:t>jQuery UI</a:t>
            </a:r>
            <a:r>
              <a:rPr lang="zh-TW" altLang="en-US" dirty="0" smtClean="0"/>
              <a:t>可以做甚麼事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一切在官網上都可以查到</a:t>
            </a:r>
            <a:endParaRPr lang="en-US" altLang="zh-TW" dirty="0" smtClean="0"/>
          </a:p>
          <a:p>
            <a:r>
              <a:rPr lang="zh-TW" altLang="en-US" dirty="0" smtClean="0"/>
              <a:t>使用方式就是 察看效果→複製使用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48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68" y="0"/>
            <a:ext cx="71272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懶人使用法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若要自己</a:t>
            </a:r>
            <a:r>
              <a:rPr lang="zh-TW" altLang="en-US" dirty="0" smtClean="0"/>
              <a:t>使用任何範例，</a:t>
            </a:r>
            <a:r>
              <a:rPr lang="zh-TW" altLang="en-US" dirty="0"/>
              <a:t>裏頭</a:t>
            </a:r>
            <a:endParaRPr lang="en-US" altLang="zh-TW" dirty="0"/>
          </a:p>
          <a:p>
            <a:r>
              <a:rPr lang="en-US" altLang="zh-TW" dirty="0"/>
              <a:t>//code.jquery.com/</a:t>
            </a:r>
            <a:r>
              <a:rPr lang="en-US" altLang="zh-TW" dirty="0" err="1"/>
              <a:t>ui</a:t>
            </a:r>
            <a:r>
              <a:rPr lang="en-US" altLang="zh-TW" dirty="0"/>
              <a:t>/1.13.1/themes/base/jquery-ui.css</a:t>
            </a:r>
          </a:p>
          <a:p>
            <a:r>
              <a:rPr lang="zh-TW" altLang="en-US" dirty="0"/>
              <a:t>要改成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https://code.jquery.com/ui/1.13.1/themes/base/jquery-ui.css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/resources/demos/style.css</a:t>
            </a:r>
          </a:p>
          <a:p>
            <a:r>
              <a:rPr lang="zh-TW" altLang="en-US" dirty="0"/>
              <a:t>要改成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https://jqueryui.com/resources/demos/style.css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825318"/>
      </p:ext>
    </p:extLst>
  </p:cSld>
  <p:clrMapOvr>
    <a:masterClrMapping/>
  </p:clrMapOvr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2073</Words>
  <Application>Microsoft Office PowerPoint</Application>
  <PresentationFormat>如螢幕大小 (16:9)</PresentationFormat>
  <Paragraphs>213</Paragraphs>
  <Slides>35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微軟正黑體</vt:lpstr>
      <vt:lpstr>新細明體</vt:lpstr>
      <vt:lpstr>Arial</vt:lpstr>
      <vt:lpstr>Verdana</vt:lpstr>
      <vt:lpstr>dark-gradient</vt:lpstr>
      <vt:lpstr>PowerPoint 簡報</vt:lpstr>
      <vt:lpstr>PowerPoint 簡報</vt:lpstr>
      <vt:lpstr>簡介</vt:lpstr>
      <vt:lpstr>jQuery好處</vt:lpstr>
      <vt:lpstr>PowerPoint 簡報</vt:lpstr>
      <vt:lpstr>PowerPoint 簡報</vt:lpstr>
      <vt:lpstr>先來談談jQuery UI可以做甚麼事</vt:lpstr>
      <vt:lpstr>PowerPoint 簡報</vt:lpstr>
      <vt:lpstr>懶人使用法</vt:lpstr>
      <vt:lpstr>再回到教學jQuery的程式用法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yurou</dc:creator>
  <cp:lastModifiedBy>EvaChuang</cp:lastModifiedBy>
  <cp:revision>50</cp:revision>
  <dcterms:modified xsi:type="dcterms:W3CDTF">2022-03-15T16:49:09Z</dcterms:modified>
</cp:coreProperties>
</file>