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353" r:id="rId2"/>
    <p:sldId id="447" r:id="rId3"/>
    <p:sldId id="374" r:id="rId4"/>
    <p:sldId id="336" r:id="rId5"/>
    <p:sldId id="284" r:id="rId6"/>
    <p:sldId id="448" r:id="rId7"/>
    <p:sldId id="376" r:id="rId8"/>
    <p:sldId id="325" r:id="rId9"/>
    <p:sldId id="354" r:id="rId10"/>
    <p:sldId id="422" r:id="rId11"/>
    <p:sldId id="413" r:id="rId12"/>
    <p:sldId id="414" r:id="rId13"/>
    <p:sldId id="415" r:id="rId14"/>
    <p:sldId id="416" r:id="rId15"/>
    <p:sldId id="423" r:id="rId16"/>
    <p:sldId id="419" r:id="rId17"/>
    <p:sldId id="421" r:id="rId18"/>
    <p:sldId id="420" r:id="rId19"/>
    <p:sldId id="424" r:id="rId20"/>
    <p:sldId id="425" r:id="rId21"/>
    <p:sldId id="426" r:id="rId22"/>
    <p:sldId id="427" r:id="rId23"/>
    <p:sldId id="428" r:id="rId24"/>
    <p:sldId id="429" r:id="rId25"/>
    <p:sldId id="430" r:id="rId26"/>
    <p:sldId id="432" r:id="rId27"/>
    <p:sldId id="431"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310" r:id="rId43"/>
    <p:sldId id="265" r:id="rId44"/>
    <p:sldId id="339" r:id="rId45"/>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505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704" autoAdjust="0"/>
  </p:normalViewPr>
  <p:slideViewPr>
    <p:cSldViewPr snapToGrid="0" showGuides="1">
      <p:cViewPr varScale="1">
        <p:scale>
          <a:sx n="110" d="100"/>
          <a:sy n="110" d="100"/>
        </p:scale>
        <p:origin x="1416" y="10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71142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372194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825290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2513886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272444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1258915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2142159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474405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182017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3558079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02705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3005970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4030076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extLst>
      <p:ext uri="{BB962C8B-B14F-4D97-AF65-F5344CB8AC3E}">
        <p14:creationId xmlns:p14="http://schemas.microsoft.com/office/powerpoint/2010/main" val="288309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4189805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Tree>
    <p:extLst>
      <p:ext uri="{BB962C8B-B14F-4D97-AF65-F5344CB8AC3E}">
        <p14:creationId xmlns:p14="http://schemas.microsoft.com/office/powerpoint/2010/main" val="3953847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Tree>
    <p:extLst>
      <p:ext uri="{BB962C8B-B14F-4D97-AF65-F5344CB8AC3E}">
        <p14:creationId xmlns:p14="http://schemas.microsoft.com/office/powerpoint/2010/main" val="3369835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2581320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val="2106273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Tree>
    <p:extLst>
      <p:ext uri="{BB962C8B-B14F-4D97-AF65-F5344CB8AC3E}">
        <p14:creationId xmlns:p14="http://schemas.microsoft.com/office/powerpoint/2010/main" val="3668989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extLst>
      <p:ext uri="{BB962C8B-B14F-4D97-AF65-F5344CB8AC3E}">
        <p14:creationId xmlns:p14="http://schemas.microsoft.com/office/powerpoint/2010/main" val="2222248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Tree>
    <p:extLst>
      <p:ext uri="{BB962C8B-B14F-4D97-AF65-F5344CB8AC3E}">
        <p14:creationId xmlns:p14="http://schemas.microsoft.com/office/powerpoint/2010/main" val="32969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965490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Tree>
    <p:extLst>
      <p:ext uri="{BB962C8B-B14F-4D97-AF65-F5344CB8AC3E}">
        <p14:creationId xmlns:p14="http://schemas.microsoft.com/office/powerpoint/2010/main" val="1299591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Tree>
    <p:extLst>
      <p:ext uri="{BB962C8B-B14F-4D97-AF65-F5344CB8AC3E}">
        <p14:creationId xmlns:p14="http://schemas.microsoft.com/office/powerpoint/2010/main" val="1797557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Tree>
    <p:extLst>
      <p:ext uri="{BB962C8B-B14F-4D97-AF65-F5344CB8AC3E}">
        <p14:creationId xmlns:p14="http://schemas.microsoft.com/office/powerpoint/2010/main" val="823815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Tree>
    <p:extLst>
      <p:ext uri="{BB962C8B-B14F-4D97-AF65-F5344CB8AC3E}">
        <p14:creationId xmlns:p14="http://schemas.microsoft.com/office/powerpoint/2010/main" val="659788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Tree>
    <p:extLst>
      <p:ext uri="{BB962C8B-B14F-4D97-AF65-F5344CB8AC3E}">
        <p14:creationId xmlns:p14="http://schemas.microsoft.com/office/powerpoint/2010/main" val="3160297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1105739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42</a:t>
            </a:fld>
            <a:endParaRPr lang="en-US" dirty="0"/>
          </a:p>
        </p:txBody>
      </p:sp>
    </p:spTree>
    <p:extLst>
      <p:ext uri="{BB962C8B-B14F-4D97-AF65-F5344CB8AC3E}">
        <p14:creationId xmlns:p14="http://schemas.microsoft.com/office/powerpoint/2010/main" val="3549248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43</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74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44</a:t>
            </a:fld>
            <a:endParaRPr lang="en-US" dirty="0"/>
          </a:p>
        </p:txBody>
      </p:sp>
    </p:spTree>
    <p:extLst>
      <p:ext uri="{BB962C8B-B14F-4D97-AF65-F5344CB8AC3E}">
        <p14:creationId xmlns:p14="http://schemas.microsoft.com/office/powerpoint/2010/main" val="242863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384309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434087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74617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10833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16473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53067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07233"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5" name="Information_Classification"/>
          <p:cNvSpPr txBox="1"/>
          <p:nvPr/>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1</a:t>
            </a:r>
            <a:endParaRPr lang="en-US" dirty="0"/>
          </a:p>
        </p:txBody>
      </p:sp>
      <p:sp>
        <p:nvSpPr>
          <p:cNvPr id="3" name="Subtitle 2"/>
          <p:cNvSpPr>
            <a:spLocks noGrp="1"/>
          </p:cNvSpPr>
          <p:nvPr>
            <p:ph type="subTitle" idx="1"/>
          </p:nvPr>
        </p:nvSpPr>
        <p:spPr>
          <a:xfrm>
            <a:off x="428775" y="1564818"/>
            <a:ext cx="6840000" cy="492443"/>
          </a:xfrm>
        </p:spPr>
        <p:txBody>
          <a:bodyPr/>
          <a:lstStyle/>
          <a:p>
            <a:r>
              <a:rPr lang="bg-BG" dirty="0" smtClean="0"/>
              <a:t>Мартин Христов</a:t>
            </a:r>
          </a:p>
          <a:p>
            <a:r>
              <a:rPr lang="en-US" dirty="0" smtClean="0"/>
              <a:t>martin.r.hristov@sap.com</a:t>
            </a:r>
          </a:p>
        </p:txBody>
      </p:sp>
      <p:sp>
        <p:nvSpPr>
          <p:cNvPr id="8" name="ConfidentialFlag"/>
          <p:cNvSpPr txBox="1"/>
          <p:nvPr/>
        </p:nvSpPr>
        <p:spPr>
          <a:xfrm>
            <a:off x="8078270" y="1744365"/>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Public</a:t>
            </a: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12"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72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Оператори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panose="05000000000000000000" pitchFamily="2" charset="2"/>
              <a:buChar char="ü"/>
            </a:pPr>
            <a:r>
              <a:rPr lang="bg-BG" dirty="0" smtClean="0"/>
              <a:t>Аритметични оператори</a:t>
            </a:r>
          </a:p>
          <a:p>
            <a:pPr marL="285750" lvl="1" indent="-285750">
              <a:buFont typeface="Wingdings" panose="05000000000000000000" pitchFamily="2" charset="2"/>
              <a:buChar char="ü"/>
            </a:pPr>
            <a:r>
              <a:rPr lang="bg-BG" dirty="0" smtClean="0"/>
              <a:t>Логически оператори</a:t>
            </a:r>
          </a:p>
          <a:p>
            <a:pPr marL="285750" lvl="1" indent="-285750">
              <a:buFont typeface="Wingdings" panose="05000000000000000000" pitchFamily="2" charset="2"/>
              <a:buChar char="ü"/>
            </a:pPr>
            <a:r>
              <a:rPr lang="bg-BG" dirty="0" err="1" smtClean="0"/>
              <a:t>Побитови</a:t>
            </a:r>
            <a:r>
              <a:rPr lang="bg-BG" dirty="0" smtClean="0"/>
              <a:t> оператори</a:t>
            </a:r>
          </a:p>
          <a:p>
            <a:pPr marL="285750" lvl="1" indent="-285750">
              <a:buFont typeface="Wingdings" panose="05000000000000000000" pitchFamily="2" charset="2"/>
              <a:buChar char="ü"/>
            </a:pPr>
            <a:r>
              <a:rPr lang="bg-BG" dirty="0" smtClean="0"/>
              <a:t>Оператори за сравнение</a:t>
            </a:r>
            <a:endParaRPr lang="en-US" dirty="0" smtClean="0"/>
          </a:p>
          <a:p>
            <a:pPr marL="285750" lvl="1" indent="-285750">
              <a:buFont typeface="Wingdings" panose="05000000000000000000" pitchFamily="2" charset="2"/>
              <a:buChar char="ü"/>
            </a:pPr>
            <a:r>
              <a:rPr lang="bg-BG" dirty="0"/>
              <a:t>Условни оператори</a:t>
            </a:r>
          </a:p>
          <a:p>
            <a:pPr marL="465750" lvl="2" indent="-285750">
              <a:buFont typeface="Wingdings" panose="05000000000000000000" pitchFamily="2" charset="2"/>
              <a:buChar char="ü"/>
            </a:pPr>
            <a:r>
              <a:rPr lang="en-US" dirty="0"/>
              <a:t>i</a:t>
            </a:r>
            <a:r>
              <a:rPr lang="en-US" dirty="0" smtClean="0"/>
              <a:t>f-else</a:t>
            </a:r>
            <a:endParaRPr lang="en-US" dirty="0"/>
          </a:p>
          <a:p>
            <a:pPr marL="465750" lvl="2" indent="-285750">
              <a:buFont typeface="Wingdings" panose="05000000000000000000" pitchFamily="2" charset="2"/>
              <a:buChar char="ü"/>
            </a:pPr>
            <a:r>
              <a:rPr lang="en-US" dirty="0" smtClean="0"/>
              <a:t>switch-case</a:t>
            </a:r>
            <a:endParaRPr lang="bg-BG" dirty="0" smtClean="0"/>
          </a:p>
          <a:p>
            <a:pPr marL="465750" lvl="2" indent="-285750">
              <a:buFont typeface="Wingdings" panose="05000000000000000000" pitchFamily="2" charset="2"/>
              <a:buChar char="ü"/>
            </a:pPr>
            <a:r>
              <a:rPr lang="en-US" dirty="0" err="1" smtClean="0"/>
              <a:t>falsy</a:t>
            </a:r>
            <a:r>
              <a:rPr lang="en-US" dirty="0" smtClean="0"/>
              <a:t> values </a:t>
            </a:r>
            <a:endParaRPr lang="en-US" dirty="0"/>
          </a:p>
          <a:p>
            <a:pPr marL="285750" lvl="1" indent="-285750">
              <a:buFont typeface="Wingdings" panose="05000000000000000000" pitchFamily="2" charset="2"/>
              <a:buChar char="ü"/>
            </a:pP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devcentral.f5.com/weblogs/images/devcentral_f5_com/weblogs/Joe/WindowsLiveWriter/PowerShellABCsAisforArithmeticOperators_CEC8/math%20symbols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722" y="3270368"/>
            <a:ext cx="2949298" cy="245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77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lvl="1"/>
            <a:r>
              <a:rPr lang="bg-BG" sz="2400" b="1" dirty="0" smtClean="0"/>
              <a:t>  Аритметични оператори</a:t>
            </a:r>
          </a:p>
          <a:p>
            <a:pPr marL="522900" lvl="2" indent="-342900">
              <a:buFont typeface="Wingdings" panose="05000000000000000000" pitchFamily="2" charset="2"/>
              <a:buChar char="ü"/>
            </a:pPr>
            <a:r>
              <a:rPr lang="en-US" sz="2200" dirty="0" smtClean="0"/>
              <a:t>+ - </a:t>
            </a:r>
            <a:r>
              <a:rPr lang="en-US" sz="2200" dirty="0"/>
              <a:t>* / % ++ </a:t>
            </a:r>
            <a:r>
              <a:rPr lang="en-US" sz="2200" dirty="0" smtClean="0"/>
              <a:t>--</a:t>
            </a:r>
            <a:endParaRPr lang="bg-BG" sz="2200" dirty="0" smtClean="0"/>
          </a:p>
          <a:p>
            <a:pPr lvl="2" indent="0">
              <a:buNone/>
            </a:pPr>
            <a:r>
              <a:rPr lang="bg-BG" sz="2200" b="1" dirty="0" smtClean="0"/>
              <a:t>Логически оператори</a:t>
            </a:r>
          </a:p>
          <a:p>
            <a:pPr marL="522900" lvl="2" indent="-342900">
              <a:buFont typeface="Wingdings" panose="05000000000000000000" pitchFamily="2" charset="2"/>
              <a:buChar char="ü"/>
            </a:pPr>
            <a:r>
              <a:rPr lang="bg-BG" sz="2200" dirty="0"/>
              <a:t>&amp;&amp; || ^ </a:t>
            </a:r>
            <a:r>
              <a:rPr lang="bg-BG" sz="2200" dirty="0" smtClean="0"/>
              <a:t>!</a:t>
            </a:r>
          </a:p>
          <a:p>
            <a:pPr lvl="2" indent="0">
              <a:buNone/>
            </a:pPr>
            <a:r>
              <a:rPr lang="bg-BG" sz="2200" b="1" dirty="0" err="1" smtClean="0"/>
              <a:t>Побитови</a:t>
            </a:r>
            <a:r>
              <a:rPr lang="bg-BG" sz="2200" b="1" dirty="0" smtClean="0"/>
              <a:t> оператори</a:t>
            </a:r>
          </a:p>
          <a:p>
            <a:pPr marL="522900" lvl="2" indent="-342900">
              <a:buFont typeface="Wingdings" panose="05000000000000000000" pitchFamily="2" charset="2"/>
              <a:buChar char="ü"/>
            </a:pPr>
            <a:r>
              <a:rPr lang="bg-BG" sz="2200" dirty="0"/>
              <a:t>&amp; | ^ ~ &lt;&lt; </a:t>
            </a:r>
            <a:r>
              <a:rPr lang="bg-BG" sz="2200" dirty="0" smtClean="0"/>
              <a:t>&gt;&gt;</a:t>
            </a:r>
          </a:p>
          <a:p>
            <a:pPr lvl="2" indent="0">
              <a:buNone/>
            </a:pPr>
            <a:r>
              <a:rPr lang="bg-BG" sz="2200" b="1" dirty="0" smtClean="0"/>
              <a:t>Оператори за сравнение</a:t>
            </a:r>
          </a:p>
          <a:p>
            <a:pPr marL="522900" lvl="2" indent="-342900">
              <a:buFont typeface="Wingdings" panose="05000000000000000000" pitchFamily="2" charset="2"/>
              <a:buChar char="ü"/>
            </a:pPr>
            <a:r>
              <a:rPr lang="bg-BG" sz="2200" dirty="0"/>
              <a:t>=</a:t>
            </a:r>
            <a:r>
              <a:rPr lang="bg-BG" sz="2200" dirty="0" smtClean="0"/>
              <a:t>= </a:t>
            </a:r>
            <a:r>
              <a:rPr lang="bg-BG" sz="2200" dirty="0"/>
              <a:t>!</a:t>
            </a:r>
            <a:r>
              <a:rPr lang="bg-BG" sz="2200" dirty="0" smtClean="0"/>
              <a:t>= </a:t>
            </a:r>
            <a:r>
              <a:rPr lang="bg-BG" sz="2200" dirty="0"/>
              <a:t>&lt; </a:t>
            </a:r>
            <a:r>
              <a:rPr lang="bg-BG" sz="2200" dirty="0" smtClean="0"/>
              <a:t>&gt; </a:t>
            </a:r>
            <a:r>
              <a:rPr lang="bg-BG" sz="2200" dirty="0"/>
              <a:t>&lt;= &gt;= === </a:t>
            </a:r>
            <a:r>
              <a:rPr lang="bg-BG" sz="2200" dirty="0" smtClean="0"/>
              <a:t>!==</a:t>
            </a:r>
          </a:p>
          <a:p>
            <a:pPr lvl="2" indent="0">
              <a:buNone/>
            </a:pPr>
            <a:endParaRPr lang="bg-BG" sz="2200" b="1" dirty="0" smtClean="0"/>
          </a:p>
        </p:txBody>
      </p:sp>
    </p:spTree>
    <p:extLst>
      <p:ext uri="{BB962C8B-B14F-4D97-AF65-F5344CB8AC3E}">
        <p14:creationId xmlns:p14="http://schemas.microsoft.com/office/powerpoint/2010/main" val="1382716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bg-BG" sz="2000" b="0" dirty="0" smtClean="0"/>
              <a:t>Условни оператори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smtClean="0"/>
              <a:t>if </a:t>
            </a:r>
            <a:r>
              <a:rPr lang="bg-BG" sz="2200" b="1" dirty="0" smtClean="0"/>
              <a:t>конструкция - &gt;</a:t>
            </a:r>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en-US" sz="2200" b="1" dirty="0" smtClean="0"/>
              <a:t>If</a:t>
            </a:r>
            <a:r>
              <a:rPr lang="bg-BG" sz="2200" b="1" dirty="0" smtClean="0"/>
              <a:t>-</a:t>
            </a:r>
            <a:r>
              <a:rPr lang="en-US" sz="2200" b="1" dirty="0" smtClean="0"/>
              <a:t>else </a:t>
            </a:r>
            <a:r>
              <a:rPr lang="bg-BG" sz="2200" b="1" dirty="0" smtClean="0"/>
              <a:t>конструкция - &gt;</a:t>
            </a:r>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bg-BG" sz="2200" b="1" dirty="0" smtClean="0"/>
              <a:t>Вложени условия - &gt;</a:t>
            </a:r>
          </a:p>
        </p:txBody>
      </p:sp>
      <p:pic>
        <p:nvPicPr>
          <p:cNvPr id="2053" name="Picture 5"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863" y="1438275"/>
            <a:ext cx="25050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i309691\Downloads\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2447925"/>
            <a:ext cx="50673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13" y="3843338"/>
            <a:ext cx="46005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593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fade">
                                      <p:cBhvr>
                                        <p:cTn id="22" dur="500"/>
                                        <p:tgtEl>
                                          <p:spTgt spid="20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fade">
                                      <p:cBhvr>
                                        <p:cTn id="32"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bg-BG" sz="2000" b="0" dirty="0" smtClean="0"/>
              <a:t>Условни оператори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err="1" smtClean="0"/>
              <a:t>swich</a:t>
            </a:r>
            <a:r>
              <a:rPr lang="en-US" sz="2200" b="1" dirty="0" smtClean="0"/>
              <a:t>-case </a:t>
            </a:r>
            <a:r>
              <a:rPr lang="bg-BG" sz="2200" b="1" dirty="0" smtClean="0"/>
              <a:t>конструкция</a:t>
            </a:r>
            <a:endParaRPr lang="en-US" sz="2200" b="1" dirty="0" smtClean="0"/>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r>
              <a:rPr lang="en-US" sz="2200" b="1" dirty="0" err="1"/>
              <a:t>f</a:t>
            </a:r>
            <a:r>
              <a:rPr lang="en-US" sz="2200" b="1" dirty="0" err="1" smtClean="0"/>
              <a:t>alsy</a:t>
            </a:r>
            <a:r>
              <a:rPr lang="en-US" sz="2200" b="1" dirty="0" smtClean="0"/>
              <a:t> values</a:t>
            </a:r>
          </a:p>
          <a:p>
            <a:pPr marL="702900" lvl="3" indent="-342900">
              <a:buFont typeface="Wingdings" panose="05000000000000000000" pitchFamily="2" charset="2"/>
              <a:buChar char="ü"/>
            </a:pPr>
            <a:r>
              <a:rPr lang="en-US" sz="1800" b="1" dirty="0" smtClean="0"/>
              <a:t>False</a:t>
            </a:r>
          </a:p>
          <a:p>
            <a:pPr marL="702900" lvl="3" indent="-342900">
              <a:buFont typeface="Wingdings" panose="05000000000000000000" pitchFamily="2" charset="2"/>
              <a:buChar char="ü"/>
            </a:pPr>
            <a:r>
              <a:rPr lang="en-US" sz="1800" b="1" dirty="0" smtClean="0"/>
              <a:t>0 (</a:t>
            </a:r>
            <a:r>
              <a:rPr lang="bg-BG" sz="1800" b="1" dirty="0" smtClean="0"/>
              <a:t>нула)</a:t>
            </a:r>
            <a:endParaRPr lang="en-US" sz="1800" b="1" dirty="0" smtClean="0"/>
          </a:p>
          <a:p>
            <a:pPr marL="702900" lvl="3" indent="-342900">
              <a:buFont typeface="Wingdings" panose="05000000000000000000" pitchFamily="2" charset="2"/>
              <a:buChar char="ü"/>
            </a:pPr>
            <a:r>
              <a:rPr lang="en-US" sz="1800" b="1" dirty="0" smtClean="0"/>
              <a:t>null</a:t>
            </a:r>
          </a:p>
          <a:p>
            <a:pPr marL="702900" lvl="3" indent="-342900">
              <a:buFont typeface="Wingdings" panose="05000000000000000000" pitchFamily="2" charset="2"/>
              <a:buChar char="ü"/>
            </a:pPr>
            <a:r>
              <a:rPr lang="en-US" sz="1800" b="1" dirty="0" smtClean="0"/>
              <a:t>“” (</a:t>
            </a:r>
            <a:r>
              <a:rPr lang="bg-BG" sz="1800" b="1" dirty="0" smtClean="0"/>
              <a:t>прасен низ</a:t>
            </a:r>
            <a:r>
              <a:rPr lang="en-US" sz="1800" b="1" dirty="0" smtClean="0"/>
              <a:t>)</a:t>
            </a:r>
          </a:p>
          <a:p>
            <a:pPr marL="702900" lvl="3" indent="-342900">
              <a:buFont typeface="Wingdings" panose="05000000000000000000" pitchFamily="2" charset="2"/>
              <a:buChar char="ü"/>
            </a:pPr>
            <a:r>
              <a:rPr lang="en-US" sz="1800" b="1" dirty="0"/>
              <a:t>u</a:t>
            </a:r>
            <a:r>
              <a:rPr lang="en-US" sz="1800" b="1" dirty="0" smtClean="0"/>
              <a:t>ndefined</a:t>
            </a:r>
          </a:p>
          <a:p>
            <a:pPr marL="702900" lvl="3" indent="-342900">
              <a:buFont typeface="Wingdings" panose="05000000000000000000" pitchFamily="2" charset="2"/>
              <a:buChar char="ü"/>
            </a:pPr>
            <a:r>
              <a:rPr lang="en-US" sz="1800" b="1" dirty="0" err="1" smtClean="0"/>
              <a:t>NaN</a:t>
            </a:r>
            <a:endParaRPr lang="bg-BG" sz="1800" b="1" dirty="0" smtClean="0"/>
          </a:p>
          <a:p>
            <a:pPr marL="522900" lvl="2" indent="-342900">
              <a:buFont typeface="Wingdings" panose="05000000000000000000" pitchFamily="2" charset="2"/>
              <a:buChar char="ü"/>
            </a:pPr>
            <a:endParaRPr lang="bg-BG" sz="2000" b="1" dirty="0"/>
          </a:p>
          <a:p>
            <a:pPr lvl="2" indent="0">
              <a:buNone/>
            </a:pPr>
            <a:r>
              <a:rPr lang="bg-BG" sz="2000" b="1" dirty="0" smtClean="0">
                <a:solidFill>
                  <a:srgbClr val="FF0000"/>
                </a:solidFill>
              </a:rPr>
              <a:t>Всички други стойности в </a:t>
            </a:r>
            <a:r>
              <a:rPr lang="en-US" sz="2000" b="1" dirty="0" smtClean="0">
                <a:solidFill>
                  <a:srgbClr val="FF0000"/>
                </a:solidFill>
              </a:rPr>
              <a:t>JavaScript</a:t>
            </a:r>
          </a:p>
          <a:p>
            <a:pPr lvl="2" indent="0">
              <a:buNone/>
            </a:pPr>
            <a:r>
              <a:rPr lang="bg-BG" sz="2000" b="1" dirty="0" smtClean="0">
                <a:solidFill>
                  <a:srgbClr val="FF0000"/>
                </a:solidFill>
              </a:rPr>
              <a:t>се считат за </a:t>
            </a:r>
            <a:r>
              <a:rPr lang="en-US" sz="2000" b="1" dirty="0" smtClean="0">
                <a:solidFill>
                  <a:srgbClr val="FF0000"/>
                </a:solidFill>
              </a:rPr>
              <a:t>true</a:t>
            </a:r>
          </a:p>
        </p:txBody>
      </p:sp>
      <p:pic>
        <p:nvPicPr>
          <p:cNvPr id="3074" name="Picture 2"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1357313"/>
            <a:ext cx="334327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9854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3"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6294" y="2549131"/>
            <a:ext cx="3516312" cy="38592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i309691\Downloads\equipmentprotection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21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Цикли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panose="05000000000000000000" pitchFamily="2" charset="2"/>
              <a:buChar char="ü"/>
            </a:pPr>
            <a:r>
              <a:rPr lang="en-US" dirty="0" smtClean="0"/>
              <a:t>while</a:t>
            </a:r>
          </a:p>
          <a:p>
            <a:pPr marL="285750" lvl="1" indent="-285750">
              <a:buFont typeface="Wingdings" panose="05000000000000000000" pitchFamily="2" charset="2"/>
              <a:buChar char="ü"/>
            </a:pPr>
            <a:r>
              <a:rPr lang="en-US" dirty="0"/>
              <a:t>d</a:t>
            </a:r>
            <a:r>
              <a:rPr lang="en-US" dirty="0" smtClean="0"/>
              <a:t>o … while</a:t>
            </a:r>
          </a:p>
          <a:p>
            <a:pPr marL="285750" lvl="1" indent="-285750">
              <a:buFont typeface="Wingdings" panose="05000000000000000000" pitchFamily="2" charset="2"/>
              <a:buChar char="ü"/>
            </a:pPr>
            <a:r>
              <a:rPr lang="en-US" dirty="0" smtClean="0"/>
              <a:t>for </a:t>
            </a:r>
          </a:p>
          <a:p>
            <a:pPr marL="285750" lvl="1" indent="-285750">
              <a:buFont typeface="Wingdings" panose="05000000000000000000" pitchFamily="2" charset="2"/>
              <a:buChar char="ü"/>
            </a:pPr>
            <a:r>
              <a:rPr lang="en-US" dirty="0" smtClean="0"/>
              <a:t>for in</a:t>
            </a:r>
          </a:p>
          <a:p>
            <a:pPr marL="285750" lvl="1" indent="-285750">
              <a:buFont typeface="Wingdings" panose="05000000000000000000" pitchFamily="2" charset="2"/>
              <a:buChar char="ü"/>
            </a:pPr>
            <a:endParaRPr lang="en-US" dirty="0" smtClean="0"/>
          </a:p>
          <a:p>
            <a:pPr marL="285750" lvl="1" indent="-285750">
              <a:buFont typeface="Wingdings" panose="05000000000000000000" pitchFamily="2" charset="2"/>
              <a:buChar char="ü"/>
            </a:pPr>
            <a:r>
              <a:rPr lang="en-US" dirty="0" smtClean="0"/>
              <a:t>break</a:t>
            </a:r>
          </a:p>
          <a:p>
            <a:pPr marL="285750" lvl="1" indent="-285750">
              <a:buFont typeface="Wingdings" panose="05000000000000000000" pitchFamily="2" charset="2"/>
              <a:buChar char="ü"/>
            </a:pPr>
            <a:r>
              <a:rPr lang="en-US" dirty="0" smtClean="0"/>
              <a:t>continue</a:t>
            </a: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designshack.co.uk/wp-content/uploads/prog1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245" y="3086349"/>
            <a:ext cx="48577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28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en-US" sz="2000" b="0" dirty="0" smtClean="0"/>
              <a:t>while </a:t>
            </a:r>
            <a:r>
              <a:rPr lang="bg-BG" sz="2000" b="0" dirty="0" smtClean="0"/>
              <a:t>и </a:t>
            </a:r>
            <a:r>
              <a:rPr lang="en-US" sz="2000" b="0" dirty="0" smtClean="0"/>
              <a:t>for </a:t>
            </a:r>
            <a:r>
              <a:rPr lang="bg-BG" sz="2000" b="0" dirty="0" smtClean="0"/>
              <a:t>цикли</a:t>
            </a:r>
            <a:endParaRPr lang="en-US" sz="2000" b="0" dirty="0"/>
          </a:p>
        </p:txBody>
      </p:sp>
      <p:sp>
        <p:nvSpPr>
          <p:cNvPr id="5" name="Diamond 4"/>
          <p:cNvSpPr/>
          <p:nvPr/>
        </p:nvSpPr>
        <p:spPr bwMode="gray">
          <a:xfrm>
            <a:off x="646448" y="3464717"/>
            <a:ext cx="3295650" cy="828675"/>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Условие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703598" y="5141116"/>
            <a:ext cx="3209925" cy="63817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Код за изпълнение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 name="Straight Arrow Connector 11"/>
          <p:cNvCxnSpPr>
            <a:stCxn id="5" idx="2"/>
            <a:endCxn id="6" idx="0"/>
          </p:cNvCxnSpPr>
          <p:nvPr/>
        </p:nvCxnSpPr>
        <p:spPr>
          <a:xfrm>
            <a:off x="2294273" y="4293392"/>
            <a:ext cx="14288" cy="84772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0"/>
          </p:cNvCxnSpPr>
          <p:nvPr/>
        </p:nvCxnSpPr>
        <p:spPr>
          <a:xfrm>
            <a:off x="2294273" y="2836067"/>
            <a:ext cx="0" cy="6286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1"/>
          </p:cNvCxnSpPr>
          <p:nvPr/>
        </p:nvCxnSpPr>
        <p:spPr>
          <a:xfrm rot="10800000">
            <a:off x="551198" y="3150392"/>
            <a:ext cx="152401" cy="2309812"/>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1" name="Straight Arrow Connector 5120"/>
          <p:cNvCxnSpPr/>
          <p:nvPr/>
        </p:nvCxnSpPr>
        <p:spPr>
          <a:xfrm>
            <a:off x="551197" y="3150392"/>
            <a:ext cx="174307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27" name="Straight Arrow Connector 5126"/>
          <p:cNvCxnSpPr>
            <a:stCxn id="6" idx="2"/>
          </p:cNvCxnSpPr>
          <p:nvPr/>
        </p:nvCxnSpPr>
        <p:spPr>
          <a:xfrm>
            <a:off x="2308561" y="5779291"/>
            <a:ext cx="0" cy="45005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29" name="Elbow Connector 5128"/>
          <p:cNvCxnSpPr>
            <a:stCxn id="5" idx="3"/>
          </p:cNvCxnSpPr>
          <p:nvPr/>
        </p:nvCxnSpPr>
        <p:spPr>
          <a:xfrm>
            <a:off x="3942098" y="3879055"/>
            <a:ext cx="261938" cy="2091928"/>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2" name="Straight Arrow Connector 5131"/>
          <p:cNvCxnSpPr/>
          <p:nvPr/>
        </p:nvCxnSpPr>
        <p:spPr>
          <a:xfrm flipH="1">
            <a:off x="2308562" y="5970983"/>
            <a:ext cx="1895474"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5" name="TextBox 5134"/>
          <p:cNvSpPr txBox="1"/>
          <p:nvPr/>
        </p:nvSpPr>
        <p:spPr>
          <a:xfrm>
            <a:off x="1713248" y="4607328"/>
            <a:ext cx="39754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true</a:t>
            </a:r>
            <a:endParaRPr lang="en-US" sz="1800" kern="0" dirty="0" smtClean="0">
              <a:ea typeface="Arial Unicode MS" pitchFamily="34" charset="-128"/>
              <a:cs typeface="Arial Unicode MS" pitchFamily="34" charset="-128"/>
            </a:endParaRPr>
          </a:p>
        </p:txBody>
      </p:sp>
      <p:sp>
        <p:nvSpPr>
          <p:cNvPr id="48" name="TextBox 47"/>
          <p:cNvSpPr txBox="1"/>
          <p:nvPr/>
        </p:nvSpPr>
        <p:spPr>
          <a:xfrm>
            <a:off x="3942098" y="3474239"/>
            <a:ext cx="4873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false</a:t>
            </a:r>
            <a:endParaRPr lang="en-US" sz="1800" kern="0" dirty="0" smtClean="0">
              <a:ea typeface="Arial Unicode MS" pitchFamily="34" charset="-128"/>
              <a:cs typeface="Arial Unicode MS" pitchFamily="34" charset="-128"/>
            </a:endParaRPr>
          </a:p>
        </p:txBody>
      </p:sp>
      <p:sp>
        <p:nvSpPr>
          <p:cNvPr id="69" name="Diamond 68"/>
          <p:cNvSpPr/>
          <p:nvPr/>
        </p:nvSpPr>
        <p:spPr bwMode="gray">
          <a:xfrm>
            <a:off x="5115930" y="4950616"/>
            <a:ext cx="3295650" cy="828675"/>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Условие</a:t>
            </a:r>
            <a:endParaRPr kumimoji="0" lang="en-US" b="0" i="1"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Rectangle 69"/>
          <p:cNvSpPr/>
          <p:nvPr/>
        </p:nvSpPr>
        <p:spPr bwMode="gray">
          <a:xfrm>
            <a:off x="5163555" y="3456733"/>
            <a:ext cx="3209925" cy="63817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Код за изпълнение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8" name="TextBox 77"/>
          <p:cNvSpPr txBox="1"/>
          <p:nvPr/>
        </p:nvSpPr>
        <p:spPr>
          <a:xfrm>
            <a:off x="8174707" y="4384262"/>
            <a:ext cx="39754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true</a:t>
            </a:r>
            <a:endParaRPr lang="en-US" sz="1800" kern="0" dirty="0" smtClean="0">
              <a:ea typeface="Arial Unicode MS" pitchFamily="34" charset="-128"/>
              <a:cs typeface="Arial Unicode MS" pitchFamily="34" charset="-128"/>
            </a:endParaRPr>
          </a:p>
        </p:txBody>
      </p:sp>
      <p:sp>
        <p:nvSpPr>
          <p:cNvPr id="79" name="TextBox 78"/>
          <p:cNvSpPr txBox="1"/>
          <p:nvPr/>
        </p:nvSpPr>
        <p:spPr>
          <a:xfrm>
            <a:off x="6142373" y="5780057"/>
            <a:ext cx="4873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false</a:t>
            </a:r>
            <a:endParaRPr lang="en-US" sz="1800" kern="0" dirty="0" smtClean="0">
              <a:ea typeface="Arial Unicode MS" pitchFamily="34" charset="-128"/>
              <a:cs typeface="Arial Unicode MS" pitchFamily="34" charset="-128"/>
            </a:endParaRPr>
          </a:p>
        </p:txBody>
      </p:sp>
      <p:cxnSp>
        <p:nvCxnSpPr>
          <p:cNvPr id="89" name="Straight Arrow Connector 88"/>
          <p:cNvCxnSpPr/>
          <p:nvPr/>
        </p:nvCxnSpPr>
        <p:spPr>
          <a:xfrm>
            <a:off x="6768518" y="2828083"/>
            <a:ext cx="0" cy="6286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0" idx="2"/>
            <a:endCxn id="69" idx="0"/>
          </p:cNvCxnSpPr>
          <p:nvPr/>
        </p:nvCxnSpPr>
        <p:spPr>
          <a:xfrm flipH="1">
            <a:off x="6763755" y="4094908"/>
            <a:ext cx="4763" cy="85570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745711" y="5779291"/>
            <a:ext cx="0" cy="38338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69" idx="3"/>
          </p:cNvCxnSpPr>
          <p:nvPr/>
        </p:nvCxnSpPr>
        <p:spPr>
          <a:xfrm flipV="1">
            <a:off x="8411580" y="3775820"/>
            <a:ext cx="294270" cy="1589134"/>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70" idx="3"/>
          </p:cNvCxnSpPr>
          <p:nvPr/>
        </p:nvCxnSpPr>
        <p:spPr>
          <a:xfrm flipH="1">
            <a:off x="8373480" y="3775820"/>
            <a:ext cx="332370"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62500" y="1647825"/>
            <a:ext cx="0" cy="4736305"/>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653072" y="1971674"/>
            <a:ext cx="1282402" cy="61555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4000" b="1" kern="0" dirty="0" smtClean="0">
                <a:solidFill>
                  <a:schemeClr val="tx2"/>
                </a:solidFill>
                <a:ea typeface="Arial Unicode MS" pitchFamily="34" charset="-128"/>
                <a:cs typeface="Arial Unicode MS" pitchFamily="34" charset="-128"/>
              </a:rPr>
              <a:t>while</a:t>
            </a:r>
          </a:p>
        </p:txBody>
      </p:sp>
      <p:sp>
        <p:nvSpPr>
          <p:cNvPr id="113" name="TextBox 112"/>
          <p:cNvSpPr txBox="1"/>
          <p:nvPr/>
        </p:nvSpPr>
        <p:spPr>
          <a:xfrm>
            <a:off x="5728970" y="1971673"/>
            <a:ext cx="2079095" cy="61555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4000" b="1" kern="0" dirty="0" smtClean="0">
                <a:solidFill>
                  <a:schemeClr val="tx2"/>
                </a:solidFill>
                <a:ea typeface="Arial Unicode MS" pitchFamily="34" charset="-128"/>
                <a:cs typeface="Arial Unicode MS" pitchFamily="34" charset="-128"/>
              </a:rPr>
              <a:t>do-while</a:t>
            </a:r>
          </a:p>
        </p:txBody>
      </p:sp>
    </p:spTree>
    <p:extLst>
      <p:ext uri="{BB962C8B-B14F-4D97-AF65-F5344CB8AC3E}">
        <p14:creationId xmlns:p14="http://schemas.microsoft.com/office/powerpoint/2010/main" val="16137802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5121"/>
                                        </p:tgtEl>
                                        <p:attrNameLst>
                                          <p:attrName>style.visibility</p:attrName>
                                        </p:attrNameLst>
                                      </p:cBhvr>
                                      <p:to>
                                        <p:strVal val="visible"/>
                                      </p:to>
                                    </p:set>
                                    <p:animEffect transition="in" filter="fade">
                                      <p:cBhvr>
                                        <p:cTn id="22" dur="500"/>
                                        <p:tgtEl>
                                          <p:spTgt spid="5121"/>
                                        </p:tgtEl>
                                      </p:cBhvr>
                                    </p:animEffect>
                                  </p:childTnLst>
                                </p:cTn>
                              </p:par>
                              <p:par>
                                <p:cTn id="23" presetID="10" presetClass="entr" presetSubtype="0" fill="hold" nodeType="withEffect">
                                  <p:stCondLst>
                                    <p:cond delay="0"/>
                                  </p:stCondLst>
                                  <p:childTnLst>
                                    <p:set>
                                      <p:cBhvr>
                                        <p:cTn id="24" dur="1" fill="hold">
                                          <p:stCondLst>
                                            <p:cond delay="0"/>
                                          </p:stCondLst>
                                        </p:cTn>
                                        <p:tgtEl>
                                          <p:spTgt spid="5127"/>
                                        </p:tgtEl>
                                        <p:attrNameLst>
                                          <p:attrName>style.visibility</p:attrName>
                                        </p:attrNameLst>
                                      </p:cBhvr>
                                      <p:to>
                                        <p:strVal val="visible"/>
                                      </p:to>
                                    </p:set>
                                    <p:animEffect transition="in" filter="fade">
                                      <p:cBhvr>
                                        <p:cTn id="25" dur="500"/>
                                        <p:tgtEl>
                                          <p:spTgt spid="5127"/>
                                        </p:tgtEl>
                                      </p:cBhvr>
                                    </p:animEffect>
                                  </p:childTnLst>
                                </p:cTn>
                              </p:par>
                              <p:par>
                                <p:cTn id="26" presetID="10" presetClass="entr" presetSubtype="0" fill="hold" nodeType="withEffect">
                                  <p:stCondLst>
                                    <p:cond delay="0"/>
                                  </p:stCondLst>
                                  <p:childTnLst>
                                    <p:set>
                                      <p:cBhvr>
                                        <p:cTn id="27" dur="1" fill="hold">
                                          <p:stCondLst>
                                            <p:cond delay="0"/>
                                          </p:stCondLst>
                                        </p:cTn>
                                        <p:tgtEl>
                                          <p:spTgt spid="5129"/>
                                        </p:tgtEl>
                                        <p:attrNameLst>
                                          <p:attrName>style.visibility</p:attrName>
                                        </p:attrNameLst>
                                      </p:cBhvr>
                                      <p:to>
                                        <p:strVal val="visible"/>
                                      </p:to>
                                    </p:set>
                                    <p:animEffect transition="in" filter="fade">
                                      <p:cBhvr>
                                        <p:cTn id="28" dur="500"/>
                                        <p:tgtEl>
                                          <p:spTgt spid="5129"/>
                                        </p:tgtEl>
                                      </p:cBhvr>
                                    </p:animEffect>
                                  </p:childTnLst>
                                </p:cTn>
                              </p:par>
                              <p:par>
                                <p:cTn id="29" presetID="10" presetClass="entr" presetSubtype="0" fill="hold" nodeType="withEffect">
                                  <p:stCondLst>
                                    <p:cond delay="0"/>
                                  </p:stCondLst>
                                  <p:childTnLst>
                                    <p:set>
                                      <p:cBhvr>
                                        <p:cTn id="30" dur="1" fill="hold">
                                          <p:stCondLst>
                                            <p:cond delay="0"/>
                                          </p:stCondLst>
                                        </p:cTn>
                                        <p:tgtEl>
                                          <p:spTgt spid="5132"/>
                                        </p:tgtEl>
                                        <p:attrNameLst>
                                          <p:attrName>style.visibility</p:attrName>
                                        </p:attrNameLst>
                                      </p:cBhvr>
                                      <p:to>
                                        <p:strVal val="visible"/>
                                      </p:to>
                                    </p:set>
                                    <p:animEffect transition="in" filter="fade">
                                      <p:cBhvr>
                                        <p:cTn id="31" dur="500"/>
                                        <p:tgtEl>
                                          <p:spTgt spid="51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35"/>
                                        </p:tgtEl>
                                        <p:attrNameLst>
                                          <p:attrName>style.visibility</p:attrName>
                                        </p:attrNameLst>
                                      </p:cBhvr>
                                      <p:to>
                                        <p:strVal val="visible"/>
                                      </p:to>
                                    </p:set>
                                    <p:animEffect transition="in" filter="fade">
                                      <p:cBhvr>
                                        <p:cTn id="34" dur="500"/>
                                        <p:tgtEl>
                                          <p:spTgt spid="51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fade">
                                      <p:cBhvr>
                                        <p:cTn id="63" dur="500"/>
                                        <p:tgtEl>
                                          <p:spTgt spid="93"/>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fade">
                                      <p:cBhvr>
                                        <p:cTn id="7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5135" grpId="0"/>
      <p:bldP spid="48" grpId="0"/>
      <p:bldP spid="69" grpId="0" animBg="1"/>
      <p:bldP spid="70" grpId="0" animBg="1"/>
      <p:bldP spid="78" grpId="0"/>
      <p:bldP spid="79" grpId="0"/>
      <p:bldP spid="64" grpId="0"/>
      <p:bldP spid="1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en-US" sz="2000" b="0" dirty="0" smtClean="0"/>
              <a:t>while </a:t>
            </a:r>
            <a:r>
              <a:rPr lang="bg-BG" sz="2000" b="0" dirty="0" smtClean="0"/>
              <a:t>и </a:t>
            </a:r>
            <a:r>
              <a:rPr lang="en-US" sz="2000" b="0" dirty="0" smtClean="0"/>
              <a:t>for </a:t>
            </a:r>
            <a:r>
              <a:rPr lang="bg-BG" sz="2000" b="0" dirty="0" smtClean="0"/>
              <a:t>цикли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smtClean="0"/>
              <a:t>while - &gt;</a:t>
            </a:r>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endParaRPr lang="en-US" sz="2200" b="1" dirty="0" smtClean="0"/>
          </a:p>
          <a:p>
            <a:pPr marL="342900" lvl="1" indent="-342900">
              <a:buFont typeface="Wingdings" panose="05000000000000000000" pitchFamily="2" charset="2"/>
              <a:buChar char="ü"/>
            </a:pPr>
            <a:r>
              <a:rPr lang="en-US" sz="2200" b="1" dirty="0" smtClean="0"/>
              <a:t>do while - &gt;</a:t>
            </a:r>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en-US" sz="2200" b="1" dirty="0" smtClean="0"/>
              <a:t>for </a:t>
            </a:r>
            <a:r>
              <a:rPr lang="bg-BG" sz="2200" b="1" dirty="0" smtClean="0"/>
              <a:t>- &gt;</a:t>
            </a:r>
            <a:r>
              <a:rPr lang="en-US" sz="2200" b="1" dirty="0" smtClean="0"/>
              <a:t> </a:t>
            </a:r>
            <a:endParaRPr lang="bg-BG" sz="2200" b="1" dirty="0" smtClean="0"/>
          </a:p>
          <a:p>
            <a:pPr marL="342900" lvl="1" indent="-342900">
              <a:buFont typeface="Wingdings" panose="05000000000000000000" pitchFamily="2" charset="2"/>
              <a:buChar char="ü"/>
            </a:pPr>
            <a:endParaRPr lang="en-US" sz="2200" b="1" dirty="0" smtClean="0"/>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r>
              <a:rPr lang="en-US" sz="2200" b="1" dirty="0"/>
              <a:t>f</a:t>
            </a:r>
            <a:r>
              <a:rPr lang="en-US" sz="2200" b="1" dirty="0" smtClean="0"/>
              <a:t>or in - &gt;</a:t>
            </a:r>
          </a:p>
        </p:txBody>
      </p:sp>
      <p:pic>
        <p:nvPicPr>
          <p:cNvPr id="5122" name="Picture 2"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1414463"/>
            <a:ext cx="3452812" cy="85249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i309691\Downloads\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2414588"/>
            <a:ext cx="3452812" cy="12494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788" y="3943349"/>
            <a:ext cx="3488916" cy="6953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i309691\Downloads\Untitl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163" y="5010150"/>
            <a:ext cx="5954712"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33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3"/>
                                        </p:tgtEl>
                                        <p:attrNameLst>
                                          <p:attrName>style.visibility</p:attrName>
                                        </p:attrNameLst>
                                      </p:cBhvr>
                                      <p:to>
                                        <p:strVal val="visible"/>
                                      </p:to>
                                    </p:set>
                                    <p:animEffect transition="in" filter="fade">
                                      <p:cBhvr>
                                        <p:cTn id="22" dur="500"/>
                                        <p:tgtEl>
                                          <p:spTgt spid="51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500"/>
                                        <p:tgtEl>
                                          <p:spTgt spid="51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25"/>
                                        </p:tgtEl>
                                        <p:attrNameLst>
                                          <p:attrName>style.visibility</p:attrName>
                                        </p:attrNameLst>
                                      </p:cBhvr>
                                      <p:to>
                                        <p:strVal val="visible"/>
                                      </p:to>
                                    </p:set>
                                    <p:animEffect transition="in" filter="fade">
                                      <p:cBhvr>
                                        <p:cTn id="4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bg-BG" sz="2000" b="0" dirty="0" smtClean="0"/>
              <a:t>Приложение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bg-BG" sz="2200" b="1" dirty="0" smtClean="0"/>
              <a:t>Търсене, сортиране</a:t>
            </a:r>
          </a:p>
          <a:p>
            <a:pPr marL="342900" lvl="1" indent="-342900">
              <a:buFont typeface="Wingdings" panose="05000000000000000000" pitchFamily="2" charset="2"/>
              <a:buChar char="ü"/>
            </a:pPr>
            <a:r>
              <a:rPr lang="bg-BG" sz="2200" b="1" dirty="0" smtClean="0"/>
              <a:t>Обхождане на масиви, матрици, кубове и т.н.</a:t>
            </a:r>
          </a:p>
          <a:p>
            <a:pPr marL="342900" lvl="1" indent="-342900">
              <a:buFont typeface="Wingdings" panose="05000000000000000000" pitchFamily="2" charset="2"/>
              <a:buChar char="ü"/>
            </a:pPr>
            <a:r>
              <a:rPr lang="bg-BG" sz="2200" b="1" dirty="0" smtClean="0"/>
              <a:t>Генериране на комбинации</a:t>
            </a:r>
            <a:endParaRPr lang="en-US" sz="2200" b="1" dirty="0" smtClean="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bg-BG" sz="2200" b="1" dirty="0" smtClean="0">
                <a:solidFill>
                  <a:srgbClr val="FF0000"/>
                </a:solidFill>
              </a:rPr>
              <a:t>Повтаряне на една и същя операция няколко пъти</a:t>
            </a:r>
          </a:p>
        </p:txBody>
      </p:sp>
    </p:spTree>
    <p:extLst>
      <p:ext uri="{BB962C8B-B14F-4D97-AF65-F5344CB8AC3E}">
        <p14:creationId xmlns:p14="http://schemas.microsoft.com/office/powerpoint/2010/main" val="36304733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Да припомним …</a:t>
            </a:r>
            <a:r>
              <a:rPr lang="en-US" dirty="0" smtClean="0"/>
              <a:t/>
            </a:r>
            <a:br>
              <a:rPr lang="en-US" dirty="0" smtClean="0"/>
            </a:br>
            <a:r>
              <a:rPr lang="en-US" sz="2000" b="0" dirty="0" smtClean="0"/>
              <a:t>JavaScript basics</a:t>
            </a:r>
            <a:endParaRPr lang="en-US" sz="2000" b="0" dirty="0"/>
          </a:p>
        </p:txBody>
      </p:sp>
      <p:sp>
        <p:nvSpPr>
          <p:cNvPr id="3" name="Text Placeholder 2"/>
          <p:cNvSpPr>
            <a:spLocks noGrp="1"/>
          </p:cNvSpPr>
          <p:nvPr>
            <p:ph type="body" sz="quarter" idx="10"/>
          </p:nvPr>
        </p:nvSpPr>
        <p:spPr>
          <a:xfrm>
            <a:off x="324000" y="1624012"/>
            <a:ext cx="6229309" cy="3220010"/>
          </a:xfrm>
        </p:spPr>
        <p:txBody>
          <a:bodyPr/>
          <a:lstStyle/>
          <a:p>
            <a:pPr marL="457200" lvl="1" indent="-457200">
              <a:buFont typeface="Wingdings" panose="05000000000000000000" pitchFamily="2" charset="2"/>
              <a:buChar char="ü"/>
            </a:pPr>
            <a:r>
              <a:rPr lang="bg-BG" sz="3200" dirty="0" smtClean="0"/>
              <a:t>Променливи</a:t>
            </a:r>
          </a:p>
          <a:p>
            <a:pPr marL="457200" lvl="1" indent="-457200">
              <a:buFont typeface="Wingdings" panose="05000000000000000000" pitchFamily="2" charset="2"/>
              <a:buChar char="ü"/>
            </a:pPr>
            <a:r>
              <a:rPr lang="bg-BG" sz="3200" dirty="0" smtClean="0"/>
              <a:t>Оператори</a:t>
            </a:r>
          </a:p>
          <a:p>
            <a:pPr marL="457200" lvl="1" indent="-457200">
              <a:buFont typeface="Wingdings" panose="05000000000000000000" pitchFamily="2" charset="2"/>
              <a:buChar char="ü"/>
            </a:pPr>
            <a:r>
              <a:rPr lang="bg-BG" sz="3200" dirty="0" smtClean="0"/>
              <a:t>Списъци</a:t>
            </a:r>
          </a:p>
          <a:p>
            <a:pPr marL="457200" lvl="1" indent="-457200">
              <a:buFont typeface="Wingdings" panose="05000000000000000000" pitchFamily="2" charset="2"/>
              <a:buChar char="ü"/>
            </a:pPr>
            <a:r>
              <a:rPr lang="bg-BG" sz="3200" dirty="0" smtClean="0"/>
              <a:t>Обекти</a:t>
            </a:r>
          </a:p>
          <a:p>
            <a:pPr marL="457200" lvl="1" indent="-457200">
              <a:buFont typeface="Wingdings" panose="05000000000000000000" pitchFamily="2" charset="2"/>
              <a:buChar char="ü"/>
            </a:pPr>
            <a:r>
              <a:rPr lang="bg-BG" sz="3200" dirty="0" smtClean="0"/>
              <a:t>Функции</a:t>
            </a:r>
          </a:p>
          <a:p>
            <a:pPr marL="457200" lvl="1" indent="-457200">
              <a:buFont typeface="Wingdings" panose="05000000000000000000" pitchFamily="2" charset="2"/>
              <a:buChar char="ü"/>
            </a:pPr>
            <a:endParaRPr lang="bg-BG" sz="3200" dirty="0"/>
          </a:p>
          <a:p>
            <a:pPr marL="457200" lvl="1" indent="-457200">
              <a:buFont typeface="Wingdings" panose="05000000000000000000" pitchFamily="2" charset="2"/>
              <a:buChar char="ü"/>
            </a:pPr>
            <a:r>
              <a:rPr lang="bg-BG" sz="3200" dirty="0" smtClean="0"/>
              <a:t>Въпроси ? = )</a:t>
            </a:r>
          </a:p>
          <a:p>
            <a:pPr marL="457200" lvl="1" indent="-457200">
              <a:buFont typeface="Wingdings" panose="05000000000000000000" pitchFamily="2" charset="2"/>
              <a:buChar char="ü"/>
            </a:pPr>
            <a:endParaRPr lang="bg-BG" sz="3200" dirty="0" smtClean="0"/>
          </a:p>
        </p:txBody>
      </p:sp>
      <p:pic>
        <p:nvPicPr>
          <p:cNvPr id="2050" name="Picture 2" descr="http://cdn4.sportngin.com/attachments/photo/0512/5074/killing_question_medi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535" y="1624012"/>
            <a:ext cx="3841659" cy="384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53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1513795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Масиви</a:t>
            </a:r>
            <a:r>
              <a:rPr lang="bg-BG" dirty="0"/>
              <a:t/>
            </a:r>
            <a:br>
              <a:rPr lang="bg-BG" dirty="0"/>
            </a:br>
            <a:endParaRPr lang="en-US" dirty="0"/>
          </a:p>
        </p:txBody>
      </p:sp>
      <p:sp>
        <p:nvSpPr>
          <p:cNvPr id="4" name="Text Placeholder 3"/>
          <p:cNvSpPr>
            <a:spLocks noGrp="1"/>
          </p:cNvSpPr>
          <p:nvPr>
            <p:ph type="body" sz="quarter" idx="10"/>
          </p:nvPr>
        </p:nvSpPr>
        <p:spPr>
          <a:xfrm>
            <a:off x="324000" y="3637897"/>
            <a:ext cx="8496300" cy="620713"/>
          </a:xfrm>
        </p:spPr>
        <p:txBody>
          <a:bodyPr/>
          <a:lstStyle/>
          <a:p>
            <a:pPr marL="285750" lvl="1" indent="-285750">
              <a:buFont typeface="Wingdings" charset="2"/>
              <a:buChar char="ü"/>
            </a:pPr>
            <a:r>
              <a:rPr lang="bg-BG" dirty="0" smtClean="0"/>
              <a:t>Деклариране и инициализация</a:t>
            </a:r>
          </a:p>
          <a:p>
            <a:pPr marL="285750" lvl="1" indent="-285750">
              <a:buFont typeface="Wingdings" charset="2"/>
              <a:buChar char="ü"/>
            </a:pPr>
            <a:r>
              <a:rPr lang="bg-BG" dirty="0" smtClean="0"/>
              <a:t>Достъпване на елементи</a:t>
            </a:r>
          </a:p>
          <a:p>
            <a:pPr marL="285750" lvl="1" indent="-285750">
              <a:buFont typeface="Wingdings" charset="2"/>
              <a:buChar char="ü"/>
            </a:pPr>
            <a:r>
              <a:rPr lang="bg-BG" dirty="0" smtClean="0"/>
              <a:t>Динамичност</a:t>
            </a:r>
            <a:endParaRPr lang="bg-BG" dirty="0"/>
          </a:p>
          <a:p>
            <a:pPr marL="285750" lvl="1" indent="-285750">
              <a:buFont typeface="Wingdings" charset="2"/>
              <a:buChar char="ü"/>
            </a:pPr>
            <a:r>
              <a:rPr lang="bg-BG" dirty="0" smtClean="0"/>
              <a:t>Сортиране на масиви</a:t>
            </a:r>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cdn.moreonfew.com/wp-content/uploads/2014/02/Array_push_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342" y="3644211"/>
            <a:ext cx="4476750" cy="146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34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Масиви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  Деклариране и инициализация</a:t>
            </a:r>
            <a:endParaRPr lang="en-US" sz="2400" b="1" dirty="0" smtClean="0"/>
          </a:p>
          <a:p>
            <a:pPr marL="522900" lvl="2" indent="-342900">
              <a:buFont typeface="Wingdings" charset="2"/>
              <a:buChar char="ü"/>
            </a:pPr>
            <a:r>
              <a:rPr lang="en-US" dirty="0"/>
              <a:t>new Array(elements)</a:t>
            </a:r>
          </a:p>
          <a:p>
            <a:pPr marL="522900" lvl="2" indent="-342900">
              <a:buFont typeface="Wingdings" charset="2"/>
              <a:buChar char="ü"/>
            </a:pPr>
            <a:r>
              <a:rPr lang="en-US" dirty="0"/>
              <a:t>new Array(length)</a:t>
            </a:r>
          </a:p>
          <a:p>
            <a:pPr marL="522900" lvl="2" indent="-342900">
              <a:buFont typeface="Wingdings" charset="2"/>
              <a:buChar char="ü"/>
            </a:pPr>
            <a:r>
              <a:rPr lang="en-US" dirty="0" err="1"/>
              <a:t>var</a:t>
            </a:r>
            <a:r>
              <a:rPr lang="en-US" dirty="0"/>
              <a:t> array = […</a:t>
            </a:r>
            <a:r>
              <a:rPr lang="en-US" dirty="0" smtClean="0"/>
              <a:t>]</a:t>
            </a:r>
            <a:endParaRPr lang="en-US" sz="2400" dirty="0" smtClean="0"/>
          </a:p>
          <a:p>
            <a:pPr marL="342900" lvl="1" indent="-342900">
              <a:buFont typeface="Wingdings" charset="2"/>
              <a:buChar char="ü"/>
            </a:pPr>
            <a:r>
              <a:rPr lang="bg-BG" sz="2400" b="1" dirty="0" smtClean="0"/>
              <a:t>Достъпване на елементи</a:t>
            </a:r>
          </a:p>
          <a:p>
            <a:pPr marL="342900" lvl="1" indent="-342900">
              <a:buFont typeface="Wingdings" charset="2"/>
              <a:buChar char="ü"/>
            </a:pPr>
            <a:r>
              <a:rPr lang="bg-BG" sz="2400" b="1" dirty="0" smtClean="0"/>
              <a:t>Динамичност</a:t>
            </a:r>
          </a:p>
          <a:p>
            <a:pPr marL="522900" lvl="2" indent="-342900">
              <a:buFont typeface="Wingdings" charset="2"/>
              <a:buChar char="ü"/>
            </a:pPr>
            <a:r>
              <a:rPr lang="bg-BG" dirty="0"/>
              <a:t>Добавяне на последен елемент</a:t>
            </a:r>
            <a:r>
              <a:rPr lang="en-US" dirty="0"/>
              <a:t> – push</a:t>
            </a:r>
          </a:p>
          <a:p>
            <a:pPr marL="522900" lvl="2" indent="-342900">
              <a:buFont typeface="Wingdings" charset="2"/>
              <a:buChar char="ü"/>
            </a:pPr>
            <a:r>
              <a:rPr lang="bg-BG" dirty="0"/>
              <a:t>Премахване на последен  елемент</a:t>
            </a:r>
            <a:r>
              <a:rPr lang="en-US" dirty="0"/>
              <a:t> </a:t>
            </a:r>
            <a:r>
              <a:rPr lang="bg-BG" dirty="0"/>
              <a:t>– </a:t>
            </a:r>
            <a:r>
              <a:rPr lang="en-US" dirty="0"/>
              <a:t>pop</a:t>
            </a:r>
          </a:p>
          <a:p>
            <a:pPr marL="522900" lvl="2" indent="-342900">
              <a:buFont typeface="Wingdings" charset="2"/>
              <a:buChar char="ü"/>
            </a:pPr>
            <a:r>
              <a:rPr lang="bg-BG" dirty="0"/>
              <a:t>Вмъкване на пръв елемент – </a:t>
            </a:r>
            <a:r>
              <a:rPr lang="en-US" dirty="0" err="1"/>
              <a:t>unshift</a:t>
            </a:r>
            <a:endParaRPr lang="en-US" dirty="0"/>
          </a:p>
          <a:p>
            <a:pPr marL="522900" lvl="2" indent="-342900">
              <a:buFont typeface="Wingdings" charset="2"/>
              <a:buChar char="ü"/>
            </a:pPr>
            <a:r>
              <a:rPr lang="bg-BG" dirty="0"/>
              <a:t>Премахване на пръв елемент – </a:t>
            </a:r>
            <a:r>
              <a:rPr lang="en-US" dirty="0" smtClean="0"/>
              <a:t>shift</a:t>
            </a:r>
            <a:endParaRPr lang="en-US" sz="2400" b="1" dirty="0" smtClean="0"/>
          </a:p>
          <a:p>
            <a:pPr marL="342900" lvl="1" indent="-342900">
              <a:buFont typeface="Wingdings" charset="2"/>
              <a:buChar char="ü"/>
            </a:pPr>
            <a:r>
              <a:rPr lang="bg-BG" sz="2400" b="1" dirty="0" smtClean="0"/>
              <a:t>Сортиране</a:t>
            </a:r>
          </a:p>
          <a:p>
            <a:pPr marL="522900" lvl="2" indent="-342900">
              <a:buFont typeface="Wingdings" charset="2"/>
              <a:buChar char="ü"/>
            </a:pPr>
            <a:r>
              <a:rPr lang="en-US" dirty="0" err="1" smtClean="0"/>
              <a:t>Array.sort</a:t>
            </a:r>
            <a:r>
              <a:rPr lang="en-US" dirty="0" smtClean="0"/>
              <a:t>()</a:t>
            </a:r>
          </a:p>
          <a:p>
            <a:pPr marL="522900" lvl="2" indent="-342900">
              <a:buFont typeface="Wingdings" charset="2"/>
              <a:buChar char="ü"/>
            </a:pPr>
            <a:endParaRPr lang="bg-BG" dirty="0" smtClean="0"/>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1754430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Масиви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  Други полезни методи при масиви</a:t>
            </a:r>
          </a:p>
          <a:p>
            <a:pPr marL="522900" lvl="2" indent="-342900">
              <a:buFont typeface="Wingdings" charset="2"/>
              <a:buChar char="ü"/>
            </a:pPr>
            <a:r>
              <a:rPr lang="en-US" sz="1800" dirty="0" err="1" smtClean="0"/>
              <a:t>array.reverse</a:t>
            </a:r>
            <a:r>
              <a:rPr lang="en-US" sz="1800" dirty="0" smtClean="0"/>
              <a:t>()</a:t>
            </a:r>
          </a:p>
          <a:p>
            <a:pPr marL="702900" lvl="3" indent="-342900">
              <a:buFont typeface="Wingdings" charset="2"/>
              <a:buChar char="ü"/>
            </a:pPr>
            <a:r>
              <a:rPr lang="en-US" dirty="0" err="1" smtClean="0"/>
              <a:t>В</a:t>
            </a:r>
            <a:r>
              <a:rPr lang="bg-BG" dirty="0" smtClean="0"/>
              <a:t>ръща нов масив с елементи в обратен ред</a:t>
            </a:r>
            <a:endParaRPr lang="en-US" dirty="0" smtClean="0"/>
          </a:p>
          <a:p>
            <a:pPr marL="522900" lvl="2" indent="-342900">
              <a:buFont typeface="Wingdings" charset="2"/>
              <a:buChar char="ü"/>
            </a:pPr>
            <a:r>
              <a:rPr lang="en-US" sz="1800" dirty="0" err="1" smtClean="0"/>
              <a:t>array.concat</a:t>
            </a:r>
            <a:r>
              <a:rPr lang="en-US" sz="1800" dirty="0" smtClean="0"/>
              <a:t>(elements)</a:t>
            </a:r>
            <a:endParaRPr lang="bg-BG" sz="1800" dirty="0"/>
          </a:p>
          <a:p>
            <a:pPr marL="702900" lvl="3" indent="-342900">
              <a:buFont typeface="Wingdings" charset="2"/>
              <a:buChar char="ü"/>
            </a:pPr>
            <a:r>
              <a:rPr lang="bg-BG" dirty="0" smtClean="0"/>
              <a:t>Добавя елементите, които са подадени в края на масив и връща нов масив</a:t>
            </a:r>
            <a:endParaRPr lang="en-US" dirty="0" smtClean="0"/>
          </a:p>
          <a:p>
            <a:pPr marL="522900" lvl="2" indent="-342900">
              <a:buFont typeface="Wingdings" charset="2"/>
              <a:buChar char="ü"/>
            </a:pPr>
            <a:r>
              <a:rPr lang="en-US" sz="1800" dirty="0" err="1" smtClean="0"/>
              <a:t>array.join</a:t>
            </a:r>
            <a:r>
              <a:rPr lang="en-US" sz="1800" dirty="0" smtClean="0"/>
              <a:t>(separator)</a:t>
            </a:r>
            <a:endParaRPr lang="bg-BG" sz="1800" dirty="0" smtClean="0"/>
          </a:p>
          <a:p>
            <a:pPr marL="702900" lvl="3" indent="-342900">
              <a:buFont typeface="Wingdings" charset="2"/>
              <a:buChar char="ü"/>
            </a:pPr>
            <a:r>
              <a:rPr lang="bg-BG" dirty="0" smtClean="0"/>
              <a:t>Връща нов низ с елементите на масива разделени със стойността на </a:t>
            </a:r>
            <a:r>
              <a:rPr lang="en-US" dirty="0" smtClean="0"/>
              <a:t>separator</a:t>
            </a:r>
          </a:p>
          <a:p>
            <a:pPr marL="522900" lvl="2" indent="-342900">
              <a:buFont typeface="Wingdings" charset="2"/>
              <a:buChar char="ü"/>
            </a:pPr>
            <a:r>
              <a:rPr lang="en-US" sz="1800" dirty="0" err="1" smtClean="0"/>
              <a:t>array.filter</a:t>
            </a:r>
            <a:r>
              <a:rPr lang="en-US" sz="1800" dirty="0" smtClean="0"/>
              <a:t>(condition)</a:t>
            </a:r>
            <a:endParaRPr lang="bg-BG" sz="1800" dirty="0" smtClean="0"/>
          </a:p>
          <a:p>
            <a:pPr marL="702900" lvl="3" indent="-342900">
              <a:buFont typeface="Wingdings" charset="2"/>
              <a:buChar char="ü"/>
            </a:pPr>
            <a:r>
              <a:rPr lang="bg-BG" dirty="0" smtClean="0"/>
              <a:t>Връща нов масив с елементи, които удовлетворяват условието</a:t>
            </a:r>
            <a:endParaRPr lang="en-US" dirty="0" smtClean="0"/>
          </a:p>
          <a:p>
            <a:pPr marL="522900" lvl="2" indent="-342900">
              <a:buFont typeface="Wingdings" charset="2"/>
              <a:buChar char="ü"/>
            </a:pPr>
            <a:r>
              <a:rPr lang="en-US" sz="1800" dirty="0" err="1" smtClean="0"/>
              <a:t>array.forEach</a:t>
            </a:r>
            <a:r>
              <a:rPr lang="en-US" sz="1800" dirty="0" smtClean="0"/>
              <a:t>(function(item){})</a:t>
            </a:r>
            <a:endParaRPr lang="bg-BG" sz="1800" dirty="0" smtClean="0"/>
          </a:p>
          <a:p>
            <a:pPr marL="702900" lvl="3" indent="-342900">
              <a:buFont typeface="Wingdings" charset="2"/>
              <a:buChar char="ü"/>
            </a:pPr>
            <a:r>
              <a:rPr lang="bg-BG" dirty="0" smtClean="0"/>
              <a:t>Итерира по елементите на масивва</a:t>
            </a:r>
            <a:endParaRPr lang="en-US" dirty="0" smtClean="0"/>
          </a:p>
          <a:p>
            <a:pPr marL="522900" lvl="2" indent="-342900">
              <a:buFont typeface="Wingdings" charset="2"/>
              <a:buChar char="ü"/>
            </a:pPr>
            <a:r>
              <a:rPr lang="en-US" sz="1800" dirty="0" err="1" smtClean="0"/>
              <a:t>array.indexOf</a:t>
            </a:r>
            <a:r>
              <a:rPr lang="en-US" sz="1800" dirty="0" smtClean="0"/>
              <a:t>(element)</a:t>
            </a:r>
            <a:endParaRPr lang="bg-BG" sz="1800" dirty="0" smtClean="0"/>
          </a:p>
          <a:p>
            <a:pPr marL="702900" lvl="3" indent="-342900">
              <a:buFont typeface="Wingdings" charset="2"/>
              <a:buChar char="ü"/>
            </a:pPr>
            <a:r>
              <a:rPr lang="bg-BG" dirty="0" smtClean="0"/>
              <a:t>Връща индекса на</a:t>
            </a:r>
            <a:r>
              <a:rPr lang="en-US" dirty="0" smtClean="0"/>
              <a:t> </a:t>
            </a:r>
            <a:r>
              <a:rPr lang="bg-BG" dirty="0" smtClean="0"/>
              <a:t>първия елемент, който е равен на </a:t>
            </a:r>
            <a:r>
              <a:rPr lang="en-US" dirty="0" smtClean="0"/>
              <a:t>element </a:t>
            </a:r>
            <a:r>
              <a:rPr lang="bg-BG" dirty="0" smtClean="0"/>
              <a:t>или -1 ако не е намерен такъв</a:t>
            </a:r>
            <a:endParaRPr lang="en-US" dirty="0" smtClean="0"/>
          </a:p>
          <a:p>
            <a:pPr marL="522900" lvl="2" indent="-342900">
              <a:buFont typeface="Wingdings" charset="2"/>
              <a:buChar char="ü"/>
            </a:pPr>
            <a:r>
              <a:rPr lang="en-US" sz="1800" dirty="0" err="1" smtClean="0"/>
              <a:t>array.lastIndexOf</a:t>
            </a:r>
            <a:r>
              <a:rPr lang="en-US" sz="1800" dirty="0" smtClean="0"/>
              <a:t>(element)</a:t>
            </a:r>
            <a:endParaRPr lang="bg-BG" sz="1800" dirty="0" smtClean="0"/>
          </a:p>
          <a:p>
            <a:pPr marL="702900" lvl="3" indent="-342900">
              <a:buFont typeface="Wingdings" charset="2"/>
              <a:buChar char="ü"/>
            </a:pPr>
            <a:r>
              <a:rPr lang="bg-BG" dirty="0" smtClean="0"/>
              <a:t>Връща последният елемент, който е равен на </a:t>
            </a:r>
            <a:r>
              <a:rPr lang="en-US" dirty="0" smtClean="0"/>
              <a:t>element</a:t>
            </a:r>
          </a:p>
          <a:p>
            <a:pPr marL="522900" lvl="2" indent="-342900">
              <a:buFont typeface="Wingdings" charset="2"/>
              <a:buChar char="ü"/>
            </a:pPr>
            <a:endParaRPr lang="en-US" sz="2200" b="1" dirty="0" smtClean="0"/>
          </a:p>
          <a:p>
            <a:pPr marL="522900" lvl="2" indent="-342900">
              <a:buFont typeface="Wingdings" charset="2"/>
              <a:buChar char="ü"/>
            </a:pPr>
            <a:endParaRPr lang="en-US" sz="2200" b="1" dirty="0" smtClean="0"/>
          </a:p>
          <a:p>
            <a:pPr marL="522900" lvl="2" indent="-342900">
              <a:buFont typeface="Wingdings" charset="2"/>
              <a:buChar char="ü"/>
            </a:pPr>
            <a:endParaRPr lang="bg-BG" dirty="0" smtClean="0"/>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13220843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72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Обекти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charset="2"/>
              <a:buChar char="ü"/>
            </a:pPr>
            <a:r>
              <a:rPr lang="bg-BG" dirty="0" smtClean="0"/>
              <a:t>Какво са обектите?</a:t>
            </a:r>
          </a:p>
          <a:p>
            <a:pPr marL="285750" lvl="1" indent="-285750">
              <a:buFont typeface="Wingdings" charset="2"/>
              <a:buChar char="ü"/>
            </a:pPr>
            <a:r>
              <a:rPr lang="bg-BG" dirty="0" smtClean="0"/>
              <a:t>Обектите в </a:t>
            </a:r>
            <a:r>
              <a:rPr lang="en-US" dirty="0" smtClean="0"/>
              <a:t>JavaScript</a:t>
            </a:r>
          </a:p>
          <a:p>
            <a:pPr marL="285750" lvl="1" indent="-285750">
              <a:buFont typeface="Wingdings" charset="2"/>
              <a:buChar char="ü"/>
            </a:pPr>
            <a:r>
              <a:rPr lang="bg-BG" dirty="0" smtClean="0"/>
              <a:t>Примитивни и референтни типове в </a:t>
            </a:r>
            <a:r>
              <a:rPr lang="en-US" dirty="0" smtClean="0"/>
              <a:t>JavaScript</a:t>
            </a:r>
            <a:endParaRPr lang="bg-BG" dirty="0" smtClean="0"/>
          </a:p>
          <a:p>
            <a:pPr marL="285750" lvl="1" indent="-285750" algn="just">
              <a:buFont typeface="Wingdings" charset="2"/>
              <a:buChar char="ü"/>
            </a:pPr>
            <a:r>
              <a:rPr lang="en-US" b="1" dirty="0" smtClean="0"/>
              <a:t>J</a:t>
            </a:r>
            <a:r>
              <a:rPr lang="en-US" dirty="0" smtClean="0"/>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 (JSON)</a:t>
            </a:r>
          </a:p>
          <a:p>
            <a:pPr marL="285750" lvl="1" indent="-285750" algn="just">
              <a:buFont typeface="Wingdings" charset="2"/>
              <a:buChar char="ü"/>
            </a:pPr>
            <a:r>
              <a:rPr lang="bg-BG" dirty="0" smtClean="0"/>
              <a:t>Асоциативни масиви</a:t>
            </a:r>
          </a:p>
          <a:p>
            <a:pPr marL="465750" lvl="2" indent="-285750" algn="just">
              <a:buFont typeface="Wingdings" charset="2"/>
              <a:buChar char="ü"/>
            </a:pPr>
            <a:r>
              <a:rPr lang="bg-BG" dirty="0" smtClean="0"/>
              <a:t>речници и мапове в </a:t>
            </a:r>
            <a:r>
              <a:rPr lang="en-US" dirty="0" smtClean="0"/>
              <a:t>JavaScript</a:t>
            </a:r>
          </a:p>
          <a:p>
            <a:pPr marL="285750" lvl="1" indent="-285750">
              <a:buFont typeface="Wingdings" charset="2"/>
              <a:buChar char="ü"/>
            </a:pPr>
            <a:endParaRPr lang="bg-BG" dirty="0" smtClean="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12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обектите?</a:t>
            </a:r>
            <a:endParaRPr lang="en-US" sz="2400" b="1" dirty="0" smtClean="0"/>
          </a:p>
          <a:p>
            <a:pPr marL="522900" lvl="2" indent="-342900">
              <a:buFont typeface="Wingdings" charset="2"/>
              <a:buChar char="ü"/>
            </a:pPr>
            <a:r>
              <a:rPr lang="bg-BG" dirty="0"/>
              <a:t>Абстракция, която симулира реални обекти от живота</a:t>
            </a:r>
          </a:p>
          <a:p>
            <a:pPr marL="522900" lvl="2" indent="-342900">
              <a:buFont typeface="Wingdings" charset="2"/>
              <a:buChar char="ü"/>
            </a:pPr>
            <a:r>
              <a:rPr lang="bg-BG" dirty="0"/>
              <a:t>Обектите както в реалният живот, така и в програмирането имат състояния и поведение</a:t>
            </a:r>
            <a:endParaRPr lang="en-US" dirty="0"/>
          </a:p>
          <a:p>
            <a:pPr marL="522900" lvl="2" indent="-342900">
              <a:buFont typeface="Wingdings" charset="2"/>
              <a:buChar char="ü"/>
            </a:pPr>
            <a:r>
              <a:rPr lang="bg-BG" dirty="0"/>
              <a:t>Създаден обект от определен тип се нарича </a:t>
            </a:r>
            <a:r>
              <a:rPr lang="bg-BG" b="1" dirty="0" smtClean="0"/>
              <a:t>инстанция</a:t>
            </a:r>
            <a:endParaRPr lang="en-US" b="1" dirty="0" smtClean="0"/>
          </a:p>
          <a:p>
            <a:pPr lvl="2" indent="0">
              <a:buNone/>
            </a:pPr>
            <a:endParaRPr lang="bg-BG" sz="2400" b="1" dirty="0" smtClean="0"/>
          </a:p>
          <a:p>
            <a:pPr marL="342900" lvl="1" indent="-342900">
              <a:buFont typeface="Wingdings" charset="2"/>
              <a:buChar char="ü"/>
            </a:pPr>
            <a:r>
              <a:rPr lang="bg-BG" sz="2400" b="1" dirty="0" smtClean="0"/>
              <a:t>Обекти в </a:t>
            </a:r>
            <a:r>
              <a:rPr lang="en-US" sz="2400" b="1" dirty="0" smtClean="0"/>
              <a:t>JavaScript</a:t>
            </a:r>
          </a:p>
          <a:p>
            <a:pPr marL="522900" lvl="2" indent="-342900">
              <a:buFont typeface="Wingdings" charset="2"/>
              <a:buChar char="ü"/>
            </a:pPr>
            <a:r>
              <a:rPr lang="bg-BG" dirty="0" smtClean="0"/>
              <a:t>В </a:t>
            </a:r>
            <a:r>
              <a:rPr lang="en-US" dirty="0" smtClean="0"/>
              <a:t>JavaScript </a:t>
            </a:r>
            <a:r>
              <a:rPr lang="bg-BG" dirty="0" smtClean="0"/>
              <a:t>почти всичко е обект</a:t>
            </a:r>
            <a:endParaRPr lang="bg-BG" dirty="0"/>
          </a:p>
          <a:p>
            <a:pPr marL="522900" lvl="2" indent="-342900">
              <a:buFont typeface="Wingdings" charset="2"/>
              <a:buChar char="ü"/>
            </a:pPr>
            <a:r>
              <a:rPr lang="bg-BG" dirty="0" smtClean="0"/>
              <a:t>Стойностите в обектите се представят като асоциация име и стойност</a:t>
            </a:r>
          </a:p>
          <a:p>
            <a:pPr marL="522900" lvl="2" indent="-342900">
              <a:buFont typeface="Wingdings" charset="2"/>
              <a:buChar char="ü"/>
            </a:pPr>
            <a:r>
              <a:rPr lang="bg-BG" dirty="0" smtClean="0"/>
              <a:t>Създават се по няколко начина</a:t>
            </a:r>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7404849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bg-BG" sz="2000" b="0" dirty="0" smtClean="0"/>
              <a:t>Примитивни и референтни типове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Както казахме ... </a:t>
            </a:r>
            <a:r>
              <a:rPr lang="en-US" sz="2400" dirty="0" smtClean="0"/>
              <a:t>JavaScript e </a:t>
            </a:r>
            <a:r>
              <a:rPr lang="bg-BG" sz="2400" b="1" dirty="0" smtClean="0"/>
              <a:t>нетипизиран</a:t>
            </a:r>
            <a:r>
              <a:rPr lang="bg-BG" sz="2400" dirty="0" smtClean="0"/>
              <a:t> език</a:t>
            </a:r>
            <a:endParaRPr lang="bg-BG" dirty="0"/>
          </a:p>
          <a:p>
            <a:pPr marL="522900" lvl="2" indent="-342900">
              <a:buFont typeface="Wingdings" charset="2"/>
              <a:buChar char="ü"/>
            </a:pPr>
            <a:r>
              <a:rPr lang="bg-BG" dirty="0" smtClean="0"/>
              <a:t>Променливите нямат тип, но техните стойности имат</a:t>
            </a:r>
            <a:endParaRPr lang="en-US" dirty="0" smtClean="0"/>
          </a:p>
          <a:p>
            <a:pPr lvl="2" indent="0">
              <a:buNone/>
            </a:pPr>
            <a:endParaRPr lang="bg-BG" sz="2400" dirty="0" smtClean="0"/>
          </a:p>
          <a:p>
            <a:pPr marL="342900" lvl="1" indent="-342900">
              <a:buFont typeface="Wingdings" charset="2"/>
              <a:buChar char="ü"/>
            </a:pPr>
            <a:r>
              <a:rPr lang="en-US" sz="2400" dirty="0" smtClean="0"/>
              <a:t>JavaScript </a:t>
            </a:r>
            <a:r>
              <a:rPr lang="bg-BG" sz="2400" dirty="0" smtClean="0"/>
              <a:t>има 6 типа стойности</a:t>
            </a:r>
          </a:p>
          <a:p>
            <a:pPr marL="522900" lvl="2" indent="-342900">
              <a:buFont typeface="Wingdings" charset="2"/>
              <a:buChar char="ü"/>
            </a:pPr>
            <a:r>
              <a:rPr lang="en-US" dirty="0" smtClean="0"/>
              <a:t>Number</a:t>
            </a:r>
          </a:p>
          <a:p>
            <a:pPr marL="522900" lvl="2" indent="-342900">
              <a:buFont typeface="Wingdings" charset="2"/>
              <a:buChar char="ü"/>
            </a:pPr>
            <a:r>
              <a:rPr lang="en-US" dirty="0" smtClean="0"/>
              <a:t>String</a:t>
            </a:r>
          </a:p>
          <a:p>
            <a:pPr marL="522900" lvl="2" indent="-342900">
              <a:buFont typeface="Wingdings" charset="2"/>
              <a:buChar char="ü"/>
            </a:pPr>
            <a:r>
              <a:rPr lang="en-US" dirty="0" smtClean="0"/>
              <a:t>Boolean</a:t>
            </a:r>
          </a:p>
          <a:p>
            <a:pPr marL="522900" lvl="2" indent="-342900">
              <a:buFont typeface="Wingdings" charset="2"/>
              <a:buChar char="ü"/>
            </a:pPr>
            <a:r>
              <a:rPr lang="en-US" dirty="0" smtClean="0"/>
              <a:t>Null</a:t>
            </a:r>
          </a:p>
          <a:p>
            <a:pPr marL="522900" lvl="2" indent="-342900">
              <a:buFont typeface="Wingdings" charset="2"/>
              <a:buChar char="ü"/>
            </a:pPr>
            <a:r>
              <a:rPr lang="en-US" dirty="0" smtClean="0"/>
              <a:t>Undefined</a:t>
            </a:r>
          </a:p>
          <a:p>
            <a:pPr marL="522900" lvl="2" indent="-342900">
              <a:buFont typeface="Wingdings" charset="2"/>
              <a:buChar char="ü"/>
            </a:pPr>
            <a:r>
              <a:rPr lang="en-US" dirty="0" smtClean="0"/>
              <a:t>Object</a:t>
            </a:r>
          </a:p>
          <a:p>
            <a:pPr lvl="2" indent="0">
              <a:buNone/>
            </a:pPr>
            <a:endParaRPr lang="bg-BG" dirty="0" smtClean="0"/>
          </a:p>
          <a:p>
            <a:pPr lvl="2" indent="0">
              <a:buNone/>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spTree>
    <p:extLst>
      <p:ext uri="{BB962C8B-B14F-4D97-AF65-F5344CB8AC3E}">
        <p14:creationId xmlns:p14="http://schemas.microsoft.com/office/powerpoint/2010/main" val="4179004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bg-BG" sz="2000" b="0" dirty="0" smtClean="0"/>
              <a:t>Примитивни и референтни типове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Примитивни типове в </a:t>
            </a:r>
            <a:r>
              <a:rPr lang="en-US" sz="2400" dirty="0" smtClean="0"/>
              <a:t>JavaScript </a:t>
            </a:r>
            <a:r>
              <a:rPr lang="bg-BG" sz="2400" dirty="0" smtClean="0"/>
              <a:t>са:</a:t>
            </a:r>
          </a:p>
          <a:p>
            <a:pPr marL="522900" lvl="2" indent="-342900">
              <a:buFont typeface="Wingdings" charset="2"/>
              <a:buChar char="ü"/>
            </a:pPr>
            <a:r>
              <a:rPr lang="en-US" dirty="0" smtClean="0"/>
              <a:t>Boolean</a:t>
            </a:r>
          </a:p>
          <a:p>
            <a:pPr marL="522900" lvl="2" indent="-342900">
              <a:buFont typeface="Wingdings" charset="2"/>
              <a:buChar char="ü"/>
            </a:pPr>
            <a:r>
              <a:rPr lang="en-US" dirty="0" smtClean="0"/>
              <a:t>Number</a:t>
            </a:r>
          </a:p>
          <a:p>
            <a:pPr marL="522900" lvl="2" indent="-342900">
              <a:buFont typeface="Wingdings" charset="2"/>
              <a:buChar char="ü"/>
            </a:pPr>
            <a:r>
              <a:rPr lang="en-US" dirty="0" smtClean="0"/>
              <a:t>String</a:t>
            </a:r>
          </a:p>
          <a:p>
            <a:pPr marL="522900" lvl="2" indent="-342900">
              <a:buFont typeface="Wingdings" charset="2"/>
              <a:buChar char="ü"/>
            </a:pPr>
            <a:r>
              <a:rPr lang="en-US" dirty="0" smtClean="0"/>
              <a:t>Undefined</a:t>
            </a:r>
          </a:p>
          <a:p>
            <a:pPr marL="522900" lvl="2" indent="-342900">
              <a:buFont typeface="Wingdings" charset="2"/>
              <a:buChar char="ü"/>
            </a:pPr>
            <a:r>
              <a:rPr lang="en-US" dirty="0" smtClean="0"/>
              <a:t>Null</a:t>
            </a:r>
          </a:p>
          <a:p>
            <a:pPr marL="522900" lvl="2" indent="-342900">
              <a:buFont typeface="Wingdings" charset="2"/>
              <a:buChar char="ü"/>
            </a:pPr>
            <a:endParaRPr lang="en-US" dirty="0" smtClean="0"/>
          </a:p>
          <a:p>
            <a:pPr marL="522900" lvl="2" indent="-342900">
              <a:buFont typeface="Wingdings" charset="2"/>
              <a:buChar char="ü"/>
            </a:pPr>
            <a:r>
              <a:rPr lang="bg-BG" sz="2400" i="1" dirty="0" smtClean="0">
                <a:solidFill>
                  <a:srgbClr val="FF0000"/>
                </a:solidFill>
              </a:rPr>
              <a:t>Всички други типове са </a:t>
            </a:r>
            <a:r>
              <a:rPr lang="bg-BG" sz="2400" b="1" i="1" dirty="0" smtClean="0">
                <a:solidFill>
                  <a:srgbClr val="FF0000"/>
                </a:solidFill>
              </a:rPr>
              <a:t>обекти</a:t>
            </a:r>
            <a:endParaRPr lang="en-US" sz="2400" b="1" i="1" dirty="0" smtClean="0">
              <a:solidFill>
                <a:srgbClr val="FF0000"/>
              </a:solidFill>
            </a:endParaRPr>
          </a:p>
          <a:p>
            <a:pPr lvl="2" indent="0">
              <a:buNone/>
            </a:pPr>
            <a:endParaRPr lang="bg-BG" dirty="0" smtClean="0"/>
          </a:p>
          <a:p>
            <a:pPr lvl="2" indent="0">
              <a:buNone/>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spTree>
    <p:extLst>
      <p:ext uri="{BB962C8B-B14F-4D97-AF65-F5344CB8AC3E}">
        <p14:creationId xmlns:p14="http://schemas.microsoft.com/office/powerpoint/2010/main" val="17188719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en-US" sz="2000" b="0" dirty="0" smtClean="0"/>
              <a:t>JSON </a:t>
            </a:r>
            <a:r>
              <a:rPr lang="bg-BG" sz="2000" b="0" dirty="0" smtClean="0"/>
              <a:t>обекти и асоциативни масиви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Какво е </a:t>
            </a:r>
            <a:r>
              <a:rPr lang="en-US" sz="2400" dirty="0" smtClean="0"/>
              <a:t>JSON</a:t>
            </a:r>
          </a:p>
          <a:p>
            <a:pPr marL="522900" lvl="2" indent="-342900">
              <a:buFont typeface="Wingdings" charset="2"/>
              <a:buChar char="ü"/>
            </a:pPr>
            <a:r>
              <a:rPr lang="en-US" dirty="0" err="1" smtClean="0"/>
              <a:t>С</a:t>
            </a:r>
            <a:r>
              <a:rPr lang="bg-BG" dirty="0" smtClean="0"/>
              <a:t>тандартен начин за дефиниране на обекти</a:t>
            </a:r>
            <a:endParaRPr lang="bg-BG" dirty="0"/>
          </a:p>
          <a:p>
            <a:pPr marL="522900" lvl="2" indent="-342900">
              <a:buFont typeface="Wingdings" charset="2"/>
              <a:buChar char="ü"/>
            </a:pPr>
            <a:r>
              <a:rPr lang="bg-BG" dirty="0" smtClean="0"/>
              <a:t>Често се използва за пренос на данни между сървър и клиент</a:t>
            </a:r>
            <a:endParaRPr lang="en-US" dirty="0" smtClean="0"/>
          </a:p>
          <a:p>
            <a:pPr marL="522900" lvl="2" indent="-342900">
              <a:buFont typeface="Wingdings" charset="2"/>
              <a:buChar char="ü"/>
            </a:pPr>
            <a:r>
              <a:rPr lang="bg-BG" dirty="0" smtClean="0"/>
              <a:t>Често данните в </a:t>
            </a:r>
            <a:r>
              <a:rPr lang="en-US" dirty="0" smtClean="0"/>
              <a:t>JSON </a:t>
            </a:r>
            <a:r>
              <a:rPr lang="bg-BG" dirty="0" smtClean="0"/>
              <a:t>формат представяват масив от обекти</a:t>
            </a:r>
            <a:endParaRPr lang="en-US" dirty="0" smtClean="0"/>
          </a:p>
          <a:p>
            <a:pPr lvl="2" indent="0">
              <a:buNone/>
            </a:pPr>
            <a:endParaRPr lang="en-US" dirty="0" smtClean="0"/>
          </a:p>
          <a:p>
            <a:pPr lvl="2" indent="0">
              <a:buNone/>
            </a:pPr>
            <a:endParaRPr lang="bg-BG" dirty="0" smtClean="0"/>
          </a:p>
          <a:p>
            <a:pPr marL="522900" lvl="2" indent="-342900">
              <a:buFont typeface="Wingdings" charset="2"/>
              <a:buChar char="ü"/>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pic>
        <p:nvPicPr>
          <p:cNvPr id="4" name="Picture 3" descr="Screen Shot 2014-10-27 at 17.06.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01" y="4475558"/>
            <a:ext cx="7825535" cy="1502638"/>
          </a:xfrm>
          <a:prstGeom prst="rect">
            <a:avLst/>
          </a:prstGeom>
        </p:spPr>
      </p:pic>
      <p:sp>
        <p:nvSpPr>
          <p:cNvPr id="6" name="Text Placeholder 2"/>
          <p:cNvSpPr txBox="1">
            <a:spLocks/>
          </p:cNvSpPr>
          <p:nvPr/>
        </p:nvSpPr>
        <p:spPr bwMode="gray">
          <a:xfrm>
            <a:off x="476400" y="3087330"/>
            <a:ext cx="8494713" cy="4391026"/>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Wingdings" charset="2"/>
              <a:buChar char="ü"/>
            </a:pPr>
            <a:r>
              <a:rPr lang="bg-BG" sz="2400" dirty="0" smtClean="0"/>
              <a:t>В </a:t>
            </a:r>
            <a:r>
              <a:rPr lang="en-US" sz="2400" dirty="0" smtClean="0"/>
              <a:t>JavaScript </a:t>
            </a:r>
            <a:r>
              <a:rPr lang="bg-BG" sz="2400" dirty="0" smtClean="0"/>
              <a:t>обектите могат да се ползват и за асоциативни масиви</a:t>
            </a:r>
            <a:endParaRPr lang="en-US" dirty="0" smtClean="0"/>
          </a:p>
          <a:p>
            <a:pPr lvl="2" indent="0">
              <a:buFont typeface="Wingdings" pitchFamily="2" charset="2"/>
              <a:buNone/>
            </a:pPr>
            <a:endParaRPr lang="bg-BG" dirty="0" smtClean="0"/>
          </a:p>
          <a:p>
            <a:pPr marL="522900" lvl="2" indent="-342900">
              <a:buFont typeface="Wingdings" charset="2"/>
              <a:buChar char="ü"/>
            </a:pPr>
            <a:endParaRPr lang="bg-BG" dirty="0" smtClean="0"/>
          </a:p>
          <a:p>
            <a:pPr marL="342900" lvl="1" indent="-342900">
              <a:buFont typeface="Wingdings" charset="2"/>
              <a:buChar char="ü"/>
            </a:pPr>
            <a:endParaRPr lang="en-US" sz="2400" dirty="0" smtClean="0"/>
          </a:p>
          <a:p>
            <a:pPr lvl="2" indent="0">
              <a:buFont typeface="Wingdings" pitchFamily="2" charset="2"/>
              <a:buNone/>
            </a:pPr>
            <a:endParaRPr lang="en-US" sz="2200" dirty="0" smtClean="0"/>
          </a:p>
        </p:txBody>
      </p:sp>
    </p:spTree>
    <p:extLst>
      <p:ext uri="{BB962C8B-B14F-4D97-AF65-F5344CB8AC3E}">
        <p14:creationId xmlns:p14="http://schemas.microsoft.com/office/powerpoint/2010/main" val="31975010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Agenda</a:t>
            </a:r>
            <a:endParaRPr lang="en-US" sz="2800" dirty="0"/>
          </a:p>
        </p:txBody>
      </p:sp>
      <p:sp>
        <p:nvSpPr>
          <p:cNvPr id="3" name="Text Placeholder 2"/>
          <p:cNvSpPr>
            <a:spLocks noGrp="1"/>
          </p:cNvSpPr>
          <p:nvPr>
            <p:ph type="body" sz="quarter" idx="10"/>
          </p:nvPr>
        </p:nvSpPr>
        <p:spPr/>
        <p:txBody>
          <a:bodyPr/>
          <a:lstStyle/>
          <a:p>
            <a:pPr marL="457200" indent="-457200">
              <a:buFont typeface="Wingdings" panose="05000000000000000000" pitchFamily="2" charset="2"/>
              <a:buChar char="ü"/>
            </a:pPr>
            <a:r>
              <a:rPr lang="bg-BG" sz="3200" dirty="0" smtClean="0"/>
              <a:t>Обектно ориентирано програмиране</a:t>
            </a:r>
            <a:endParaRPr lang="bg-BG" sz="3200" dirty="0" smtClean="0"/>
          </a:p>
          <a:p>
            <a:pPr marL="457200" indent="-457200">
              <a:buFont typeface="Wingdings" panose="05000000000000000000" pitchFamily="2" charset="2"/>
              <a:buChar char="ü"/>
            </a:pPr>
            <a:r>
              <a:rPr lang="bg-BG" sz="3200" dirty="0" smtClean="0"/>
              <a:t>Класическо ООП в </a:t>
            </a:r>
            <a:r>
              <a:rPr lang="en-US" sz="3200" dirty="0" smtClean="0"/>
              <a:t>JavaScript</a:t>
            </a:r>
            <a:endParaRPr lang="bg-BG" sz="3200" dirty="0" smtClean="0"/>
          </a:p>
          <a:p>
            <a:pPr marL="457200" indent="-457200">
              <a:buFont typeface="Wingdings" panose="05000000000000000000" pitchFamily="2" charset="2"/>
              <a:buChar char="ü"/>
            </a:pPr>
            <a:r>
              <a:rPr lang="bg-BG" sz="3200" dirty="0" smtClean="0"/>
              <a:t>Наследяване в класическото ООП</a:t>
            </a:r>
            <a:endParaRPr lang="en-US" sz="3200" dirty="0" smtClean="0"/>
          </a:p>
          <a:p>
            <a:pPr marL="457200" indent="-457200">
              <a:buFont typeface="Wingdings" panose="05000000000000000000" pitchFamily="2" charset="2"/>
              <a:buChar char="ü"/>
            </a:pPr>
            <a:r>
              <a:rPr lang="en-US" sz="3200" dirty="0" smtClean="0"/>
              <a:t>Closures</a:t>
            </a:r>
            <a:endParaRPr lang="bg-BG" sz="3200" dirty="0" smtClean="0"/>
          </a:p>
          <a:p>
            <a:pPr marL="457200" indent="-457200">
              <a:buFont typeface="Wingdings" panose="05000000000000000000" pitchFamily="2" charset="2"/>
              <a:buChar char="ü"/>
            </a:pPr>
            <a:r>
              <a:rPr lang="en-US" sz="3200" dirty="0" smtClean="0"/>
              <a:t>Timeouts</a:t>
            </a:r>
            <a:endParaRPr lang="bg-BG" sz="3200" dirty="0" smtClean="0"/>
          </a:p>
          <a:p>
            <a:pPr marL="457200" indent="-457200">
              <a:buFont typeface="Wingdings" panose="05000000000000000000" pitchFamily="2" charset="2"/>
              <a:buChar char="ü"/>
            </a:pPr>
            <a:r>
              <a:rPr lang="bg-BG" sz="3200" dirty="0" smtClean="0"/>
              <a:t>Манипулации на </a:t>
            </a:r>
            <a:r>
              <a:rPr lang="en-US" sz="3200" dirty="0" smtClean="0"/>
              <a:t>DOM</a:t>
            </a:r>
            <a:endParaRPr lang="bg-BG" sz="3200" dirty="0" smtClean="0"/>
          </a:p>
          <a:p>
            <a:pPr marL="457200" indent="-457200">
              <a:buFont typeface="Wingdings" panose="05000000000000000000" pitchFamily="2" charset="2"/>
              <a:buChar char="ü"/>
            </a:pPr>
            <a:r>
              <a:rPr lang="en-US" sz="3200" dirty="0" err="1" smtClean="0"/>
              <a:t>XmlHttpRequest</a:t>
            </a:r>
            <a:endParaRPr lang="bg-BG" sz="3200" dirty="0" smtClean="0"/>
          </a:p>
        </p:txBody>
      </p:sp>
    </p:spTree>
    <p:extLst>
      <p:ext uri="{BB962C8B-B14F-4D97-AF65-F5344CB8AC3E}">
        <p14:creationId xmlns:p14="http://schemas.microsoft.com/office/powerpoint/2010/main" val="63064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97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Функции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charset="2"/>
              <a:buChar char="ü"/>
            </a:pPr>
            <a:r>
              <a:rPr lang="bg-BG" dirty="0" smtClean="0"/>
              <a:t>Деклариране и викане на функции</a:t>
            </a:r>
          </a:p>
          <a:p>
            <a:pPr marL="285750" lvl="1" indent="-285750">
              <a:buFont typeface="Wingdings" charset="2"/>
              <a:buChar char="ü"/>
            </a:pPr>
            <a:r>
              <a:rPr lang="bg-BG" dirty="0" smtClean="0"/>
              <a:t>Функции с аргументи</a:t>
            </a:r>
          </a:p>
          <a:p>
            <a:pPr marL="285750" lvl="1" indent="-285750">
              <a:buFont typeface="Wingdings" charset="2"/>
              <a:buChar char="ü"/>
            </a:pPr>
            <a:r>
              <a:rPr lang="bg-BG" dirty="0" smtClean="0"/>
              <a:t>Връщани стойности</a:t>
            </a:r>
          </a:p>
          <a:p>
            <a:pPr marL="285750" lvl="1" indent="-285750">
              <a:buFont typeface="Wingdings" charset="2"/>
              <a:buChar char="ü"/>
            </a:pPr>
            <a:r>
              <a:rPr lang="en-US" dirty="0" smtClean="0"/>
              <a:t>Scope </a:t>
            </a:r>
            <a:r>
              <a:rPr lang="bg-BG" dirty="0" smtClean="0"/>
              <a:t>на функция</a:t>
            </a:r>
          </a:p>
          <a:p>
            <a:pPr marL="285750" lvl="1" indent="-285750">
              <a:buFont typeface="Wingdings" charset="2"/>
              <a:buChar char="ü"/>
            </a:pPr>
            <a:r>
              <a:rPr lang="en-US" dirty="0" smtClean="0"/>
              <a:t>Overloading </a:t>
            </a:r>
            <a:r>
              <a:rPr lang="bg-BG" dirty="0" smtClean="0"/>
              <a:t>на функция</a:t>
            </a:r>
            <a:endParaRPr lang="en-US" dirty="0" smtClean="0"/>
          </a:p>
          <a:p>
            <a:pPr marL="285750" lvl="1" indent="-285750">
              <a:buFont typeface="Wingdings" charset="2"/>
              <a:buChar char="ü"/>
            </a:pPr>
            <a:endParaRPr lang="bg-BG" dirty="0" smtClean="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theremedyforit.com/wp-content/uploads/2011/12/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957" y="3572085"/>
            <a:ext cx="3403784" cy="148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59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функциите?</a:t>
            </a:r>
            <a:endParaRPr lang="bg-BG" sz="2400" b="1" dirty="0"/>
          </a:p>
          <a:p>
            <a:pPr marL="522900" lvl="2" indent="-342900">
              <a:buFont typeface="Wingdings" charset="2"/>
              <a:buChar char="ü"/>
            </a:pPr>
            <a:r>
              <a:rPr lang="bg-BG" dirty="0" smtClean="0"/>
              <a:t>Преизползваеми парчета от код</a:t>
            </a:r>
          </a:p>
          <a:p>
            <a:pPr marL="522900" lvl="2" indent="-342900">
              <a:buFont typeface="Wingdings" charset="2"/>
              <a:buChar char="ü"/>
            </a:pPr>
            <a:r>
              <a:rPr lang="bg-BG" dirty="0" smtClean="0"/>
              <a:t>Решава даден проблем</a:t>
            </a:r>
          </a:p>
          <a:p>
            <a:pPr marL="522900" lvl="2" indent="-342900">
              <a:buFont typeface="Wingdings" charset="2"/>
              <a:buChar char="ü"/>
            </a:pPr>
            <a:r>
              <a:rPr lang="bg-BG" dirty="0" smtClean="0"/>
              <a:t>Могат да бъдат викани</a:t>
            </a:r>
          </a:p>
          <a:p>
            <a:pPr marL="522900" lvl="2" indent="-342900">
              <a:buFont typeface="Wingdings" charset="2"/>
              <a:buChar char="ü"/>
            </a:pPr>
            <a:r>
              <a:rPr lang="bg-BG" dirty="0" smtClean="0"/>
              <a:t>Могат да приемат параметри и да връщат стойност</a:t>
            </a:r>
          </a:p>
          <a:p>
            <a:pPr lvl="2" indent="0">
              <a:buNone/>
            </a:pPr>
            <a:endParaRPr lang="bg-BG" dirty="0" smtClean="0"/>
          </a:p>
          <a:p>
            <a:pPr marL="342900" lvl="1" indent="-342900">
              <a:buFont typeface="Wingdings" charset="2"/>
              <a:buChar char="ü"/>
            </a:pPr>
            <a:r>
              <a:rPr lang="bg-BG" sz="2400" b="1" dirty="0" smtClean="0"/>
              <a:t>Използване на функции</a:t>
            </a:r>
            <a:endParaRPr lang="en-US" sz="2400" b="1" dirty="0" smtClean="0"/>
          </a:p>
          <a:p>
            <a:pPr marL="522900" lvl="2" indent="-342900">
              <a:buFont typeface="Wingdings" charset="2"/>
              <a:buChar char="ü"/>
            </a:pPr>
            <a:r>
              <a:rPr lang="bg-BG" dirty="0" smtClean="0"/>
              <a:t>Разделяне на проблема на малки парчета</a:t>
            </a:r>
          </a:p>
          <a:p>
            <a:pPr marL="522900" lvl="2" indent="-342900">
              <a:buFont typeface="Wingdings" charset="2"/>
              <a:buChar char="ü"/>
            </a:pPr>
            <a:r>
              <a:rPr lang="bg-BG" dirty="0" smtClean="0"/>
              <a:t>Организация на кода</a:t>
            </a:r>
          </a:p>
          <a:p>
            <a:pPr marL="522900" lvl="2" indent="-342900">
              <a:buFont typeface="Wingdings" charset="2"/>
              <a:buChar char="ü"/>
            </a:pPr>
            <a:r>
              <a:rPr lang="bg-BG" dirty="0" smtClean="0"/>
              <a:t>Подобряване на четимостта на кода</a:t>
            </a:r>
          </a:p>
          <a:p>
            <a:pPr marL="522900" lvl="2" indent="-342900">
              <a:buFont typeface="Wingdings" charset="2"/>
              <a:buChar char="ü"/>
            </a:pPr>
            <a:r>
              <a:rPr lang="bg-BG" dirty="0" smtClean="0"/>
              <a:t>Избягване на повтаряне на код</a:t>
            </a:r>
          </a:p>
          <a:p>
            <a:pPr marL="522900" lvl="2" indent="-342900">
              <a:buFont typeface="Wingdings" charset="2"/>
              <a:buChar char="ü"/>
            </a:pPr>
            <a:r>
              <a:rPr lang="bg-BG" dirty="0" smtClean="0"/>
              <a:t>Кодът става преизползваем</a:t>
            </a: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7185418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JavaScript </a:t>
            </a:r>
            <a:r>
              <a:rPr lang="bg-BG" sz="2000" b="0" dirty="0" smtClean="0"/>
              <a:t>функции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функциите в </a:t>
            </a:r>
            <a:r>
              <a:rPr lang="en-US" sz="2400" b="1" dirty="0" smtClean="0"/>
              <a:t>JavaScript</a:t>
            </a:r>
            <a:endParaRPr lang="bg-BG" sz="2400" b="1" dirty="0"/>
          </a:p>
          <a:p>
            <a:pPr marL="522900" lvl="2" indent="-342900">
              <a:buFont typeface="Wingdings" charset="2"/>
              <a:buChar char="ü"/>
            </a:pPr>
            <a:r>
              <a:rPr lang="bg-BG" dirty="0" smtClean="0"/>
              <a:t>Всяка функция има </a:t>
            </a:r>
            <a:r>
              <a:rPr lang="bg-BG" b="1" dirty="0" smtClean="0"/>
              <a:t>име</a:t>
            </a:r>
          </a:p>
          <a:p>
            <a:pPr marL="702900" lvl="3" indent="-342900">
              <a:buFont typeface="Wingdings" charset="2"/>
              <a:buChar char="ü"/>
            </a:pPr>
            <a:r>
              <a:rPr lang="ru-RU" dirty="0"/>
              <a:t>И</a:t>
            </a:r>
            <a:r>
              <a:rPr lang="bg-BG" dirty="0"/>
              <a:t>зползва се за викане на функцията</a:t>
            </a:r>
          </a:p>
          <a:p>
            <a:pPr marL="702900" lvl="3" indent="-342900">
              <a:buFont typeface="Wingdings" charset="2"/>
              <a:buChar char="ü"/>
            </a:pPr>
            <a:r>
              <a:rPr lang="bg-BG" dirty="0"/>
              <a:t>Описва целта на функцията</a:t>
            </a:r>
          </a:p>
          <a:p>
            <a:pPr marL="522900" lvl="2" indent="-342900">
              <a:buFont typeface="Wingdings" charset="2"/>
              <a:buChar char="ü"/>
            </a:pPr>
            <a:r>
              <a:rPr lang="bg-BG" dirty="0" smtClean="0"/>
              <a:t>Функциите в </a:t>
            </a:r>
            <a:r>
              <a:rPr lang="en-US" dirty="0" smtClean="0"/>
              <a:t>JavaScript </a:t>
            </a:r>
            <a:r>
              <a:rPr lang="bg-BG" b="1" dirty="0" smtClean="0">
                <a:solidFill>
                  <a:srgbClr val="FF0000"/>
                </a:solidFill>
              </a:rPr>
              <a:t>НЯМАТ</a:t>
            </a:r>
            <a:r>
              <a:rPr lang="bg-BG" dirty="0" smtClean="0">
                <a:solidFill>
                  <a:srgbClr val="FF0000"/>
                </a:solidFill>
              </a:rPr>
              <a:t> </a:t>
            </a:r>
            <a:r>
              <a:rPr lang="bg-BG" dirty="0" smtClean="0"/>
              <a:t>тип, който трябва да се върне, но </a:t>
            </a:r>
            <a:r>
              <a:rPr lang="bg-BG" b="1" dirty="0" smtClean="0">
                <a:solidFill>
                  <a:srgbClr val="FF0000"/>
                </a:solidFill>
              </a:rPr>
              <a:t>могат</a:t>
            </a:r>
            <a:r>
              <a:rPr lang="bg-BG" dirty="0" smtClean="0"/>
              <a:t> да връщат резултат</a:t>
            </a:r>
          </a:p>
          <a:p>
            <a:pPr marL="522900" lvl="2" indent="-342900">
              <a:buFont typeface="Wingdings" charset="2"/>
              <a:buChar char="ü"/>
            </a:pPr>
            <a:r>
              <a:rPr lang="bg-BG" dirty="0" smtClean="0"/>
              <a:t>Ако не сме казали на функцията какво да върне, тя връща </a:t>
            </a:r>
            <a:r>
              <a:rPr lang="en-US" b="1" dirty="0" smtClean="0">
                <a:solidFill>
                  <a:srgbClr val="FF0000"/>
                </a:solidFill>
              </a:rPr>
              <a:t>undefined</a:t>
            </a:r>
          </a:p>
          <a:p>
            <a:pPr marL="522900" lvl="2" indent="-342900">
              <a:buFont typeface="Wingdings" charset="2"/>
              <a:buChar char="ü"/>
            </a:pPr>
            <a:r>
              <a:rPr lang="bg-BG" dirty="0" smtClean="0"/>
              <a:t>Функциите в </a:t>
            </a:r>
            <a:r>
              <a:rPr lang="en-US" dirty="0" smtClean="0"/>
              <a:t>JavaScript</a:t>
            </a:r>
            <a:r>
              <a:rPr lang="bg-BG" dirty="0" smtClean="0"/>
              <a:t> могат да имат </a:t>
            </a:r>
            <a:r>
              <a:rPr lang="bg-BG" b="1" dirty="0" smtClean="0"/>
              <a:t>параметри</a:t>
            </a:r>
          </a:p>
          <a:p>
            <a:pPr marL="522900" lvl="2" indent="-342900">
              <a:buFont typeface="Wingdings" charset="2"/>
              <a:buChar char="ü"/>
            </a:pPr>
            <a:r>
              <a:rPr lang="bg-BG" dirty="0" smtClean="0"/>
              <a:t>Функциите в </a:t>
            </a:r>
            <a:r>
              <a:rPr lang="en-US" dirty="0" smtClean="0"/>
              <a:t>JavaScript </a:t>
            </a:r>
            <a:r>
              <a:rPr lang="bg-BG" dirty="0" smtClean="0"/>
              <a:t>имат </a:t>
            </a:r>
            <a:r>
              <a:rPr lang="bg-BG" b="1" dirty="0" smtClean="0"/>
              <a:t>тяло</a:t>
            </a:r>
            <a:endParaRPr lang="en-US" b="1" dirty="0" smtClean="0"/>
          </a:p>
          <a:p>
            <a:pPr marL="702900" lvl="3" indent="-342900">
              <a:buFont typeface="Wingdings" charset="2"/>
              <a:buChar char="ü"/>
            </a:pPr>
            <a:r>
              <a:rPr lang="bg-BG" dirty="0"/>
              <a:t>Тялото съдържа кода за изпълнение</a:t>
            </a:r>
          </a:p>
          <a:p>
            <a:pPr marL="702900" lvl="3" indent="-342900">
              <a:buFont typeface="Wingdings" charset="2"/>
              <a:buChar char="ü"/>
            </a:pPr>
            <a:r>
              <a:rPr lang="bg-BG" dirty="0"/>
              <a:t>Загражда се от </a:t>
            </a:r>
            <a:r>
              <a:rPr lang="en-US" dirty="0"/>
              <a:t>{ </a:t>
            </a:r>
            <a:r>
              <a:rPr lang="en-US" dirty="0" smtClean="0"/>
              <a:t>}</a:t>
            </a:r>
            <a:endParaRPr lang="bg-BG" dirty="0" smtClean="0"/>
          </a:p>
          <a:p>
            <a:pPr lvl="3" indent="0">
              <a:buNone/>
            </a:pPr>
            <a:endParaRPr lang="bg-BG" b="1" dirty="0" smtClean="0"/>
          </a:p>
          <a:p>
            <a:pPr marL="342900" lvl="1" indent="-342900">
              <a:buFont typeface="Wingdings" charset="2"/>
              <a:buChar char="ü"/>
            </a:pPr>
            <a:endParaRPr lang="en-US" sz="2400" b="1" dirty="0" smtClean="0"/>
          </a:p>
          <a:p>
            <a:pPr lvl="2" indent="0">
              <a:buNone/>
            </a:pPr>
            <a:endParaRPr lang="en-US" sz="2200" b="1" dirty="0" smtClean="0"/>
          </a:p>
        </p:txBody>
      </p:sp>
      <p:pic>
        <p:nvPicPr>
          <p:cNvPr id="4" name="Picture 3" descr="Screen Shot 2014-10-29 at 10.56.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480" y="4999957"/>
            <a:ext cx="5143500" cy="1231900"/>
          </a:xfrm>
          <a:prstGeom prst="rect">
            <a:avLst/>
          </a:prstGeom>
        </p:spPr>
      </p:pic>
    </p:spTree>
    <p:extLst>
      <p:ext uri="{BB962C8B-B14F-4D97-AF65-F5344CB8AC3E}">
        <p14:creationId xmlns:p14="http://schemas.microsoft.com/office/powerpoint/2010/main" val="30585326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Деклариране и изполване</a:t>
            </a:r>
            <a:endParaRPr lang="en-US" sz="2000" b="0" dirty="0"/>
          </a:p>
        </p:txBody>
      </p:sp>
      <p:sp>
        <p:nvSpPr>
          <p:cNvPr id="3" name="Text Placeholder 2"/>
          <p:cNvSpPr>
            <a:spLocks noGrp="1"/>
          </p:cNvSpPr>
          <p:nvPr>
            <p:ph type="body" sz="quarter" idx="10"/>
          </p:nvPr>
        </p:nvSpPr>
        <p:spPr>
          <a:xfrm>
            <a:off x="324000" y="1624012"/>
            <a:ext cx="8494713" cy="3080266"/>
          </a:xfrm>
        </p:spPr>
        <p:txBody>
          <a:bodyPr/>
          <a:lstStyle/>
          <a:p>
            <a:pPr marL="342900" lvl="1" indent="-342900">
              <a:buFont typeface="Wingdings" charset="2"/>
              <a:buChar char="ü"/>
            </a:pPr>
            <a:r>
              <a:rPr lang="bg-BG" sz="2400" b="1" dirty="0" smtClean="0"/>
              <a:t>Как се декларират функции в </a:t>
            </a:r>
            <a:r>
              <a:rPr lang="en-US" sz="2400" b="1" dirty="0" smtClean="0"/>
              <a:t>JavaScript?</a:t>
            </a:r>
          </a:p>
          <a:p>
            <a:pPr marL="522900" lvl="2" indent="-342900">
              <a:buFont typeface="Wingdings" charset="2"/>
              <a:buChar char="ü"/>
            </a:pPr>
            <a:r>
              <a:rPr lang="en-US" dirty="0" err="1" smtClean="0"/>
              <a:t>Ч</a:t>
            </a:r>
            <a:r>
              <a:rPr lang="bg-BG" dirty="0" smtClean="0"/>
              <a:t>рез конструктор за деклариране на функция</a:t>
            </a:r>
          </a:p>
          <a:p>
            <a:pPr lvl="1"/>
            <a:endParaRPr lang="en-US" sz="2400" b="1" dirty="0" smtClean="0"/>
          </a:p>
          <a:p>
            <a:pPr marL="522900" lvl="2" indent="-342900">
              <a:buFont typeface="Wingdings" charset="2"/>
              <a:buChar char="ü"/>
            </a:pPr>
            <a:r>
              <a:rPr lang="en-US" dirty="0" err="1" smtClean="0"/>
              <a:t>Ч</a:t>
            </a:r>
            <a:r>
              <a:rPr lang="bg-BG" dirty="0" smtClean="0"/>
              <a:t>рез</a:t>
            </a:r>
            <a:r>
              <a:rPr lang="en-US" dirty="0" smtClean="0"/>
              <a:t> </a:t>
            </a:r>
            <a:r>
              <a:rPr lang="bg-BG" dirty="0" smtClean="0"/>
              <a:t>декларатор за функция</a:t>
            </a:r>
          </a:p>
          <a:p>
            <a:pPr lvl="1"/>
            <a:endParaRPr lang="en-US" sz="2400" b="1" dirty="0"/>
          </a:p>
          <a:p>
            <a:pPr marL="522900" lvl="2" indent="-342900">
              <a:buFont typeface="Wingdings" charset="2"/>
              <a:buChar char="ü"/>
            </a:pPr>
            <a:r>
              <a:rPr lang="en-US" dirty="0" err="1"/>
              <a:t>Ч</a:t>
            </a:r>
            <a:r>
              <a:rPr lang="bg-BG" dirty="0"/>
              <a:t>рез</a:t>
            </a:r>
            <a:r>
              <a:rPr lang="en-US" dirty="0"/>
              <a:t> </a:t>
            </a:r>
            <a:r>
              <a:rPr lang="bg-BG" dirty="0" smtClean="0"/>
              <a:t>израз за функция</a:t>
            </a:r>
          </a:p>
          <a:p>
            <a:pPr marL="522900" lvl="2" indent="-342900">
              <a:buFont typeface="Wingdings" charset="2"/>
              <a:buChar char="ü"/>
            </a:pPr>
            <a:endParaRPr lang="en-US" sz="2200" b="1" dirty="0" smtClean="0"/>
          </a:p>
        </p:txBody>
      </p:sp>
      <p:pic>
        <p:nvPicPr>
          <p:cNvPr id="5" name="Picture 4" descr="Screen Shot 2014-10-29 at 11.03.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44" y="2377523"/>
            <a:ext cx="6997700" cy="266700"/>
          </a:xfrm>
          <a:prstGeom prst="rect">
            <a:avLst/>
          </a:prstGeom>
        </p:spPr>
      </p:pic>
      <p:pic>
        <p:nvPicPr>
          <p:cNvPr id="6" name="Picture 5" descr="Screen Shot 2014-10-29 at 11.05.1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031" y="3119822"/>
            <a:ext cx="6121400" cy="254000"/>
          </a:xfrm>
          <a:prstGeom prst="rect">
            <a:avLst/>
          </a:prstGeom>
        </p:spPr>
      </p:pic>
      <p:pic>
        <p:nvPicPr>
          <p:cNvPr id="8" name="Picture 7" descr="Screen Shot 2014-10-29 at 11.07.0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114" y="3882302"/>
            <a:ext cx="8115300" cy="749300"/>
          </a:xfrm>
          <a:prstGeom prst="rect">
            <a:avLst/>
          </a:prstGeom>
        </p:spPr>
      </p:pic>
      <p:sp>
        <p:nvSpPr>
          <p:cNvPr id="12" name="TextBox 11"/>
          <p:cNvSpPr txBox="1"/>
          <p:nvPr/>
        </p:nvSpPr>
        <p:spPr>
          <a:xfrm>
            <a:off x="505093" y="4920732"/>
            <a:ext cx="7605269" cy="984885"/>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Wingdings" charset="2"/>
              <a:buChar char="ü"/>
            </a:pPr>
            <a:r>
              <a:rPr lang="bg-BG" kern="0" dirty="0" smtClean="0">
                <a:solidFill>
                  <a:srgbClr val="FF0000"/>
                </a:solidFill>
                <a:ea typeface="Arial Unicode MS" pitchFamily="34" charset="-128"/>
                <a:cs typeface="Arial Unicode MS" pitchFamily="34" charset="-128"/>
              </a:rPr>
              <a:t>Първият начин не се използва почти </a:t>
            </a:r>
            <a:r>
              <a:rPr lang="bg-BG" b="1" kern="0" dirty="0" smtClean="0">
                <a:solidFill>
                  <a:srgbClr val="FF0000"/>
                </a:solidFill>
                <a:ea typeface="Arial Unicode MS" pitchFamily="34" charset="-128"/>
                <a:cs typeface="Arial Unicode MS" pitchFamily="34" charset="-128"/>
              </a:rPr>
              <a:t>никога</a:t>
            </a:r>
            <a:r>
              <a:rPr lang="bg-BG" kern="0" dirty="0" smtClean="0">
                <a:solidFill>
                  <a:srgbClr val="FF0000"/>
                </a:solidFill>
                <a:ea typeface="Arial Unicode MS" pitchFamily="34" charset="-128"/>
                <a:cs typeface="Arial Unicode MS" pitchFamily="34" charset="-128"/>
              </a:rPr>
              <a:t>.</a:t>
            </a:r>
          </a:p>
          <a:p>
            <a:pPr marL="742950" lvl="1" indent="-285750" fontAlgn="base">
              <a:spcBef>
                <a:spcPts val="600"/>
              </a:spcBef>
              <a:spcAft>
                <a:spcPct val="0"/>
              </a:spcAft>
              <a:buClr>
                <a:srgbClr val="F0AB00"/>
              </a:buClr>
              <a:buSzPct val="80000"/>
              <a:buFont typeface="Wingdings" charset="2"/>
              <a:buChar char="ü"/>
            </a:pPr>
            <a:r>
              <a:rPr lang="bg-BG" kern="0" dirty="0" smtClean="0">
                <a:ea typeface="Arial Unicode MS" pitchFamily="34" charset="-128"/>
                <a:cs typeface="Arial Unicode MS" pitchFamily="34" charset="-128"/>
              </a:rPr>
              <a:t>Не съм го ползвал никога</a:t>
            </a:r>
          </a:p>
          <a:p>
            <a:pPr marL="742950" lvl="1" indent="-285750" fontAlgn="base">
              <a:spcBef>
                <a:spcPts val="600"/>
              </a:spcBef>
              <a:spcAft>
                <a:spcPct val="0"/>
              </a:spcAft>
              <a:buClr>
                <a:srgbClr val="F0AB00"/>
              </a:buClr>
              <a:buSzPct val="80000"/>
              <a:buFont typeface="Wingdings" charset="2"/>
              <a:buChar char="ü"/>
            </a:pPr>
            <a:r>
              <a:rPr lang="bg-BG" kern="0" dirty="0" smtClean="0">
                <a:ea typeface="Arial Unicode MS" pitchFamily="34" charset="-128"/>
                <a:cs typeface="Arial Unicode MS" pitchFamily="34" charset="-128"/>
              </a:rPr>
              <a:t>Нито съм го виждал в </a:t>
            </a:r>
            <a:r>
              <a:rPr lang="en-US" kern="0" dirty="0" smtClean="0">
                <a:ea typeface="Arial Unicode MS" pitchFamily="34" charset="-128"/>
                <a:cs typeface="Arial Unicode MS" pitchFamily="34" charset="-128"/>
              </a:rPr>
              <a:t>production code = ) </a:t>
            </a:r>
            <a:endParaRPr lang="bg-BG"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5980671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fade">
                                      <p:cBhvr>
                                        <p:cTn id="47" dur="500"/>
                                        <p:tgtEl>
                                          <p:spTgt spid="1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2" end="2"/>
                                            </p:txEl>
                                          </p:spTgt>
                                        </p:tgtEl>
                                        <p:attrNameLst>
                                          <p:attrName>style.visibility</p:attrName>
                                        </p:attrNameLst>
                                      </p:cBhvr>
                                      <p:to>
                                        <p:strVal val="visible"/>
                                      </p:to>
                                    </p:set>
                                    <p:animEffect transition="in" filter="fade">
                                      <p:cBhvr>
                                        <p:cTn id="5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Извикване на функции и функции с параметри</a:t>
            </a:r>
            <a:endParaRPr lang="en-US" sz="2000" b="0" dirty="0"/>
          </a:p>
        </p:txBody>
      </p:sp>
      <p:sp>
        <p:nvSpPr>
          <p:cNvPr id="3" name="Text Placeholder 2"/>
          <p:cNvSpPr>
            <a:spLocks noGrp="1"/>
          </p:cNvSpPr>
          <p:nvPr>
            <p:ph type="body" sz="quarter" idx="10"/>
          </p:nvPr>
        </p:nvSpPr>
        <p:spPr>
          <a:xfrm>
            <a:off x="324000" y="1624012"/>
            <a:ext cx="8494713" cy="3080266"/>
          </a:xfrm>
        </p:spPr>
        <p:txBody>
          <a:bodyPr/>
          <a:lstStyle/>
          <a:p>
            <a:pPr marL="342900" lvl="1" indent="-342900">
              <a:buFont typeface="Wingdings" charset="2"/>
              <a:buChar char="ü"/>
            </a:pPr>
            <a:r>
              <a:rPr lang="bg-BG" sz="2400" b="1" dirty="0" smtClean="0"/>
              <a:t>Как се извикват функции в </a:t>
            </a:r>
            <a:r>
              <a:rPr lang="en-US" sz="2400" b="1" dirty="0" smtClean="0"/>
              <a:t>JavaScript?</a:t>
            </a:r>
          </a:p>
          <a:p>
            <a:pPr marL="522900" lvl="2" indent="-342900">
              <a:buFont typeface="Wingdings" charset="2"/>
              <a:buChar char="ü"/>
            </a:pPr>
            <a:r>
              <a:rPr lang="ru-RU" dirty="0" err="1" smtClean="0"/>
              <a:t>Име</a:t>
            </a:r>
            <a:r>
              <a:rPr lang="ru-RU" dirty="0" smtClean="0"/>
              <a:t> на </a:t>
            </a:r>
            <a:r>
              <a:rPr lang="ru-RU" dirty="0" err="1" smtClean="0"/>
              <a:t>функцията</a:t>
            </a:r>
            <a:endParaRPr lang="ru-RU" dirty="0" smtClean="0"/>
          </a:p>
          <a:p>
            <a:pPr marL="522900" lvl="2" indent="-342900">
              <a:buFont typeface="Wingdings" charset="2"/>
              <a:buChar char="ü"/>
            </a:pPr>
            <a:r>
              <a:rPr lang="ru-RU" dirty="0" err="1" smtClean="0"/>
              <a:t>Параметри</a:t>
            </a:r>
            <a:r>
              <a:rPr lang="ru-RU" dirty="0" smtClean="0"/>
              <a:t> ( </a:t>
            </a:r>
            <a:r>
              <a:rPr lang="ru-RU" dirty="0" err="1" smtClean="0"/>
              <a:t>ако</a:t>
            </a:r>
            <a:r>
              <a:rPr lang="ru-RU" dirty="0" smtClean="0"/>
              <a:t> </a:t>
            </a:r>
            <a:r>
              <a:rPr lang="ru-RU" dirty="0" err="1" smtClean="0"/>
              <a:t>функцията</a:t>
            </a:r>
            <a:r>
              <a:rPr lang="ru-RU" dirty="0" smtClean="0"/>
              <a:t> </a:t>
            </a:r>
            <a:r>
              <a:rPr lang="ru-RU" dirty="0" err="1" smtClean="0"/>
              <a:t>има</a:t>
            </a:r>
            <a:r>
              <a:rPr lang="ru-RU" dirty="0" smtClean="0"/>
              <a:t> </a:t>
            </a:r>
            <a:r>
              <a:rPr lang="ru-RU" dirty="0" err="1" smtClean="0"/>
              <a:t>такива</a:t>
            </a:r>
            <a:r>
              <a:rPr lang="ru-RU" dirty="0" smtClean="0"/>
              <a:t> )</a:t>
            </a:r>
          </a:p>
          <a:p>
            <a:pPr marL="522900" lvl="2" indent="-342900">
              <a:buFont typeface="Wingdings" charset="2"/>
              <a:buChar char="ü"/>
            </a:pPr>
            <a:r>
              <a:rPr lang="ru-RU" dirty="0" smtClean="0"/>
              <a:t>Точка и запетая = )</a:t>
            </a:r>
            <a:endParaRPr lang="en-US" dirty="0" smtClean="0"/>
          </a:p>
        </p:txBody>
      </p:sp>
      <p:pic>
        <p:nvPicPr>
          <p:cNvPr id="4" name="Picture 3" descr="Screen Shot 2014-10-29 at 11.19.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210" y="3127244"/>
            <a:ext cx="5105400" cy="1739900"/>
          </a:xfrm>
          <a:prstGeom prst="rect">
            <a:avLst/>
          </a:prstGeom>
        </p:spPr>
      </p:pic>
      <p:sp>
        <p:nvSpPr>
          <p:cNvPr id="7" name="TextBox 6"/>
          <p:cNvSpPr txBox="1"/>
          <p:nvPr/>
        </p:nvSpPr>
        <p:spPr>
          <a:xfrm>
            <a:off x="577249" y="5483514"/>
            <a:ext cx="744652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bg-BG" b="1" kern="0" dirty="0" smtClean="0">
                <a:solidFill>
                  <a:srgbClr val="FF0000"/>
                </a:solidFill>
                <a:ea typeface="Arial Unicode MS" pitchFamily="34" charset="-128"/>
                <a:cs typeface="Arial Unicode MS" pitchFamily="34" charset="-128"/>
              </a:rPr>
              <a:t>Какво ще направи тази функция</a:t>
            </a:r>
            <a:r>
              <a:rPr lang="en-US" b="1" kern="0" dirty="0" smtClean="0">
                <a:solidFill>
                  <a:srgbClr val="FF0000"/>
                </a:solidFill>
                <a:ea typeface="Arial Unicode MS" pitchFamily="34" charset="-128"/>
                <a:cs typeface="Arial Unicode MS" pitchFamily="34" charset="-128"/>
              </a:rPr>
              <a:t> </a:t>
            </a:r>
            <a:r>
              <a:rPr lang="bg-BG" b="1" kern="0" dirty="0" smtClean="0">
                <a:solidFill>
                  <a:srgbClr val="FF0000"/>
                </a:solidFill>
                <a:ea typeface="Arial Unicode MS" pitchFamily="34" charset="-128"/>
                <a:cs typeface="Arial Unicode MS" pitchFamily="34" charset="-128"/>
              </a:rPr>
              <a:t>и какво ще върне ?</a:t>
            </a:r>
            <a:endParaRPr lang="en-US" sz="1800" b="1" kern="0" dirty="0" smtClean="0">
              <a:solidFill>
                <a:srgbClr val="FF0000"/>
              </a:solidFill>
              <a:ea typeface="Arial Unicode MS" pitchFamily="34" charset="-128"/>
              <a:cs typeface="Arial Unicode MS" pitchFamily="34" charset="-128"/>
            </a:endParaRPr>
          </a:p>
        </p:txBody>
      </p:sp>
      <p:pic>
        <p:nvPicPr>
          <p:cNvPr id="9" name="Picture 8" descr="Screen Shot 2014-10-29 at 11.28.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031" y="3134718"/>
            <a:ext cx="1193800" cy="2273300"/>
          </a:xfrm>
          <a:prstGeom prst="rect">
            <a:avLst/>
          </a:prstGeom>
        </p:spPr>
      </p:pic>
    </p:spTree>
    <p:extLst>
      <p:ext uri="{BB962C8B-B14F-4D97-AF65-F5344CB8AC3E}">
        <p14:creationId xmlns:p14="http://schemas.microsoft.com/office/powerpoint/2010/main" val="2545128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a:t>Извикване на функции и функции с параметри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Функциите </a:t>
            </a:r>
            <a:r>
              <a:rPr lang="bg-BG" sz="2400" dirty="0"/>
              <a:t>могат да бъдат </a:t>
            </a:r>
            <a:r>
              <a:rPr lang="bg-BG" sz="2400" dirty="0" smtClean="0"/>
              <a:t>викани други функции</a:t>
            </a:r>
          </a:p>
          <a:p>
            <a:pPr marL="342900" lvl="1" indent="-342900">
              <a:buFont typeface="Wingdings" charset="2"/>
              <a:buChar char="ü"/>
            </a:pPr>
            <a:r>
              <a:rPr lang="bg-BG" sz="2400" dirty="0" smtClean="0"/>
              <a:t>Или от самите себе си ... (рекурсия)</a:t>
            </a:r>
            <a:endParaRPr lang="bg-BG" sz="2400" b="1" dirty="0"/>
          </a:p>
          <a:p>
            <a:pPr marL="342900" lvl="1" indent="-342900">
              <a:buFont typeface="Wingdings" charset="2"/>
              <a:buChar char="ü"/>
            </a:pPr>
            <a:endParaRPr lang="bg-BG" sz="2400" dirty="0"/>
          </a:p>
        </p:txBody>
      </p:sp>
      <p:pic>
        <p:nvPicPr>
          <p:cNvPr id="6" name="Picture 5" descr="Screen Shot 2014-10-29 at 11.37.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812" y="3259401"/>
            <a:ext cx="4000500" cy="2197100"/>
          </a:xfrm>
          <a:prstGeom prst="rect">
            <a:avLst/>
          </a:prstGeom>
        </p:spPr>
      </p:pic>
      <p:sp>
        <p:nvSpPr>
          <p:cNvPr id="7" name="TextBox 6"/>
          <p:cNvSpPr txBox="1"/>
          <p:nvPr/>
        </p:nvSpPr>
        <p:spPr>
          <a:xfrm>
            <a:off x="2189621" y="5817972"/>
            <a:ext cx="4321286" cy="33855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bg-BG" sz="2200" b="1" i="1" kern="0" dirty="0" smtClean="0">
                <a:solidFill>
                  <a:srgbClr val="FF0000"/>
                </a:solidFill>
                <a:ea typeface="Arial Unicode MS" pitchFamily="34" charset="-128"/>
                <a:cs typeface="Arial Unicode MS" pitchFamily="34" charset="-128"/>
              </a:rPr>
              <a:t>Внимавайте с рекурсията = ) </a:t>
            </a:r>
            <a:endParaRPr lang="en-US" sz="2200" b="1" i="1" kern="0" dirty="0" err="1" smtClean="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434691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Аргументи на функции &amp; </a:t>
            </a:r>
            <a:r>
              <a:rPr lang="en-US" sz="2000" b="0" dirty="0" smtClean="0"/>
              <a:t>arguments</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Аргументите на една функция могат да са много и от всякакъв тип</a:t>
            </a:r>
          </a:p>
          <a:p>
            <a:pPr marL="702900" lvl="3" indent="-342900">
              <a:buFont typeface="Wingdings" charset="2"/>
              <a:buChar char="ü"/>
            </a:pPr>
            <a:r>
              <a:rPr lang="en-US" sz="2000" dirty="0" smtClean="0"/>
              <a:t>Number</a:t>
            </a:r>
          </a:p>
          <a:p>
            <a:pPr marL="702900" lvl="3" indent="-342900">
              <a:buFont typeface="Wingdings" charset="2"/>
              <a:buChar char="ü"/>
            </a:pPr>
            <a:r>
              <a:rPr lang="en-US" sz="2000" dirty="0" smtClean="0"/>
              <a:t>Object</a:t>
            </a:r>
          </a:p>
          <a:p>
            <a:pPr marL="702900" lvl="3" indent="-342900">
              <a:buFont typeface="Wingdings" charset="2"/>
              <a:buChar char="ü"/>
            </a:pPr>
            <a:r>
              <a:rPr lang="en-US" sz="2000" dirty="0" smtClean="0"/>
              <a:t>Array</a:t>
            </a:r>
          </a:p>
          <a:p>
            <a:pPr marL="702900" lvl="3" indent="-342900">
              <a:buFont typeface="Wingdings" charset="2"/>
              <a:buChar char="ü"/>
            </a:pPr>
            <a:r>
              <a:rPr lang="en-US" sz="2000" dirty="0" smtClean="0"/>
              <a:t>etc..</a:t>
            </a:r>
          </a:p>
          <a:p>
            <a:pPr marL="702900" lvl="3" indent="-342900">
              <a:buFont typeface="Wingdings" charset="2"/>
              <a:buChar char="ü"/>
            </a:pPr>
            <a:r>
              <a:rPr lang="bg-BG" sz="2000" dirty="0"/>
              <a:t>Д</a:t>
            </a:r>
            <a:r>
              <a:rPr lang="bg-BG" sz="2000" dirty="0" smtClean="0"/>
              <a:t>ори</a:t>
            </a:r>
            <a:r>
              <a:rPr lang="bg-BG" sz="2000" b="1" dirty="0" smtClean="0">
                <a:solidFill>
                  <a:srgbClr val="FF0000"/>
                </a:solidFill>
              </a:rPr>
              <a:t> </a:t>
            </a:r>
            <a:r>
              <a:rPr lang="en-US" sz="2000" b="1" dirty="0" smtClean="0">
                <a:solidFill>
                  <a:srgbClr val="FF0000"/>
                </a:solidFill>
              </a:rPr>
              <a:t>Function</a:t>
            </a:r>
            <a:endParaRPr lang="en-US" sz="2000" dirty="0" smtClean="0">
              <a:solidFill>
                <a:srgbClr val="000000"/>
              </a:solidFill>
            </a:endParaRPr>
          </a:p>
        </p:txBody>
      </p:sp>
      <p:pic>
        <p:nvPicPr>
          <p:cNvPr id="8" name="Picture 7" descr="Screen Shot 2014-10-29 at 12.20.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24" y="4419318"/>
            <a:ext cx="8133813" cy="1902964"/>
          </a:xfrm>
          <a:prstGeom prst="rect">
            <a:avLst/>
          </a:prstGeom>
        </p:spPr>
      </p:pic>
    </p:spTree>
    <p:extLst>
      <p:ext uri="{BB962C8B-B14F-4D97-AF65-F5344CB8AC3E}">
        <p14:creationId xmlns:p14="http://schemas.microsoft.com/office/powerpoint/2010/main" val="36540491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Обектът а</a:t>
            </a:r>
            <a:r>
              <a:rPr lang="en-US" sz="2000" b="0" dirty="0" err="1" smtClean="0"/>
              <a:t>rguments</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Обектът </a:t>
            </a:r>
            <a:r>
              <a:rPr lang="en-US" sz="2400" b="1" dirty="0" smtClean="0"/>
              <a:t>arguments</a:t>
            </a:r>
            <a:endParaRPr lang="bg-BG" sz="2400" b="1" dirty="0" smtClean="0"/>
          </a:p>
          <a:p>
            <a:pPr marL="702900" lvl="3" indent="-342900">
              <a:buFont typeface="Wingdings" charset="2"/>
              <a:buChar char="ü"/>
            </a:pPr>
            <a:r>
              <a:rPr lang="bg-BG" sz="2000" dirty="0" smtClean="0">
                <a:solidFill>
                  <a:srgbClr val="000000"/>
                </a:solidFill>
              </a:rPr>
              <a:t>Всяка функция има такъв обект</a:t>
            </a:r>
          </a:p>
          <a:p>
            <a:pPr marL="702900" lvl="3" indent="-342900">
              <a:buFont typeface="Wingdings" charset="2"/>
              <a:buChar char="ü"/>
            </a:pPr>
            <a:r>
              <a:rPr lang="bg-BG" sz="2000" dirty="0" smtClean="0">
                <a:solidFill>
                  <a:srgbClr val="000000"/>
                </a:solidFill>
              </a:rPr>
              <a:t>Съдържа списък от подадените аргументи</a:t>
            </a:r>
          </a:p>
          <a:p>
            <a:pPr marL="702900" lvl="3" indent="-342900">
              <a:buFont typeface="Wingdings" charset="2"/>
              <a:buChar char="ü"/>
            </a:pPr>
            <a:r>
              <a:rPr lang="bg-BG" sz="2000" dirty="0" smtClean="0">
                <a:solidFill>
                  <a:srgbClr val="000000"/>
                </a:solidFill>
              </a:rPr>
              <a:t>Няма нужда да се подава като аргумент</a:t>
            </a:r>
            <a:endParaRPr lang="en-US" sz="2000" dirty="0" smtClean="0">
              <a:solidFill>
                <a:srgbClr val="000000"/>
              </a:solidFill>
            </a:endParaRPr>
          </a:p>
          <a:p>
            <a:pPr marL="702900" lvl="3" indent="-342900">
              <a:buFont typeface="Wingdings" charset="2"/>
              <a:buChar char="ü"/>
            </a:pPr>
            <a:r>
              <a:rPr lang="en-US" sz="2000" dirty="0" smtClean="0">
                <a:solidFill>
                  <a:srgbClr val="000000"/>
                </a:solidFill>
              </a:rPr>
              <a:t>Function overloading</a:t>
            </a:r>
            <a:endParaRPr lang="bg-BG" sz="2000" dirty="0" smtClean="0">
              <a:solidFill>
                <a:srgbClr val="000000"/>
              </a:solidFill>
            </a:endParaRPr>
          </a:p>
          <a:p>
            <a:pPr marL="702900" lvl="3" indent="-342900">
              <a:buFont typeface="Wingdings" charset="2"/>
              <a:buChar char="ü"/>
            </a:pPr>
            <a:endParaRPr lang="bg-BG" sz="2000" dirty="0" smtClean="0">
              <a:solidFill>
                <a:srgbClr val="000000"/>
              </a:solidFill>
            </a:endParaRPr>
          </a:p>
          <a:p>
            <a:pPr marL="702900" lvl="3" indent="-342900">
              <a:buFont typeface="Wingdings" charset="2"/>
              <a:buChar char="ü"/>
            </a:pPr>
            <a:endParaRPr lang="en-US" sz="2000" dirty="0" smtClean="0">
              <a:solidFill>
                <a:srgbClr val="000000"/>
              </a:solidFill>
            </a:endParaRPr>
          </a:p>
        </p:txBody>
      </p:sp>
      <p:pic>
        <p:nvPicPr>
          <p:cNvPr id="5" name="Picture 4" descr="Screen Shot 2014-10-29 at 12.11.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25" y="4307649"/>
            <a:ext cx="8629887" cy="1838178"/>
          </a:xfrm>
          <a:prstGeom prst="rect">
            <a:avLst/>
          </a:prstGeom>
        </p:spPr>
      </p:pic>
    </p:spTree>
    <p:extLst>
      <p:ext uri="{BB962C8B-B14F-4D97-AF65-F5344CB8AC3E}">
        <p14:creationId xmlns:p14="http://schemas.microsoft.com/office/powerpoint/2010/main" val="28916316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Обхват на функция</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Променливите имат обхват</a:t>
            </a:r>
          </a:p>
          <a:p>
            <a:pPr marL="522900" lvl="2" indent="-342900">
              <a:buFont typeface="Wingdings" charset="2"/>
              <a:buChar char="ü"/>
            </a:pPr>
            <a:r>
              <a:rPr lang="bg-BG" dirty="0" smtClean="0">
                <a:solidFill>
                  <a:srgbClr val="000000"/>
                </a:solidFill>
              </a:rPr>
              <a:t>Обхвата на една променлива показва къде може да се достъпи тя</a:t>
            </a:r>
          </a:p>
          <a:p>
            <a:pPr marL="522900" lvl="2" indent="-342900">
              <a:buFont typeface="Wingdings" charset="2"/>
              <a:buChar char="ü"/>
            </a:pPr>
            <a:r>
              <a:rPr lang="bg-BG" dirty="0" smtClean="0">
                <a:solidFill>
                  <a:srgbClr val="000000"/>
                </a:solidFill>
              </a:rPr>
              <a:t>Има глобални и локални променливи</a:t>
            </a:r>
          </a:p>
          <a:p>
            <a:pPr marL="522900" lvl="2" indent="-342900">
              <a:buFont typeface="Wingdings" charset="2"/>
              <a:buChar char="ü"/>
            </a:pPr>
            <a:r>
              <a:rPr lang="bg-BG" dirty="0" smtClean="0">
                <a:solidFill>
                  <a:srgbClr val="000000"/>
                </a:solidFill>
              </a:rPr>
              <a:t>Променлива декларирана без ключовата дума </a:t>
            </a:r>
            <a:r>
              <a:rPr lang="en-US" b="1" dirty="0" err="1" smtClean="0">
                <a:solidFill>
                  <a:srgbClr val="000000"/>
                </a:solidFill>
              </a:rPr>
              <a:t>var</a:t>
            </a:r>
            <a:r>
              <a:rPr lang="en-US" b="1" dirty="0" smtClean="0">
                <a:solidFill>
                  <a:srgbClr val="000000"/>
                </a:solidFill>
              </a:rPr>
              <a:t> </a:t>
            </a:r>
            <a:r>
              <a:rPr lang="bg-BG" dirty="0" smtClean="0">
                <a:solidFill>
                  <a:srgbClr val="000000"/>
                </a:solidFill>
              </a:rPr>
              <a:t>става </a:t>
            </a:r>
            <a:r>
              <a:rPr lang="bg-BG" b="1" dirty="0" smtClean="0">
                <a:solidFill>
                  <a:srgbClr val="000000"/>
                </a:solidFill>
              </a:rPr>
              <a:t>глобална</a:t>
            </a:r>
            <a:endParaRPr lang="bg-BG" b="1" dirty="0">
              <a:solidFill>
                <a:srgbClr val="000000"/>
              </a:solidFill>
            </a:endParaRPr>
          </a:p>
          <a:p>
            <a:pPr marL="342900" lvl="1" indent="-342900">
              <a:buFont typeface="Wingdings" charset="2"/>
              <a:buChar char="ü"/>
            </a:pPr>
            <a:endParaRPr lang="bg-BG" sz="2000" dirty="0" smtClean="0">
              <a:solidFill>
                <a:srgbClr val="000000"/>
              </a:solidFill>
            </a:endParaRPr>
          </a:p>
        </p:txBody>
      </p:sp>
      <p:pic>
        <p:nvPicPr>
          <p:cNvPr id="4" name="Picture 3" descr="Screen Shot 2014-10-29 at 14.11.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1" y="3365570"/>
            <a:ext cx="6794500" cy="2908300"/>
          </a:xfrm>
          <a:prstGeom prst="rect">
            <a:avLst/>
          </a:prstGeom>
        </p:spPr>
      </p:pic>
    </p:spTree>
    <p:extLst>
      <p:ext uri="{BB962C8B-B14F-4D97-AF65-F5344CB8AC3E}">
        <p14:creationId xmlns:p14="http://schemas.microsoft.com/office/powerpoint/2010/main" val="2445640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bs.ro/~bela/Teachings/OOP/o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066" y="3439886"/>
            <a:ext cx="6242934" cy="324632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lstStyle/>
          <a:p>
            <a:r>
              <a:rPr lang="bg-BG" dirty="0" smtClean="0"/>
              <a:t>Обектно ориентирано програмиране</a:t>
            </a:r>
            <a:endParaRPr lang="en-US" dirty="0"/>
          </a:p>
        </p:txBody>
      </p:sp>
      <p:pic>
        <p:nvPicPr>
          <p:cNvPr id="6"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4" cstate="screen">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Overloading </a:t>
            </a:r>
            <a:r>
              <a:rPr lang="bg-BG" sz="2000" b="0" dirty="0" smtClean="0"/>
              <a:t>на функция</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Какво е </a:t>
            </a:r>
            <a:r>
              <a:rPr lang="en-US" sz="2400" dirty="0" smtClean="0"/>
              <a:t>overloading </a:t>
            </a:r>
            <a:r>
              <a:rPr lang="bg-BG" sz="2400" dirty="0" smtClean="0"/>
              <a:t>на функция?</a:t>
            </a:r>
            <a:endParaRPr lang="en-US" sz="2400" dirty="0"/>
          </a:p>
          <a:p>
            <a:pPr marL="522900" lvl="2" indent="-342900">
              <a:buFont typeface="Wingdings" charset="2"/>
              <a:buChar char="ü"/>
            </a:pPr>
            <a:r>
              <a:rPr lang="bg-BG" dirty="0" smtClean="0">
                <a:solidFill>
                  <a:srgbClr val="000000"/>
                </a:solidFill>
              </a:rPr>
              <a:t>Да имаш няколко функции с едно и също име но с променлив брой аргументи</a:t>
            </a:r>
          </a:p>
          <a:p>
            <a:pPr marL="522900" lvl="2" indent="-342900" algn="just">
              <a:buFont typeface="Wingdings" charset="2"/>
              <a:buChar char="ü"/>
            </a:pPr>
            <a:r>
              <a:rPr lang="en-US" dirty="0" smtClean="0">
                <a:solidFill>
                  <a:srgbClr val="000000"/>
                </a:solidFill>
              </a:rPr>
              <a:t>Function overloading </a:t>
            </a:r>
            <a:r>
              <a:rPr lang="bg-BG" dirty="0" smtClean="0">
                <a:solidFill>
                  <a:srgbClr val="000000"/>
                </a:solidFill>
              </a:rPr>
              <a:t>в </a:t>
            </a:r>
            <a:r>
              <a:rPr lang="en-US" dirty="0" smtClean="0">
                <a:solidFill>
                  <a:srgbClr val="000000"/>
                </a:solidFill>
              </a:rPr>
              <a:t>JavaScript </a:t>
            </a:r>
            <a:r>
              <a:rPr lang="bg-BG" b="1" dirty="0" smtClean="0">
                <a:solidFill>
                  <a:srgbClr val="FF0000"/>
                </a:solidFill>
              </a:rPr>
              <a:t>няма</a:t>
            </a:r>
            <a:endParaRPr lang="en-US" b="1" dirty="0" smtClean="0">
              <a:solidFill>
                <a:srgbClr val="FF0000"/>
              </a:solidFill>
            </a:endParaRPr>
          </a:p>
          <a:p>
            <a:pPr marL="522900" lvl="2" indent="-342900" algn="just">
              <a:buFont typeface="Wingdings" charset="2"/>
              <a:buChar char="ü"/>
            </a:pPr>
            <a:r>
              <a:rPr lang="bg-BG" dirty="0" smtClean="0"/>
              <a:t>Всяка следваща функция със същото име като някоя минала презаписва старата</a:t>
            </a:r>
          </a:p>
          <a:p>
            <a:pPr marL="522900" lvl="2" indent="-342900" algn="just">
              <a:buFont typeface="Wingdings" charset="2"/>
              <a:buChar char="ü"/>
            </a:pPr>
            <a:r>
              <a:rPr lang="bg-BG" dirty="0" smtClean="0">
                <a:solidFill>
                  <a:srgbClr val="FF0000"/>
                </a:solidFill>
              </a:rPr>
              <a:t>Но ... както почти всичко друго което липсва в </a:t>
            </a:r>
            <a:r>
              <a:rPr lang="en-US" dirty="0" smtClean="0">
                <a:solidFill>
                  <a:srgbClr val="FF0000"/>
                </a:solidFill>
              </a:rPr>
              <a:t>JavaScript</a:t>
            </a:r>
            <a:r>
              <a:rPr lang="bg-BG" dirty="0" smtClean="0">
                <a:solidFill>
                  <a:srgbClr val="FF0000"/>
                </a:solidFill>
              </a:rPr>
              <a:t> така и </a:t>
            </a:r>
            <a:r>
              <a:rPr lang="en-US" dirty="0" smtClean="0">
                <a:solidFill>
                  <a:srgbClr val="FF0000"/>
                </a:solidFill>
              </a:rPr>
              <a:t>Overloading – a </a:t>
            </a:r>
            <a:r>
              <a:rPr lang="bg-BG" dirty="0" smtClean="0">
                <a:solidFill>
                  <a:srgbClr val="FF0000"/>
                </a:solidFill>
              </a:rPr>
              <a:t>може да се </a:t>
            </a:r>
            <a:r>
              <a:rPr lang="en-US" b="1" dirty="0" smtClean="0">
                <a:solidFill>
                  <a:srgbClr val="FF0000"/>
                </a:solidFill>
              </a:rPr>
              <a:t>fake</a:t>
            </a:r>
            <a:r>
              <a:rPr lang="en-US" dirty="0" smtClean="0">
                <a:solidFill>
                  <a:srgbClr val="FF0000"/>
                </a:solidFill>
              </a:rPr>
              <a:t> – </a:t>
            </a:r>
            <a:r>
              <a:rPr lang="bg-BG" dirty="0" smtClean="0">
                <a:solidFill>
                  <a:srgbClr val="FF0000"/>
                </a:solidFill>
              </a:rPr>
              <a:t>не</a:t>
            </a:r>
          </a:p>
          <a:p>
            <a:pPr lvl="2" indent="0" algn="just">
              <a:buNone/>
            </a:pPr>
            <a:endParaRPr lang="bg-BG" sz="2400" dirty="0"/>
          </a:p>
          <a:p>
            <a:pPr marL="342900" lvl="1" indent="-342900">
              <a:buFont typeface="Wingdings" charset="2"/>
              <a:buChar char="ü"/>
            </a:pPr>
            <a:r>
              <a:rPr lang="bg-BG" sz="2400" dirty="0"/>
              <a:t>Същестува няколко вида </a:t>
            </a:r>
            <a:r>
              <a:rPr lang="en-US" sz="2400" i="1" dirty="0"/>
              <a:t>fake </a:t>
            </a:r>
            <a:r>
              <a:rPr lang="en-US" sz="2400" i="1" dirty="0" smtClean="0"/>
              <a:t>– </a:t>
            </a:r>
            <a:r>
              <a:rPr lang="bg-BG" sz="2400" i="1" dirty="0" smtClean="0"/>
              <a:t>ване</a:t>
            </a:r>
            <a:endParaRPr lang="bg-BG" dirty="0">
              <a:solidFill>
                <a:srgbClr val="FF0000"/>
              </a:solidFill>
            </a:endParaRPr>
          </a:p>
          <a:p>
            <a:pPr marL="522900" lvl="2" indent="-342900">
              <a:buFont typeface="Wingdings" charset="2"/>
              <a:buChar char="ü"/>
            </a:pPr>
            <a:r>
              <a:rPr lang="bg-BG" dirty="0" smtClean="0">
                <a:solidFill>
                  <a:srgbClr val="000000"/>
                </a:solidFill>
              </a:rPr>
              <a:t>Променлив брой аргументи</a:t>
            </a:r>
          </a:p>
          <a:p>
            <a:pPr marL="522900" lvl="2" indent="-342900">
              <a:buFont typeface="Wingdings" charset="2"/>
              <a:buChar char="ü"/>
            </a:pPr>
            <a:r>
              <a:rPr lang="bg-BG" dirty="0" smtClean="0">
                <a:solidFill>
                  <a:srgbClr val="000000"/>
                </a:solidFill>
              </a:rPr>
              <a:t>Променлив тип аргументи</a:t>
            </a:r>
          </a:p>
          <a:p>
            <a:pPr marL="522900" lvl="2" indent="-342900">
              <a:buFont typeface="Wingdings" charset="2"/>
              <a:buChar char="ü"/>
            </a:pPr>
            <a:r>
              <a:rPr lang="bg-BG" dirty="0" smtClean="0">
                <a:solidFill>
                  <a:srgbClr val="000000"/>
                </a:solidFill>
              </a:rPr>
              <a:t>Незадължителни аргументи</a:t>
            </a:r>
            <a:endParaRPr lang="bg-BG" dirty="0">
              <a:solidFill>
                <a:srgbClr val="000000"/>
              </a:solidFill>
            </a:endParaRPr>
          </a:p>
        </p:txBody>
      </p:sp>
    </p:spTree>
    <p:extLst>
      <p:ext uri="{BB962C8B-B14F-4D97-AF65-F5344CB8AC3E}">
        <p14:creationId xmlns:p14="http://schemas.microsoft.com/office/powerpoint/2010/main" val="20006303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2263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bg-BG" dirty="0" smtClean="0"/>
              <a:t>Благодаря Ви !</a:t>
            </a:r>
            <a:endParaRPr lang="en-US" dirty="0"/>
          </a:p>
        </p:txBody>
      </p:sp>
      <p:sp>
        <p:nvSpPr>
          <p:cNvPr id="3" name="Text Placeholder 2"/>
          <p:cNvSpPr>
            <a:spLocks noGrp="1"/>
          </p:cNvSpPr>
          <p:nvPr>
            <p:ph type="body" sz="quarter" idx="10"/>
          </p:nvPr>
        </p:nvSpPr>
        <p:spPr/>
        <p:txBody>
          <a:bodyPr/>
          <a:lstStyle/>
          <a:p>
            <a:r>
              <a:rPr lang="bg-BG" dirty="0" smtClean="0"/>
              <a:t>Контакти</a:t>
            </a:r>
            <a:r>
              <a:rPr lang="en-US" dirty="0" smtClean="0"/>
              <a:t>:</a:t>
            </a:r>
          </a:p>
          <a:p>
            <a:endParaRPr lang="en-US" dirty="0" smtClean="0"/>
          </a:p>
          <a:p>
            <a:r>
              <a:rPr lang="bg-BG" dirty="0" smtClean="0"/>
              <a:t>Мартин Христов</a:t>
            </a:r>
            <a:endParaRPr lang="en-US" dirty="0" smtClean="0"/>
          </a:p>
          <a:p>
            <a:r>
              <a:rPr lang="en-US" dirty="0" smtClean="0"/>
              <a:t>martin.r.hristov@sap.com</a:t>
            </a:r>
          </a:p>
          <a:p>
            <a:endParaRPr lang="en-US" dirty="0" smtClean="0"/>
          </a:p>
          <a:p>
            <a:r>
              <a:rPr lang="en-US" dirty="0" smtClean="0"/>
              <a:t>SAP Labs Bulgaria</a:t>
            </a:r>
          </a:p>
          <a:p>
            <a:r>
              <a:rPr lang="bg-BG" dirty="0" smtClean="0"/>
              <a:t>София</a:t>
            </a:r>
            <a:r>
              <a:rPr lang="en-US" dirty="0" smtClean="0"/>
              <a:t>, </a:t>
            </a:r>
            <a:r>
              <a:rPr lang="bg-BG" dirty="0" err="1" smtClean="0"/>
              <a:t>бул</a:t>
            </a:r>
            <a:r>
              <a:rPr lang="en-US" dirty="0" smtClean="0"/>
              <a:t>.</a:t>
            </a:r>
            <a:r>
              <a:rPr lang="bg-BG" dirty="0" smtClean="0"/>
              <a:t>Цар Борис</a:t>
            </a:r>
            <a:r>
              <a:rPr lang="en-US" dirty="0" smtClean="0"/>
              <a:t> III, 136A</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ООП</a:t>
            </a:r>
            <a:endParaRPr lang="en-US" sz="2800" dirty="0"/>
          </a:p>
        </p:txBody>
      </p:sp>
      <p:sp>
        <p:nvSpPr>
          <p:cNvPr id="3" name="Text Placeholder 2"/>
          <p:cNvSpPr>
            <a:spLocks noGrp="1"/>
          </p:cNvSpPr>
          <p:nvPr>
            <p:ph type="body" sz="quarter" idx="10"/>
          </p:nvPr>
        </p:nvSpPr>
        <p:spPr/>
        <p:txBody>
          <a:bodyPr/>
          <a:lstStyle/>
          <a:p>
            <a:pPr marL="457200" lvl="1" indent="-457200">
              <a:buFont typeface="Wingdings" panose="05000000000000000000" pitchFamily="2" charset="2"/>
              <a:buChar char="ü"/>
            </a:pPr>
            <a:r>
              <a:rPr lang="bg-BG" sz="3200" dirty="0" smtClean="0"/>
              <a:t>Всеки обект има цел</a:t>
            </a:r>
          </a:p>
          <a:p>
            <a:pPr marL="457200" lvl="1" indent="-457200">
              <a:buFont typeface="Wingdings" panose="05000000000000000000" pitchFamily="2" charset="2"/>
              <a:buChar char="ü"/>
            </a:pPr>
            <a:r>
              <a:rPr lang="bg-BG" sz="3200" dirty="0" smtClean="0"/>
              <a:t>Всеки обект може да съдържа друг обект</a:t>
            </a:r>
          </a:p>
          <a:p>
            <a:pPr marL="457200" lvl="1" indent="-457200">
              <a:buFont typeface="Wingdings" panose="05000000000000000000" pitchFamily="2" charset="2"/>
              <a:buChar char="ü"/>
            </a:pPr>
            <a:r>
              <a:rPr lang="bg-BG" sz="3200" dirty="0" smtClean="0"/>
              <a:t>Обектите имат качества, могат да извършват дейности и т.н.</a:t>
            </a:r>
          </a:p>
          <a:p>
            <a:pPr marL="457200" lvl="1" indent="-457200">
              <a:buFont typeface="Wingdings" panose="05000000000000000000" pitchFamily="2" charset="2"/>
              <a:buChar char="ü"/>
            </a:pPr>
            <a:r>
              <a:rPr lang="bg-BG" sz="3200" dirty="0" smtClean="0"/>
              <a:t>Два обекта може да имат еднакви качества и да се различават по нещо малко</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ООП в </a:t>
            </a:r>
            <a:r>
              <a:rPr lang="en-US" sz="2800" dirty="0" smtClean="0"/>
              <a:t>JavaScript</a:t>
            </a:r>
            <a:endParaRPr lang="en-US" sz="2800" dirty="0"/>
          </a:p>
        </p:txBody>
      </p:sp>
      <p:sp>
        <p:nvSpPr>
          <p:cNvPr id="3" name="Text Placeholder 2"/>
          <p:cNvSpPr>
            <a:spLocks noGrp="1"/>
          </p:cNvSpPr>
          <p:nvPr>
            <p:ph type="body" sz="quarter" idx="10"/>
          </p:nvPr>
        </p:nvSpPr>
        <p:spPr/>
        <p:txBody>
          <a:bodyPr/>
          <a:lstStyle/>
          <a:p>
            <a:pPr marL="457200" lvl="1" indent="-457200">
              <a:buFont typeface="Wingdings" panose="05000000000000000000" pitchFamily="2" charset="2"/>
              <a:buChar char="ü"/>
            </a:pPr>
            <a:r>
              <a:rPr lang="bg-BG" sz="3200" dirty="0" smtClean="0"/>
              <a:t>Прототипно ориентиран език</a:t>
            </a:r>
          </a:p>
          <a:p>
            <a:pPr marL="817200" lvl="3" indent="-457200">
              <a:buFont typeface="Wingdings" panose="05000000000000000000" pitchFamily="2" charset="2"/>
              <a:buChar char="ü"/>
            </a:pPr>
            <a:r>
              <a:rPr lang="bg-BG" sz="2800" dirty="0" smtClean="0"/>
              <a:t>Използва прототипи, за да дефинира своите свойства (</a:t>
            </a:r>
            <a:r>
              <a:rPr lang="bg-BG" sz="2800" dirty="0" err="1" smtClean="0"/>
              <a:t>пропъртита</a:t>
            </a:r>
            <a:r>
              <a:rPr lang="bg-BG" sz="2800" dirty="0" smtClean="0"/>
              <a:t>)</a:t>
            </a:r>
          </a:p>
          <a:p>
            <a:pPr marL="817200" lvl="3" indent="-457200">
              <a:buFont typeface="Wingdings" panose="05000000000000000000" pitchFamily="2" charset="2"/>
              <a:buChar char="ü"/>
            </a:pPr>
            <a:r>
              <a:rPr lang="bg-BG" sz="2800" dirty="0" smtClean="0"/>
              <a:t>Няма класове нито конструктори</a:t>
            </a:r>
          </a:p>
          <a:p>
            <a:pPr marL="998538" lvl="4" indent="-457200">
              <a:buFont typeface="Wingdings" panose="05000000000000000000" pitchFamily="2" charset="2"/>
              <a:buChar char="ü"/>
            </a:pPr>
            <a:r>
              <a:rPr lang="en-US" sz="2800" dirty="0" smtClean="0"/>
              <a:t>ECMAScript 6</a:t>
            </a:r>
            <a:r>
              <a:rPr lang="bg-BG" sz="2800" dirty="0" smtClean="0"/>
              <a:t> ще вкара понятието </a:t>
            </a:r>
            <a:r>
              <a:rPr lang="en-US" sz="2800" dirty="0" smtClean="0"/>
              <a:t>Class</a:t>
            </a:r>
            <a:r>
              <a:rPr lang="bg-BG" sz="2800" dirty="0" smtClean="0"/>
              <a:t> в </a:t>
            </a:r>
            <a:r>
              <a:rPr lang="en-US" sz="2800" dirty="0" smtClean="0"/>
              <a:t>JavaScript – </a:t>
            </a:r>
            <a:r>
              <a:rPr lang="bg-BG" sz="2800" dirty="0" smtClean="0"/>
              <a:t>юни 2015</a:t>
            </a:r>
          </a:p>
        </p:txBody>
      </p:sp>
      <p:sp>
        <p:nvSpPr>
          <p:cNvPr id="4" name="Rectangle 3"/>
          <p:cNvSpPr/>
          <p:nvPr/>
        </p:nvSpPr>
        <p:spPr>
          <a:xfrm>
            <a:off x="324001" y="4469024"/>
            <a:ext cx="8637120" cy="1877437"/>
          </a:xfrm>
          <a:prstGeom prst="rect">
            <a:avLst/>
          </a:prstGeom>
        </p:spPr>
        <p:txBody>
          <a:bodyPr wrap="square">
            <a:spAutoFit/>
          </a:bodyPr>
          <a:lstStyle/>
          <a:p>
            <a:pPr lvl="1" indent="-457200">
              <a:buFont typeface="Wingdings" panose="05000000000000000000" pitchFamily="2" charset="2"/>
              <a:buChar char="ü"/>
            </a:pPr>
            <a:r>
              <a:rPr lang="bg-BG" sz="3200" dirty="0"/>
              <a:t>Динамичен </a:t>
            </a:r>
            <a:r>
              <a:rPr lang="bg-BG" sz="3200" dirty="0" smtClean="0"/>
              <a:t>език</a:t>
            </a:r>
          </a:p>
          <a:p>
            <a:pPr lvl="2" indent="-457200">
              <a:buFont typeface="Wingdings" panose="05000000000000000000" pitchFamily="2" charset="2"/>
              <a:buChar char="ü"/>
            </a:pPr>
            <a:r>
              <a:rPr lang="bg-BG" sz="2800" dirty="0" smtClean="0"/>
              <a:t>Няма типове на обектите, няма полиморфизъм</a:t>
            </a:r>
          </a:p>
          <a:p>
            <a:pPr lvl="2" indent="-457200">
              <a:buFont typeface="Wingdings" panose="05000000000000000000" pitchFamily="2" charset="2"/>
              <a:buChar char="ü"/>
            </a:pPr>
            <a:r>
              <a:rPr lang="bg-BG" sz="2800" dirty="0" smtClean="0"/>
              <a:t>Но … </a:t>
            </a:r>
            <a:r>
              <a:rPr lang="bg-BG" sz="2800" b="1" dirty="0" smtClean="0">
                <a:solidFill>
                  <a:srgbClr val="FF0000"/>
                </a:solidFill>
              </a:rPr>
              <a:t>всичко може да се симулира</a:t>
            </a:r>
            <a:endParaRPr lang="bg-BG" sz="2800" b="1" dirty="0">
              <a:solidFill>
                <a:srgbClr val="FF0000"/>
              </a:solidFill>
            </a:endParaRPr>
          </a:p>
        </p:txBody>
      </p:sp>
    </p:spTree>
    <p:extLst>
      <p:ext uri="{BB962C8B-B14F-4D97-AF65-F5344CB8AC3E}">
        <p14:creationId xmlns:p14="http://schemas.microsoft.com/office/powerpoint/2010/main" val="2286440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Класическо ООП</a:t>
            </a:r>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appsonmob.com/wp-content/uploads/2014/03/OOP-in-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444" y="3823688"/>
            <a:ext cx="2689860" cy="26898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javascript.info/files/tutorial/advanced/oop/animal_priv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09" y="3505281"/>
            <a:ext cx="4808311" cy="226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96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Класическо ООП</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en-US" sz="2200" dirty="0" smtClean="0"/>
              <a:t>JavaScript </a:t>
            </a:r>
            <a:r>
              <a:rPr lang="bg-BG" sz="2200" dirty="0" smtClean="0"/>
              <a:t>ползва функции за създаване на обекти</a:t>
            </a:r>
          </a:p>
          <a:p>
            <a:pPr marL="342900" lvl="1" indent="-342900" algn="just">
              <a:buFont typeface="Wingdings" panose="05000000000000000000" pitchFamily="2" charset="2"/>
              <a:buChar char="ü"/>
            </a:pPr>
            <a:endParaRPr lang="bg-BG" sz="220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t>Типове данни</a:t>
            </a:r>
            <a:r>
              <a:rPr lang="en-US" sz="2800" dirty="0"/>
              <a:t/>
            </a:r>
            <a:br>
              <a:rPr lang="en-US" sz="2800" dirty="0"/>
            </a:br>
            <a:r>
              <a:rPr lang="en-US" sz="2000" b="0" dirty="0"/>
              <a:t>Overview</a:t>
            </a:r>
          </a:p>
        </p:txBody>
      </p:sp>
      <p:sp>
        <p:nvSpPr>
          <p:cNvPr id="6" name="Text Placeholder 2"/>
          <p:cNvSpPr>
            <a:spLocks noGrp="1"/>
          </p:cNvSpPr>
          <p:nvPr>
            <p:ph type="body" sz="quarter" idx="10"/>
          </p:nvPr>
        </p:nvSpPr>
        <p:spPr>
          <a:xfrm>
            <a:off x="324000" y="1557337"/>
            <a:ext cx="8494713" cy="4391026"/>
          </a:xfrm>
        </p:spPr>
        <p:txBody>
          <a:bodyPr/>
          <a:lstStyle/>
          <a:p>
            <a:pPr lvl="1"/>
            <a:r>
              <a:rPr lang="bg-BG" sz="2400" b="1" dirty="0" smtClean="0"/>
              <a:t>  Булев тип</a:t>
            </a:r>
          </a:p>
          <a:p>
            <a:pPr marL="522900" lvl="2" indent="-342900">
              <a:buFont typeface="Wingdings" panose="05000000000000000000" pitchFamily="2" charset="2"/>
              <a:buChar char="ü"/>
            </a:pPr>
            <a:r>
              <a:rPr lang="en-US" sz="2200" dirty="0"/>
              <a:t>t</a:t>
            </a:r>
            <a:r>
              <a:rPr lang="en-US" sz="2200" dirty="0" smtClean="0"/>
              <a:t>rue </a:t>
            </a:r>
            <a:r>
              <a:rPr lang="bg-BG" sz="2200" dirty="0" smtClean="0"/>
              <a:t>или </a:t>
            </a:r>
            <a:r>
              <a:rPr lang="en-US" sz="2200" dirty="0" smtClean="0"/>
              <a:t>false</a:t>
            </a:r>
          </a:p>
          <a:p>
            <a:pPr marL="522900" lvl="2" indent="-342900">
              <a:buFont typeface="Wingdings" panose="05000000000000000000" pitchFamily="2" charset="2"/>
              <a:buChar char="ü"/>
            </a:pPr>
            <a:r>
              <a:rPr lang="bg-BG" sz="2200" dirty="0" smtClean="0"/>
              <a:t>Разлики между </a:t>
            </a:r>
            <a:r>
              <a:rPr lang="en-US" sz="2200" dirty="0" smtClean="0"/>
              <a:t>== </a:t>
            </a:r>
            <a:r>
              <a:rPr lang="bg-BG" sz="2200" dirty="0" smtClean="0"/>
              <a:t>и </a:t>
            </a:r>
            <a:r>
              <a:rPr lang="en-US" sz="2200" dirty="0" smtClean="0"/>
              <a:t>===</a:t>
            </a:r>
            <a:endParaRPr lang="bg-BG" sz="2200" dirty="0" smtClean="0"/>
          </a:p>
          <a:p>
            <a:pPr lvl="2" indent="0">
              <a:buNone/>
            </a:pPr>
            <a:endParaRPr lang="bg-BG" sz="2200" b="1" dirty="0" smtClean="0"/>
          </a:p>
          <a:p>
            <a:pPr lvl="2" indent="0">
              <a:buNone/>
            </a:pPr>
            <a:r>
              <a:rPr lang="bg-BG" sz="2200" b="1" dirty="0" err="1" smtClean="0"/>
              <a:t>Низове</a:t>
            </a:r>
            <a:endParaRPr lang="bg-BG" sz="2200" b="1" dirty="0" smtClean="0"/>
          </a:p>
          <a:p>
            <a:pPr marL="522900" lvl="2" indent="-342900">
              <a:buFont typeface="Wingdings" panose="05000000000000000000" pitchFamily="2" charset="2"/>
              <a:buChar char="ü"/>
            </a:pPr>
            <a:r>
              <a:rPr lang="bg-BG" sz="2200" dirty="0" smtClean="0"/>
              <a:t>Поредица от символи</a:t>
            </a:r>
            <a:endParaRPr lang="en-US" sz="2200" dirty="0" smtClean="0"/>
          </a:p>
          <a:p>
            <a:pPr marL="522900" lvl="2" indent="-342900">
              <a:buFont typeface="Wingdings" panose="05000000000000000000" pitchFamily="2" charset="2"/>
              <a:buChar char="ü"/>
            </a:pPr>
            <a:r>
              <a:rPr lang="bg-BG" sz="2200" dirty="0" smtClean="0"/>
              <a:t>Инициализиране и конкатенация на </a:t>
            </a:r>
            <a:r>
              <a:rPr lang="bg-BG" sz="2200" dirty="0" err="1" smtClean="0"/>
              <a:t>низове</a:t>
            </a:r>
            <a:endParaRPr lang="bg-BG" sz="2200" dirty="0" smtClean="0"/>
          </a:p>
          <a:p>
            <a:pPr marL="522900" lvl="2" indent="-342900">
              <a:buFont typeface="Wingdings" panose="05000000000000000000" pitchFamily="2" charset="2"/>
              <a:buChar char="ü"/>
            </a:pPr>
            <a:endParaRPr lang="bg-BG" sz="2200" b="1" dirty="0"/>
          </a:p>
          <a:p>
            <a:pPr lvl="2" indent="0">
              <a:buNone/>
            </a:pPr>
            <a:r>
              <a:rPr lang="en-US" sz="2200" b="1" dirty="0"/>
              <a:t>n</a:t>
            </a:r>
            <a:r>
              <a:rPr lang="en-US" sz="2200" b="1" dirty="0" smtClean="0"/>
              <a:t>ull </a:t>
            </a:r>
            <a:r>
              <a:rPr lang="bg-BG" sz="2200" b="1" dirty="0" smtClean="0"/>
              <a:t>и </a:t>
            </a:r>
            <a:r>
              <a:rPr lang="en-US" sz="2200" b="1" dirty="0" smtClean="0"/>
              <a:t>undefined</a:t>
            </a:r>
            <a:endParaRPr lang="bg-BG" sz="2200" b="1" dirty="0" smtClean="0"/>
          </a:p>
          <a:p>
            <a:pPr marL="522900" lvl="2" indent="-342900">
              <a:buFont typeface="Wingdings" panose="05000000000000000000" pitchFamily="2" charset="2"/>
              <a:buChar char="ü"/>
            </a:pPr>
            <a:r>
              <a:rPr lang="en-US" sz="2200" dirty="0" smtClean="0"/>
              <a:t>Null – </a:t>
            </a:r>
            <a:r>
              <a:rPr lang="bg-BG" sz="2200" dirty="0" smtClean="0"/>
              <a:t>обектът съществува, но е празен</a:t>
            </a:r>
          </a:p>
          <a:p>
            <a:pPr marL="522900" lvl="2" indent="-342900">
              <a:buFont typeface="Wingdings" panose="05000000000000000000" pitchFamily="2" charset="2"/>
              <a:buChar char="ü"/>
            </a:pPr>
            <a:r>
              <a:rPr lang="en-US" sz="2200" dirty="0" smtClean="0"/>
              <a:t>Undefined – </a:t>
            </a:r>
            <a:r>
              <a:rPr lang="bg-BG" sz="2200" dirty="0" smtClean="0"/>
              <a:t>обектът/променливата не е дефиниран/а</a:t>
            </a:r>
            <a:endParaRPr lang="en-US" sz="2200" dirty="0" smtClean="0"/>
          </a:p>
          <a:p>
            <a:pPr marL="522900" lvl="2" indent="-342900">
              <a:buFont typeface="Wingdings" panose="05000000000000000000" pitchFamily="2" charset="2"/>
              <a:buChar char="ü"/>
            </a:pPr>
            <a:r>
              <a:rPr lang="en-US" sz="2200" dirty="0" err="1" smtClean="0"/>
              <a:t>Typeof</a:t>
            </a:r>
            <a:r>
              <a:rPr lang="en-US" sz="2200" dirty="0" smtClean="0"/>
              <a:t>()</a:t>
            </a:r>
          </a:p>
          <a:p>
            <a:pPr lvl="2" indent="0">
              <a:buNone/>
            </a:pPr>
            <a:endParaRPr lang="bg-BG" sz="2200" b="1" dirty="0" smtClean="0"/>
          </a:p>
        </p:txBody>
      </p:sp>
    </p:spTree>
    <p:extLst>
      <p:ext uri="{BB962C8B-B14F-4D97-AF65-F5344CB8AC3E}">
        <p14:creationId xmlns:p14="http://schemas.microsoft.com/office/powerpoint/2010/main" val="12156686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500"/>
                                        <p:tgtEl>
                                          <p:spTgt spid="6">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eky_camp_HTML_CSS_2014">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Geeky_camp_HTML_CSS_2014</Template>
  <TotalTime>7951</TotalTime>
  <Words>1115</Words>
  <Application>Microsoft Office PowerPoint</Application>
  <PresentationFormat>On-screen Show (4:3)</PresentationFormat>
  <Paragraphs>362</Paragraphs>
  <Slides>44</Slides>
  <Notes>38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 Unicode MS</vt:lpstr>
      <vt:lpstr>MS PGothic</vt:lpstr>
      <vt:lpstr>Arial</vt:lpstr>
      <vt:lpstr>Courier New</vt:lpstr>
      <vt:lpstr>Symbol</vt:lpstr>
      <vt:lpstr>wingdings</vt:lpstr>
      <vt:lpstr>wingdings</vt:lpstr>
      <vt:lpstr>Geeky_camp_HTML_CSS_2014</vt:lpstr>
      <vt:lpstr>JavaScript 1</vt:lpstr>
      <vt:lpstr>Да припомним … JavaScript basics</vt:lpstr>
      <vt:lpstr>Agenda</vt:lpstr>
      <vt:lpstr>Обектно ориентирано програмиране</vt:lpstr>
      <vt:lpstr>ООП</vt:lpstr>
      <vt:lpstr>ООП в JavaScript</vt:lpstr>
      <vt:lpstr>Класическо ООП</vt:lpstr>
      <vt:lpstr>Класическо ООП </vt:lpstr>
      <vt:lpstr>Типове данни Overview</vt:lpstr>
      <vt:lpstr>Demo</vt:lpstr>
      <vt:lpstr>Оператори </vt:lpstr>
      <vt:lpstr>Оператори Overview</vt:lpstr>
      <vt:lpstr>Оператори Условни оператори</vt:lpstr>
      <vt:lpstr>Оператори Условни оператори</vt:lpstr>
      <vt:lpstr>Demo</vt:lpstr>
      <vt:lpstr>Цикли </vt:lpstr>
      <vt:lpstr>Цикли while и for цикли</vt:lpstr>
      <vt:lpstr>Цикли while и for цикли</vt:lpstr>
      <vt:lpstr>Цикли Приложение</vt:lpstr>
      <vt:lpstr>Demo</vt:lpstr>
      <vt:lpstr>Масиви </vt:lpstr>
      <vt:lpstr>Масиви Overview</vt:lpstr>
      <vt:lpstr>Масиви Overview</vt:lpstr>
      <vt:lpstr>Demo</vt:lpstr>
      <vt:lpstr>Обекти </vt:lpstr>
      <vt:lpstr>Обекти Overview</vt:lpstr>
      <vt:lpstr>Обекти Примитивни и референтни типове</vt:lpstr>
      <vt:lpstr>Обекти Примитивни и референтни типове</vt:lpstr>
      <vt:lpstr>Обекти JSON обекти и асоциативни масиви</vt:lpstr>
      <vt:lpstr>Demo</vt:lpstr>
      <vt:lpstr>Функции </vt:lpstr>
      <vt:lpstr>Функции Overview</vt:lpstr>
      <vt:lpstr>Функции JavaScript функции</vt:lpstr>
      <vt:lpstr>Функции Деклариране и изполване</vt:lpstr>
      <vt:lpstr>Функции Извикване на функции и функции с параметри</vt:lpstr>
      <vt:lpstr>Функции Извикване на функции и функции с параметри</vt:lpstr>
      <vt:lpstr>Функции Аргументи на функции &amp; arguments</vt:lpstr>
      <vt:lpstr>Функции Обектът аrguments</vt:lpstr>
      <vt:lpstr>Функции Обхват на функция</vt:lpstr>
      <vt:lpstr>Функции Overloading на функция</vt:lpstr>
      <vt:lpstr>Demo</vt:lpstr>
      <vt:lpstr>Благодаря Ви !</vt:lpstr>
      <vt:lpstr>PowerPoint Presentation</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dc:creator>Ivanov, Petar</dc:creator>
  <cp:lastModifiedBy>Hristov, Martin R.</cp:lastModifiedBy>
  <cp:revision>616</cp:revision>
  <dcterms:created xsi:type="dcterms:W3CDTF">2014-08-18T15:15:49Z</dcterms:created>
  <dcterms:modified xsi:type="dcterms:W3CDTF">2014-11-17T10:09:09Z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-1295911309</vt:i4>
  </property>
  <property fmtid="{D5CDD505-2E9C-101B-9397-08002B2CF9AE}" pid="3" name="_NewReviewCycle">
    <vt:lpwstr/>
  </property>
  <property fmtid="{D5CDD505-2E9C-101B-9397-08002B2CF9AE}" pid="4" name="_EmailSubject">
    <vt:lpwstr>Presentation</vt:lpwstr>
  </property>
  <property fmtid="{D5CDD505-2E9C-101B-9397-08002B2CF9AE}" pid="5" name="_AuthorEmail">
    <vt:lpwstr>martin.r.hristov@sap.com</vt:lpwstr>
  </property>
  <property fmtid="{D5CDD505-2E9C-101B-9397-08002B2CF9AE}" pid="6" name="_AuthorEmailDisplayName">
    <vt:lpwstr>Hristov, Martin R.</vt:lpwstr>
  </property>
  <property fmtid="{D5CDD505-2E9C-101B-9397-08002B2CF9AE}" pid="7" name="_PreviousAdHocReviewCycleID">
    <vt:i4>1357826825</vt:i4>
  </property>
</Properties>
</file>